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6" r:id="rId2"/>
    <p:sldId id="257" r:id="rId3"/>
    <p:sldId id="267" r:id="rId4"/>
    <p:sldId id="260" r:id="rId5"/>
    <p:sldId id="284" r:id="rId6"/>
    <p:sldId id="258" r:id="rId7"/>
    <p:sldId id="259" r:id="rId8"/>
    <p:sldId id="262" r:id="rId9"/>
    <p:sldId id="285" r:id="rId10"/>
    <p:sldId id="263" r:id="rId11"/>
    <p:sldId id="264" r:id="rId12"/>
    <p:sldId id="265" r:id="rId13"/>
    <p:sldId id="268" r:id="rId14"/>
    <p:sldId id="269" r:id="rId15"/>
    <p:sldId id="282" r:id="rId16"/>
    <p:sldId id="283" r:id="rId17"/>
    <p:sldId id="270" r:id="rId18"/>
    <p:sldId id="271" r:id="rId19"/>
    <p:sldId id="272" r:id="rId20"/>
    <p:sldId id="273" r:id="rId21"/>
    <p:sldId id="274" r:id="rId22"/>
    <p:sldId id="275" r:id="rId23"/>
    <p:sldId id="276" r:id="rId24"/>
    <p:sldId id="286" r:id="rId25"/>
    <p:sldId id="278" r:id="rId26"/>
    <p:sldId id="279" r:id="rId27"/>
    <p:sldId id="280" r:id="rId28"/>
    <p:sldId id="281" r:id="rId29"/>
    <p:sldId id="266" r:id="rId30"/>
  </p:sldIdLst>
  <p:sldSz cx="10080625" cy="7559675"/>
  <p:notesSz cx="7559675" cy="10691813"/>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5"/>
  </p:normalViewPr>
  <p:slideViewPr>
    <p:cSldViewPr snapToGrid="0" snapToObjects="1">
      <p:cViewPr varScale="1">
        <p:scale>
          <a:sx n="95" d="100"/>
          <a:sy n="95" d="100"/>
        </p:scale>
        <p:origin x="174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49162B-0119-FB4C-AEED-865C27335F58}"/>
              </a:ext>
            </a:extLst>
          </p:cNvPr>
          <p:cNvSpPr txBox="1">
            <a:spLocks noGrp="1"/>
          </p:cNvSpPr>
          <p:nvPr>
            <p:ph type="hdr" sz="quarter"/>
          </p:nvPr>
        </p:nvSpPr>
        <p:spPr>
          <a:xfrm>
            <a:off x="0" y="0"/>
            <a:ext cx="3280501" cy="534101"/>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US" sz="1400" b="0" i="0" u="none" strike="noStrike" kern="1200" cap="none" spc="0" baseline="0">
              <a:solidFill>
                <a:srgbClr val="000000"/>
              </a:solidFill>
              <a:uFillTx/>
              <a:latin typeface="Albany" pitchFamily="18"/>
              <a:ea typeface="Andale Sans UI" pitchFamily="2"/>
              <a:cs typeface="Tahoma" pitchFamily="2"/>
            </a:endParaRPr>
          </a:p>
        </p:txBody>
      </p:sp>
      <p:sp>
        <p:nvSpPr>
          <p:cNvPr id="3" name="Date Placeholder 2">
            <a:extLst>
              <a:ext uri="{FF2B5EF4-FFF2-40B4-BE49-F238E27FC236}">
                <a16:creationId xmlns:a16="http://schemas.microsoft.com/office/drawing/2014/main" id="{F4BFED29-EC90-A64E-BDC7-16E2C1F2E59D}"/>
              </a:ext>
            </a:extLst>
          </p:cNvPr>
          <p:cNvSpPr txBox="1">
            <a:spLocks noGrp="1"/>
          </p:cNvSpPr>
          <p:nvPr>
            <p:ph type="dt" sz="quarter" idx="1"/>
          </p:nvPr>
        </p:nvSpPr>
        <p:spPr>
          <a:xfrm>
            <a:off x="4279053" y="0"/>
            <a:ext cx="3280501" cy="534101"/>
          </a:xfrm>
          <a:prstGeom prst="rect">
            <a:avLst/>
          </a:prstGeom>
          <a:noFill/>
          <a:ln>
            <a:noFill/>
          </a:ln>
        </p:spPr>
        <p:txBody>
          <a:bodyPr vert="horz" wrap="none" lIns="90004" tIns="44997" rIns="90004" bIns="44997" anchor="t"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US" sz="1400" b="0" i="0" u="none" strike="noStrike" kern="1200" cap="none" spc="0" baseline="0">
              <a:solidFill>
                <a:srgbClr val="000000"/>
              </a:solidFill>
              <a:uFillTx/>
              <a:latin typeface="Albany" pitchFamily="18"/>
              <a:ea typeface="Andale Sans UI" pitchFamily="2"/>
              <a:cs typeface="Tahoma" pitchFamily="2"/>
            </a:endParaRPr>
          </a:p>
        </p:txBody>
      </p:sp>
      <p:sp>
        <p:nvSpPr>
          <p:cNvPr id="4" name="Footer Placeholder 3">
            <a:extLst>
              <a:ext uri="{FF2B5EF4-FFF2-40B4-BE49-F238E27FC236}">
                <a16:creationId xmlns:a16="http://schemas.microsoft.com/office/drawing/2014/main" id="{EAB27144-7010-C14C-8BEA-6CBCA8FEB70D}"/>
              </a:ext>
            </a:extLst>
          </p:cNvPr>
          <p:cNvSpPr txBox="1">
            <a:spLocks noGrp="1"/>
          </p:cNvSpPr>
          <p:nvPr>
            <p:ph type="ftr" sz="quarter" idx="2"/>
          </p:nvPr>
        </p:nvSpPr>
        <p:spPr>
          <a:xfrm>
            <a:off x="0" y="10157658"/>
            <a:ext cx="3280501" cy="534101"/>
          </a:xfrm>
          <a:prstGeom prst="rect">
            <a:avLst/>
          </a:prstGeom>
          <a:noFill/>
          <a:ln>
            <a:noFill/>
          </a:ln>
        </p:spPr>
        <p:txBody>
          <a:bodyPr vert="horz" wrap="none" lIns="90004" tIns="44997" rIns="90004" bIns="44997" anchor="b"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n-US" sz="1400" b="0" i="0" u="none" strike="noStrike" kern="1200" cap="none" spc="0" baseline="0">
              <a:solidFill>
                <a:srgbClr val="000000"/>
              </a:solidFill>
              <a:uFillTx/>
              <a:latin typeface="Albany" pitchFamily="18"/>
              <a:ea typeface="Andale Sans UI" pitchFamily="2"/>
              <a:cs typeface="Tahoma" pitchFamily="2"/>
            </a:endParaRPr>
          </a:p>
        </p:txBody>
      </p:sp>
      <p:sp>
        <p:nvSpPr>
          <p:cNvPr id="5" name="Slide Number Placeholder 4">
            <a:extLst>
              <a:ext uri="{FF2B5EF4-FFF2-40B4-BE49-F238E27FC236}">
                <a16:creationId xmlns:a16="http://schemas.microsoft.com/office/drawing/2014/main" id="{B7671E0D-A2FD-8040-B6D1-0AF599EFC94A}"/>
              </a:ext>
            </a:extLst>
          </p:cNvPr>
          <p:cNvSpPr txBox="1">
            <a:spLocks noGrp="1"/>
          </p:cNvSpPr>
          <p:nvPr>
            <p:ph type="sldNum" sz="quarter" idx="3"/>
          </p:nvPr>
        </p:nvSpPr>
        <p:spPr>
          <a:xfrm>
            <a:off x="4279053" y="10157658"/>
            <a:ext cx="3280501" cy="534101"/>
          </a:xfrm>
          <a:prstGeom prst="rect">
            <a:avLst/>
          </a:prstGeom>
          <a:noFill/>
          <a:ln>
            <a:noFill/>
          </a:ln>
        </p:spPr>
        <p:txBody>
          <a:bodyPr vert="horz" wrap="none" lIns="90004" tIns="44997" rIns="90004" bIns="44997" anchor="b"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35841E68-7FA4-CC47-8002-62391A9CB2AD}" type="slidenum">
              <a:t>‹#›</a:t>
            </a:fld>
            <a:endParaRPr lang="en-US" sz="1400" b="0" i="0" u="none" strike="noStrike" kern="1200" cap="none" spc="0" baseline="0">
              <a:solidFill>
                <a:srgbClr val="000000"/>
              </a:solidFill>
              <a:uFillTx/>
              <a:latin typeface="Albany" pitchFamily="18"/>
              <a:ea typeface="Andale Sans UI" pitchFamily="2"/>
              <a:cs typeface="Tahoma" pitchFamily="2"/>
            </a:endParaRPr>
          </a:p>
        </p:txBody>
      </p:sp>
    </p:spTree>
    <p:extLst>
      <p:ext uri="{BB962C8B-B14F-4D97-AF65-F5344CB8AC3E}">
        <p14:creationId xmlns:p14="http://schemas.microsoft.com/office/powerpoint/2010/main" val="3550271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FC22D-173F-B042-9E4C-49D27E88FF69}"/>
              </a:ext>
            </a:extLst>
          </p:cNvPr>
          <p:cNvSpPr>
            <a:spLocks noGrp="1" noRot="1" noChangeAspect="1"/>
          </p:cNvSpPr>
          <p:nvPr>
            <p:ph type="sldImg" idx="2"/>
          </p:nvPr>
        </p:nvSpPr>
        <p:spPr>
          <a:xfrm>
            <a:off x="1107000" y="812517"/>
            <a:ext cx="5345280" cy="4008958"/>
          </a:xfrm>
          <a:prstGeom prst="rect">
            <a:avLst/>
          </a:prstGeom>
          <a:noFill/>
          <a:ln>
            <a:noFill/>
            <a:prstDash val="solid"/>
          </a:ln>
        </p:spPr>
      </p:sp>
      <p:sp>
        <p:nvSpPr>
          <p:cNvPr id="3" name="Notes Placeholder 2">
            <a:extLst>
              <a:ext uri="{FF2B5EF4-FFF2-40B4-BE49-F238E27FC236}">
                <a16:creationId xmlns:a16="http://schemas.microsoft.com/office/drawing/2014/main" id="{66C9BE70-4889-3447-A8DE-F77B5EDDFFDD}"/>
              </a:ext>
            </a:extLst>
          </p:cNvPr>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noAutofit/>
          </a:bodyPr>
          <a:lstStyle/>
          <a:p>
            <a:pPr lvl="0"/>
            <a:endParaRPr lang="en-US"/>
          </a:p>
        </p:txBody>
      </p:sp>
      <p:sp>
        <p:nvSpPr>
          <p:cNvPr id="4" name="Header Placeholder 3">
            <a:extLst>
              <a:ext uri="{FF2B5EF4-FFF2-40B4-BE49-F238E27FC236}">
                <a16:creationId xmlns:a16="http://schemas.microsoft.com/office/drawing/2014/main" id="{DE7A5C5D-60A2-5A44-BF79-AA63EFAFA802}"/>
              </a:ext>
            </a:extLst>
          </p:cNvPr>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horndale" pitchFamily="18"/>
                <a:ea typeface="Andale Sans UI" pitchFamily="2"/>
                <a:cs typeface="Tahoma" pitchFamily="2"/>
              </a:defRPr>
            </a:lvl1pPr>
          </a:lstStyle>
          <a:p>
            <a:pPr lvl="0"/>
            <a:endParaRPr lang="en-US"/>
          </a:p>
        </p:txBody>
      </p:sp>
      <p:sp>
        <p:nvSpPr>
          <p:cNvPr id="5" name="Date Placeholder 4">
            <a:extLst>
              <a:ext uri="{FF2B5EF4-FFF2-40B4-BE49-F238E27FC236}">
                <a16:creationId xmlns:a16="http://schemas.microsoft.com/office/drawing/2014/main" id="{73B2BCF3-A08A-FF4B-879D-042A15977751}"/>
              </a:ext>
            </a:extLst>
          </p:cNvPr>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horndale" pitchFamily="18"/>
                <a:ea typeface="Andale Sans UI" pitchFamily="2"/>
                <a:cs typeface="Tahoma" pitchFamily="2"/>
              </a:defRPr>
            </a:lvl1pPr>
          </a:lstStyle>
          <a:p>
            <a:pPr lvl="0"/>
            <a:endParaRPr lang="en-US"/>
          </a:p>
        </p:txBody>
      </p:sp>
      <p:sp>
        <p:nvSpPr>
          <p:cNvPr id="6" name="Footer Placeholder 5">
            <a:extLst>
              <a:ext uri="{FF2B5EF4-FFF2-40B4-BE49-F238E27FC236}">
                <a16:creationId xmlns:a16="http://schemas.microsoft.com/office/drawing/2014/main" id="{024DA91E-12DB-0741-9D99-7FA6299FFB6C}"/>
              </a:ext>
            </a:extLst>
          </p:cNvPr>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noAutofit/>
          </a:bodyPr>
          <a:lstStyle>
            <a:lvl1pPr marL="0" marR="0" lvl="0" indent="0" algn="l"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horndale" pitchFamily="18"/>
                <a:ea typeface="Andale Sans UI" pitchFamily="2"/>
                <a:cs typeface="Tahoma" pitchFamily="2"/>
              </a:defRPr>
            </a:lvl1pPr>
          </a:lstStyle>
          <a:p>
            <a:pPr lvl="0"/>
            <a:endParaRPr lang="en-US"/>
          </a:p>
        </p:txBody>
      </p:sp>
      <p:sp>
        <p:nvSpPr>
          <p:cNvPr id="7" name="Slide Number Placeholder 6">
            <a:extLst>
              <a:ext uri="{FF2B5EF4-FFF2-40B4-BE49-F238E27FC236}">
                <a16:creationId xmlns:a16="http://schemas.microsoft.com/office/drawing/2014/main" id="{349BB61F-B4D1-A049-9DA1-61A4C027EB6F}"/>
              </a:ext>
            </a:extLst>
          </p:cNvPr>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noAutofit/>
          </a:bodyPr>
          <a:lstStyle>
            <a:lvl1pPr marL="0" marR="0" lvl="0" indent="0" algn="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horndale" pitchFamily="18"/>
                <a:ea typeface="Andale Sans UI" pitchFamily="2"/>
                <a:cs typeface="Tahoma" pitchFamily="2"/>
              </a:defRPr>
            </a:lvl1pPr>
          </a:lstStyle>
          <a:p>
            <a:pPr lvl="0"/>
            <a:fld id="{65286588-78B2-1F45-A172-A799D0473EB1}" type="slidenum">
              <a:t>‹#›</a:t>
            </a:fld>
            <a:endParaRPr lang="en-US"/>
          </a:p>
        </p:txBody>
      </p:sp>
    </p:spTree>
    <p:extLst>
      <p:ext uri="{BB962C8B-B14F-4D97-AF65-F5344CB8AC3E}">
        <p14:creationId xmlns:p14="http://schemas.microsoft.com/office/powerpoint/2010/main" val="2701645881"/>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n-US" sz="2000" b="0" i="0" u="none" strike="noStrike" kern="0" cap="none" spc="0" baseline="0">
        <a:solidFill>
          <a:srgbClr val="000000"/>
        </a:solidFill>
        <a:uFillTx/>
        <a:latin typeface="Albany" pitchFamily="18"/>
        <a:cs typeface="Tahoma"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E220CDA-7F5B-1746-B500-DE537BC496B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1563C56-1793-B84E-A2E0-5E1E9DBBCD07}" type="slidenum">
              <a:t>1</a:t>
            </a:fld>
            <a:endParaRPr lang="en-US"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798E2A9F-78C3-834D-A699-4E1F453F56F5}"/>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05034353-13E3-D848-A15F-183A44FEF8E9}"/>
              </a:ext>
            </a:extLst>
          </p:cNvPr>
          <p:cNvSpPr txBox="1">
            <a:spLocks noGrp="1"/>
          </p:cNvSpPr>
          <p:nvPr>
            <p:ph type="body" sz="quarter" idx="1"/>
          </p:nvPr>
        </p:nvSpPr>
        <p:spPr/>
        <p:txBody>
          <a:bodyPr>
            <a:spAutoFit/>
          </a:bodyPr>
          <a:lstStyle/>
          <a:p>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59D9A06E-D982-7F4C-AFCB-E1123DE42BD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F2D3396-67C5-304E-B8E6-B7B45218E168}" type="slidenum">
              <a:t>10</a:t>
            </a:fld>
            <a:endParaRPr lang="en-US"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918059ED-455E-4443-8358-C1200D64363C}"/>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68D295B7-B3F6-D145-BE12-27721E29F062}"/>
              </a:ext>
            </a:extLst>
          </p:cNvPr>
          <p:cNvSpPr txBox="1">
            <a:spLocks noGrp="1"/>
          </p:cNvSpPr>
          <p:nvPr>
            <p:ph type="body" sz="quarter" idx="1"/>
          </p:nvPr>
        </p:nvSpPr>
        <p:spPr/>
        <p:txBody>
          <a:bodyPr/>
          <a:lstStyle/>
          <a:p>
            <a:pPr lvl="0"/>
            <a:r>
              <a:rPr lang="el-GR"/>
              <a:t>Πριν: αν ήσουν σε έναν χώρο, έβλεπες και σε έβλεπαν.</a:t>
            </a:r>
            <a:br>
              <a:rPr lang="el-GR"/>
            </a:br>
            <a:r>
              <a:rPr lang="el-GR"/>
              <a:t>Τώρα:</a:t>
            </a:r>
          </a:p>
          <a:p>
            <a:pPr lvl="0">
              <a:buSzPct val="100000"/>
              <a:buFont typeface="Arial" pitchFamily="34"/>
              <a:buChar char="•"/>
            </a:pPr>
            <a:r>
              <a:rPr lang="el-GR"/>
              <a:t>οι «πολλοί» βλέπουν χωρίς να είναι οι ίδιοι ορατοί</a:t>
            </a:r>
          </a:p>
          <a:p>
            <a:pPr lvl="0">
              <a:buSzPct val="100000"/>
              <a:buFont typeface="Arial" pitchFamily="34"/>
              <a:buChar char="•"/>
            </a:pPr>
            <a:r>
              <a:rPr lang="el-GR"/>
              <a:t>οι «λίγοι» εκτίθενται διαρκώς σε τεράστια ακροατήρια</a:t>
            </a:r>
          </a:p>
          <a:p>
            <a:pPr lvl="0">
              <a:buSzPct val="100000"/>
              <a:buFont typeface="Arial" pitchFamily="34"/>
              <a:buChar char="•"/>
            </a:pPr>
            <a:r>
              <a:rPr lang="el-GR"/>
              <a:t>η ορατότητα γίνεται πόρος εξουσίας, αλλά και πηγή ευαλωτότητας</a:t>
            </a:r>
          </a:p>
          <a:p>
            <a:pPr lvl="0"/>
            <a:r>
              <a:rPr lang="el-GR"/>
              <a:t>Αυτό δημιουργεί μια </a:t>
            </a:r>
            <a:r>
              <a:rPr lang="el-GR" b="1"/>
              <a:t>δομικά ανισόρροπη σχέση δημόσιου–ιδιωτικού</a:t>
            </a:r>
            <a:r>
              <a:rPr lang="el-GR"/>
              <a:t>.</a:t>
            </a:r>
          </a:p>
          <a:p>
            <a:pPr lvl="0"/>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2DD88FA-9D30-BD40-9BD7-700F046FC6D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40FC1B4-28AB-D248-AE39-615E352D94D3}" type="slidenum">
              <a:t>11</a:t>
            </a:fld>
            <a:endParaRPr lang="en-US"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F985D3EA-C009-DE44-99A7-C792C6C54C39}"/>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B5DFBB1D-2CA6-3A4F-81D9-6EBB0951A4F1}"/>
              </a:ext>
            </a:extLst>
          </p:cNvPr>
          <p:cNvSpPr txBox="1">
            <a:spLocks noGrp="1"/>
          </p:cNvSpPr>
          <p:nvPr>
            <p:ph type="body" sz="quarter" idx="1"/>
          </p:nvPr>
        </p:nvSpPr>
        <p:spPr/>
        <p:txBody>
          <a:bodyPr/>
          <a:lstStyle/>
          <a:p>
            <a:pPr lvl="0"/>
            <a:r>
              <a:rPr lang="el-GR"/>
              <a:t>Πριν: αν ήσουν σε έναν χώρο, έβλεπες και σε έβλεπαν.</a:t>
            </a:r>
            <a:br>
              <a:rPr lang="el-GR"/>
            </a:br>
            <a:r>
              <a:rPr lang="el-GR"/>
              <a:t>Τώρα:</a:t>
            </a:r>
          </a:p>
          <a:p>
            <a:pPr lvl="0">
              <a:buSzPct val="100000"/>
              <a:buFont typeface="Arial" pitchFamily="34"/>
              <a:buChar char="•"/>
            </a:pPr>
            <a:r>
              <a:rPr lang="el-GR"/>
              <a:t>οι «πολλοί» βλέπουν χωρίς να είναι οι ίδιοι ορατοί</a:t>
            </a:r>
          </a:p>
          <a:p>
            <a:pPr lvl="0">
              <a:buSzPct val="100000"/>
              <a:buFont typeface="Arial" pitchFamily="34"/>
              <a:buChar char="•"/>
            </a:pPr>
            <a:r>
              <a:rPr lang="el-GR"/>
              <a:t>οι «λίγοι» εκτίθενται διαρκώς σε τεράστια ακροατήρια</a:t>
            </a:r>
          </a:p>
          <a:p>
            <a:pPr lvl="0">
              <a:buSzPct val="100000"/>
              <a:buFont typeface="Arial" pitchFamily="34"/>
              <a:buChar char="•"/>
            </a:pPr>
            <a:r>
              <a:rPr lang="el-GR" b="1"/>
              <a:t>η ορατότητα γίνεται πόρος εξουσίας, αλλά και πηγή ευαλωτότητας</a:t>
            </a:r>
          </a:p>
          <a:p>
            <a:pPr lvl="0"/>
            <a:r>
              <a:rPr lang="el-GR"/>
              <a:t>Αυτό δημιουργεί μια </a:t>
            </a:r>
            <a:r>
              <a:rPr lang="el-GR" b="1"/>
              <a:t>δομικά ανισόρροπη σχέση δημόσιου–ιδιωτικού</a:t>
            </a:r>
            <a:r>
              <a:rPr lang="el-GR"/>
              <a:t>.</a:t>
            </a:r>
          </a:p>
          <a:p>
            <a:pPr lvl="0"/>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CC6D65F-C8B8-CE42-BBAF-0343154072E5}"/>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F446930-73A5-3F4B-B0D5-50AA353A5F73}" type="slidenum">
              <a:t>12</a:t>
            </a:fld>
            <a:endParaRPr lang="en-US"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F5339834-5B06-F146-9119-F50139BF7FA4}"/>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FFC30946-4CDE-DB42-A58D-5F3F325960EA}"/>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E62367E-BA60-F64B-8492-2EB5936BE370}"/>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90B759C-D1C3-D74F-A1D8-2C506CB4A915}" type="slidenum">
              <a:t>13</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CC395ABC-BFFF-CB45-887D-83290675489B}"/>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D9AF0EAA-E985-A441-97BC-12B3526E66B8}"/>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B58F5F2-C2A7-CA4D-85D3-419603594510}"/>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0CA0D6A-CD3E-E844-8D28-6061A3BB0F4A}" type="slidenum">
              <a:t>14</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BCE9A3C4-4BD0-3A4D-8B84-514D71FCC39A}"/>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94AA6190-BEA0-7A4E-AF9F-C20523D23835}"/>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3F9CE96-8ADF-A84D-8638-98421AB57DF4}"/>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0BC828E-0DC4-6A45-A7CE-17CD46EBCBA0}" type="slidenum">
              <a:t>15</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CF9AB699-CD13-AA44-8D45-7134B5F1A5AA}"/>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E65BF4CF-10DD-A649-8F45-6A6556A1E25D}"/>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6F4C914-88C4-7E46-BDE5-7A5D8AE9F16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9880097-0423-0941-8ADD-46C007D3ABA6}" type="slidenum">
              <a:t>16</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31BE2DD8-5DD2-7A42-BF4E-2C8E8B540583}"/>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A8625D84-7C27-D042-9461-08084E7AF287}"/>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AA14B2D-7A0E-0F48-B5BE-71056FE56FA1}"/>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4DC5852-7E41-2341-AC3E-BBC5194D0E2E}" type="slidenum">
              <a:t>17</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43AD5629-5B7F-4F4C-BCFD-CEA50E3395B9}"/>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6EB83A11-9ECC-B04E-88FA-DBD5507C2E6B}"/>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95F0361-9570-734D-B8B2-87DD151B5DCC}"/>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797A6D5-2DA2-3147-A38B-F978F323CCF0}" type="slidenum">
              <a:t>18</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61885CA5-3FC3-9F4A-BE71-A601A81C3CEE}"/>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FC0B54DD-9B12-4344-9F3B-29841DB51500}"/>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CA22B67-C328-0D4B-921E-257E48C736BE}"/>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19558F6-1A8B-C94D-A9AC-860F930A0090}" type="slidenum">
              <a:t>19</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A7646101-7D31-5E4C-8CB2-C58602BD8E3E}"/>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99ED4664-D988-6743-A39C-DBD68BACE248}"/>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D82C91E1-AEEA-FE4E-8C40-76DF7E5E7D87}"/>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EBF2B62-F636-9541-8F4C-80E5D15AEF38}" type="slidenum">
              <a:t>2</a:t>
            </a:fld>
            <a:endParaRPr lang="en-US"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97803795-366F-0D40-995F-84E423E97A6C}"/>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167B22D3-1FE0-BB41-9E4C-15A1A02C80F4}"/>
              </a:ext>
            </a:extLst>
          </p:cNvPr>
          <p:cNvSpPr txBox="1">
            <a:spLocks noGrp="1"/>
          </p:cNvSpPr>
          <p:nvPr>
            <p:ph type="body" sz="quarter" idx="1"/>
          </p:nvPr>
        </p:nvSpPr>
        <p:spPr/>
        <p:txBody>
          <a:bodyPr>
            <a:spAutoFit/>
          </a:bodyPr>
          <a:lstStyle/>
          <a:p>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8FE1322-E838-484F-99DE-18270E35DE9F}"/>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C9633BE-5441-9E41-8B0E-E4569A527C75}" type="slidenum">
              <a:t>20</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11D69894-06D2-8246-87F5-F785E6119CD3}"/>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ADF1E605-65E4-5443-8F60-9DB808A21143}"/>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50BB942-3A24-784B-BB57-3153B924948D}"/>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E40EFF9-C7B1-FE48-B1F2-57BB4C93ECD5}" type="slidenum">
              <a:t>21</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CD35FB2B-A53A-8245-B2B9-694BDCF9984B}"/>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60415F1B-3FB3-0F4E-AD45-F6245ADD1C48}"/>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3ED6685-7B6A-DC44-8261-98DB2548E380}"/>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62A7978-13EE-E446-93F3-98FC90983CB2}" type="slidenum">
              <a:t>22</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DF1473F0-C076-9B43-B551-198A4C205035}"/>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A7C4CB75-C9C9-5848-8201-98D7ED05CDBB}"/>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4212624-AB79-E74C-9905-97C35B4A145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A0E92E8-76D9-8348-87F4-5C1BA10589E0}" type="slidenum">
              <a:t>23</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B37C769D-DC79-9E46-9834-AADF04FF7934}"/>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91645262-A0AF-9E42-9F4A-7CDCF42418AD}"/>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5364430E-2BB1-B441-8B66-420C973F3DD0}"/>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53F8624-72CF-7B46-98E1-934B3B53E508}" type="slidenum">
              <a:t>24</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CCDD46CD-2F82-1148-A9AF-6388017616FA}"/>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28870B78-AD14-9F48-81D9-05DAD2704A27}"/>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D7BFC8F-E342-2E40-9029-61476D534CD6}"/>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152EDFB-E15E-104D-969A-C542557B0545}" type="slidenum">
              <a:t>25</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695D1577-2EA3-4F49-91DA-4DB8F422EDC4}"/>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67EB625F-2BA6-D245-937C-8F19FAB45F55}"/>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BAD04A8A-321E-1D48-B5FE-A78FE060B22F}"/>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E9643F1-6437-C14C-A761-5590445565E5}" type="slidenum">
              <a:t>26</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00230558-89E0-E44B-BBAE-B079D79A5AA6}"/>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E3A0A674-4743-8441-82BB-9B63E5015D6D}"/>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D54E5E92-5C03-CC41-B193-B7AEB177044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D6A3A9E-ED93-2548-BDD2-27BE6BEC4397}" type="slidenum">
              <a:t>27</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DD2C0424-4287-A74F-8621-DC456EA6D7D2}"/>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1EDD31BD-DEB7-D24C-8F63-771BE61542A2}"/>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F351EECD-84D6-D340-A5F5-0C4CA41CA218}"/>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9E8736C-0C1F-9347-A4B3-F484E7A326FB}" type="slidenum">
              <a:t>28</a:t>
            </a:fld>
            <a:endParaRPr lang="en-GR"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839D6CD9-0485-DF47-9D16-2AFBC86DDE4F}"/>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02CA650C-1CBB-1D45-A388-79E05C684A3B}"/>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C28AB89-4A39-1B47-BC39-37BB3D795777}"/>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23ED55F-9FE1-9A47-9676-1188FD3EDD31}" type="slidenum">
              <a:t>29</a:t>
            </a:fld>
            <a:endParaRPr lang="en-US"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9FDDEC40-BBEB-B648-A242-DA5618B46DE2}"/>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62E15231-F92C-584C-9803-83EE7EF4E94A}"/>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2E0C871-D643-BF43-9070-B8E7F2C44318}"/>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D8081EE-60B9-E24D-84E8-CC481C10A206}" type="slidenum">
              <a:t>3</a:t>
            </a:fld>
            <a:endParaRPr lang="en-US"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835A8299-A5AC-7140-8D35-D60E218F181A}"/>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49415B02-7A2B-E549-BB00-633E3FBC045B}"/>
              </a:ext>
            </a:extLst>
          </p:cNvPr>
          <p:cNvSpPr txBox="1">
            <a:spLocks noGrp="1"/>
          </p:cNvSpPr>
          <p:nvPr>
            <p:ph type="body" sz="quarter" idx="1"/>
          </p:nvPr>
        </p:nvSpPr>
        <p:spPr/>
        <p:txBody>
          <a:bodyPr>
            <a:spAutoFit/>
          </a:bodyP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8982EE1-96A3-CC46-9E7F-0F4FD7B8326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4A8B692-A951-6A4F-AF35-82CB1D45DCEC}" type="slidenum">
              <a:t>4</a:t>
            </a:fld>
            <a:endParaRPr lang="en-US"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C37941F8-933F-9944-B4B6-BA681740B50C}"/>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C003F2B3-4E13-5E49-9688-244913D6251A}"/>
              </a:ext>
            </a:extLst>
          </p:cNvPr>
          <p:cNvSpPr txBox="1">
            <a:spLocks noGrp="1"/>
          </p:cNvSpPr>
          <p:nvPr>
            <p:ph type="body" sz="quarter" idx="1"/>
          </p:nvPr>
        </p:nvSpPr>
        <p:spPr/>
        <p:txBody>
          <a:bodyPr/>
          <a:lstStyle/>
          <a:p>
            <a:pPr lvl="0"/>
            <a:r>
              <a:rPr lang="el-GR"/>
              <a:t>Πριν τη νεωτερικότητα, η ορατότητα ήταν άμεσα δεμένη με τη σωματική παρουσία. Για να δεις κάτι ή κάποιον, έπρεπε να βρίσκεσαι κυριολεκτικά εκεί. Δεν υπήρχαν τεχνολογίες που να μεταφέρουν εικόνες ή λόγο σε απόσταση.</a:t>
            </a:r>
          </a:p>
          <a:p>
            <a:pPr lvl="0"/>
            <a:r>
              <a:rPr lang="el-GR"/>
              <a:t>Άρα, το κοινό συγκεντρωνόταν στον ίδιο φυσικό χώρο: στην πλατεία, στην εκκλησία, στην αγορά, στην αυλή του άρχοντα. Η δημόσια ζωή γινόταν πρόσωπο με πρόσωπο και η ορατότητα ήταν απόλυτα τοπική.</a:t>
            </a:r>
          </a:p>
          <a:p>
            <a:pPr lvl="0"/>
            <a:r>
              <a:rPr lang="el-GR"/>
              <a:t>Μέσα σε αυτό το πλαίσιο, η εξουσία εκδηλωνόταν τελετουργικά: μέσα από παρελάσεις, επίσημες εμφανίσεις, θρησκευτικές τελετές, συμβολικές επιτελέσεις που απαιτούσαν φυσική παρουσία και κοινή θέαση. Η εξουσία “έδειχνε” τον εαυτό της μέσα στο σώμα και στο θέαμα</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544A058-2815-D340-85E0-DF26B41B4A1F}"/>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665E3F0-BD1A-FE46-A5DC-D0A6E43DB4CB}" type="slidenum">
              <a:t>5</a:t>
            </a:fld>
            <a:endParaRPr lang="en-US"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EFC919D7-4BC4-1B4C-A7D3-A69798598949}"/>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94C92139-091F-0644-A584-5ECAAFBCCBCF}"/>
              </a:ext>
            </a:extLst>
          </p:cNvPr>
          <p:cNvSpPr txBox="1">
            <a:spLocks noGrp="1"/>
          </p:cNvSpPr>
          <p:nvPr>
            <p:ph type="body" sz="quarter" idx="1"/>
          </p:nvPr>
        </p:nvSpPr>
        <p:spPr/>
        <p:txBody>
          <a:bodyPr>
            <a:spAutoFit/>
          </a:bodyPr>
          <a:lstStyle/>
          <a:p>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6F9D198-FD1D-4F4E-A538-B8634268890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0BEBC21-6C05-554B-96E9-68E9F4CE6A4E}" type="slidenum">
              <a:t>6</a:t>
            </a:fld>
            <a:endParaRPr lang="en-US"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5FB8C4F3-7D3C-D348-9FCE-9A375E363C7A}"/>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0D170B1B-DB07-7443-9F0D-8188A73E56FE}"/>
              </a:ext>
            </a:extLst>
          </p:cNvPr>
          <p:cNvSpPr txBox="1">
            <a:spLocks noGrp="1"/>
          </p:cNvSpPr>
          <p:nvPr>
            <p:ph type="body" sz="quarter" idx="1"/>
          </p:nvPr>
        </p:nvSpPr>
        <p:spPr/>
        <p:txBody>
          <a:bodyPr>
            <a:spAutoFit/>
          </a:bodyPr>
          <a:lstStyle/>
          <a:p>
            <a:pPr lvl="0"/>
            <a:r>
              <a:rPr lang="el-GR"/>
              <a:t>Στη νεωτερικότητα βλέπουμε μια τεράστια κοινωνική μετάβαση: οι κοινωνίες αρχίζουν να γίνονται πιο σύνθετες, πιο διαφοροποιημένες και πιο δυναμικές. Δημιουργούνται νέα θεσμικά συστήματα — κράτος, αγορά, επιστήμη, ΜΜΕ — που λειτουργούν με δικούς τους κανόνες και παράγουν νέους τρόπους οργάνωσης της κοινωνικής ζωής.</a:t>
            </a:r>
          </a:p>
          <a:p>
            <a:pPr lvl="0"/>
            <a:r>
              <a:rPr lang="el-GR"/>
              <a:t>Μέσα σε αυτή τη διαδικασία, τα μέσα επικοινωνίας παίζουν καθοριστικό ρόλο γιατί αποδεσμεύουν την επικοινωνία από τον χώρο και τον χρόνο. Δεν χρειάζεται πλέον να είσαι παρών για να δεις, να ακούσεις ή να μάθεις κάτι.</a:t>
            </a:r>
          </a:p>
          <a:p>
            <a:pPr lvl="0"/>
            <a:r>
              <a:rPr lang="el-GR"/>
              <a:t>Έτσι δημιουργούνται νέες μορφές δράσης και αλληλεπίδρασης που δεν προϋποθέτουν φυσική παρουσία: μπορείς να απευθυνθείς σε ανθρώπους που βρίσκονται μακριά, μπορείς να έχεις κοινό χωρίς να το συναντήσεις και μπορείς να συμμετέχεις σε κοινωνικά γεγονότα χωρίς να βρίσκεσαι στο ίδιο μέρος. Αυτή είναι η βάση του μετασχηματισμού της ορατότητας που αναλύει ο </a:t>
            </a:r>
            <a:r>
              <a:rPr lang="en-GB"/>
              <a:t>Thompson.»</a:t>
            </a:r>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DD50510-9754-3348-BE24-C3CEE928819A}"/>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9112586-E3EB-D74B-B37D-15735B2BC1D3}" type="slidenum">
              <a:t>7</a:t>
            </a:fld>
            <a:endParaRPr lang="en-US"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F58E800E-06EB-F143-8EAE-3F2DEDFF7221}"/>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E3D09F49-B28A-E443-9A0C-6477DDEC0763}"/>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90281507-2F7E-FD47-95D9-AD5CE546BA9E}"/>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052BB0C-0547-B046-BEC2-0168C756F6FF}" type="slidenum">
              <a:t>8</a:t>
            </a:fld>
            <a:endParaRPr lang="en-US"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4745D718-86F6-A444-A3C0-66CDD8E44F19}"/>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43DEC752-2FC6-B94B-8509-1A45819D51FA}"/>
              </a:ext>
            </a:extLst>
          </p:cNvPr>
          <p:cNvSpPr txBox="1">
            <a:spLocks noGrp="1"/>
          </p:cNvSpPr>
          <p:nvPr>
            <p:ph type="body" sz="quarter" idx="1"/>
          </p:nvPr>
        </p:nvSpPr>
        <p:spPr/>
        <p:txBody>
          <a:bodyPr/>
          <a:lstStyle/>
          <a:p>
            <a:pPr lvl="0"/>
            <a:r>
              <a:rPr lang="el-GR"/>
              <a:t>«Στις παραδοσιακές κοινωνίες, η διάκριση δημόσιου και ιδιωτικού ήταν σχετικά σταθερή και συνδεδεμένη με τον χώρο.</a:t>
            </a:r>
          </a:p>
          <a:p>
            <a:pPr lvl="0"/>
            <a:r>
              <a:rPr lang="el-GR"/>
              <a:t>Το δημόσιο ήταν ο κοινός, ανοιχτός χώρος όπου οι άνθρωποι συναντιούνταν πρόσωπο με πρόσωπο — η αγορά, η πλατεία, ο δρόμος, ο ναός. Εκεί γίνονταν οι συλλογικές δραστηριότητες, οι τελετές, οι δημόσιες αποφάσεις.</a:t>
            </a:r>
          </a:p>
          <a:p>
            <a:pPr lvl="0"/>
            <a:r>
              <a:rPr lang="el-GR"/>
              <a:t>Το ιδιωτικό, αντίθετα, ήταν ο χώρος του σπιτιού, η οικογενειακή ζωή, ό,τι συνέβαινε «εντός των τοίχων». Ήταν περιορισμένο, προστατευμένο από τα βλέμματα και οργανωμένο γύρω από την οικογένεια ή την κοινότητα.</a:t>
            </a:r>
          </a:p>
          <a:p>
            <a:pPr lvl="0"/>
            <a:r>
              <a:rPr lang="el-GR"/>
              <a:t>Έτσι, τα όρια ανάμεσα σε δημόσιο και ιδιωτικό ήταν σχετικά σταθερά και ξεκάθαρα· βασίζονταν στη φυσική εγγύτητα και στη χωρική διάκριση.»</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BD8353A-9062-2A43-982F-7388B29701CF}"/>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7837578-CA52-1244-8AA8-C22847024034}" type="slidenum">
              <a:t>9</a:t>
            </a:fld>
            <a:endParaRPr lang="en-US" sz="1400" b="0" i="0" u="none" strike="noStrike" kern="1200" cap="none" spc="0" baseline="0">
              <a:solidFill>
                <a:srgbClr val="000000"/>
              </a:solidFill>
              <a:uFillTx/>
              <a:latin typeface="Thorndale" pitchFamily="18"/>
              <a:ea typeface="Andale Sans UI" pitchFamily="2"/>
              <a:cs typeface="Tahoma" pitchFamily="2"/>
            </a:endParaRPr>
          </a:p>
        </p:txBody>
      </p:sp>
      <p:sp>
        <p:nvSpPr>
          <p:cNvPr id="3" name="Slide Image Placeholder 1">
            <a:extLst>
              <a:ext uri="{FF2B5EF4-FFF2-40B4-BE49-F238E27FC236}">
                <a16:creationId xmlns:a16="http://schemas.microsoft.com/office/drawing/2014/main" id="{7A547DB3-05CD-A844-8634-099378E4249C}"/>
              </a:ext>
            </a:extLst>
          </p:cNvPr>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F189509B-52F1-D741-BC76-8D5A582B67CD}"/>
              </a:ext>
            </a:extLst>
          </p:cNvPr>
          <p:cNvSpPr txBox="1">
            <a:spLocks noGrp="1"/>
          </p:cNvSpPr>
          <p:nvPr>
            <p:ph type="body" sz="quarter" idx="1"/>
          </p:nvPr>
        </p:nvSpPr>
        <p:spPr/>
        <p:txBody>
          <a:bodyPr/>
          <a:lstStyle/>
          <a:p>
            <a:pPr lvl="0"/>
            <a:r>
              <a:rPr lang="el-GR"/>
              <a:t>Πριν: αν ήσουν σε έναν χώρο, έβλεπες και σε έβλεπαν.</a:t>
            </a:r>
            <a:br>
              <a:rPr lang="el-GR"/>
            </a:br>
            <a:r>
              <a:rPr lang="el-GR"/>
              <a:t>Τώρα:</a:t>
            </a:r>
          </a:p>
          <a:p>
            <a:pPr lvl="0">
              <a:buSzPct val="100000"/>
              <a:buFont typeface="Arial" pitchFamily="34"/>
              <a:buChar char="•"/>
            </a:pPr>
            <a:r>
              <a:rPr lang="el-GR"/>
              <a:t>οι «πολλοί» βλέπουν χωρίς να είναι οι ίδιοι ορατοί</a:t>
            </a:r>
          </a:p>
          <a:p>
            <a:pPr lvl="0">
              <a:buSzPct val="100000"/>
              <a:buFont typeface="Arial" pitchFamily="34"/>
              <a:buChar char="•"/>
            </a:pPr>
            <a:r>
              <a:rPr lang="el-GR"/>
              <a:t>οι «λίγοι» εκτίθενται διαρκώς σε τεράστια ακροατήρια</a:t>
            </a:r>
          </a:p>
          <a:p>
            <a:pPr lvl="0">
              <a:buSzPct val="100000"/>
              <a:buFont typeface="Arial" pitchFamily="34"/>
              <a:buChar char="•"/>
            </a:pPr>
            <a:r>
              <a:rPr lang="el-GR"/>
              <a:t>η ορατότητα γίνεται πόρος εξουσίας, αλλά και πηγή ευαλωτότητας</a:t>
            </a:r>
          </a:p>
          <a:p>
            <a:pPr lvl="0"/>
            <a:r>
              <a:rPr lang="el-GR"/>
              <a:t>Αυτό δημιουργεί μια </a:t>
            </a:r>
            <a:r>
              <a:rPr lang="el-GR" b="1"/>
              <a:t>δομικά ανισόρροπη σχέση δημόσιου–ιδιωτικού</a:t>
            </a:r>
            <a:r>
              <a:rPr lang="el-G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48DC3-F418-5841-84BF-D509010D2486}"/>
              </a:ext>
            </a:extLst>
          </p:cNvPr>
          <p:cNvSpPr txBox="1">
            <a:spLocks noGrp="1"/>
          </p:cNvSpPr>
          <p:nvPr>
            <p:ph type="ctrTitle"/>
          </p:nvPr>
        </p:nvSpPr>
        <p:spPr>
          <a:xfrm>
            <a:off x="1260472" y="1236661"/>
            <a:ext cx="7559673" cy="2632072"/>
          </a:xfrm>
        </p:spPr>
        <p:txBody>
          <a:bodyPr anchor="b"/>
          <a:lstStyle>
            <a:lvl1pPr>
              <a:defRPr lang="en-GB" sz="6000"/>
            </a:lvl1pPr>
          </a:lstStyle>
          <a:p>
            <a:pPr lvl="0"/>
            <a:r>
              <a:rPr lang="en-GB"/>
              <a:t>Click to edit Master title style</a:t>
            </a:r>
            <a:endParaRPr lang="el-GR"/>
          </a:p>
        </p:txBody>
      </p:sp>
      <p:sp>
        <p:nvSpPr>
          <p:cNvPr id="3" name="Subtitle 2">
            <a:extLst>
              <a:ext uri="{FF2B5EF4-FFF2-40B4-BE49-F238E27FC236}">
                <a16:creationId xmlns:a16="http://schemas.microsoft.com/office/drawing/2014/main" id="{919D38EB-3293-4F4F-9FF7-84F92E05682B}"/>
              </a:ext>
            </a:extLst>
          </p:cNvPr>
          <p:cNvSpPr txBox="1">
            <a:spLocks noGrp="1"/>
          </p:cNvSpPr>
          <p:nvPr>
            <p:ph type="subTitle" idx="1"/>
          </p:nvPr>
        </p:nvSpPr>
        <p:spPr>
          <a:xfrm>
            <a:off x="1260472" y="3970333"/>
            <a:ext cx="7559673" cy="1825627"/>
          </a:xfrm>
        </p:spPr>
        <p:txBody>
          <a:bodyPr anchorCtr="1"/>
          <a:lstStyle>
            <a:lvl1pPr algn="ctr">
              <a:defRPr sz="2400"/>
            </a:lvl1pPr>
          </a:lstStyle>
          <a:p>
            <a:pPr lvl="0"/>
            <a:r>
              <a:rPr lang="en-GB"/>
              <a:t>Click to edit Master subtitle style</a:t>
            </a:r>
            <a:endParaRPr lang="el-GR"/>
          </a:p>
        </p:txBody>
      </p:sp>
      <p:sp>
        <p:nvSpPr>
          <p:cNvPr id="4" name="Date Placeholder 3">
            <a:extLst>
              <a:ext uri="{FF2B5EF4-FFF2-40B4-BE49-F238E27FC236}">
                <a16:creationId xmlns:a16="http://schemas.microsoft.com/office/drawing/2014/main" id="{0D878EA6-C206-0849-90FE-1F923BA147A6}"/>
              </a:ext>
            </a:extLst>
          </p:cNvPr>
          <p:cNvSpPr txBox="1">
            <a:spLocks noGrp="1"/>
          </p:cNvSpPr>
          <p:nvPr>
            <p:ph type="dt" sz="half" idx="7"/>
          </p:nvPr>
        </p:nvSpPr>
        <p:spPr/>
        <p:txBody>
          <a:bodyPr/>
          <a:lstStyle>
            <a:lvl1pPr>
              <a:defRPr/>
            </a:lvl1pPr>
          </a:lstStyle>
          <a:p>
            <a:pPr lvl="0"/>
            <a:endParaRPr lang="en-US"/>
          </a:p>
        </p:txBody>
      </p:sp>
      <p:sp>
        <p:nvSpPr>
          <p:cNvPr id="5" name="Footer Placeholder 4">
            <a:extLst>
              <a:ext uri="{FF2B5EF4-FFF2-40B4-BE49-F238E27FC236}">
                <a16:creationId xmlns:a16="http://schemas.microsoft.com/office/drawing/2014/main" id="{577C48C0-BB59-434F-9590-EA1F27948BD1}"/>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A12FB4F3-6AED-BE42-ABD2-3F525AEEC421}"/>
              </a:ext>
            </a:extLst>
          </p:cNvPr>
          <p:cNvSpPr txBox="1">
            <a:spLocks noGrp="1"/>
          </p:cNvSpPr>
          <p:nvPr>
            <p:ph type="sldNum" sz="quarter" idx="8"/>
          </p:nvPr>
        </p:nvSpPr>
        <p:spPr/>
        <p:txBody>
          <a:bodyPr/>
          <a:lstStyle>
            <a:lvl1pPr>
              <a:defRPr/>
            </a:lvl1pPr>
          </a:lstStyle>
          <a:p>
            <a:pPr lvl="0"/>
            <a:fld id="{9B6D777A-68BF-5842-86BF-F4E2A6FB01CE}" type="slidenum">
              <a:t>‹#›</a:t>
            </a:fld>
            <a:endParaRPr lang="en-US"/>
          </a:p>
        </p:txBody>
      </p:sp>
    </p:spTree>
    <p:extLst>
      <p:ext uri="{BB962C8B-B14F-4D97-AF65-F5344CB8AC3E}">
        <p14:creationId xmlns:p14="http://schemas.microsoft.com/office/powerpoint/2010/main" val="654189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E084F-F3F0-134C-8F67-D874D5BCD840}"/>
              </a:ext>
            </a:extLst>
          </p:cNvPr>
          <p:cNvSpPr txBox="1">
            <a:spLocks noGrp="1"/>
          </p:cNvSpPr>
          <p:nvPr>
            <p:ph type="title"/>
          </p:nvPr>
        </p:nvSpPr>
        <p:spPr/>
        <p:txBody>
          <a:bodyPr/>
          <a:lstStyle>
            <a:lvl1pPr>
              <a:defRPr lang="en-GB"/>
            </a:lvl1pPr>
          </a:lstStyle>
          <a:p>
            <a:pPr lvl="0"/>
            <a:r>
              <a:rPr lang="en-GB"/>
              <a:t>Click to edit Master title style</a:t>
            </a:r>
            <a:endParaRPr lang="el-GR"/>
          </a:p>
        </p:txBody>
      </p:sp>
      <p:sp>
        <p:nvSpPr>
          <p:cNvPr id="3" name="Vertical Text Placeholder 2">
            <a:extLst>
              <a:ext uri="{FF2B5EF4-FFF2-40B4-BE49-F238E27FC236}">
                <a16:creationId xmlns:a16="http://schemas.microsoft.com/office/drawing/2014/main" id="{9C4FC87A-0ECC-6444-B737-CE167011615E}"/>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l-GR"/>
          </a:p>
        </p:txBody>
      </p:sp>
      <p:sp>
        <p:nvSpPr>
          <p:cNvPr id="4" name="Date Placeholder 3">
            <a:extLst>
              <a:ext uri="{FF2B5EF4-FFF2-40B4-BE49-F238E27FC236}">
                <a16:creationId xmlns:a16="http://schemas.microsoft.com/office/drawing/2014/main" id="{E9B14212-AC04-5F4D-ACFF-E18764A6E298}"/>
              </a:ext>
            </a:extLst>
          </p:cNvPr>
          <p:cNvSpPr txBox="1">
            <a:spLocks noGrp="1"/>
          </p:cNvSpPr>
          <p:nvPr>
            <p:ph type="dt" sz="half" idx="7"/>
          </p:nvPr>
        </p:nvSpPr>
        <p:spPr/>
        <p:txBody>
          <a:bodyPr/>
          <a:lstStyle>
            <a:lvl1pPr>
              <a:defRPr/>
            </a:lvl1pPr>
          </a:lstStyle>
          <a:p>
            <a:pPr lvl="0"/>
            <a:endParaRPr lang="en-US"/>
          </a:p>
        </p:txBody>
      </p:sp>
      <p:sp>
        <p:nvSpPr>
          <p:cNvPr id="5" name="Footer Placeholder 4">
            <a:extLst>
              <a:ext uri="{FF2B5EF4-FFF2-40B4-BE49-F238E27FC236}">
                <a16:creationId xmlns:a16="http://schemas.microsoft.com/office/drawing/2014/main" id="{1DD673A2-C88D-1949-8B45-245CB2A07845}"/>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4D6A4508-B3C3-7342-9266-3F24F75D0A33}"/>
              </a:ext>
            </a:extLst>
          </p:cNvPr>
          <p:cNvSpPr txBox="1">
            <a:spLocks noGrp="1"/>
          </p:cNvSpPr>
          <p:nvPr>
            <p:ph type="sldNum" sz="quarter" idx="8"/>
          </p:nvPr>
        </p:nvSpPr>
        <p:spPr/>
        <p:txBody>
          <a:bodyPr/>
          <a:lstStyle>
            <a:lvl1pPr>
              <a:defRPr/>
            </a:lvl1pPr>
          </a:lstStyle>
          <a:p>
            <a:pPr lvl="0"/>
            <a:fld id="{984C740B-CE79-A54D-AAD8-BA084D049514}" type="slidenum">
              <a:t>‹#›</a:t>
            </a:fld>
            <a:endParaRPr lang="en-US"/>
          </a:p>
        </p:txBody>
      </p:sp>
    </p:spTree>
    <p:extLst>
      <p:ext uri="{BB962C8B-B14F-4D97-AF65-F5344CB8AC3E}">
        <p14:creationId xmlns:p14="http://schemas.microsoft.com/office/powerpoint/2010/main" val="2167714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45CA07-E306-7D46-BB42-11525C049CBE}"/>
              </a:ext>
            </a:extLst>
          </p:cNvPr>
          <p:cNvSpPr txBox="1">
            <a:spLocks noGrp="1"/>
          </p:cNvSpPr>
          <p:nvPr>
            <p:ph type="title" orient="vert"/>
          </p:nvPr>
        </p:nvSpPr>
        <p:spPr>
          <a:xfrm>
            <a:off x="7308854" y="792163"/>
            <a:ext cx="2266953" cy="6696078"/>
          </a:xfrm>
        </p:spPr>
        <p:txBody>
          <a:bodyPr vert="eaVert"/>
          <a:lstStyle>
            <a:lvl1pPr>
              <a:defRPr lang="en-GB"/>
            </a:lvl1pPr>
          </a:lstStyle>
          <a:p>
            <a:pPr lvl="0"/>
            <a:r>
              <a:rPr lang="en-GB"/>
              <a:t>Click to edit Master title style</a:t>
            </a:r>
            <a:endParaRPr lang="el-GR"/>
          </a:p>
        </p:txBody>
      </p:sp>
      <p:sp>
        <p:nvSpPr>
          <p:cNvPr id="3" name="Vertical Text Placeholder 2">
            <a:extLst>
              <a:ext uri="{FF2B5EF4-FFF2-40B4-BE49-F238E27FC236}">
                <a16:creationId xmlns:a16="http://schemas.microsoft.com/office/drawing/2014/main" id="{D7CE1C2E-8237-0A4F-A889-B63A16AFBFEF}"/>
              </a:ext>
            </a:extLst>
          </p:cNvPr>
          <p:cNvSpPr txBox="1">
            <a:spLocks noGrp="1"/>
          </p:cNvSpPr>
          <p:nvPr>
            <p:ph type="body" orient="vert" idx="1"/>
          </p:nvPr>
        </p:nvSpPr>
        <p:spPr>
          <a:xfrm>
            <a:off x="503240" y="792163"/>
            <a:ext cx="6653210" cy="6696078"/>
          </a:xfrm>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l-GR"/>
          </a:p>
        </p:txBody>
      </p:sp>
      <p:sp>
        <p:nvSpPr>
          <p:cNvPr id="4" name="Date Placeholder 3">
            <a:extLst>
              <a:ext uri="{FF2B5EF4-FFF2-40B4-BE49-F238E27FC236}">
                <a16:creationId xmlns:a16="http://schemas.microsoft.com/office/drawing/2014/main" id="{9E84E387-725B-9844-9A54-947735907F92}"/>
              </a:ext>
            </a:extLst>
          </p:cNvPr>
          <p:cNvSpPr txBox="1">
            <a:spLocks noGrp="1"/>
          </p:cNvSpPr>
          <p:nvPr>
            <p:ph type="dt" sz="half" idx="7"/>
          </p:nvPr>
        </p:nvSpPr>
        <p:spPr/>
        <p:txBody>
          <a:bodyPr/>
          <a:lstStyle>
            <a:lvl1pPr>
              <a:defRPr/>
            </a:lvl1pPr>
          </a:lstStyle>
          <a:p>
            <a:pPr lvl="0"/>
            <a:endParaRPr lang="en-US"/>
          </a:p>
        </p:txBody>
      </p:sp>
      <p:sp>
        <p:nvSpPr>
          <p:cNvPr id="5" name="Footer Placeholder 4">
            <a:extLst>
              <a:ext uri="{FF2B5EF4-FFF2-40B4-BE49-F238E27FC236}">
                <a16:creationId xmlns:a16="http://schemas.microsoft.com/office/drawing/2014/main" id="{907F213B-EC4D-5047-BC8C-392FC8E3E3B1}"/>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DD5E73EC-F0A2-7540-9DB1-93E0D5ADB613}"/>
              </a:ext>
            </a:extLst>
          </p:cNvPr>
          <p:cNvSpPr txBox="1">
            <a:spLocks noGrp="1"/>
          </p:cNvSpPr>
          <p:nvPr>
            <p:ph type="sldNum" sz="quarter" idx="8"/>
          </p:nvPr>
        </p:nvSpPr>
        <p:spPr/>
        <p:txBody>
          <a:bodyPr/>
          <a:lstStyle>
            <a:lvl1pPr>
              <a:defRPr/>
            </a:lvl1pPr>
          </a:lstStyle>
          <a:p>
            <a:pPr lvl="0"/>
            <a:fld id="{0EC28190-23C9-9C40-A10E-7597C2A0F176}" type="slidenum">
              <a:t>‹#›</a:t>
            </a:fld>
            <a:endParaRPr lang="en-US"/>
          </a:p>
        </p:txBody>
      </p:sp>
    </p:spTree>
    <p:extLst>
      <p:ext uri="{BB962C8B-B14F-4D97-AF65-F5344CB8AC3E}">
        <p14:creationId xmlns:p14="http://schemas.microsoft.com/office/powerpoint/2010/main" val="185224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B4B03-DF94-9845-A1DB-3ADBE2B6B4C9}"/>
              </a:ext>
            </a:extLst>
          </p:cNvPr>
          <p:cNvSpPr txBox="1">
            <a:spLocks noGrp="1"/>
          </p:cNvSpPr>
          <p:nvPr>
            <p:ph type="title"/>
          </p:nvPr>
        </p:nvSpPr>
        <p:spPr/>
        <p:txBody>
          <a:bodyPr/>
          <a:lstStyle>
            <a:lvl1pPr>
              <a:defRPr lang="en-GB"/>
            </a:lvl1pPr>
          </a:lstStyle>
          <a:p>
            <a:pPr lvl="0"/>
            <a:r>
              <a:rPr lang="en-GB"/>
              <a:t>Click to edit Master title style</a:t>
            </a:r>
            <a:endParaRPr lang="el-GR"/>
          </a:p>
        </p:txBody>
      </p:sp>
      <p:sp>
        <p:nvSpPr>
          <p:cNvPr id="3" name="Content Placeholder 2">
            <a:extLst>
              <a:ext uri="{FF2B5EF4-FFF2-40B4-BE49-F238E27FC236}">
                <a16:creationId xmlns:a16="http://schemas.microsoft.com/office/drawing/2014/main" id="{F5E6635B-D7EC-6044-9D2B-8EB86A333515}"/>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l-GR"/>
          </a:p>
        </p:txBody>
      </p:sp>
      <p:sp>
        <p:nvSpPr>
          <p:cNvPr id="4" name="Date Placeholder 3">
            <a:extLst>
              <a:ext uri="{FF2B5EF4-FFF2-40B4-BE49-F238E27FC236}">
                <a16:creationId xmlns:a16="http://schemas.microsoft.com/office/drawing/2014/main" id="{0B5B0059-8685-4544-BC2B-3F6D36D9EE43}"/>
              </a:ext>
            </a:extLst>
          </p:cNvPr>
          <p:cNvSpPr txBox="1">
            <a:spLocks noGrp="1"/>
          </p:cNvSpPr>
          <p:nvPr>
            <p:ph type="dt" sz="half" idx="7"/>
          </p:nvPr>
        </p:nvSpPr>
        <p:spPr/>
        <p:txBody>
          <a:bodyPr/>
          <a:lstStyle>
            <a:lvl1pPr>
              <a:defRPr/>
            </a:lvl1pPr>
          </a:lstStyle>
          <a:p>
            <a:pPr lvl="0"/>
            <a:endParaRPr lang="en-US"/>
          </a:p>
        </p:txBody>
      </p:sp>
      <p:sp>
        <p:nvSpPr>
          <p:cNvPr id="5" name="Footer Placeholder 4">
            <a:extLst>
              <a:ext uri="{FF2B5EF4-FFF2-40B4-BE49-F238E27FC236}">
                <a16:creationId xmlns:a16="http://schemas.microsoft.com/office/drawing/2014/main" id="{646D6A80-7DA1-044D-BDF9-C668A6642B7C}"/>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320D2A4-AB16-FD4C-B453-12FFF0C441E7}"/>
              </a:ext>
            </a:extLst>
          </p:cNvPr>
          <p:cNvSpPr txBox="1">
            <a:spLocks noGrp="1"/>
          </p:cNvSpPr>
          <p:nvPr>
            <p:ph type="sldNum" sz="quarter" idx="8"/>
          </p:nvPr>
        </p:nvSpPr>
        <p:spPr/>
        <p:txBody>
          <a:bodyPr/>
          <a:lstStyle>
            <a:lvl1pPr>
              <a:defRPr/>
            </a:lvl1pPr>
          </a:lstStyle>
          <a:p>
            <a:pPr lvl="0"/>
            <a:fld id="{141A68D9-8D0D-D543-B1AE-B26372A933D1}" type="slidenum">
              <a:t>‹#›</a:t>
            </a:fld>
            <a:endParaRPr lang="en-US"/>
          </a:p>
        </p:txBody>
      </p:sp>
    </p:spTree>
    <p:extLst>
      <p:ext uri="{BB962C8B-B14F-4D97-AF65-F5344CB8AC3E}">
        <p14:creationId xmlns:p14="http://schemas.microsoft.com/office/powerpoint/2010/main" val="200160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C8C7D-B912-0048-8403-B9C0020743A3}"/>
              </a:ext>
            </a:extLst>
          </p:cNvPr>
          <p:cNvSpPr txBox="1">
            <a:spLocks noGrp="1"/>
          </p:cNvSpPr>
          <p:nvPr>
            <p:ph type="title"/>
          </p:nvPr>
        </p:nvSpPr>
        <p:spPr>
          <a:xfrm>
            <a:off x="687391" y="1884358"/>
            <a:ext cx="8694736" cy="3144841"/>
          </a:xfrm>
        </p:spPr>
        <p:txBody>
          <a:bodyPr anchor="b"/>
          <a:lstStyle>
            <a:lvl1pPr>
              <a:defRPr lang="en-GB" sz="6000"/>
            </a:lvl1pPr>
          </a:lstStyle>
          <a:p>
            <a:pPr lvl="0"/>
            <a:r>
              <a:rPr lang="en-GB"/>
              <a:t>Click to edit Master title style</a:t>
            </a:r>
            <a:endParaRPr lang="el-GR"/>
          </a:p>
        </p:txBody>
      </p:sp>
      <p:sp>
        <p:nvSpPr>
          <p:cNvPr id="3" name="Text Placeholder 2">
            <a:extLst>
              <a:ext uri="{FF2B5EF4-FFF2-40B4-BE49-F238E27FC236}">
                <a16:creationId xmlns:a16="http://schemas.microsoft.com/office/drawing/2014/main" id="{4277E22A-E8EF-D543-90D0-6D325569A365}"/>
              </a:ext>
            </a:extLst>
          </p:cNvPr>
          <p:cNvSpPr txBox="1">
            <a:spLocks noGrp="1"/>
          </p:cNvSpPr>
          <p:nvPr>
            <p:ph type="body" idx="1"/>
          </p:nvPr>
        </p:nvSpPr>
        <p:spPr>
          <a:xfrm>
            <a:off x="687391" y="5059366"/>
            <a:ext cx="8694736" cy="1652585"/>
          </a:xfrm>
        </p:spPr>
        <p:txBody>
          <a:bodyPr/>
          <a:lstStyle>
            <a:lvl1pPr>
              <a:defRPr sz="2400">
                <a:solidFill>
                  <a:srgbClr val="898989"/>
                </a:solidFill>
              </a:defRPr>
            </a:lvl1pPr>
          </a:lstStyle>
          <a:p>
            <a:pPr lvl="0"/>
            <a:r>
              <a:rPr lang="en-GB"/>
              <a:t>Click to edit Master text styles</a:t>
            </a:r>
          </a:p>
        </p:txBody>
      </p:sp>
      <p:sp>
        <p:nvSpPr>
          <p:cNvPr id="4" name="Date Placeholder 3">
            <a:extLst>
              <a:ext uri="{FF2B5EF4-FFF2-40B4-BE49-F238E27FC236}">
                <a16:creationId xmlns:a16="http://schemas.microsoft.com/office/drawing/2014/main" id="{9F41D3A7-CE03-CA49-934D-B911339E4789}"/>
              </a:ext>
            </a:extLst>
          </p:cNvPr>
          <p:cNvSpPr txBox="1">
            <a:spLocks noGrp="1"/>
          </p:cNvSpPr>
          <p:nvPr>
            <p:ph type="dt" sz="half" idx="7"/>
          </p:nvPr>
        </p:nvSpPr>
        <p:spPr/>
        <p:txBody>
          <a:bodyPr/>
          <a:lstStyle>
            <a:lvl1pPr>
              <a:defRPr/>
            </a:lvl1pPr>
          </a:lstStyle>
          <a:p>
            <a:pPr lvl="0"/>
            <a:endParaRPr lang="en-US"/>
          </a:p>
        </p:txBody>
      </p:sp>
      <p:sp>
        <p:nvSpPr>
          <p:cNvPr id="5" name="Footer Placeholder 4">
            <a:extLst>
              <a:ext uri="{FF2B5EF4-FFF2-40B4-BE49-F238E27FC236}">
                <a16:creationId xmlns:a16="http://schemas.microsoft.com/office/drawing/2014/main" id="{32C1B30D-8D94-4A4A-83CA-663B8755C54B}"/>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B2B9DBC6-C3E9-E64B-8FB7-9D7B39CE320A}"/>
              </a:ext>
            </a:extLst>
          </p:cNvPr>
          <p:cNvSpPr txBox="1">
            <a:spLocks noGrp="1"/>
          </p:cNvSpPr>
          <p:nvPr>
            <p:ph type="sldNum" sz="quarter" idx="8"/>
          </p:nvPr>
        </p:nvSpPr>
        <p:spPr/>
        <p:txBody>
          <a:bodyPr/>
          <a:lstStyle>
            <a:lvl1pPr>
              <a:defRPr/>
            </a:lvl1pPr>
          </a:lstStyle>
          <a:p>
            <a:pPr lvl="0"/>
            <a:fld id="{66C3788E-5CF4-3447-A735-F1B4ABAF9A54}" type="slidenum">
              <a:t>‹#›</a:t>
            </a:fld>
            <a:endParaRPr lang="en-US"/>
          </a:p>
        </p:txBody>
      </p:sp>
    </p:spTree>
    <p:extLst>
      <p:ext uri="{BB962C8B-B14F-4D97-AF65-F5344CB8AC3E}">
        <p14:creationId xmlns:p14="http://schemas.microsoft.com/office/powerpoint/2010/main" val="10846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5C99A-FEFD-654F-945C-6DD136F82896}"/>
              </a:ext>
            </a:extLst>
          </p:cNvPr>
          <p:cNvSpPr txBox="1">
            <a:spLocks noGrp="1"/>
          </p:cNvSpPr>
          <p:nvPr>
            <p:ph type="title"/>
          </p:nvPr>
        </p:nvSpPr>
        <p:spPr/>
        <p:txBody>
          <a:bodyPr/>
          <a:lstStyle>
            <a:lvl1pPr>
              <a:defRPr lang="en-GB"/>
            </a:lvl1pPr>
          </a:lstStyle>
          <a:p>
            <a:pPr lvl="0"/>
            <a:r>
              <a:rPr lang="en-GB"/>
              <a:t>Click to edit Master title style</a:t>
            </a:r>
            <a:endParaRPr lang="el-GR"/>
          </a:p>
        </p:txBody>
      </p:sp>
      <p:sp>
        <p:nvSpPr>
          <p:cNvPr id="3" name="Content Placeholder 2">
            <a:extLst>
              <a:ext uri="{FF2B5EF4-FFF2-40B4-BE49-F238E27FC236}">
                <a16:creationId xmlns:a16="http://schemas.microsoft.com/office/drawing/2014/main" id="{9B7A32F5-CA87-3649-9856-96AD956FE09E}"/>
              </a:ext>
            </a:extLst>
          </p:cNvPr>
          <p:cNvSpPr txBox="1">
            <a:spLocks noGrp="1"/>
          </p:cNvSpPr>
          <p:nvPr>
            <p:ph idx="1"/>
          </p:nvPr>
        </p:nvSpPr>
        <p:spPr>
          <a:xfrm>
            <a:off x="503240" y="792163"/>
            <a:ext cx="4459291" cy="4140202"/>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l-GR"/>
          </a:p>
        </p:txBody>
      </p:sp>
      <p:sp>
        <p:nvSpPr>
          <p:cNvPr id="4" name="Content Placeholder 3">
            <a:extLst>
              <a:ext uri="{FF2B5EF4-FFF2-40B4-BE49-F238E27FC236}">
                <a16:creationId xmlns:a16="http://schemas.microsoft.com/office/drawing/2014/main" id="{72E79B18-4D65-E64D-A131-57EDEDCEE9AA}"/>
              </a:ext>
            </a:extLst>
          </p:cNvPr>
          <p:cNvSpPr txBox="1">
            <a:spLocks noGrp="1"/>
          </p:cNvSpPr>
          <p:nvPr>
            <p:ph idx="2"/>
          </p:nvPr>
        </p:nvSpPr>
        <p:spPr>
          <a:xfrm>
            <a:off x="5114925" y="792163"/>
            <a:ext cx="4460872" cy="4140202"/>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l-GR"/>
          </a:p>
        </p:txBody>
      </p:sp>
      <p:sp>
        <p:nvSpPr>
          <p:cNvPr id="5" name="Date Placeholder 4">
            <a:extLst>
              <a:ext uri="{FF2B5EF4-FFF2-40B4-BE49-F238E27FC236}">
                <a16:creationId xmlns:a16="http://schemas.microsoft.com/office/drawing/2014/main" id="{9A57BF59-E87E-AC40-B143-33084FD3681A}"/>
              </a:ext>
            </a:extLst>
          </p:cNvPr>
          <p:cNvSpPr txBox="1">
            <a:spLocks noGrp="1"/>
          </p:cNvSpPr>
          <p:nvPr>
            <p:ph type="dt" sz="half" idx="7"/>
          </p:nvPr>
        </p:nvSpPr>
        <p:spPr/>
        <p:txBody>
          <a:bodyPr/>
          <a:lstStyle>
            <a:lvl1pPr>
              <a:defRPr/>
            </a:lvl1pPr>
          </a:lstStyle>
          <a:p>
            <a:pPr lvl="0"/>
            <a:endParaRPr lang="en-US"/>
          </a:p>
        </p:txBody>
      </p:sp>
      <p:sp>
        <p:nvSpPr>
          <p:cNvPr id="6" name="Footer Placeholder 5">
            <a:extLst>
              <a:ext uri="{FF2B5EF4-FFF2-40B4-BE49-F238E27FC236}">
                <a16:creationId xmlns:a16="http://schemas.microsoft.com/office/drawing/2014/main" id="{94C5C421-1A08-794C-B4BE-9AE8D3D52203}"/>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E670D883-435B-8546-A830-B197C9E6ACBD}"/>
              </a:ext>
            </a:extLst>
          </p:cNvPr>
          <p:cNvSpPr txBox="1">
            <a:spLocks noGrp="1"/>
          </p:cNvSpPr>
          <p:nvPr>
            <p:ph type="sldNum" sz="quarter" idx="8"/>
          </p:nvPr>
        </p:nvSpPr>
        <p:spPr/>
        <p:txBody>
          <a:bodyPr/>
          <a:lstStyle>
            <a:lvl1pPr>
              <a:defRPr/>
            </a:lvl1pPr>
          </a:lstStyle>
          <a:p>
            <a:pPr lvl="0"/>
            <a:fld id="{358096F1-0B4B-4F48-BF51-58E732612678}" type="slidenum">
              <a:t>‹#›</a:t>
            </a:fld>
            <a:endParaRPr lang="en-US"/>
          </a:p>
        </p:txBody>
      </p:sp>
    </p:spTree>
    <p:extLst>
      <p:ext uri="{BB962C8B-B14F-4D97-AF65-F5344CB8AC3E}">
        <p14:creationId xmlns:p14="http://schemas.microsoft.com/office/powerpoint/2010/main" val="1612298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1561-D424-5C4A-8568-7DCC147B3439}"/>
              </a:ext>
            </a:extLst>
          </p:cNvPr>
          <p:cNvSpPr txBox="1">
            <a:spLocks noGrp="1"/>
          </p:cNvSpPr>
          <p:nvPr>
            <p:ph type="title"/>
          </p:nvPr>
        </p:nvSpPr>
        <p:spPr>
          <a:xfrm>
            <a:off x="693736" y="403222"/>
            <a:ext cx="8694736" cy="1460497"/>
          </a:xfrm>
        </p:spPr>
        <p:txBody>
          <a:bodyPr/>
          <a:lstStyle>
            <a:lvl1pPr>
              <a:defRPr lang="en-GB"/>
            </a:lvl1pPr>
          </a:lstStyle>
          <a:p>
            <a:pPr lvl="0"/>
            <a:r>
              <a:rPr lang="en-GB"/>
              <a:t>Click to edit Master title style</a:t>
            </a:r>
            <a:endParaRPr lang="el-GR"/>
          </a:p>
        </p:txBody>
      </p:sp>
      <p:sp>
        <p:nvSpPr>
          <p:cNvPr id="3" name="Text Placeholder 2">
            <a:extLst>
              <a:ext uri="{FF2B5EF4-FFF2-40B4-BE49-F238E27FC236}">
                <a16:creationId xmlns:a16="http://schemas.microsoft.com/office/drawing/2014/main" id="{B20EB584-EBED-2541-9057-C92BB49A8E8F}"/>
              </a:ext>
            </a:extLst>
          </p:cNvPr>
          <p:cNvSpPr txBox="1">
            <a:spLocks noGrp="1"/>
          </p:cNvSpPr>
          <p:nvPr>
            <p:ph type="body" idx="1"/>
          </p:nvPr>
        </p:nvSpPr>
        <p:spPr>
          <a:xfrm>
            <a:off x="693736" y="1852610"/>
            <a:ext cx="4265611" cy="908054"/>
          </a:xfrm>
        </p:spPr>
        <p:txBody>
          <a:bodyPr anchor="b"/>
          <a:lstStyle>
            <a:lvl1pPr>
              <a:defRPr sz="2400" b="1"/>
            </a:lvl1pPr>
          </a:lstStyle>
          <a:p>
            <a:pPr lvl="0"/>
            <a:r>
              <a:rPr lang="en-GB"/>
              <a:t>Click to edit Master text styles</a:t>
            </a:r>
          </a:p>
        </p:txBody>
      </p:sp>
      <p:sp>
        <p:nvSpPr>
          <p:cNvPr id="4" name="Content Placeholder 3">
            <a:extLst>
              <a:ext uri="{FF2B5EF4-FFF2-40B4-BE49-F238E27FC236}">
                <a16:creationId xmlns:a16="http://schemas.microsoft.com/office/drawing/2014/main" id="{84CC6997-747A-DC4B-9F4E-3C5B0C063EE7}"/>
              </a:ext>
            </a:extLst>
          </p:cNvPr>
          <p:cNvSpPr txBox="1">
            <a:spLocks noGrp="1"/>
          </p:cNvSpPr>
          <p:nvPr>
            <p:ph idx="2"/>
          </p:nvPr>
        </p:nvSpPr>
        <p:spPr>
          <a:xfrm>
            <a:off x="693736" y="2760665"/>
            <a:ext cx="4265611" cy="4062414"/>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l-GR"/>
          </a:p>
        </p:txBody>
      </p:sp>
      <p:sp>
        <p:nvSpPr>
          <p:cNvPr id="5" name="Text Placeholder 4">
            <a:extLst>
              <a:ext uri="{FF2B5EF4-FFF2-40B4-BE49-F238E27FC236}">
                <a16:creationId xmlns:a16="http://schemas.microsoft.com/office/drawing/2014/main" id="{A222044B-5A14-6445-BFCE-0E6256166137}"/>
              </a:ext>
            </a:extLst>
          </p:cNvPr>
          <p:cNvSpPr txBox="1">
            <a:spLocks noGrp="1"/>
          </p:cNvSpPr>
          <p:nvPr>
            <p:ph type="body" idx="3"/>
          </p:nvPr>
        </p:nvSpPr>
        <p:spPr>
          <a:xfrm>
            <a:off x="5103815" y="1852610"/>
            <a:ext cx="4284658" cy="908054"/>
          </a:xfrm>
        </p:spPr>
        <p:txBody>
          <a:bodyPr anchor="b"/>
          <a:lstStyle>
            <a:lvl1pPr>
              <a:defRPr sz="2400" b="1"/>
            </a:lvl1pPr>
          </a:lstStyle>
          <a:p>
            <a:pPr lvl="0"/>
            <a:r>
              <a:rPr lang="en-GB"/>
              <a:t>Click to edit Master text styles</a:t>
            </a:r>
          </a:p>
        </p:txBody>
      </p:sp>
      <p:sp>
        <p:nvSpPr>
          <p:cNvPr id="6" name="Content Placeholder 5">
            <a:extLst>
              <a:ext uri="{FF2B5EF4-FFF2-40B4-BE49-F238E27FC236}">
                <a16:creationId xmlns:a16="http://schemas.microsoft.com/office/drawing/2014/main" id="{E35F8B8F-DA38-C246-BDDB-71EAD1C11E60}"/>
              </a:ext>
            </a:extLst>
          </p:cNvPr>
          <p:cNvSpPr txBox="1">
            <a:spLocks noGrp="1"/>
          </p:cNvSpPr>
          <p:nvPr>
            <p:ph idx="4"/>
          </p:nvPr>
        </p:nvSpPr>
        <p:spPr>
          <a:xfrm>
            <a:off x="5103815" y="2760665"/>
            <a:ext cx="4284658" cy="4062414"/>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l-GR"/>
          </a:p>
        </p:txBody>
      </p:sp>
      <p:sp>
        <p:nvSpPr>
          <p:cNvPr id="7" name="Date Placeholder 6">
            <a:extLst>
              <a:ext uri="{FF2B5EF4-FFF2-40B4-BE49-F238E27FC236}">
                <a16:creationId xmlns:a16="http://schemas.microsoft.com/office/drawing/2014/main" id="{AEB020DC-E88D-C843-AEE0-AFC187FE38B1}"/>
              </a:ext>
            </a:extLst>
          </p:cNvPr>
          <p:cNvSpPr txBox="1">
            <a:spLocks noGrp="1"/>
          </p:cNvSpPr>
          <p:nvPr>
            <p:ph type="dt" sz="half" idx="7"/>
          </p:nvPr>
        </p:nvSpPr>
        <p:spPr/>
        <p:txBody>
          <a:bodyPr/>
          <a:lstStyle>
            <a:lvl1pPr>
              <a:defRPr/>
            </a:lvl1pPr>
          </a:lstStyle>
          <a:p>
            <a:pPr lvl="0"/>
            <a:endParaRPr lang="en-US"/>
          </a:p>
        </p:txBody>
      </p:sp>
      <p:sp>
        <p:nvSpPr>
          <p:cNvPr id="8" name="Footer Placeholder 7">
            <a:extLst>
              <a:ext uri="{FF2B5EF4-FFF2-40B4-BE49-F238E27FC236}">
                <a16:creationId xmlns:a16="http://schemas.microsoft.com/office/drawing/2014/main" id="{2F1A50F7-7DFE-A84A-B84E-1C8FA7F2304F}"/>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07A718FA-4178-F843-ACDC-18E16E58CD84}"/>
              </a:ext>
            </a:extLst>
          </p:cNvPr>
          <p:cNvSpPr txBox="1">
            <a:spLocks noGrp="1"/>
          </p:cNvSpPr>
          <p:nvPr>
            <p:ph type="sldNum" sz="quarter" idx="8"/>
          </p:nvPr>
        </p:nvSpPr>
        <p:spPr/>
        <p:txBody>
          <a:bodyPr/>
          <a:lstStyle>
            <a:lvl1pPr>
              <a:defRPr/>
            </a:lvl1pPr>
          </a:lstStyle>
          <a:p>
            <a:pPr lvl="0"/>
            <a:fld id="{162F76EB-21FE-8D49-B66A-B72163C3BDAF}" type="slidenum">
              <a:t>‹#›</a:t>
            </a:fld>
            <a:endParaRPr lang="en-US"/>
          </a:p>
        </p:txBody>
      </p:sp>
    </p:spTree>
    <p:extLst>
      <p:ext uri="{BB962C8B-B14F-4D97-AF65-F5344CB8AC3E}">
        <p14:creationId xmlns:p14="http://schemas.microsoft.com/office/powerpoint/2010/main" val="3828696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9E753-A23B-CA45-BF49-4BC344283999}"/>
              </a:ext>
            </a:extLst>
          </p:cNvPr>
          <p:cNvSpPr txBox="1">
            <a:spLocks noGrp="1"/>
          </p:cNvSpPr>
          <p:nvPr>
            <p:ph type="title"/>
          </p:nvPr>
        </p:nvSpPr>
        <p:spPr/>
        <p:txBody>
          <a:bodyPr/>
          <a:lstStyle>
            <a:lvl1pPr>
              <a:defRPr lang="en-GB"/>
            </a:lvl1pPr>
          </a:lstStyle>
          <a:p>
            <a:pPr lvl="0"/>
            <a:r>
              <a:rPr lang="en-GB"/>
              <a:t>Click to edit Master title style</a:t>
            </a:r>
            <a:endParaRPr lang="el-GR"/>
          </a:p>
        </p:txBody>
      </p:sp>
      <p:sp>
        <p:nvSpPr>
          <p:cNvPr id="3" name="Date Placeholder 2">
            <a:extLst>
              <a:ext uri="{FF2B5EF4-FFF2-40B4-BE49-F238E27FC236}">
                <a16:creationId xmlns:a16="http://schemas.microsoft.com/office/drawing/2014/main" id="{BA1568B5-ED57-7748-A752-32F3519ABB2D}"/>
              </a:ext>
            </a:extLst>
          </p:cNvPr>
          <p:cNvSpPr txBox="1">
            <a:spLocks noGrp="1"/>
          </p:cNvSpPr>
          <p:nvPr>
            <p:ph type="dt" sz="half" idx="7"/>
          </p:nvPr>
        </p:nvSpPr>
        <p:spPr/>
        <p:txBody>
          <a:bodyPr/>
          <a:lstStyle>
            <a:lvl1pPr>
              <a:defRPr/>
            </a:lvl1pPr>
          </a:lstStyle>
          <a:p>
            <a:pPr lvl="0"/>
            <a:endParaRPr lang="en-US"/>
          </a:p>
        </p:txBody>
      </p:sp>
      <p:sp>
        <p:nvSpPr>
          <p:cNvPr id="4" name="Footer Placeholder 3">
            <a:extLst>
              <a:ext uri="{FF2B5EF4-FFF2-40B4-BE49-F238E27FC236}">
                <a16:creationId xmlns:a16="http://schemas.microsoft.com/office/drawing/2014/main" id="{CAFDEDA1-888B-FC45-A5EA-A77C6927F2F1}"/>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B132D2A2-A73E-6740-8462-8E923125F85F}"/>
              </a:ext>
            </a:extLst>
          </p:cNvPr>
          <p:cNvSpPr txBox="1">
            <a:spLocks noGrp="1"/>
          </p:cNvSpPr>
          <p:nvPr>
            <p:ph type="sldNum" sz="quarter" idx="8"/>
          </p:nvPr>
        </p:nvSpPr>
        <p:spPr/>
        <p:txBody>
          <a:bodyPr/>
          <a:lstStyle>
            <a:lvl1pPr>
              <a:defRPr/>
            </a:lvl1pPr>
          </a:lstStyle>
          <a:p>
            <a:pPr lvl="0"/>
            <a:fld id="{AFC228D6-C2ED-2643-8713-9688D0F5F4F4}" type="slidenum">
              <a:t>‹#›</a:t>
            </a:fld>
            <a:endParaRPr lang="en-US"/>
          </a:p>
        </p:txBody>
      </p:sp>
    </p:spTree>
    <p:extLst>
      <p:ext uri="{BB962C8B-B14F-4D97-AF65-F5344CB8AC3E}">
        <p14:creationId xmlns:p14="http://schemas.microsoft.com/office/powerpoint/2010/main" val="3975863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83FF40-635D-B749-BE30-80635BDC5BB9}"/>
              </a:ext>
            </a:extLst>
          </p:cNvPr>
          <p:cNvSpPr txBox="1">
            <a:spLocks noGrp="1"/>
          </p:cNvSpPr>
          <p:nvPr>
            <p:ph type="dt" sz="half" idx="7"/>
          </p:nvPr>
        </p:nvSpPr>
        <p:spPr/>
        <p:txBody>
          <a:bodyPr/>
          <a:lstStyle>
            <a:lvl1pPr>
              <a:defRPr/>
            </a:lvl1pPr>
          </a:lstStyle>
          <a:p>
            <a:pPr lvl="0"/>
            <a:endParaRPr lang="en-US"/>
          </a:p>
        </p:txBody>
      </p:sp>
      <p:sp>
        <p:nvSpPr>
          <p:cNvPr id="3" name="Footer Placeholder 2">
            <a:extLst>
              <a:ext uri="{FF2B5EF4-FFF2-40B4-BE49-F238E27FC236}">
                <a16:creationId xmlns:a16="http://schemas.microsoft.com/office/drawing/2014/main" id="{435BBDC5-9FC0-954E-9ACE-90E5990EC155}"/>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5203E530-BCD6-B84D-A3FC-E2A81E6E368C}"/>
              </a:ext>
            </a:extLst>
          </p:cNvPr>
          <p:cNvSpPr txBox="1">
            <a:spLocks noGrp="1"/>
          </p:cNvSpPr>
          <p:nvPr>
            <p:ph type="sldNum" sz="quarter" idx="8"/>
          </p:nvPr>
        </p:nvSpPr>
        <p:spPr/>
        <p:txBody>
          <a:bodyPr/>
          <a:lstStyle>
            <a:lvl1pPr>
              <a:defRPr/>
            </a:lvl1pPr>
          </a:lstStyle>
          <a:p>
            <a:pPr lvl="0"/>
            <a:fld id="{C8A30785-FA39-7F46-8E8A-0DB38E387200}" type="slidenum">
              <a:t>‹#›</a:t>
            </a:fld>
            <a:endParaRPr lang="en-US"/>
          </a:p>
        </p:txBody>
      </p:sp>
    </p:spTree>
    <p:extLst>
      <p:ext uri="{BB962C8B-B14F-4D97-AF65-F5344CB8AC3E}">
        <p14:creationId xmlns:p14="http://schemas.microsoft.com/office/powerpoint/2010/main" val="192007923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B3C4-BA3E-1F4D-8EC1-4E5A71C94BCD}"/>
              </a:ext>
            </a:extLst>
          </p:cNvPr>
          <p:cNvSpPr txBox="1">
            <a:spLocks noGrp="1"/>
          </p:cNvSpPr>
          <p:nvPr>
            <p:ph type="title"/>
          </p:nvPr>
        </p:nvSpPr>
        <p:spPr>
          <a:xfrm>
            <a:off x="693736" y="503240"/>
            <a:ext cx="3251204" cy="1765304"/>
          </a:xfrm>
        </p:spPr>
        <p:txBody>
          <a:bodyPr anchor="b"/>
          <a:lstStyle>
            <a:lvl1pPr>
              <a:defRPr lang="en-GB" sz="3200"/>
            </a:lvl1pPr>
          </a:lstStyle>
          <a:p>
            <a:pPr lvl="0"/>
            <a:r>
              <a:rPr lang="en-GB"/>
              <a:t>Click to edit Master title style</a:t>
            </a:r>
            <a:endParaRPr lang="el-GR"/>
          </a:p>
        </p:txBody>
      </p:sp>
      <p:sp>
        <p:nvSpPr>
          <p:cNvPr id="3" name="Content Placeholder 2">
            <a:extLst>
              <a:ext uri="{FF2B5EF4-FFF2-40B4-BE49-F238E27FC236}">
                <a16:creationId xmlns:a16="http://schemas.microsoft.com/office/drawing/2014/main" id="{BDF01798-18F8-D546-B630-D0458B52AC26}"/>
              </a:ext>
            </a:extLst>
          </p:cNvPr>
          <p:cNvSpPr txBox="1">
            <a:spLocks noGrp="1"/>
          </p:cNvSpPr>
          <p:nvPr>
            <p:ph idx="1"/>
          </p:nvPr>
        </p:nvSpPr>
        <p:spPr>
          <a:xfrm>
            <a:off x="4286249" y="1089022"/>
            <a:ext cx="5102223" cy="5372100"/>
          </a:xfrm>
        </p:spPr>
        <p:txBody>
          <a:bodyPr/>
          <a:lstStyle>
            <a:lvl1pPr>
              <a:defRPr/>
            </a:lvl1pPr>
            <a:lvl2pPr>
              <a:defRPr sz="2800"/>
            </a:lvl2pPr>
            <a:lvl3pPr>
              <a:defRPr sz="24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l-GR"/>
          </a:p>
        </p:txBody>
      </p:sp>
      <p:sp>
        <p:nvSpPr>
          <p:cNvPr id="4" name="Text Placeholder 3">
            <a:extLst>
              <a:ext uri="{FF2B5EF4-FFF2-40B4-BE49-F238E27FC236}">
                <a16:creationId xmlns:a16="http://schemas.microsoft.com/office/drawing/2014/main" id="{F8C56140-D2BE-064E-84F3-DDCF2C3DD8E5}"/>
              </a:ext>
            </a:extLst>
          </p:cNvPr>
          <p:cNvSpPr txBox="1">
            <a:spLocks noGrp="1"/>
          </p:cNvSpPr>
          <p:nvPr>
            <p:ph type="body" idx="2"/>
          </p:nvPr>
        </p:nvSpPr>
        <p:spPr>
          <a:xfrm>
            <a:off x="693736" y="2268534"/>
            <a:ext cx="3251204" cy="4200525"/>
          </a:xfrm>
        </p:spPr>
        <p:txBody>
          <a:bodyPr/>
          <a:lstStyle>
            <a:lvl1pPr>
              <a:defRPr sz="1600"/>
            </a:lvl1pPr>
          </a:lstStyle>
          <a:p>
            <a:pPr lvl="0"/>
            <a:r>
              <a:rPr lang="en-GB"/>
              <a:t>Click to edit Master text styles</a:t>
            </a:r>
          </a:p>
        </p:txBody>
      </p:sp>
      <p:sp>
        <p:nvSpPr>
          <p:cNvPr id="5" name="Date Placeholder 4">
            <a:extLst>
              <a:ext uri="{FF2B5EF4-FFF2-40B4-BE49-F238E27FC236}">
                <a16:creationId xmlns:a16="http://schemas.microsoft.com/office/drawing/2014/main" id="{C2081D49-BE7D-2747-8C1A-7786779268CD}"/>
              </a:ext>
            </a:extLst>
          </p:cNvPr>
          <p:cNvSpPr txBox="1">
            <a:spLocks noGrp="1"/>
          </p:cNvSpPr>
          <p:nvPr>
            <p:ph type="dt" sz="half" idx="7"/>
          </p:nvPr>
        </p:nvSpPr>
        <p:spPr/>
        <p:txBody>
          <a:bodyPr/>
          <a:lstStyle>
            <a:lvl1pPr>
              <a:defRPr/>
            </a:lvl1pPr>
          </a:lstStyle>
          <a:p>
            <a:pPr lvl="0"/>
            <a:endParaRPr lang="en-US"/>
          </a:p>
        </p:txBody>
      </p:sp>
      <p:sp>
        <p:nvSpPr>
          <p:cNvPr id="6" name="Footer Placeholder 5">
            <a:extLst>
              <a:ext uri="{FF2B5EF4-FFF2-40B4-BE49-F238E27FC236}">
                <a16:creationId xmlns:a16="http://schemas.microsoft.com/office/drawing/2014/main" id="{D0C0A46E-74F8-7A41-B7B5-F78ED2B8E0B2}"/>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CA19D33C-D96B-7340-B5E6-9325AE490759}"/>
              </a:ext>
            </a:extLst>
          </p:cNvPr>
          <p:cNvSpPr txBox="1">
            <a:spLocks noGrp="1"/>
          </p:cNvSpPr>
          <p:nvPr>
            <p:ph type="sldNum" sz="quarter" idx="8"/>
          </p:nvPr>
        </p:nvSpPr>
        <p:spPr/>
        <p:txBody>
          <a:bodyPr/>
          <a:lstStyle>
            <a:lvl1pPr>
              <a:defRPr/>
            </a:lvl1pPr>
          </a:lstStyle>
          <a:p>
            <a:pPr lvl="0"/>
            <a:fld id="{2571649A-EC97-4940-A7BD-11F01B540642}" type="slidenum">
              <a:t>‹#›</a:t>
            </a:fld>
            <a:endParaRPr lang="en-US"/>
          </a:p>
        </p:txBody>
      </p:sp>
    </p:spTree>
    <p:extLst>
      <p:ext uri="{BB962C8B-B14F-4D97-AF65-F5344CB8AC3E}">
        <p14:creationId xmlns:p14="http://schemas.microsoft.com/office/powerpoint/2010/main" val="749061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21934-08A5-EB41-AF1B-4FA2ACD5DB54}"/>
              </a:ext>
            </a:extLst>
          </p:cNvPr>
          <p:cNvSpPr txBox="1">
            <a:spLocks noGrp="1"/>
          </p:cNvSpPr>
          <p:nvPr>
            <p:ph type="title"/>
          </p:nvPr>
        </p:nvSpPr>
        <p:spPr>
          <a:xfrm>
            <a:off x="693736" y="503240"/>
            <a:ext cx="3251204" cy="1765304"/>
          </a:xfrm>
        </p:spPr>
        <p:txBody>
          <a:bodyPr anchor="b"/>
          <a:lstStyle>
            <a:lvl1pPr>
              <a:defRPr lang="en-GB" sz="3200"/>
            </a:lvl1pPr>
          </a:lstStyle>
          <a:p>
            <a:pPr lvl="0"/>
            <a:r>
              <a:rPr lang="en-GB"/>
              <a:t>Click to edit Master title style</a:t>
            </a:r>
            <a:endParaRPr lang="el-GR"/>
          </a:p>
        </p:txBody>
      </p:sp>
      <p:sp>
        <p:nvSpPr>
          <p:cNvPr id="3" name="Picture Placeholder 2">
            <a:extLst>
              <a:ext uri="{FF2B5EF4-FFF2-40B4-BE49-F238E27FC236}">
                <a16:creationId xmlns:a16="http://schemas.microsoft.com/office/drawing/2014/main" id="{B32F029A-4169-4746-A1DB-985A30017264}"/>
              </a:ext>
            </a:extLst>
          </p:cNvPr>
          <p:cNvSpPr txBox="1">
            <a:spLocks noGrp="1"/>
          </p:cNvSpPr>
          <p:nvPr>
            <p:ph type="pic" idx="1"/>
          </p:nvPr>
        </p:nvSpPr>
        <p:spPr>
          <a:xfrm>
            <a:off x="4286249" y="1089022"/>
            <a:ext cx="5102223" cy="5372100"/>
          </a:xfrm>
        </p:spPr>
        <p:txBody>
          <a:bodyPr/>
          <a:lstStyle>
            <a:lvl1pPr>
              <a:defRPr lang="el-GR"/>
            </a:lvl1pPr>
          </a:lstStyle>
          <a:p>
            <a:pPr lvl="0"/>
            <a:endParaRPr lang="el-GR"/>
          </a:p>
        </p:txBody>
      </p:sp>
      <p:sp>
        <p:nvSpPr>
          <p:cNvPr id="4" name="Text Placeholder 3">
            <a:extLst>
              <a:ext uri="{FF2B5EF4-FFF2-40B4-BE49-F238E27FC236}">
                <a16:creationId xmlns:a16="http://schemas.microsoft.com/office/drawing/2014/main" id="{529FDD2B-EDE2-4041-9C8F-A9B830E8CA68}"/>
              </a:ext>
            </a:extLst>
          </p:cNvPr>
          <p:cNvSpPr txBox="1">
            <a:spLocks noGrp="1"/>
          </p:cNvSpPr>
          <p:nvPr>
            <p:ph type="body" idx="2"/>
          </p:nvPr>
        </p:nvSpPr>
        <p:spPr>
          <a:xfrm>
            <a:off x="693736" y="2268534"/>
            <a:ext cx="3251204" cy="4200525"/>
          </a:xfrm>
        </p:spPr>
        <p:txBody>
          <a:bodyPr/>
          <a:lstStyle>
            <a:lvl1pPr>
              <a:defRPr sz="1600"/>
            </a:lvl1pPr>
          </a:lstStyle>
          <a:p>
            <a:pPr lvl="0"/>
            <a:r>
              <a:rPr lang="en-GB"/>
              <a:t>Click to edit Master text styles</a:t>
            </a:r>
          </a:p>
        </p:txBody>
      </p:sp>
      <p:sp>
        <p:nvSpPr>
          <p:cNvPr id="5" name="Date Placeholder 4">
            <a:extLst>
              <a:ext uri="{FF2B5EF4-FFF2-40B4-BE49-F238E27FC236}">
                <a16:creationId xmlns:a16="http://schemas.microsoft.com/office/drawing/2014/main" id="{DACF335A-17B5-F644-9D2C-B3897A35EB0B}"/>
              </a:ext>
            </a:extLst>
          </p:cNvPr>
          <p:cNvSpPr txBox="1">
            <a:spLocks noGrp="1"/>
          </p:cNvSpPr>
          <p:nvPr>
            <p:ph type="dt" sz="half" idx="7"/>
          </p:nvPr>
        </p:nvSpPr>
        <p:spPr/>
        <p:txBody>
          <a:bodyPr/>
          <a:lstStyle>
            <a:lvl1pPr>
              <a:defRPr/>
            </a:lvl1pPr>
          </a:lstStyle>
          <a:p>
            <a:pPr lvl="0"/>
            <a:endParaRPr lang="en-US"/>
          </a:p>
        </p:txBody>
      </p:sp>
      <p:sp>
        <p:nvSpPr>
          <p:cNvPr id="6" name="Footer Placeholder 5">
            <a:extLst>
              <a:ext uri="{FF2B5EF4-FFF2-40B4-BE49-F238E27FC236}">
                <a16:creationId xmlns:a16="http://schemas.microsoft.com/office/drawing/2014/main" id="{7CEFBD3E-037E-C846-8079-B8C4D084CB99}"/>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375B4B91-3BB7-8D42-8CB3-EA29E2B44611}"/>
              </a:ext>
            </a:extLst>
          </p:cNvPr>
          <p:cNvSpPr txBox="1">
            <a:spLocks noGrp="1"/>
          </p:cNvSpPr>
          <p:nvPr>
            <p:ph type="sldNum" sz="quarter" idx="8"/>
          </p:nvPr>
        </p:nvSpPr>
        <p:spPr/>
        <p:txBody>
          <a:bodyPr/>
          <a:lstStyle>
            <a:lvl1pPr>
              <a:defRPr/>
            </a:lvl1pPr>
          </a:lstStyle>
          <a:p>
            <a:pPr lvl="0"/>
            <a:fld id="{210D1273-F9DE-4A43-A04F-D75187D7709F}" type="slidenum">
              <a:t>‹#›</a:t>
            </a:fld>
            <a:endParaRPr lang="en-US"/>
          </a:p>
        </p:txBody>
      </p:sp>
    </p:spTree>
    <p:extLst>
      <p:ext uri="{BB962C8B-B14F-4D97-AF65-F5344CB8AC3E}">
        <p14:creationId xmlns:p14="http://schemas.microsoft.com/office/powerpoint/2010/main" val="1573711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B8C821-1F6B-D441-B4CD-40114154DD4A}"/>
              </a:ext>
            </a:extLst>
          </p:cNvPr>
          <p:cNvSpPr txBox="1">
            <a:spLocks noGrp="1"/>
          </p:cNvSpPr>
          <p:nvPr>
            <p:ph type="title"/>
          </p:nvPr>
        </p:nvSpPr>
        <p:spPr>
          <a:xfrm>
            <a:off x="503998" y="6225838"/>
            <a:ext cx="9071643" cy="1262155"/>
          </a:xfrm>
          <a:prstGeom prst="rect">
            <a:avLst/>
          </a:prstGeom>
          <a:noFill/>
          <a:ln>
            <a:noFill/>
          </a:ln>
        </p:spPr>
        <p:txBody>
          <a:bodyPr vert="horz" wrap="square" lIns="0" tIns="0" rIns="0" bIns="0" anchor="ctr" anchorCtr="1" compatLnSpc="1">
            <a:noAutofit/>
          </a:bodyPr>
          <a:lstStyle/>
          <a:p>
            <a:pPr lvl="0"/>
            <a:endParaRPr lang="en-US"/>
          </a:p>
        </p:txBody>
      </p:sp>
      <p:sp>
        <p:nvSpPr>
          <p:cNvPr id="3" name="Text Placeholder 2">
            <a:extLst>
              <a:ext uri="{FF2B5EF4-FFF2-40B4-BE49-F238E27FC236}">
                <a16:creationId xmlns:a16="http://schemas.microsoft.com/office/drawing/2014/main" id="{3BAE90C7-2628-154B-95B3-586D01C5D377}"/>
              </a:ext>
            </a:extLst>
          </p:cNvPr>
          <p:cNvSpPr txBox="1">
            <a:spLocks noGrp="1"/>
          </p:cNvSpPr>
          <p:nvPr>
            <p:ph type="body" idx="1"/>
          </p:nvPr>
        </p:nvSpPr>
        <p:spPr>
          <a:xfrm>
            <a:off x="503998" y="791998"/>
            <a:ext cx="9071643" cy="4140000"/>
          </a:xfrm>
          <a:prstGeom prst="rect">
            <a:avLst/>
          </a:prstGeom>
          <a:noFill/>
          <a:ln>
            <a:noFill/>
          </a:ln>
        </p:spPr>
        <p:txBody>
          <a:bodyPr vert="horz" wrap="square" lIns="0" tIns="0" rIns="0" bIns="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FC7C09-EC1D-A949-8EE9-B9BD16899094}"/>
              </a:ext>
            </a:extLst>
          </p:cNvPr>
          <p:cNvSpPr txBox="1">
            <a:spLocks noGrp="1"/>
          </p:cNvSpPr>
          <p:nvPr>
            <p:ph type="dt" sz="half" idx="2"/>
          </p:nvPr>
        </p:nvSpPr>
        <p:spPr>
          <a:xfrm>
            <a:off x="503998" y="5375163"/>
            <a:ext cx="2348279" cy="521281"/>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horndale" pitchFamily="18"/>
                <a:ea typeface="Andale Sans UI" pitchFamily="2"/>
                <a:cs typeface="Tahoma" pitchFamily="2"/>
              </a:defRPr>
            </a:lvl1pPr>
          </a:lstStyle>
          <a:p>
            <a:pPr lvl="0"/>
            <a:endParaRPr lang="en-US"/>
          </a:p>
        </p:txBody>
      </p:sp>
      <p:sp>
        <p:nvSpPr>
          <p:cNvPr id="5" name="Footer Placeholder 4">
            <a:extLst>
              <a:ext uri="{FF2B5EF4-FFF2-40B4-BE49-F238E27FC236}">
                <a16:creationId xmlns:a16="http://schemas.microsoft.com/office/drawing/2014/main" id="{7DC898B2-2AD7-1E41-BC8B-7D46CD0FB0A8}"/>
              </a:ext>
            </a:extLst>
          </p:cNvPr>
          <p:cNvSpPr txBox="1">
            <a:spLocks noGrp="1"/>
          </p:cNvSpPr>
          <p:nvPr>
            <p:ph type="ftr" sz="quarter" idx="3"/>
          </p:nvPr>
        </p:nvSpPr>
        <p:spPr>
          <a:xfrm>
            <a:off x="3447361" y="5375163"/>
            <a:ext cx="3194995" cy="521281"/>
          </a:xfrm>
          <a:prstGeom prst="rect">
            <a:avLst/>
          </a:prstGeom>
          <a:noFill/>
          <a:ln>
            <a:noFill/>
          </a:ln>
        </p:spPr>
        <p:txBody>
          <a:bodyPr vert="horz" wrap="square" lIns="0" tIns="0" rIns="0" bIns="0" anchor="t" anchorCtr="1" compatLnSpc="1">
            <a:noAutofit/>
          </a:bodyPr>
          <a:lstStyle>
            <a:lvl1pPr marL="0" marR="0" lvl="0" indent="0" algn="ct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horndale" pitchFamily="18"/>
                <a:ea typeface="Andale Sans UI" pitchFamily="2"/>
                <a:cs typeface="Tahoma" pitchFamily="2"/>
              </a:defRPr>
            </a:lvl1pPr>
          </a:lstStyle>
          <a:p>
            <a:pPr lvl="0"/>
            <a:endParaRPr lang="en-US"/>
          </a:p>
        </p:txBody>
      </p:sp>
      <p:sp>
        <p:nvSpPr>
          <p:cNvPr id="6" name="Slide Number Placeholder 5">
            <a:extLst>
              <a:ext uri="{FF2B5EF4-FFF2-40B4-BE49-F238E27FC236}">
                <a16:creationId xmlns:a16="http://schemas.microsoft.com/office/drawing/2014/main" id="{A4C47EC6-4B2A-384D-B09D-B5A35F896683}"/>
              </a:ext>
            </a:extLst>
          </p:cNvPr>
          <p:cNvSpPr txBox="1">
            <a:spLocks noGrp="1"/>
          </p:cNvSpPr>
          <p:nvPr>
            <p:ph type="sldNum" sz="quarter" idx="4"/>
          </p:nvPr>
        </p:nvSpPr>
        <p:spPr>
          <a:xfrm>
            <a:off x="7227362" y="5375163"/>
            <a:ext cx="2348279" cy="521281"/>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horndale" pitchFamily="18"/>
                <a:ea typeface="Andale Sans UI" pitchFamily="2"/>
                <a:cs typeface="Tahoma" pitchFamily="2"/>
              </a:defRPr>
            </a:lvl1pPr>
          </a:lstStyle>
          <a:p>
            <a:pPr lvl="0"/>
            <a:fld id="{A4E0F463-FB34-0948-A205-0AA7E300818E}"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ctr" defTabSz="914400" rtl="0" fontAlgn="auto" hangingPunct="0">
        <a:lnSpc>
          <a:spcPct val="100000"/>
        </a:lnSpc>
        <a:spcBef>
          <a:spcPts val="0"/>
        </a:spcBef>
        <a:spcAft>
          <a:spcPts val="0"/>
        </a:spcAft>
        <a:buNone/>
        <a:tabLst/>
        <a:defRPr lang="en-US" sz="4400" b="1" i="0" u="none" strike="noStrike" kern="0" cap="none" spc="0" baseline="0">
          <a:solidFill>
            <a:srgbClr val="FFFFFF"/>
          </a:solidFill>
          <a:uFillTx/>
          <a:latin typeface="Albany" pitchFamily="18"/>
          <a:cs typeface="Tahoma" pitchFamily="2"/>
        </a:defRPr>
      </a:lvl1pPr>
    </p:titleStyle>
    <p:bodyStyle>
      <a:lvl1pPr marL="0" marR="0" lvl="0" indent="0" defTabSz="914400" rtl="0" fontAlgn="auto" hangingPunct="0">
        <a:lnSpc>
          <a:spcPct val="100000"/>
        </a:lnSpc>
        <a:spcBef>
          <a:spcPts val="0"/>
        </a:spcBef>
        <a:spcAft>
          <a:spcPts val="1415"/>
        </a:spcAft>
        <a:buNone/>
        <a:tabLst/>
        <a:defRPr lang="en-GB" sz="3200" b="0" i="0" u="none" strike="noStrike" kern="0" cap="none" spc="0" baseline="0">
          <a:solidFill>
            <a:srgbClr val="00000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GB"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GB"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video" Target="../media/media2.mp4"/><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BFBEB-F8E3-E243-8891-B6CD15F2C606}"/>
              </a:ext>
            </a:extLst>
          </p:cNvPr>
          <p:cNvSpPr txBox="1">
            <a:spLocks noGrp="1"/>
          </p:cNvSpPr>
          <p:nvPr>
            <p:ph type="title" idx="4294967295"/>
          </p:nvPr>
        </p:nvSpPr>
        <p:spPr>
          <a:xfrm>
            <a:off x="503998" y="6270836"/>
            <a:ext cx="9071643" cy="1172160"/>
          </a:xfrm>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E1CCD5D3-2C62-E941-BC1E-B39E5931BCEE}"/>
              </a:ext>
            </a:extLst>
          </p:cNvPr>
          <p:cNvSpPr txBox="1">
            <a:spLocks noGrp="1"/>
          </p:cNvSpPr>
          <p:nvPr>
            <p:ph type="body" idx="4294967295"/>
          </p:nvPr>
        </p:nvSpPr>
        <p:spPr>
          <a:xfrm>
            <a:off x="503998" y="791998"/>
            <a:ext cx="9071643" cy="728822"/>
          </a:xfrm>
        </p:spPr>
        <p:txBody>
          <a:bodyPr/>
          <a:lstStyle/>
          <a:p>
            <a:pPr lvl="0"/>
            <a:r>
              <a:rPr lang="en-US" sz="2200" b="1"/>
              <a:t>ΙΟΝΙΟ ΠΑΝΕΠΙΣΤΗΜΙΟ</a:t>
            </a:r>
            <a:r>
              <a:rPr lang="en-US" sz="2200"/>
              <a:t> Τμήμα Ψηφιακών Μέσων και Επικοινωνίας</a:t>
            </a:r>
          </a:p>
          <a:p>
            <a:pPr lvl="0"/>
            <a:endParaRPr lang="en-US"/>
          </a:p>
          <a:p>
            <a:pPr lvl="0"/>
            <a:endParaRPr lang="en-US"/>
          </a:p>
        </p:txBody>
      </p:sp>
      <p:sp>
        <p:nvSpPr>
          <p:cNvPr id="4" name="Title 1">
            <a:extLst>
              <a:ext uri="{FF2B5EF4-FFF2-40B4-BE49-F238E27FC236}">
                <a16:creationId xmlns:a16="http://schemas.microsoft.com/office/drawing/2014/main" id="{4C7B8BEA-9935-6B45-BCE9-E5553E2677D6}"/>
              </a:ext>
            </a:extLst>
          </p:cNvPr>
          <p:cNvSpPr txBox="1"/>
          <p:nvPr/>
        </p:nvSpPr>
        <p:spPr>
          <a:xfrm>
            <a:off x="0" y="1809524"/>
            <a:ext cx="10080619" cy="1143000"/>
          </a:xfrm>
          <a:prstGeom prst="rect">
            <a:avLst/>
          </a:prstGeom>
          <a:noFill/>
          <a:ln cap="flat">
            <a:noFill/>
          </a:ln>
        </p:spPr>
        <p:txBody>
          <a:bodyPr vert="horz" wrap="square" lIns="91440" tIns="45720" rIns="91440" bIns="45720" anchor="t" anchorCtr="1" compatLnSpc="1">
            <a:norm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4300" b="1" i="0" u="none" strike="noStrike" kern="0" cap="none" spc="0" baseline="0">
                <a:solidFill>
                  <a:srgbClr val="000000"/>
                </a:solidFill>
                <a:uFillTx/>
                <a:latin typeface="Albany" pitchFamily="18"/>
                <a:cs typeface="Tahoma" pitchFamily="2"/>
              </a:rPr>
              <a:t>Ο Μετασχηματισμός της Ορατότητας</a:t>
            </a:r>
            <a:endParaRPr lang="en-US" sz="4300" b="1" i="0" u="none" strike="noStrike" kern="0" cap="none" spc="0" baseline="0">
              <a:solidFill>
                <a:srgbClr val="000000"/>
              </a:solidFill>
              <a:uFillTx/>
              <a:latin typeface="Albany" pitchFamily="18"/>
              <a:cs typeface="Tahoma" pitchFamily="2"/>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300" b="1" i="0" u="none" strike="noStrike" kern="0" cap="none" spc="0" baseline="0">
              <a:solidFill>
                <a:srgbClr val="000000"/>
              </a:solidFill>
              <a:uFillTx/>
              <a:latin typeface="Albany" pitchFamily="18"/>
              <a:cs typeface="Tahoma" pitchFamily="2"/>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4300" b="1" i="0" u="none" strike="noStrike" kern="0" cap="none" spc="0" baseline="0">
              <a:solidFill>
                <a:srgbClr val="000000"/>
              </a:solidFill>
              <a:uFillTx/>
              <a:latin typeface="Albany" pitchFamily="18"/>
              <a:cs typeface="Tahoma" pitchFamily="2"/>
            </a:endParaRPr>
          </a:p>
        </p:txBody>
      </p:sp>
      <p:sp>
        <p:nvSpPr>
          <p:cNvPr id="5" name="TextBox 5">
            <a:extLst>
              <a:ext uri="{FF2B5EF4-FFF2-40B4-BE49-F238E27FC236}">
                <a16:creationId xmlns:a16="http://schemas.microsoft.com/office/drawing/2014/main" id="{5A7CDBF8-472C-824F-8BAF-624B0C097F10}"/>
              </a:ext>
            </a:extLst>
          </p:cNvPr>
          <p:cNvSpPr txBox="1"/>
          <p:nvPr/>
        </p:nvSpPr>
        <p:spPr>
          <a:xfrm>
            <a:off x="0" y="3241227"/>
            <a:ext cx="10080629" cy="584777"/>
          </a:xfrm>
          <a:prstGeom prst="rect">
            <a:avLst/>
          </a:prstGeom>
          <a:noFill/>
          <a:ln cap="flat">
            <a:noFill/>
          </a:ln>
        </p:spPr>
        <p:txBody>
          <a:bodyPr vert="horz" wrap="square" lIns="91440" tIns="45720" rIns="91440" bIns="45720" anchor="t" anchorCtr="1" compatLnSpc="1">
            <a:spAutoFit/>
          </a:bodyPr>
          <a:lstStyle/>
          <a:p>
            <a:pPr marL="457200" marR="0" lvl="1"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3200" b="0" i="0" u="none" strike="noStrike" kern="1200" cap="none" spc="0" baseline="0">
                <a:solidFill>
                  <a:srgbClr val="000000"/>
                </a:solidFill>
                <a:uFillTx/>
                <a:latin typeface="Calibri"/>
              </a:rPr>
              <a:t>Τα ΜΜΕ ως θεσμοί που μετασχηματίζουν την κοινωνία</a:t>
            </a:r>
          </a:p>
        </p:txBody>
      </p:sp>
      <p:sp>
        <p:nvSpPr>
          <p:cNvPr id="6" name="TextBox 6">
            <a:extLst>
              <a:ext uri="{FF2B5EF4-FFF2-40B4-BE49-F238E27FC236}">
                <a16:creationId xmlns:a16="http://schemas.microsoft.com/office/drawing/2014/main" id="{96875515-4C59-0D48-AE22-20488E6A2BBB}"/>
              </a:ext>
            </a:extLst>
          </p:cNvPr>
          <p:cNvSpPr txBox="1"/>
          <p:nvPr/>
        </p:nvSpPr>
        <p:spPr>
          <a:xfrm>
            <a:off x="0" y="4520656"/>
            <a:ext cx="10080629" cy="461662"/>
          </a:xfrm>
          <a:prstGeom prst="rect">
            <a:avLst/>
          </a:prstGeom>
          <a:noFill/>
          <a:ln cap="flat">
            <a:noFill/>
          </a:ln>
        </p:spPr>
        <p:txBody>
          <a:bodyPr vert="horz" wrap="square" lIns="91440" tIns="45720" rIns="91440" bIns="45720" anchor="t" anchorCtr="1" compatLnSpc="1">
            <a:spAutoFit/>
          </a:bodyPr>
          <a:lstStyle/>
          <a:p>
            <a:pPr marL="457200" marR="0" lvl="1"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000000"/>
                </a:solidFill>
                <a:uFillTx/>
                <a:latin typeface="Calibri"/>
              </a:rPr>
              <a:t>Αναστασία Κατσαουνίδου</a:t>
            </a:r>
          </a:p>
        </p:txBody>
      </p:sp>
    </p:spTree>
  </p:cSld>
  <p:clrMapOvr>
    <a:masterClrMapping/>
  </p:clrMapOvr>
  <p:transition spd="med">
    <p:wipe dir="u"/>
  </p:transition>
</p:sld>
</file>

<file path=ppt/slides/slide10.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D308F-1B75-4D4C-A760-961B674DAB7B}"/>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B7B54C59-4D62-D942-924C-39A82640F2AE}"/>
              </a:ext>
            </a:extLst>
          </p:cNvPr>
          <p:cNvSpPr txBox="1">
            <a:spLocks noGrp="1"/>
          </p:cNvSpPr>
          <p:nvPr>
            <p:ph type="body" idx="4294967295"/>
          </p:nvPr>
        </p:nvSpPr>
        <p:spPr>
          <a:xfrm>
            <a:off x="503998" y="791998"/>
            <a:ext cx="9071643" cy="4821475"/>
          </a:xfrm>
        </p:spPr>
        <p:txBody>
          <a:bodyPr/>
          <a:lstStyle/>
          <a:p>
            <a:pPr lvl="0"/>
            <a:r>
              <a:rPr lang="en-US" sz="2200" b="1"/>
              <a:t>ΙΟΝΙΟ ΠΑΝΕΠΙΣΤΗΜΙΟ, </a:t>
            </a:r>
            <a:r>
              <a:rPr lang="en-US" sz="2200"/>
              <a:t>Τμήμα Ψηφιακών Μέσων και Επικοινωνίας</a:t>
            </a:r>
          </a:p>
          <a:p>
            <a:pPr lvl="0" algn="ctr"/>
            <a:r>
              <a:rPr lang="el-GR" i="1"/>
              <a:t>Από την τυπογραφία στη μαζική επικοινωνία</a:t>
            </a:r>
          </a:p>
          <a:p>
            <a:pPr lvl="0"/>
            <a:endParaRPr lang="el-GR" sz="2800" b="1"/>
          </a:p>
          <a:p>
            <a:pPr lvl="0"/>
            <a:r>
              <a:rPr lang="el-GR" sz="2800" b="1"/>
              <a:t>Ο τύπος διασπά την τοπικότητα</a:t>
            </a:r>
          </a:p>
          <a:p>
            <a:pPr lvl="0"/>
            <a:r>
              <a:rPr lang="el-GR" sz="2800" b="1"/>
              <a:t>Τα γεγονότα γίνονται ορατά χωρίς φυσική παρουσία</a:t>
            </a:r>
          </a:p>
          <a:p>
            <a:pPr lvl="0"/>
            <a:endParaRPr lang="el-GR" sz="1800" b="1"/>
          </a:p>
          <a:p>
            <a:pPr lvl="0">
              <a:buClr>
                <a:srgbClr val="FF0000"/>
              </a:buClr>
              <a:buSzPct val="45000"/>
              <a:buFont typeface="StarSymbol"/>
              <a:buChar char="●"/>
            </a:pPr>
            <a:endParaRPr lang="en-US" sz="2200"/>
          </a:p>
        </p:txBody>
      </p:sp>
    </p:spTree>
  </p:cSld>
  <p:clrMapOvr>
    <a:masterClrMapping/>
  </p:clrMapOvr>
  <p:transition spd="med">
    <p:wipe dir="u"/>
  </p:transition>
</p:sld>
</file>

<file path=ppt/slides/slide11.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B8A1B-A802-FE4C-8602-A8FEB9DB0B67}"/>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AFCFD9FF-6993-AA4C-A810-9E978647CF7D}"/>
              </a:ext>
            </a:extLst>
          </p:cNvPr>
          <p:cNvSpPr txBox="1">
            <a:spLocks noGrp="1"/>
          </p:cNvSpPr>
          <p:nvPr>
            <p:ph type="body" idx="4294967295"/>
          </p:nvPr>
        </p:nvSpPr>
        <p:spPr/>
        <p:txBody>
          <a:bodyPr/>
          <a:lstStyle/>
          <a:p>
            <a:pPr lvl="0"/>
            <a:r>
              <a:rPr lang="en-US" sz="2200" b="1"/>
              <a:t>ΙΟΝΙΟ ΠΑΝΕΠΙΣΤΗΜΙΟ, </a:t>
            </a:r>
            <a:r>
              <a:rPr lang="en-US" sz="2200"/>
              <a:t>Τμήμα Ψηφιακών Μέσων και Επικοινωνίας</a:t>
            </a:r>
          </a:p>
          <a:p>
            <a:pPr lvl="0" algn="ctr"/>
            <a:r>
              <a:rPr lang="el-GR" i="1"/>
              <a:t>Μαζικά μέσα 20ού αιώνα</a:t>
            </a:r>
            <a:endParaRPr lang="en-US" i="1"/>
          </a:p>
          <a:p>
            <a:pPr lvl="0"/>
            <a:endParaRPr lang="el-GR" sz="2800" b="1"/>
          </a:p>
          <a:p>
            <a:pPr lvl="0"/>
            <a:r>
              <a:rPr lang="el-GR" sz="2800" b="1"/>
              <a:t>Ραδιόφωνο, τηλεόραση, κινηματογράφος</a:t>
            </a:r>
          </a:p>
          <a:p>
            <a:pPr lvl="0"/>
            <a:r>
              <a:rPr lang="el-GR" sz="2800" b="1"/>
              <a:t>Μαζική ορατότητα σε παγκόσμια κλίμακα</a:t>
            </a:r>
          </a:p>
          <a:p>
            <a:pPr lvl="0"/>
            <a:endParaRPr lang="el-GR" sz="2800" b="1"/>
          </a:p>
          <a:p>
            <a:pPr lvl="0"/>
            <a:endParaRPr lang="en-US" sz="2800" b="1"/>
          </a:p>
        </p:txBody>
      </p:sp>
    </p:spTree>
  </p:cSld>
  <p:clrMapOvr>
    <a:masterClrMapping/>
  </p:clrMapOvr>
  <p:transition spd="med">
    <p:wipe dir="u"/>
  </p:transition>
</p:sld>
</file>

<file path=ppt/slides/slide12.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CC1F7-DF3A-974B-9330-A89F11FDBF3D}"/>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A19F8CC9-CA5C-044D-BDE0-1BF08B58C5F5}"/>
              </a:ext>
            </a:extLst>
          </p:cNvPr>
          <p:cNvSpPr txBox="1">
            <a:spLocks noGrp="1"/>
          </p:cNvSpPr>
          <p:nvPr>
            <p:ph type="body" idx="4294967295"/>
          </p:nvPr>
        </p:nvSpPr>
        <p:spPr/>
        <p:txBody>
          <a:bodyPr/>
          <a:lstStyle/>
          <a:p>
            <a:pPr lvl="0"/>
            <a:r>
              <a:rPr lang="en-US" sz="2200" b="1"/>
              <a:t>ΙΟΝΙΟ ΠΑΝΕΠΙΣΤΗΜΙΟ, </a:t>
            </a:r>
            <a:r>
              <a:rPr lang="en-US" sz="2200"/>
              <a:t>Τμήμα Ψηφιακών Μέσων και Επικοινωνίας</a:t>
            </a:r>
          </a:p>
          <a:p>
            <a:pPr lvl="0" algn="ctr"/>
            <a:r>
              <a:rPr lang="el-GR" i="1"/>
              <a:t>Μετασχηματισμός της ορατότητας</a:t>
            </a:r>
            <a:endParaRPr lang="en-US" i="1"/>
          </a:p>
          <a:p>
            <a:pPr lvl="0"/>
            <a:endParaRPr lang="el-GR" sz="2800" b="1"/>
          </a:p>
          <a:p>
            <a:pPr lvl="0"/>
            <a:r>
              <a:rPr lang="el-GR" sz="2800" b="1"/>
              <a:t>Αποσπάται από τον χώρο</a:t>
            </a:r>
          </a:p>
          <a:p>
            <a:pPr lvl="0"/>
            <a:r>
              <a:rPr lang="el-GR" sz="2800" b="1"/>
              <a:t>Αναπαραγωγή, αποθήκευση, διάδοση εικόνων</a:t>
            </a:r>
          </a:p>
          <a:p>
            <a:pPr lvl="0"/>
            <a:endParaRPr lang="el-GR" sz="1800" b="1"/>
          </a:p>
        </p:txBody>
      </p:sp>
    </p:spTree>
  </p:cSld>
  <p:clrMapOvr>
    <a:masterClrMapping/>
  </p:clrMapOvr>
  <p:transition spd="med">
    <p:wipe dir="u"/>
  </p:transition>
</p:sld>
</file>

<file path=ppt/slides/slide13.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D793F-5DC5-5247-996B-968B9B18D354}"/>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2530C840-EA34-6B4E-B04E-FB600BA2E462}"/>
              </a:ext>
            </a:extLst>
          </p:cNvPr>
          <p:cNvSpPr txBox="1">
            <a:spLocks noGrp="1"/>
          </p:cNvSpPr>
          <p:nvPr>
            <p:ph type="body" idx="4294967295"/>
          </p:nvPr>
        </p:nvSpPr>
        <p:spPr/>
        <p:txBody>
          <a:bodyPr/>
          <a:lstStyle/>
          <a:p>
            <a:pPr lvl="0"/>
            <a:r>
              <a:rPr lang="en-US" sz="2200" b="1"/>
              <a:t>ΙΟΝΙΟ ΠΑΝΕΠΙΣΤΗΜΙΟ, </a:t>
            </a:r>
            <a:r>
              <a:rPr lang="en-US" sz="2200"/>
              <a:t>Τμήμα Ψηφιακών Μέσων και Επικοινωνίας</a:t>
            </a:r>
          </a:p>
          <a:p>
            <a:pPr lvl="0" algn="ctr"/>
            <a:r>
              <a:rPr lang="el-GR" i="1"/>
              <a:t>Χαρακτηριστικά νέας ορατότητας</a:t>
            </a:r>
            <a:endParaRPr lang="en-US" i="1"/>
          </a:p>
          <a:p>
            <a:pPr lvl="0"/>
            <a:endParaRPr lang="el-GR" sz="2800" b="1"/>
          </a:p>
          <a:p>
            <a:pPr lvl="0"/>
            <a:r>
              <a:rPr lang="el-GR" sz="2800" b="1"/>
              <a:t>Απο-τοπικοποίηση</a:t>
            </a:r>
          </a:p>
          <a:p>
            <a:pPr lvl="0"/>
            <a:r>
              <a:rPr lang="el-GR" sz="2800" b="1"/>
              <a:t>Επαναληψιμότητα</a:t>
            </a:r>
          </a:p>
          <a:p>
            <a:pPr lvl="0"/>
            <a:r>
              <a:rPr lang="el-GR" sz="2800" b="1"/>
              <a:t>Επιλεκτική κατασκευή</a:t>
            </a:r>
          </a:p>
          <a:p>
            <a:pPr lvl="0"/>
            <a:r>
              <a:rPr lang="el-GR" sz="2800" b="1"/>
              <a:t>Μαζικότητα</a:t>
            </a:r>
          </a:p>
          <a:p>
            <a:pPr lvl="0"/>
            <a:endParaRPr lang="el-GR" sz="1800" b="1"/>
          </a:p>
          <a:p>
            <a:pPr lvl="0"/>
            <a:endParaRPr lang="el-GR" sz="1800" b="1"/>
          </a:p>
        </p:txBody>
      </p:sp>
    </p:spTree>
  </p:cSld>
  <p:clrMapOvr>
    <a:masterClrMapping/>
  </p:clrMapOvr>
  <p:transition spd="med">
    <p:wipe dir="u"/>
  </p:transition>
</p:sld>
</file>

<file path=ppt/slides/slide14.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B8943-878B-FC47-BE2B-14F85D5C5F11}"/>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602C7CC0-5B58-8240-A6C7-ACC6E1EBED95}"/>
              </a:ext>
            </a:extLst>
          </p:cNvPr>
          <p:cNvSpPr txBox="1">
            <a:spLocks noGrp="1"/>
          </p:cNvSpPr>
          <p:nvPr>
            <p:ph type="body" idx="4294967295"/>
          </p:nvPr>
        </p:nvSpPr>
        <p:spPr/>
        <p:txBody>
          <a:bodyPr/>
          <a:lstStyle/>
          <a:p>
            <a:pPr lvl="0"/>
            <a:r>
              <a:rPr lang="en-US" sz="2200" b="1"/>
              <a:t>ΙΟΝΙΟ ΠΑΝΕΠΙΣΤΗΜΙΟ, </a:t>
            </a:r>
            <a:r>
              <a:rPr lang="en-US" sz="2200"/>
              <a:t>Τμήμα Ψηφιακών Μέσων και Επικοινωνίας</a:t>
            </a:r>
          </a:p>
          <a:p>
            <a:pPr lvl="0" algn="ctr"/>
            <a:r>
              <a:rPr lang="el-GR" i="1"/>
              <a:t>Ορατότητα &amp; σύμβολα</a:t>
            </a:r>
            <a:endParaRPr lang="en-US" i="1"/>
          </a:p>
          <a:p>
            <a:pPr lvl="0"/>
            <a:br>
              <a:rPr lang="el-GR" sz="2800" b="1"/>
            </a:br>
            <a:r>
              <a:rPr lang="el-GR" sz="2800" b="1"/>
              <a:t>Συμβολική παρουσία</a:t>
            </a:r>
          </a:p>
          <a:p>
            <a:pPr lvl="0"/>
            <a:r>
              <a:rPr lang="el-GR" sz="2800" b="1"/>
              <a:t>Κυκλοφορία συμβολικών αγαθών</a:t>
            </a:r>
          </a:p>
          <a:p>
            <a:pPr lvl="0"/>
            <a:r>
              <a:rPr lang="el-GR" sz="2800" b="1"/>
              <a:t>Σημασία εικόνων και αφηγήσεων</a:t>
            </a:r>
            <a:endParaRPr lang="el-GR" sz="1800" b="1"/>
          </a:p>
          <a:p>
            <a:pPr lvl="0"/>
            <a:endParaRPr lang="el-GR" sz="1800" b="1"/>
          </a:p>
          <a:p>
            <a:pPr lvl="0"/>
            <a:endParaRPr lang="el-GR" sz="1800" b="1"/>
          </a:p>
        </p:txBody>
      </p:sp>
    </p:spTree>
  </p:cSld>
  <p:clrMapOvr>
    <a:masterClrMapping/>
  </p:clrMapOvr>
  <p:transition spd="med">
    <p:wipe dir="u"/>
  </p:transition>
</p:sld>
</file>

<file path=ppt/slides/slide15.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03EF-BBAD-FC42-B6AE-4C755F722713}"/>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6BF08E32-24F9-7B4D-A060-B84A650BCE64}"/>
              </a:ext>
            </a:extLst>
          </p:cNvPr>
          <p:cNvSpPr txBox="1">
            <a:spLocks noGrp="1"/>
          </p:cNvSpPr>
          <p:nvPr>
            <p:ph type="body" idx="4294967295"/>
          </p:nvPr>
        </p:nvSpPr>
        <p:spPr>
          <a:xfrm>
            <a:off x="503998" y="791998"/>
            <a:ext cx="9071643" cy="5178494"/>
          </a:xfrm>
        </p:spPr>
        <p:txBody>
          <a:bodyPr/>
          <a:lstStyle/>
          <a:p>
            <a:pPr lvl="0"/>
            <a:r>
              <a:rPr lang="en-US" sz="2200" b="1"/>
              <a:t>ΙΟΝΙΟ ΠΑΝΕΠΙΣΤΗΜΙΟ, </a:t>
            </a:r>
            <a:r>
              <a:rPr lang="en-US" sz="2200"/>
              <a:t>Τμήμα Ψηφιακών Μέσων και Επικοινωνίας</a:t>
            </a:r>
          </a:p>
          <a:p>
            <a:pPr lvl="0" algn="ctr"/>
            <a:r>
              <a:rPr lang="el-GR" i="1"/>
              <a:t>Ορατότητα &amp; σύμβολα</a:t>
            </a:r>
            <a:endParaRPr lang="en-US" i="1"/>
          </a:p>
          <a:p>
            <a:pPr lvl="0"/>
            <a:br>
              <a:rPr lang="el-GR" sz="2800" b="1"/>
            </a:br>
            <a:r>
              <a:rPr lang="el-GR" sz="1800"/>
              <a:t>Αυτό που βλέπουμε στα ΜΜΕ δεν είναι απλώς γεγονότα ή πρόσωπα, αλλά </a:t>
            </a:r>
            <a:r>
              <a:rPr lang="el-GR" sz="1800" b="1"/>
              <a:t>σύμβολα</a:t>
            </a:r>
            <a:r>
              <a:rPr lang="el-GR" sz="1800"/>
              <a:t>, δηλαδή αναπαραστάσεις, εικόνες και νοήματα.</a:t>
            </a:r>
          </a:p>
          <a:p>
            <a:pPr lvl="0"/>
            <a:r>
              <a:rPr lang="el-GR" sz="1800"/>
              <a:t>Τα μέσα παράγουν και κυκλοφορούν συμβολικά αγαθά: φωτογραφίες, εικόνες πολιτικών, αφηγήσεις, δημόσια προφίλ.</a:t>
            </a:r>
          </a:p>
          <a:p>
            <a:pPr lvl="0"/>
            <a:r>
              <a:rPr lang="el-GR" sz="1800"/>
              <a:t>Έτσι, τα πρόσωπα αποκτούν συμβολική παρουσία: μπορεί να μη βρίσκονται μπροστά μας, αλλά λειτουργούν κοινωνικά σαν να είναι.</a:t>
            </a:r>
          </a:p>
          <a:p>
            <a:pPr lvl="0"/>
            <a:r>
              <a:rPr lang="el-GR" sz="1800"/>
              <a:t>Οι εικόνες και οι αφηγήσεις που διακινούνται στα μέσα διαμορφώνουν αντιλήψεις, ταυτότητες και σχέσεις εξουσίας.</a:t>
            </a:r>
          </a:p>
          <a:p>
            <a:pPr lvl="0"/>
            <a:r>
              <a:rPr lang="el-GR" sz="1800"/>
              <a:t>Η ορατότητα, λοιπόν, δεν είναι απλώς “είμαι ορατός”. Είναι πώς με αναπαριστούν και με αφηγούνται τα μέσα.</a:t>
            </a:r>
          </a:p>
          <a:p>
            <a:pPr lvl="0"/>
            <a:endParaRPr lang="el-GR" sz="1050" b="1"/>
          </a:p>
          <a:p>
            <a:pPr lvl="0"/>
            <a:endParaRPr lang="el-GR" sz="1800" b="1"/>
          </a:p>
        </p:txBody>
      </p:sp>
    </p:spTree>
  </p:cSld>
  <p:clrMapOvr>
    <a:masterClrMapping/>
  </p:clrMapOvr>
  <p:transition spd="med">
    <p:wipe dir="u"/>
  </p:transition>
</p:sld>
</file>

<file path=ppt/slides/slide16.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5D0C5-F206-FD42-A30A-5DC9E23A53D8}"/>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4C421817-CD57-C24F-8A63-B3BEFDF5BC25}"/>
              </a:ext>
            </a:extLst>
          </p:cNvPr>
          <p:cNvSpPr txBox="1">
            <a:spLocks noGrp="1"/>
          </p:cNvSpPr>
          <p:nvPr>
            <p:ph type="body" idx="4294967295"/>
          </p:nvPr>
        </p:nvSpPr>
        <p:spPr>
          <a:xfrm>
            <a:off x="503998" y="791998"/>
            <a:ext cx="9071643" cy="1262155"/>
          </a:xfrm>
        </p:spPr>
        <p:txBody>
          <a:bodyPr/>
          <a:lstStyle/>
          <a:p>
            <a:pPr lvl="0"/>
            <a:r>
              <a:rPr lang="en-US" sz="2200" b="1"/>
              <a:t>ΙΟΝΙΟ ΠΑΝΕΠΙΣΤΗΜΙΟ, </a:t>
            </a:r>
            <a:r>
              <a:rPr lang="en-US" sz="2200"/>
              <a:t>Τμήμα Ψηφιακών Μέσων και Επικοινωνίας</a:t>
            </a:r>
          </a:p>
          <a:p>
            <a:pPr lvl="0" algn="ctr"/>
            <a:r>
              <a:rPr lang="el-GR" i="1"/>
              <a:t>Παράδειγμα</a:t>
            </a:r>
            <a:endParaRPr lang="el-GR" sz="1050" b="1"/>
          </a:p>
          <a:p>
            <a:pPr lvl="0"/>
            <a:endParaRPr lang="el-GR" sz="1800" b="1"/>
          </a:p>
        </p:txBody>
      </p:sp>
      <p:pic>
        <p:nvPicPr>
          <p:cNvPr id="4" name="Add-in 3" title="Web Video Player">
            <a:extLst>
              <a:ext uri="{FF2B5EF4-FFF2-40B4-BE49-F238E27FC236}">
                <a16:creationId xmlns:a16="http://schemas.microsoft.com/office/drawing/2014/main" id="{A1657C3A-92BC-6848-A28A-9ABAF12BAFC1}"/>
              </a:ext>
            </a:extLst>
          </p:cNvPr>
          <p:cNvPicPr>
            <a:picLocks noChangeAspect="1"/>
          </p:cNvPicPr>
          <p:nvPr/>
        </p:nvPicPr>
        <p:blipFill>
          <a:blip r:embed="rId7"/>
          <a:stretch>
            <a:fillRect/>
          </a:stretch>
        </p:blipFill>
        <p:spPr>
          <a:xfrm>
            <a:off x="638470" y="1996244"/>
            <a:ext cx="3906636" cy="4287493"/>
          </a:xfrm>
          <a:prstGeom prst="rect">
            <a:avLst/>
          </a:prstGeom>
          <a:noFill/>
          <a:ln cap="flat">
            <a:noFill/>
          </a:ln>
        </p:spPr>
      </p:pic>
      <p:pic>
        <p:nvPicPr>
          <p:cNvPr id="5" name="1. 14_05_2023 Μητσοτάκης" descr="1. 14_05_2023 Μητσοτάκης">
            <a:extLst>
              <a:ext uri="{FF2B5EF4-FFF2-40B4-BE49-F238E27FC236}">
                <a16:creationId xmlns:a16="http://schemas.microsoft.com/office/drawing/2014/main" id="{BCA99D17-2E90-A54E-869F-954AD2D4FA7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38503" y="1996244"/>
            <a:ext cx="2321862" cy="4457617"/>
          </a:xfrm>
          <a:prstGeom prst="rect">
            <a:avLst/>
          </a:prstGeom>
          <a:noFill/>
          <a:ln cap="flat">
            <a:noFill/>
          </a:ln>
        </p:spPr>
      </p:pic>
      <p:pic>
        <p:nvPicPr>
          <p:cNvPr id="6" name="3. 09_05_2023 Μητσοτάκης" descr="3. 09_05_2023 Μητσοτάκης">
            <a:extLst>
              <a:ext uri="{FF2B5EF4-FFF2-40B4-BE49-F238E27FC236}">
                <a16:creationId xmlns:a16="http://schemas.microsoft.com/office/drawing/2014/main" id="{31C274B7-B761-4342-B0E1-CBDEB9A1CA8F}"/>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183700" y="1996244"/>
            <a:ext cx="2321862" cy="4457617"/>
          </a:xfrm>
          <a:prstGeom prst="rect">
            <a:avLst/>
          </a:prstGeom>
          <a:noFill/>
          <a:ln cap="flat">
            <a:noFill/>
          </a:ln>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p:stCondLst>
                    <p:cond delay="indefinite"/>
                  </p:stCondLst>
                  <p:endCondLst>
                    <p:cond evt="onNext" delay="0">
                      <p:tgtEl>
                        <p:sldTgt/>
                      </p:tgtEl>
                    </p:cond>
                    <p:cond evt="onPrev" delay="0">
                      <p:tgtEl>
                        <p:sldTgt/>
                      </p:tgtEl>
                    </p:cond>
                  </p:endCondLst>
                </p:cTn>
                <p:tgtEl>
                  <p:spTgt spid="5"/>
                </p:tgtEl>
              </p:cMediaNode>
            </p:video>
            <p:video>
              <p:cMediaNode>
                <p:cTn id="12">
                  <p:stCondLst>
                    <p:cond delay="indefinite"/>
                  </p:stCondLst>
                  <p:endCondLst>
                    <p:cond evt="onNext" delay="0">
                      <p:tgtEl>
                        <p:sldTgt/>
                      </p:tgtEl>
                    </p:cond>
                    <p:cond evt="onPrev" delay="0">
                      <p:tgtEl>
                        <p:sldTgt/>
                      </p:tgtEl>
                    </p:cond>
                  </p:endCondLst>
                </p:cTn>
                <p:tgtEl>
                  <p:spTgt spid="6"/>
                </p:tgtEl>
              </p:cMediaNode>
            </p:video>
            <p:seq concurrent="1" nextAc="seek">
              <p:cTn id="13" dur="indefinite" nodeType="interactiveSeq">
                <p:stCondLst>
                  <p:cond evt="onClick" delay="0">
                    <p:tgtEl>
                      <p:spTgt spid="5"/>
                    </p:tgtEl>
                  </p:cond>
                </p:stCondLst>
                <p:childTnLst>
                  <p:par>
                    <p:cTn id="14" fill="hold">
                      <p:stCondLst>
                        <p:cond evt="onBegin" delay="0">
                          <p:tn val="13"/>
                        </p:cond>
                      </p:stCondLst>
                      <p:childTnLst>
                        <p:par>
                          <p:cTn id="15" fill="hold">
                            <p:stCondLst>
                              <p:cond delay="0"/>
                            </p:stCondLst>
                            <p:childTnLst>
                              <p:par>
                                <p:cTn id="16" presetID="2" presetClass="mediacall" presetSubtype="0" fill="hold" nodeType="clickEffect">
                                  <p:stCondLst>
                                    <p:cond delay="0"/>
                                  </p:stCondLst>
                                  <p:childTnLst>
                                    <p:cmd type="call" cmd="togglePause">
                                      <p:cBhvr>
                                        <p:cTn id="17"/>
                                        <p:tgtEl>
                                          <p:spTgt spid="5"/>
                                        </p:tgtEl>
                                      </p:cBhvr>
                                    </p:cmd>
                                  </p:childTnLst>
                                </p:cTn>
                              </p:par>
                            </p:childTnLst>
                          </p:cTn>
                        </p:par>
                      </p:childTnLst>
                    </p:cTn>
                  </p:par>
                </p:childTnLst>
              </p:cTn>
              <p:nextCondLst>
                <p:cond evt="onClick" delay="0">
                  <p:tgtEl>
                    <p:spTgt spid="5"/>
                  </p:tgtEl>
                </p:cond>
              </p:nextCondLst>
            </p:seq>
            <p:seq concurrent="1" nextAc="seek">
              <p:cTn id="18" dur="indefinite" nodeType="interactiveSeq">
                <p:stCondLst>
                  <p:cond evt="onClick" delay="0">
                    <p:tgtEl>
                      <p:spTgt spid="6"/>
                    </p:tgtEl>
                  </p:cond>
                </p:stCondLst>
                <p:childTnLst>
                  <p:par>
                    <p:cTn id="19" fill="hold">
                      <p:stCondLst>
                        <p:cond evt="onBegin" delay="0">
                          <p:tn val="18"/>
                        </p:cond>
                      </p:stCondLst>
                      <p:childTnLst>
                        <p:par>
                          <p:cTn id="20" fill="hold">
                            <p:stCondLst>
                              <p:cond delay="0"/>
                            </p:stCondLst>
                            <p:childTnLst>
                              <p:par>
                                <p:cTn id="21" presetID="2" presetClass="mediacall" presetSubtype="0" fill="hold" nodeType="clickEffect">
                                  <p:stCondLst>
                                    <p:cond delay="0"/>
                                  </p:stCondLst>
                                  <p:childTnLst>
                                    <p:cmd type="call" cmd="togglePause">
                                      <p:cBhvr>
                                        <p:cTn id="22"/>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81AFC-AC57-9549-B45A-AC5CC3EB5157}"/>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205AD0BD-D8BA-344C-803C-327B9B6B9741}"/>
              </a:ext>
            </a:extLst>
          </p:cNvPr>
          <p:cNvSpPr txBox="1">
            <a:spLocks noGrp="1"/>
          </p:cNvSpPr>
          <p:nvPr>
            <p:ph type="body" idx="4294967295"/>
          </p:nvPr>
        </p:nvSpPr>
        <p:spPr/>
        <p:txBody>
          <a:bodyPr/>
          <a:lstStyle/>
          <a:p>
            <a:pPr lvl="0"/>
            <a:r>
              <a:rPr lang="en-US" sz="2200" b="1"/>
              <a:t>ΙΟΝΙΟ ΠΑΝΕΠΙΣΤΗΜΙΟ, </a:t>
            </a:r>
            <a:r>
              <a:rPr lang="en-US" sz="2200"/>
              <a:t>Τμήμα Ψηφιακών Μέσων και Επικοινωνίας</a:t>
            </a:r>
          </a:p>
          <a:p>
            <a:pPr lvl="0" algn="ctr"/>
            <a:r>
              <a:rPr lang="el-GR" i="1"/>
              <a:t>Ορατότητα και εξουσία</a:t>
            </a:r>
            <a:endParaRPr lang="en-US" i="1"/>
          </a:p>
          <a:p>
            <a:pPr lvl="0"/>
            <a:endParaRPr lang="en-US" sz="2200" i="1"/>
          </a:p>
          <a:p>
            <a:pPr lvl="0"/>
            <a:r>
              <a:rPr lang="el-GR" sz="2800" b="1"/>
              <a:t>Παλιά: τελετουργική επίδειξη</a:t>
            </a:r>
          </a:p>
          <a:p>
            <a:pPr lvl="0"/>
            <a:r>
              <a:rPr lang="el-GR" sz="2800" b="1"/>
              <a:t>Σήμερα: διαχείριση δημόσιας εικόνας</a:t>
            </a:r>
          </a:p>
          <a:p>
            <a:pPr lvl="0"/>
            <a:r>
              <a:rPr lang="el-GR" sz="2800" b="1"/>
              <a:t>Ορατότητα ως πόρος &amp; ρίσκο</a:t>
            </a:r>
          </a:p>
          <a:p>
            <a:pPr lvl="0"/>
            <a:endParaRPr lang="el-GR" sz="2200" b="1" i="1"/>
          </a:p>
          <a:p>
            <a:pPr lvl="0"/>
            <a:endParaRPr lang="el-GR" sz="1800" b="1"/>
          </a:p>
          <a:p>
            <a:pPr lvl="0"/>
            <a:endParaRPr lang="el-GR" sz="1800" b="1"/>
          </a:p>
          <a:p>
            <a:pPr lvl="0"/>
            <a:endParaRPr lang="el-GR" sz="1800" b="1"/>
          </a:p>
          <a:p>
            <a:pPr lvl="0"/>
            <a:endParaRPr lang="el-GR" sz="1800" b="1"/>
          </a:p>
        </p:txBody>
      </p:sp>
    </p:spTree>
  </p:cSld>
  <p:clrMapOvr>
    <a:masterClrMapping/>
  </p:clrMapOvr>
  <p:transition spd="med">
    <p:wipe dir="u"/>
  </p:transition>
</p:sld>
</file>

<file path=ppt/slides/slide18.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2F64C-572D-7A44-BB34-BDFABAB7A47D}"/>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DA8D2E75-52E3-254B-9122-7C118C63E95A}"/>
              </a:ext>
            </a:extLst>
          </p:cNvPr>
          <p:cNvSpPr txBox="1">
            <a:spLocks noGrp="1"/>
          </p:cNvSpPr>
          <p:nvPr>
            <p:ph type="body" idx="4294967295"/>
          </p:nvPr>
        </p:nvSpPr>
        <p:spPr>
          <a:xfrm>
            <a:off x="503998" y="791998"/>
            <a:ext cx="9071643" cy="595932"/>
          </a:xfrm>
        </p:spPr>
        <p:txBody>
          <a:bodyPr/>
          <a:lstStyle/>
          <a:p>
            <a:pPr lvl="0"/>
            <a:r>
              <a:rPr lang="en-US" sz="2200" b="1"/>
              <a:t>ΙΟΝΙΟ ΠΑΝΕΠΙΣΤΗΜΙΟ, </a:t>
            </a:r>
            <a:r>
              <a:rPr lang="en-US" sz="2200"/>
              <a:t>Τμήμα Ψηφιακών Μέσων και Επικοινωνίας</a:t>
            </a:r>
          </a:p>
          <a:p>
            <a:pPr lvl="0" algn="ctr"/>
            <a:endParaRPr lang="el-GR" i="1"/>
          </a:p>
          <a:p>
            <a:pPr lvl="0"/>
            <a:endParaRPr lang="el-GR" sz="1800" b="1"/>
          </a:p>
          <a:p>
            <a:pPr lvl="0"/>
            <a:endParaRPr lang="el-GR" sz="1800" b="1"/>
          </a:p>
          <a:p>
            <a:pPr lvl="0"/>
            <a:endParaRPr lang="el-GR" sz="1800" b="1"/>
          </a:p>
          <a:p>
            <a:pPr lvl="0"/>
            <a:endParaRPr lang="el-GR" sz="1800" b="1"/>
          </a:p>
        </p:txBody>
      </p:sp>
      <p:sp>
        <p:nvSpPr>
          <p:cNvPr id="4" name="Title 1">
            <a:extLst>
              <a:ext uri="{FF2B5EF4-FFF2-40B4-BE49-F238E27FC236}">
                <a16:creationId xmlns:a16="http://schemas.microsoft.com/office/drawing/2014/main" id="{A1213E83-B7B1-BB42-821C-334ED7261599}"/>
              </a:ext>
            </a:extLst>
          </p:cNvPr>
          <p:cNvSpPr txBox="1"/>
          <p:nvPr/>
        </p:nvSpPr>
        <p:spPr>
          <a:xfrm>
            <a:off x="466124" y="1387931"/>
            <a:ext cx="8229600" cy="1143000"/>
          </a:xfrm>
          <a:prstGeom prst="rect">
            <a:avLst/>
          </a:prstGeom>
          <a:noFill/>
          <a:ln cap="flat">
            <a:noFill/>
          </a:ln>
        </p:spPr>
        <p:txBody>
          <a:bodyPr vert="horz" wrap="square" lIns="91440" tIns="45720" rIns="91440" bIns="45720" anchor="t" anchorCtr="1" compatLnSpc="1">
            <a:normAutofit/>
          </a:bodyPr>
          <a:lstStyle/>
          <a:p>
            <a:pPr marL="0" marR="0" lvl="0" indent="0" algn="ctr" defTabSz="914400" rtl="0" fontAlgn="auto" hangingPunct="0">
              <a:lnSpc>
                <a:spcPct val="100000"/>
              </a:lnSpc>
              <a:spcBef>
                <a:spcPts val="0"/>
              </a:spcBef>
              <a:spcAft>
                <a:spcPts val="1415"/>
              </a:spcAft>
              <a:buNone/>
              <a:tabLst/>
              <a:defRPr sz="1800" b="0" i="0" u="none" strike="noStrike" kern="0" cap="none" spc="0" baseline="0">
                <a:solidFill>
                  <a:srgbClr val="000000"/>
                </a:solidFill>
                <a:uFillTx/>
              </a:defRPr>
            </a:pPr>
            <a:r>
              <a:rPr lang="el-GR" sz="3100" b="0" i="1" u="none" strike="noStrike" kern="0" cap="none" spc="0" baseline="0">
                <a:solidFill>
                  <a:srgbClr val="000000"/>
                </a:solidFill>
                <a:uFillTx/>
                <a:latin typeface="Albany" pitchFamily="18"/>
                <a:cs typeface="Tahoma" pitchFamily="2"/>
              </a:rPr>
              <a:t>Το Πανοπτικό (</a:t>
            </a:r>
            <a:r>
              <a:rPr lang="en-GB" sz="3100" b="0" i="1" u="none" strike="noStrike" kern="0" cap="none" spc="0" baseline="0">
                <a:solidFill>
                  <a:srgbClr val="000000"/>
                </a:solidFill>
                <a:uFillTx/>
                <a:latin typeface="Albany" pitchFamily="18"/>
                <a:cs typeface="Tahoma" pitchFamily="2"/>
              </a:rPr>
              <a:t>Jeremy Bentham, 1971)</a:t>
            </a:r>
          </a:p>
        </p:txBody>
      </p:sp>
      <p:pic>
        <p:nvPicPr>
          <p:cNvPr id="5" name="Content Placeholder 4" descr="A drawing of a building&#10;&#10;Description automatically generated">
            <a:extLst>
              <a:ext uri="{FF2B5EF4-FFF2-40B4-BE49-F238E27FC236}">
                <a16:creationId xmlns:a16="http://schemas.microsoft.com/office/drawing/2014/main" id="{03DD21A9-13EA-BF45-86A1-AA53D2103E26}"/>
              </a:ext>
            </a:extLst>
          </p:cNvPr>
          <p:cNvPicPr>
            <a:picLocks noChangeAspect="1"/>
          </p:cNvPicPr>
          <p:nvPr/>
        </p:nvPicPr>
        <p:blipFill>
          <a:blip r:embed="rId3"/>
          <a:stretch>
            <a:fillRect/>
          </a:stretch>
        </p:blipFill>
        <p:spPr>
          <a:xfrm>
            <a:off x="3069165" y="2009265"/>
            <a:ext cx="3262396" cy="3595237"/>
          </a:xfrm>
          <a:prstGeom prst="rect">
            <a:avLst/>
          </a:prstGeom>
          <a:noFill/>
          <a:ln cap="flat">
            <a:noFill/>
          </a:ln>
        </p:spPr>
      </p:pic>
    </p:spTree>
  </p:cSld>
  <p:clrMapOvr>
    <a:masterClrMapping/>
  </p:clrMapOvr>
  <p:transition spd="med">
    <p:wipe dir="u"/>
  </p:transition>
</p:sld>
</file>

<file path=ppt/slides/slide19.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0901-F7BE-3747-A381-E15D34D5734B}"/>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8D927D07-5439-DF4F-9BA5-47FAE4B36ABB}"/>
              </a:ext>
            </a:extLst>
          </p:cNvPr>
          <p:cNvSpPr txBox="1">
            <a:spLocks noGrp="1"/>
          </p:cNvSpPr>
          <p:nvPr>
            <p:ph type="body" idx="4294967295"/>
          </p:nvPr>
        </p:nvSpPr>
        <p:spPr>
          <a:xfrm>
            <a:off x="503998" y="791998"/>
            <a:ext cx="9071643" cy="4792370"/>
          </a:xfrm>
        </p:spPr>
        <p:txBody>
          <a:bodyPr/>
          <a:lstStyle/>
          <a:p>
            <a:pPr lvl="0"/>
            <a:r>
              <a:rPr lang="en-US" sz="2200" b="1"/>
              <a:t>ΙΟΝΙΟ ΠΑΝΕΠΙΣΤΗΜΙΟ, </a:t>
            </a:r>
            <a:r>
              <a:rPr lang="en-US" sz="2200"/>
              <a:t>Τμήμα Ψηφιακών Μέσων και Επικοινωνίας</a:t>
            </a:r>
          </a:p>
          <a:p>
            <a:pPr lvl="0" algn="ctr"/>
            <a:r>
              <a:rPr lang="el-GR" i="1"/>
              <a:t>Το πανοπτικό </a:t>
            </a:r>
            <a:endParaRPr lang="en-US" i="1"/>
          </a:p>
          <a:p>
            <a:pPr lvl="0"/>
            <a:r>
              <a:rPr lang="el-GR" sz="2200" b="1"/>
              <a:t>Το πανοπτικό (</a:t>
            </a:r>
            <a:r>
              <a:rPr lang="en-GB" sz="2200" b="1"/>
              <a:t>Bentham, Foucault) </a:t>
            </a:r>
            <a:r>
              <a:rPr lang="el-GR" sz="2200" b="1"/>
              <a:t>ως μοντέλο ασύμμετρης ορατότητας</a:t>
            </a:r>
          </a:p>
          <a:p>
            <a:pPr lvl="0"/>
            <a:r>
              <a:rPr lang="el-GR" sz="2200" b="1"/>
              <a:t>Κεντρική ιδέα: οι λίγοι βλέπουν τους πολλούς</a:t>
            </a:r>
          </a:p>
          <a:p>
            <a:pPr lvl="0"/>
            <a:r>
              <a:rPr lang="el-GR" sz="2200" b="1"/>
              <a:t>Ορατότητα = εργαλείο πειθαρχίας και αυτοελέγχου</a:t>
            </a:r>
          </a:p>
          <a:p>
            <a:pPr lvl="0"/>
            <a:r>
              <a:rPr lang="el-GR" sz="2200" b="1"/>
              <a:t>Στη νεωτερικότητα: από την αρχιτεκτονική επιτήρηση → σε τεχνολογικά μέσα επιτήρησης</a:t>
            </a:r>
          </a:p>
          <a:p>
            <a:pPr lvl="0"/>
            <a:r>
              <a:rPr lang="el-GR" sz="2200" b="1"/>
              <a:t>Η νέα διαμεσολαβημένη ορατότητα: δεν περιορίζεται στον χώρο του ιδρύματος, αλλά επεκτείνεται στην κοινωνία μέσω των ΜΜΕ</a:t>
            </a:r>
          </a:p>
          <a:p>
            <a:pPr lvl="0"/>
            <a:endParaRPr lang="el-GR" sz="2200" b="1" i="1"/>
          </a:p>
          <a:p>
            <a:pPr lvl="0"/>
            <a:endParaRPr lang="el-GR" sz="2200" b="1" i="1"/>
          </a:p>
          <a:p>
            <a:pPr lvl="0"/>
            <a:endParaRPr lang="el-GR" sz="1800" b="1"/>
          </a:p>
          <a:p>
            <a:pPr lvl="0"/>
            <a:endParaRPr lang="el-GR" sz="1800" b="1"/>
          </a:p>
          <a:p>
            <a:pPr lvl="0"/>
            <a:endParaRPr lang="el-GR" sz="1800" b="1"/>
          </a:p>
          <a:p>
            <a:pPr lvl="0"/>
            <a:endParaRPr lang="el-GR" sz="1800" b="1"/>
          </a:p>
        </p:txBody>
      </p:sp>
    </p:spTree>
  </p:cSld>
  <p:clrMapOvr>
    <a:masterClrMapping/>
  </p:clrMapOvr>
  <p:transition spd="med">
    <p:wipe dir="u"/>
  </p:transition>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F66-F3EF-1D4F-9503-FFA5732F3366}"/>
              </a:ext>
            </a:extLst>
          </p:cNvPr>
          <p:cNvSpPr txBox="1">
            <a:spLocks noGrp="1"/>
          </p:cNvSpPr>
          <p:nvPr>
            <p:ph type="title" idx="4294967295"/>
          </p:nvPr>
        </p:nvSpPr>
        <p:spPr>
          <a:xfrm>
            <a:off x="503998" y="6270836"/>
            <a:ext cx="9071643" cy="1172160"/>
          </a:xfrm>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5DD137C6-0984-7848-9340-7D2D836D0703}"/>
              </a:ext>
            </a:extLst>
          </p:cNvPr>
          <p:cNvSpPr txBox="1">
            <a:spLocks noGrp="1"/>
          </p:cNvSpPr>
          <p:nvPr>
            <p:ph type="body" idx="4294967295"/>
          </p:nvPr>
        </p:nvSpPr>
        <p:spPr>
          <a:xfrm>
            <a:off x="503998" y="568436"/>
            <a:ext cx="9071643" cy="4129686"/>
          </a:xfrm>
        </p:spPr>
        <p:txBody>
          <a:bodyPr/>
          <a:lstStyle/>
          <a:p>
            <a:pPr lvl="0"/>
            <a:r>
              <a:rPr lang="en-US" sz="2200" b="1"/>
              <a:t>ΙΟΝΙΟ ΠΑΝΕΠΙΣΤΗΜΙΟ, </a:t>
            </a:r>
            <a:r>
              <a:rPr lang="en-US" sz="2200"/>
              <a:t>Τμήμα Ψηφιακών Μέσων και Επικοινωνίας</a:t>
            </a:r>
          </a:p>
          <a:p>
            <a:pPr lvl="0" algn="ctr"/>
            <a:r>
              <a:rPr lang="el-GR" i="1"/>
              <a:t>Κεντρικά Ερωτήματα</a:t>
            </a:r>
          </a:p>
          <a:p>
            <a:pPr lvl="0" algn="ctr"/>
            <a:r>
              <a:rPr lang="el-GR" sz="2000" i="1"/>
              <a:t>(της σημερινής μας συνάντησης)</a:t>
            </a:r>
          </a:p>
          <a:p>
            <a:pPr lvl="0"/>
            <a:endParaRPr lang="el-GR" sz="2200"/>
          </a:p>
          <a:p>
            <a:pPr lvl="0"/>
            <a:r>
              <a:rPr lang="el-GR" sz="2800" b="1"/>
              <a:t>Ποιος βλέπει ποιον, πότε και υπό ποιους όρους;</a:t>
            </a:r>
          </a:p>
          <a:p>
            <a:pPr lvl="0"/>
            <a:r>
              <a:rPr lang="el-GR" sz="2800" b="1"/>
              <a:t>Πώς τα μέσα μεταβάλλουν την Ορατότητα;</a:t>
            </a:r>
          </a:p>
          <a:p>
            <a:pPr lvl="0"/>
            <a:r>
              <a:rPr lang="el-GR" sz="2800" b="1"/>
              <a:t>Ποια είναι η σχέση Ορατότητας και Εξουσίας;</a:t>
            </a:r>
          </a:p>
          <a:p>
            <a:pPr lvl="0"/>
            <a:endParaRPr lang="el-GR" sz="2200"/>
          </a:p>
          <a:p>
            <a:pPr lvl="0"/>
            <a:endParaRPr lang="en-US"/>
          </a:p>
        </p:txBody>
      </p:sp>
    </p:spTree>
  </p:cSld>
  <p:clrMapOvr>
    <a:masterClrMapping/>
  </p:clrMapOvr>
  <p:transition spd="med">
    <p:wipe dir="u"/>
  </p:transition>
</p:sld>
</file>

<file path=ppt/slides/slide20.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DC09-EB88-3847-93D6-7E9A2D457062}"/>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22BF9493-01B7-CA47-A2D4-570359010C71}"/>
              </a:ext>
            </a:extLst>
          </p:cNvPr>
          <p:cNvSpPr txBox="1">
            <a:spLocks noGrp="1"/>
          </p:cNvSpPr>
          <p:nvPr>
            <p:ph type="body" idx="4294967295"/>
          </p:nvPr>
        </p:nvSpPr>
        <p:spPr/>
        <p:txBody>
          <a:bodyPr/>
          <a:lstStyle/>
          <a:p>
            <a:pPr lvl="0"/>
            <a:r>
              <a:rPr lang="en-US" sz="2200" b="1"/>
              <a:t>ΙΟΝΙΟ ΠΑΝΕΠΙΣΤΗΜΙΟ, </a:t>
            </a:r>
            <a:r>
              <a:rPr lang="en-US" sz="2200"/>
              <a:t>Τμήμα Ψηφιακών Μέσων και Επικοινωνίας</a:t>
            </a:r>
          </a:p>
          <a:p>
            <a:pPr lvl="0" algn="ctr"/>
            <a:r>
              <a:rPr lang="el-GR" i="1"/>
              <a:t>Πολιτική ορατότητα</a:t>
            </a:r>
            <a:endParaRPr lang="en-US" i="1"/>
          </a:p>
          <a:p>
            <a:pPr lvl="0" algn="ctr"/>
            <a:endParaRPr lang="en-US" sz="2200" i="1"/>
          </a:p>
          <a:p>
            <a:pPr lvl="0"/>
            <a:r>
              <a:rPr lang="el-GR" sz="2800" b="1"/>
              <a:t>Συνεχής έκθεση</a:t>
            </a:r>
          </a:p>
          <a:p>
            <a:pPr lvl="0"/>
            <a:r>
              <a:rPr lang="el-GR" sz="2800" b="1"/>
              <a:t>Σκάνδαλα, γκάφες, διαρροές</a:t>
            </a:r>
          </a:p>
          <a:p>
            <a:pPr lvl="0"/>
            <a:r>
              <a:rPr lang="el-GR" sz="2800" b="1"/>
              <a:t>Δημόσια εικόνα ως κεφάλαιο</a:t>
            </a:r>
          </a:p>
          <a:p>
            <a:pPr lvl="0"/>
            <a:endParaRPr lang="el-GR" sz="2200" b="1" i="1"/>
          </a:p>
          <a:p>
            <a:pPr lvl="0"/>
            <a:endParaRPr lang="el-GR" sz="2200" b="1" i="1"/>
          </a:p>
          <a:p>
            <a:pPr lvl="0"/>
            <a:endParaRPr lang="el-GR" sz="1800" b="1"/>
          </a:p>
          <a:p>
            <a:pPr lvl="0"/>
            <a:endParaRPr lang="el-GR" sz="1800" b="1"/>
          </a:p>
          <a:p>
            <a:pPr lvl="0"/>
            <a:endParaRPr lang="el-GR" sz="1800" b="1"/>
          </a:p>
          <a:p>
            <a:pPr lvl="0"/>
            <a:endParaRPr lang="el-GR" sz="1800" b="1"/>
          </a:p>
        </p:txBody>
      </p:sp>
    </p:spTree>
  </p:cSld>
  <p:clrMapOvr>
    <a:masterClrMapping/>
  </p:clrMapOvr>
  <p:transition spd="med">
    <p:wipe dir="u"/>
  </p:transition>
</p:sld>
</file>

<file path=ppt/slides/slide21.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17C75-571D-BE4D-9D53-79134D8CA82A}"/>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0CF18636-E5A6-BC40-8E06-07EDAF7E8328}"/>
              </a:ext>
            </a:extLst>
          </p:cNvPr>
          <p:cNvSpPr txBox="1">
            <a:spLocks noGrp="1"/>
          </p:cNvSpPr>
          <p:nvPr>
            <p:ph type="body" idx="4294967295"/>
          </p:nvPr>
        </p:nvSpPr>
        <p:spPr>
          <a:xfrm>
            <a:off x="503998" y="791998"/>
            <a:ext cx="9071643" cy="3462759"/>
          </a:xfrm>
        </p:spPr>
        <p:txBody>
          <a:bodyPr/>
          <a:lstStyle/>
          <a:p>
            <a:pPr lvl="0"/>
            <a:r>
              <a:rPr lang="en-US" sz="2200" b="1"/>
              <a:t>ΙΟΝΙΟ ΠΑΝΕΠΙΣΤΗΜΙΟ, </a:t>
            </a:r>
            <a:r>
              <a:rPr lang="en-US" sz="2200"/>
              <a:t>Τμήμα Ψηφιακών Μέσων και Επικοινωνίας</a:t>
            </a:r>
          </a:p>
          <a:p>
            <a:pPr lvl="0" algn="ctr"/>
            <a:r>
              <a:rPr lang="el-GR" i="1"/>
              <a:t>Η ορατότητα ως παγίδα</a:t>
            </a:r>
            <a:endParaRPr lang="en-US" i="1"/>
          </a:p>
          <a:p>
            <a:pPr lvl="0"/>
            <a:endParaRPr lang="en-US" sz="2200" b="1" i="1"/>
          </a:p>
          <a:p>
            <a:pPr lvl="0"/>
            <a:r>
              <a:rPr lang="el-GR" sz="2800" b="1"/>
              <a:t>Απώλεια ελέγχου εικόνας</a:t>
            </a:r>
          </a:p>
          <a:p>
            <a:pPr lvl="0"/>
            <a:r>
              <a:rPr lang="el-GR" sz="2800" b="1"/>
              <a:t>Αποκοπή πλαισίου</a:t>
            </a:r>
          </a:p>
          <a:p>
            <a:pPr lvl="0"/>
            <a:r>
              <a:rPr lang="el-GR" sz="2800" b="1"/>
              <a:t>Μόνιμη έκθεση</a:t>
            </a:r>
          </a:p>
          <a:p>
            <a:pPr lvl="0"/>
            <a:endParaRPr lang="el-GR" sz="2200" b="1" i="1"/>
          </a:p>
          <a:p>
            <a:pPr lvl="0"/>
            <a:endParaRPr lang="el-GR" sz="2200" b="1" i="1"/>
          </a:p>
          <a:p>
            <a:pPr lvl="0"/>
            <a:endParaRPr lang="el-GR" sz="1800" b="1"/>
          </a:p>
          <a:p>
            <a:pPr lvl="0"/>
            <a:endParaRPr lang="el-GR" sz="1800" b="1"/>
          </a:p>
          <a:p>
            <a:pPr lvl="0"/>
            <a:endParaRPr lang="el-GR" sz="1800" b="1"/>
          </a:p>
          <a:p>
            <a:pPr lvl="0"/>
            <a:endParaRPr lang="el-GR" sz="1800" b="1"/>
          </a:p>
        </p:txBody>
      </p:sp>
      <p:pic>
        <p:nvPicPr>
          <p:cNvPr id="4" name="Add-in 3" title="Web Video Player">
            <a:extLst>
              <a:ext uri="{FF2B5EF4-FFF2-40B4-BE49-F238E27FC236}">
                <a16:creationId xmlns:a16="http://schemas.microsoft.com/office/drawing/2014/main" id="{6F9D9824-BAFE-3E4C-BDB4-230A55152D17}"/>
              </a:ext>
            </a:extLst>
          </p:cNvPr>
          <p:cNvPicPr>
            <a:picLocks noChangeAspect="1"/>
          </p:cNvPicPr>
          <p:nvPr/>
        </p:nvPicPr>
        <p:blipFill>
          <a:blip r:embed="rId3"/>
          <a:stretch>
            <a:fillRect/>
          </a:stretch>
        </p:blipFill>
        <p:spPr>
          <a:xfrm>
            <a:off x="5443340" y="3396337"/>
            <a:ext cx="3681996" cy="2502648"/>
          </a:xfrm>
          <a:prstGeom prst="rect">
            <a:avLst/>
          </a:prstGeom>
          <a:noFill/>
          <a:ln cap="flat">
            <a:noFill/>
          </a:ln>
        </p:spPr>
      </p:pic>
    </p:spTree>
  </p:cSld>
  <p:clrMapOvr>
    <a:masterClrMapping/>
  </p:clrMapOvr>
  <p:transition spd="med">
    <p:wipe dir="u"/>
  </p:transition>
</p:sld>
</file>

<file path=ppt/slides/slide22.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A513D-72F2-8044-BA2A-A3B24DA1BE15}"/>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20361F05-A474-4946-8AE4-1E9485CCED5A}"/>
              </a:ext>
            </a:extLst>
          </p:cNvPr>
          <p:cNvSpPr txBox="1">
            <a:spLocks noGrp="1"/>
          </p:cNvSpPr>
          <p:nvPr>
            <p:ph type="body" idx="4294967295"/>
          </p:nvPr>
        </p:nvSpPr>
        <p:spPr/>
        <p:txBody>
          <a:bodyPr/>
          <a:lstStyle/>
          <a:p>
            <a:pPr lvl="0"/>
            <a:r>
              <a:rPr lang="en-US" sz="2200" b="1"/>
              <a:t>ΙΟΝΙΟ ΠΑΝΕΠΙΣΤΗΜΙΟ, </a:t>
            </a:r>
            <a:r>
              <a:rPr lang="en-US" sz="2200"/>
              <a:t>Τμήμα Ψηφιακών Μέσων και Επικοινωνίας</a:t>
            </a:r>
          </a:p>
          <a:p>
            <a:pPr lvl="0" algn="ctr"/>
            <a:r>
              <a:rPr lang="el-GR" i="1"/>
              <a:t>Μετασχηματισμός δημόσιου/ιδιωτικού</a:t>
            </a:r>
            <a:endParaRPr lang="en-US" i="1"/>
          </a:p>
          <a:p>
            <a:pPr lvl="0"/>
            <a:endParaRPr lang="en-US" sz="2200" b="1" i="1"/>
          </a:p>
          <a:p>
            <a:pPr lvl="0"/>
            <a:r>
              <a:rPr lang="el-GR" sz="2800" b="1"/>
              <a:t>Ιδιωτικό γίνεται δημόσιο</a:t>
            </a:r>
          </a:p>
          <a:p>
            <a:pPr lvl="0"/>
            <a:r>
              <a:rPr lang="en-GB" sz="2800" b="1"/>
              <a:t>Reality, tabloids, social media</a:t>
            </a:r>
          </a:p>
          <a:p>
            <a:pPr lvl="0"/>
            <a:r>
              <a:rPr lang="el-GR" sz="2800" b="1"/>
              <a:t>Τα όρια γίνονται Ρευστά όρια….</a:t>
            </a:r>
          </a:p>
          <a:p>
            <a:pPr lvl="0"/>
            <a:endParaRPr lang="el-GR" sz="2200" b="1" i="1"/>
          </a:p>
          <a:p>
            <a:pPr lvl="0"/>
            <a:endParaRPr lang="el-GR" sz="2200" b="1" i="1"/>
          </a:p>
          <a:p>
            <a:pPr lvl="0"/>
            <a:endParaRPr lang="el-GR" sz="1800" b="1"/>
          </a:p>
          <a:p>
            <a:pPr lvl="0"/>
            <a:endParaRPr lang="el-GR" sz="1800" b="1"/>
          </a:p>
          <a:p>
            <a:pPr lvl="0"/>
            <a:endParaRPr lang="el-GR" sz="1800" b="1"/>
          </a:p>
          <a:p>
            <a:pPr lvl="0"/>
            <a:endParaRPr lang="el-GR" sz="1800" b="1"/>
          </a:p>
        </p:txBody>
      </p:sp>
    </p:spTree>
  </p:cSld>
  <p:clrMapOvr>
    <a:masterClrMapping/>
  </p:clrMapOvr>
  <p:transition spd="med">
    <p:wipe dir="u"/>
  </p:transition>
</p:sld>
</file>

<file path=ppt/slides/slide23.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3460-FFBB-DC45-8BB9-234DF950730D}"/>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2481701D-93F5-5240-B33B-90143C571F3D}"/>
              </a:ext>
            </a:extLst>
          </p:cNvPr>
          <p:cNvSpPr txBox="1">
            <a:spLocks noGrp="1"/>
          </p:cNvSpPr>
          <p:nvPr>
            <p:ph type="body" idx="4294967295"/>
          </p:nvPr>
        </p:nvSpPr>
        <p:spPr/>
        <p:txBody>
          <a:bodyPr/>
          <a:lstStyle/>
          <a:p>
            <a:pPr lvl="0"/>
            <a:r>
              <a:rPr lang="en-US" sz="2200" b="1"/>
              <a:t>ΙΟΝΙΟ ΠΑΝΕΠΙΣΤΗΜΙΟ, </a:t>
            </a:r>
            <a:r>
              <a:rPr lang="en-US" sz="2200"/>
              <a:t>Τμήμα Ψηφιακών Μέσων και Επικοινωνίας</a:t>
            </a:r>
          </a:p>
          <a:p>
            <a:pPr lvl="0" algn="ctr"/>
            <a:r>
              <a:rPr lang="en-GB" i="1"/>
              <a:t>Culture of celebrity</a:t>
            </a:r>
          </a:p>
          <a:p>
            <a:pPr lvl="0" algn="ctr"/>
            <a:endParaRPr lang="en-US" sz="2200" i="1"/>
          </a:p>
          <a:p>
            <a:pPr lvl="0"/>
            <a:r>
              <a:rPr lang="el-GR" sz="2800" b="1"/>
              <a:t>Εμπορευματοποίηση ιδιωτικότητας</a:t>
            </a:r>
          </a:p>
          <a:p>
            <a:pPr lvl="0"/>
            <a:r>
              <a:rPr lang="el-GR" sz="2800" b="1"/>
              <a:t>Απαιτήσεις για πρόσβαση σε προσωπικές στιγμές</a:t>
            </a:r>
          </a:p>
          <a:p>
            <a:pPr lvl="0"/>
            <a:endParaRPr lang="el-GR" sz="2200" b="1" i="1"/>
          </a:p>
          <a:p>
            <a:pPr lvl="0"/>
            <a:endParaRPr lang="el-GR" sz="2200" b="1" i="1"/>
          </a:p>
          <a:p>
            <a:pPr lvl="0"/>
            <a:endParaRPr lang="el-GR" sz="1800" b="1"/>
          </a:p>
          <a:p>
            <a:pPr lvl="0"/>
            <a:endParaRPr lang="el-GR" sz="1800" b="1"/>
          </a:p>
          <a:p>
            <a:pPr lvl="0"/>
            <a:endParaRPr lang="el-GR" sz="1800" b="1"/>
          </a:p>
          <a:p>
            <a:pPr lvl="0"/>
            <a:endParaRPr lang="el-GR" sz="1800" b="1"/>
          </a:p>
        </p:txBody>
      </p:sp>
    </p:spTree>
  </p:cSld>
  <p:clrMapOvr>
    <a:masterClrMapping/>
  </p:clrMapOvr>
  <p:transition spd="med">
    <p:wipe dir="u"/>
  </p:transition>
</p:sld>
</file>

<file path=ppt/slides/slide24.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E14BB-BC64-ED41-9DBC-E7A742862578}"/>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40A62D1A-61AF-2D42-ABD2-BE0BF0C9FDE8}"/>
              </a:ext>
            </a:extLst>
          </p:cNvPr>
          <p:cNvSpPr txBox="1">
            <a:spLocks noGrp="1"/>
          </p:cNvSpPr>
          <p:nvPr>
            <p:ph type="body" idx="4294967295"/>
          </p:nvPr>
        </p:nvSpPr>
        <p:spPr>
          <a:xfrm>
            <a:off x="503998" y="791998"/>
            <a:ext cx="9071643" cy="626254"/>
          </a:xfrm>
        </p:spPr>
        <p:txBody>
          <a:bodyPr/>
          <a:lstStyle/>
          <a:p>
            <a:pPr lvl="0"/>
            <a:r>
              <a:rPr lang="en-US" sz="2200" b="1"/>
              <a:t>ΙΟΝΙΟ ΠΑΝΕΠΙΣΤΗΜΙΟ, </a:t>
            </a:r>
            <a:r>
              <a:rPr lang="en-US" sz="2200"/>
              <a:t>Τμήμα Ψηφιακών Μέσων και Επικοινωνίας</a:t>
            </a:r>
          </a:p>
          <a:p>
            <a:pPr lvl="0"/>
            <a:endParaRPr lang="el-GR" sz="2200" b="1" i="1"/>
          </a:p>
          <a:p>
            <a:pPr lvl="0"/>
            <a:endParaRPr lang="el-GR" sz="1800" b="1"/>
          </a:p>
          <a:p>
            <a:pPr lvl="0"/>
            <a:endParaRPr lang="el-GR" sz="1800" b="1"/>
          </a:p>
          <a:p>
            <a:pPr lvl="0"/>
            <a:endParaRPr lang="el-GR" sz="1800" b="1"/>
          </a:p>
          <a:p>
            <a:pPr lvl="0"/>
            <a:endParaRPr lang="el-GR" sz="1800" b="1"/>
          </a:p>
        </p:txBody>
      </p:sp>
      <p:pic>
        <p:nvPicPr>
          <p:cNvPr id="4" name="Picture 4" descr="A qr code on a white background&#10;&#10;Description automatically generated">
            <a:extLst>
              <a:ext uri="{FF2B5EF4-FFF2-40B4-BE49-F238E27FC236}">
                <a16:creationId xmlns:a16="http://schemas.microsoft.com/office/drawing/2014/main" id="{C4093192-E31F-7544-A5CF-1E6E50BCE081}"/>
              </a:ext>
            </a:extLst>
          </p:cNvPr>
          <p:cNvPicPr>
            <a:picLocks noChangeAspect="1"/>
          </p:cNvPicPr>
          <p:nvPr/>
        </p:nvPicPr>
        <p:blipFill>
          <a:blip r:embed="rId3"/>
          <a:stretch>
            <a:fillRect/>
          </a:stretch>
        </p:blipFill>
        <p:spPr>
          <a:xfrm>
            <a:off x="2951161" y="1754184"/>
            <a:ext cx="4178295" cy="4051304"/>
          </a:xfrm>
          <a:prstGeom prst="rect">
            <a:avLst/>
          </a:prstGeom>
          <a:noFill/>
          <a:ln cap="flat">
            <a:noFill/>
          </a:ln>
        </p:spPr>
      </p:pic>
    </p:spTree>
  </p:cSld>
  <p:clrMapOvr>
    <a:masterClrMapping/>
  </p:clrMapOvr>
  <p:transition spd="med">
    <p:wipe dir="u"/>
  </p:transition>
</p:sld>
</file>

<file path=ppt/slides/slide25.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E05F1-587D-7841-A040-C55C30CFBBD2}"/>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9A987D4C-57D0-564A-91C2-50A5CED8411E}"/>
              </a:ext>
            </a:extLst>
          </p:cNvPr>
          <p:cNvSpPr txBox="1">
            <a:spLocks noGrp="1"/>
          </p:cNvSpPr>
          <p:nvPr>
            <p:ph type="body" idx="4294967295"/>
          </p:nvPr>
        </p:nvSpPr>
        <p:spPr>
          <a:xfrm>
            <a:off x="503998" y="791998"/>
            <a:ext cx="9071643" cy="5571475"/>
          </a:xfrm>
        </p:spPr>
        <p:txBody>
          <a:bodyPr/>
          <a:lstStyle/>
          <a:p>
            <a:pPr lvl="0"/>
            <a:r>
              <a:rPr lang="en-US" sz="2200" b="1"/>
              <a:t>ΙΟΝΙΟ ΠΑΝΕΠΙΣΤΗΜΙΟ, </a:t>
            </a:r>
            <a:r>
              <a:rPr lang="en-US" sz="2200"/>
              <a:t>Τμήμα Ψηφιακών Μέσων και Επικοινωνίας</a:t>
            </a:r>
          </a:p>
          <a:p>
            <a:pPr lvl="0" algn="ctr"/>
            <a:r>
              <a:rPr lang="el-GR" i="1"/>
              <a:t>Ο εαυτός υπό ορατότητα</a:t>
            </a:r>
          </a:p>
          <a:p>
            <a:pPr lvl="0" algn="ctr"/>
            <a:endParaRPr lang="en-US" sz="2200" i="1"/>
          </a:p>
          <a:p>
            <a:pPr lvl="0"/>
            <a:r>
              <a:rPr lang="el-GR" sz="2800" b="1"/>
              <a:t>Ταυτότητα υπό το βλέμμα των άλλων</a:t>
            </a:r>
          </a:p>
          <a:p>
            <a:pPr lvl="0"/>
            <a:r>
              <a:rPr lang="el-GR" sz="2800" b="1"/>
              <a:t>Διαχείριση εντυπώσεων</a:t>
            </a:r>
            <a:br>
              <a:rPr lang="en-US" sz="2800" b="1"/>
            </a:br>
            <a:endParaRPr lang="en-US" sz="2800" b="1"/>
          </a:p>
          <a:p>
            <a:pPr lvl="0"/>
            <a:r>
              <a:rPr lang="en-US" sz="1800"/>
              <a:t>T</a:t>
            </a:r>
            <a:r>
              <a:rPr lang="el-GR" sz="1800"/>
              <a:t>ο ιδιωτικό διαρρέει στο δημόσιο</a:t>
            </a:r>
          </a:p>
          <a:p>
            <a:pPr lvl="0"/>
            <a:r>
              <a:rPr lang="el-GR" sz="1800"/>
              <a:t>το δημόσιο εισβάλλει στο ιδιωτικό (μέσω μέσων, επιτήρησης, δημοσιογραφίας, </a:t>
            </a:r>
            <a:r>
              <a:rPr lang="en-GB" sz="1800"/>
              <a:t>social media)</a:t>
            </a:r>
          </a:p>
          <a:p>
            <a:pPr lvl="0"/>
            <a:r>
              <a:rPr lang="el-GR" sz="1800"/>
              <a:t>οι άνθρωποι υιοθετούν στρατηγικές διαχείρισης του εαυτού, γνωρίζοντας ότι μπορούν ανά πάσα στιγμή να γίνουν ορατοί</a:t>
            </a:r>
          </a:p>
          <a:p>
            <a:pPr lvl="0"/>
            <a:endParaRPr lang="el-GR" sz="2200" b="1" i="1"/>
          </a:p>
          <a:p>
            <a:pPr lvl="0"/>
            <a:endParaRPr lang="el-GR" sz="2200" b="1" i="1"/>
          </a:p>
          <a:p>
            <a:pPr lvl="0"/>
            <a:endParaRPr lang="el-GR" sz="1800" b="1"/>
          </a:p>
          <a:p>
            <a:pPr lvl="0"/>
            <a:endParaRPr lang="el-GR" sz="1800" b="1"/>
          </a:p>
          <a:p>
            <a:pPr lvl="0"/>
            <a:endParaRPr lang="el-GR" sz="1800" b="1"/>
          </a:p>
          <a:p>
            <a:pPr lvl="0"/>
            <a:endParaRPr lang="el-GR" sz="1800" b="1"/>
          </a:p>
        </p:txBody>
      </p:sp>
    </p:spTree>
  </p:cSld>
  <p:clrMapOvr>
    <a:masterClrMapping/>
  </p:clrMapOvr>
  <p:transition spd="med">
    <p:wipe dir="u"/>
  </p:transition>
</p:sld>
</file>

<file path=ppt/slides/slide26.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0171D-7359-CB49-BBFA-5D3D80F248C3}"/>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D2DF14EB-101A-3A41-A204-5AFD75923AF6}"/>
              </a:ext>
            </a:extLst>
          </p:cNvPr>
          <p:cNvSpPr txBox="1">
            <a:spLocks noGrp="1"/>
          </p:cNvSpPr>
          <p:nvPr>
            <p:ph type="body" idx="4294967295"/>
          </p:nvPr>
        </p:nvSpPr>
        <p:spPr/>
        <p:txBody>
          <a:bodyPr/>
          <a:lstStyle/>
          <a:p>
            <a:pPr lvl="0"/>
            <a:r>
              <a:rPr lang="en-US" sz="2200" b="1"/>
              <a:t>ΙΟΝΙΟ ΠΑΝΕΠΙΣΤΗΜΙΟ, </a:t>
            </a:r>
            <a:r>
              <a:rPr lang="en-US" sz="2200"/>
              <a:t>Τμήμα Ψηφιακών Μέσων και Επικοινωνίας</a:t>
            </a:r>
          </a:p>
          <a:p>
            <a:pPr lvl="0" algn="ctr"/>
            <a:r>
              <a:rPr lang="el-GR" i="1"/>
              <a:t>Νέες μορφές σχέσεων</a:t>
            </a:r>
          </a:p>
          <a:p>
            <a:pPr lvl="0" algn="ctr"/>
            <a:endParaRPr lang="en-US" sz="2800" b="1"/>
          </a:p>
          <a:p>
            <a:pPr lvl="0"/>
            <a:r>
              <a:rPr lang="el-GR" sz="2800" b="1"/>
              <a:t>Μη-αμοιβαία οικειότητα</a:t>
            </a:r>
          </a:p>
          <a:p>
            <a:pPr lvl="0"/>
            <a:r>
              <a:rPr lang="el-GR" sz="2800" b="1"/>
              <a:t>Σχέσεις θεατή–προσώπου των μέσων</a:t>
            </a:r>
          </a:p>
          <a:p>
            <a:pPr lvl="0"/>
            <a:endParaRPr lang="el-GR" sz="2200" b="1" i="1"/>
          </a:p>
          <a:p>
            <a:pPr lvl="0"/>
            <a:endParaRPr lang="el-GR" sz="2200" b="1" i="1"/>
          </a:p>
          <a:p>
            <a:pPr lvl="0"/>
            <a:endParaRPr lang="el-GR" sz="1800" b="1"/>
          </a:p>
          <a:p>
            <a:pPr lvl="0"/>
            <a:endParaRPr lang="el-GR" sz="1800" b="1"/>
          </a:p>
          <a:p>
            <a:pPr lvl="0"/>
            <a:endParaRPr lang="el-GR" sz="1800" b="1"/>
          </a:p>
          <a:p>
            <a:pPr lvl="0"/>
            <a:endParaRPr lang="el-GR" sz="1800" b="1"/>
          </a:p>
        </p:txBody>
      </p:sp>
    </p:spTree>
  </p:cSld>
  <p:clrMapOvr>
    <a:masterClrMapping/>
  </p:clrMapOvr>
  <p:transition spd="med">
    <p:wipe dir="u"/>
  </p:transition>
</p:sld>
</file>

<file path=ppt/slides/slide27.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F430-1E0E-794F-B721-7DB890542F47}"/>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BF4E30D9-406D-CE42-9586-DDB1FFF7431B}"/>
              </a:ext>
            </a:extLst>
          </p:cNvPr>
          <p:cNvSpPr txBox="1">
            <a:spLocks noGrp="1"/>
          </p:cNvSpPr>
          <p:nvPr>
            <p:ph type="body" idx="4294967295"/>
          </p:nvPr>
        </p:nvSpPr>
        <p:spPr/>
        <p:txBody>
          <a:bodyPr/>
          <a:lstStyle/>
          <a:p>
            <a:pPr lvl="0"/>
            <a:r>
              <a:rPr lang="en-US" sz="2200" b="1"/>
              <a:t>ΙΟΝΙΟ ΠΑΝΕΠΙΣΤΗΜΙΟ, </a:t>
            </a:r>
            <a:r>
              <a:rPr lang="en-US" sz="2200"/>
              <a:t>Τμήμα Ψηφιακών Μέσων και Επικοινωνίας</a:t>
            </a:r>
          </a:p>
          <a:p>
            <a:pPr lvl="0" algn="ctr"/>
            <a:r>
              <a:rPr lang="en-GB" i="1"/>
              <a:t>Social media &amp; </a:t>
            </a:r>
            <a:r>
              <a:rPr lang="el-GR" i="1"/>
              <a:t>νέα ορατότητα</a:t>
            </a:r>
          </a:p>
          <a:p>
            <a:pPr lvl="0" algn="ctr"/>
            <a:endParaRPr lang="en-US" sz="2200" i="1"/>
          </a:p>
          <a:p>
            <a:pPr lvl="0"/>
            <a:r>
              <a:rPr lang="el-GR" sz="2800" b="1"/>
              <a:t>Ορατότητα από τα κάτω</a:t>
            </a:r>
          </a:p>
          <a:p>
            <a:pPr lvl="0"/>
            <a:r>
              <a:rPr lang="el-GR" sz="2800" b="1"/>
              <a:t>Όλοι παραγωγοί περιεχομένου</a:t>
            </a:r>
          </a:p>
          <a:p>
            <a:pPr lvl="0"/>
            <a:endParaRPr lang="el-GR" sz="2200" b="1" i="1"/>
          </a:p>
          <a:p>
            <a:pPr lvl="0"/>
            <a:endParaRPr lang="el-GR" sz="2200" b="1" i="1"/>
          </a:p>
          <a:p>
            <a:pPr lvl="0"/>
            <a:endParaRPr lang="el-GR" sz="1800" b="1"/>
          </a:p>
          <a:p>
            <a:pPr lvl="0"/>
            <a:endParaRPr lang="el-GR" sz="1800" b="1"/>
          </a:p>
          <a:p>
            <a:pPr lvl="0"/>
            <a:endParaRPr lang="el-GR" sz="1800" b="1"/>
          </a:p>
          <a:p>
            <a:pPr lvl="0"/>
            <a:endParaRPr lang="el-GR" sz="1800" b="1"/>
          </a:p>
        </p:txBody>
      </p:sp>
    </p:spTree>
  </p:cSld>
  <p:clrMapOvr>
    <a:masterClrMapping/>
  </p:clrMapOvr>
  <p:transition spd="med">
    <p:wipe dir="u"/>
  </p:transition>
</p:sld>
</file>

<file path=ppt/slides/slide28.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AF365-04EA-E74F-9A09-EB0A2F66AE6E}"/>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126F677D-90A9-F44F-94E2-42775BE76167}"/>
              </a:ext>
            </a:extLst>
          </p:cNvPr>
          <p:cNvSpPr txBox="1">
            <a:spLocks noGrp="1"/>
          </p:cNvSpPr>
          <p:nvPr>
            <p:ph type="body" idx="4294967295"/>
          </p:nvPr>
        </p:nvSpPr>
        <p:spPr>
          <a:xfrm>
            <a:off x="503998" y="791998"/>
            <a:ext cx="9071643" cy="4600273"/>
          </a:xfrm>
        </p:spPr>
        <p:txBody>
          <a:bodyPr/>
          <a:lstStyle/>
          <a:p>
            <a:pPr lvl="0"/>
            <a:r>
              <a:rPr lang="en-US" sz="2200" b="1"/>
              <a:t>ΙΟΝΙΟ ΠΑΝΕΠΙΣΤΗΜΙΟ, </a:t>
            </a:r>
            <a:r>
              <a:rPr lang="en-US" sz="2200"/>
              <a:t>Τμήμα Ψηφιακών Μέσων και Επικοινωνίας</a:t>
            </a:r>
          </a:p>
          <a:p>
            <a:pPr lvl="0" algn="ctr"/>
            <a:r>
              <a:rPr lang="el-GR" i="1"/>
              <a:t>Αλγοριθμική ορατότητα</a:t>
            </a:r>
          </a:p>
          <a:p>
            <a:pPr lvl="0" algn="ctr"/>
            <a:endParaRPr lang="en-US" sz="2200" i="1"/>
          </a:p>
          <a:p>
            <a:pPr lvl="0"/>
            <a:r>
              <a:rPr lang="el-GR" sz="2000" b="1" i="1"/>
              <a:t>Αλγόριθμοι καθορίζουν τι φαίνεται</a:t>
            </a:r>
          </a:p>
          <a:p>
            <a:pPr lvl="0"/>
            <a:r>
              <a:rPr lang="el-GR" sz="2000" b="1" i="1"/>
              <a:t>Εξουσία των πλατφορμών (βλ. φαινόμενα </a:t>
            </a:r>
            <a:r>
              <a:rPr lang="en-US" sz="2000" b="1" i="1"/>
              <a:t>Echo Chambers &amp; Filter Bubbles)</a:t>
            </a:r>
            <a:endParaRPr lang="el-GR" sz="2000" b="1" i="1"/>
          </a:p>
          <a:p>
            <a:pPr lvl="0"/>
            <a:r>
              <a:rPr lang="el-GR" sz="1800" i="1"/>
              <a:t>Πχ. Ανάδυση θεωριών συνωμοσίας όπως αυτή του «Νεκρού Διαδικτύου» (</a:t>
            </a:r>
            <a:r>
              <a:rPr lang="en-GB" sz="1800" i="1"/>
              <a:t>Dead Internet Theory) </a:t>
            </a:r>
            <a:r>
              <a:rPr lang="el-GR" sz="1800" i="1"/>
              <a:t>μια δημοφιλής θεωρία συνωμοσίας που ισχυρίζεται ότι μεγάλο μέρος του σημερινού διαδικτύου δεν παράγεται από πραγματικούς ανθρώπους, αλλά από </a:t>
            </a:r>
            <a:r>
              <a:rPr lang="en-GB" sz="1800" i="1"/>
              <a:t>bots, AI </a:t>
            </a:r>
            <a:r>
              <a:rPr lang="el-GR" sz="1800" i="1"/>
              <a:t>και αυτοματοποιημένα συστήματα. Δεν υπάρχει αποδεικτικό υλικό που να τη στηρίζει, αλλά παρουσιάζει ενδιαφέρον ως κοινωνικό φαινόμενο.</a:t>
            </a:r>
          </a:p>
          <a:p>
            <a:pPr lvl="0"/>
            <a:endParaRPr lang="el-GR" sz="1800" b="1"/>
          </a:p>
          <a:p>
            <a:pPr lvl="0"/>
            <a:endParaRPr lang="el-GR" sz="1800" b="1"/>
          </a:p>
          <a:p>
            <a:pPr lvl="0"/>
            <a:endParaRPr lang="el-GR" sz="1800" b="1"/>
          </a:p>
          <a:p>
            <a:pPr lvl="0"/>
            <a:endParaRPr lang="el-GR" sz="1800" b="1"/>
          </a:p>
        </p:txBody>
      </p:sp>
    </p:spTree>
  </p:cSld>
  <p:clrMapOvr>
    <a:masterClrMapping/>
  </p:clrMapOvr>
  <p:transition spd="med">
    <p:wipe dir="u"/>
  </p:transition>
</p:sld>
</file>

<file path=ppt/slides/slide29.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C31C-879A-B948-8479-DDBD57B1F745}"/>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63BB2F04-FA43-014C-A757-958B095959BF}"/>
              </a:ext>
            </a:extLst>
          </p:cNvPr>
          <p:cNvSpPr txBox="1">
            <a:spLocks noGrp="1"/>
          </p:cNvSpPr>
          <p:nvPr>
            <p:ph type="body" idx="4294967295"/>
          </p:nvPr>
        </p:nvSpPr>
        <p:spPr/>
        <p:txBody>
          <a:bodyPr/>
          <a:lstStyle/>
          <a:p>
            <a:pPr lvl="0"/>
            <a:r>
              <a:rPr lang="en-US" sz="2200" b="1"/>
              <a:t>ΙΟΝΙΟ ΠΑΝΕΠΙΣΤΗΜΙΟ, </a:t>
            </a:r>
            <a:r>
              <a:rPr lang="en-US" sz="2200"/>
              <a:t>Τμήμα Ψηφιακών Μέσων και Επικοινωνίας</a:t>
            </a:r>
          </a:p>
          <a:p>
            <a:pPr lvl="0"/>
            <a:endParaRPr lang="en-US"/>
          </a:p>
          <a:p>
            <a:pPr lvl="0" algn="ctr"/>
            <a:r>
              <a:rPr lang="el-GR" sz="2600" i="1"/>
              <a:t>Ο Μετασχηματισμός της Ορατότητας</a:t>
            </a:r>
          </a:p>
          <a:p>
            <a:pPr lvl="0"/>
            <a:endParaRPr lang="en-US"/>
          </a:p>
          <a:p>
            <a:pPr lvl="0" algn="ctr"/>
            <a:r>
              <a:rPr lang="en-US" sz="4400"/>
              <a:t>Ευχαριστώ πολύ</a:t>
            </a:r>
            <a:br>
              <a:rPr lang="en-US" sz="4400"/>
            </a:br>
            <a:r>
              <a:rPr lang="en-US" sz="4400"/>
              <a:t>για την προσοχή σας</a:t>
            </a:r>
          </a:p>
        </p:txBody>
      </p:sp>
    </p:spTree>
  </p:cSld>
  <p:clrMapOvr>
    <a:masterClrMapping/>
  </p:clrMapOvr>
  <p:transition spd="med">
    <p:wipe dir="u"/>
  </p:transition>
</p:sld>
</file>

<file path=ppt/slides/slide3.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160B7-57D6-1441-A72F-EB58750260B3}"/>
              </a:ext>
            </a:extLst>
          </p:cNvPr>
          <p:cNvSpPr txBox="1">
            <a:spLocks noGrp="1"/>
          </p:cNvSpPr>
          <p:nvPr>
            <p:ph type="title" idx="4294967295"/>
          </p:nvPr>
        </p:nvSpPr>
        <p:spPr>
          <a:xfrm>
            <a:off x="503998" y="6270836"/>
            <a:ext cx="9071643" cy="1172160"/>
          </a:xfrm>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340EA258-7526-8B4E-AFBA-E2107E39EC74}"/>
              </a:ext>
            </a:extLst>
          </p:cNvPr>
          <p:cNvSpPr txBox="1">
            <a:spLocks noGrp="1"/>
          </p:cNvSpPr>
          <p:nvPr>
            <p:ph type="body" idx="4294967295"/>
          </p:nvPr>
        </p:nvSpPr>
        <p:spPr>
          <a:xfrm>
            <a:off x="576355" y="797036"/>
            <a:ext cx="9071643" cy="480434"/>
          </a:xfrm>
        </p:spPr>
        <p:txBody>
          <a:bodyPr/>
          <a:lstStyle/>
          <a:p>
            <a:pPr lvl="0"/>
            <a:r>
              <a:rPr lang="en-US" sz="2200" b="1"/>
              <a:t>ΙΟΝΙΟ ΠΑΝΕΠΙΣΤΗΜΙΟ, </a:t>
            </a:r>
            <a:r>
              <a:rPr lang="en-US" sz="2200"/>
              <a:t>Τμήμα Ψηφιακών Μέσων και Επικοινωνίας</a:t>
            </a:r>
            <a:endParaRPr lang="el-GR" sz="2200"/>
          </a:p>
          <a:p>
            <a:pPr lvl="0"/>
            <a:endParaRPr lang="en-US" sz="2200"/>
          </a:p>
          <a:p>
            <a:pPr lvl="0"/>
            <a:endParaRPr lang="en-US"/>
          </a:p>
        </p:txBody>
      </p:sp>
      <p:pic>
        <p:nvPicPr>
          <p:cNvPr id="4" name="Picture 9" descr="A line of information on a white background&#10;&#10;Description automatically generated">
            <a:extLst>
              <a:ext uri="{FF2B5EF4-FFF2-40B4-BE49-F238E27FC236}">
                <a16:creationId xmlns:a16="http://schemas.microsoft.com/office/drawing/2014/main" id="{3F83A2CB-DFD8-3348-B66C-8AF6C546E280}"/>
              </a:ext>
            </a:extLst>
          </p:cNvPr>
          <p:cNvPicPr>
            <a:picLocks noChangeAspect="1"/>
          </p:cNvPicPr>
          <p:nvPr/>
        </p:nvPicPr>
        <p:blipFill>
          <a:blip r:embed="rId3"/>
          <a:stretch>
            <a:fillRect/>
          </a:stretch>
        </p:blipFill>
        <p:spPr>
          <a:xfrm>
            <a:off x="130128" y="1915796"/>
            <a:ext cx="9698007" cy="3192225"/>
          </a:xfrm>
          <a:prstGeom prst="rect">
            <a:avLst/>
          </a:prstGeom>
          <a:noFill/>
          <a:ln cap="flat">
            <a:noFill/>
          </a:ln>
        </p:spPr>
      </p:pic>
    </p:spTree>
  </p:cSld>
  <p:clrMapOvr>
    <a:masterClrMapping/>
  </p:clrMapOvr>
  <p:transition spd="med">
    <p:wipe dir="u"/>
  </p:transition>
</p:sld>
</file>

<file path=ppt/slides/slide4.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F80DC-D327-3D4D-816B-858B2852FFFF}"/>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ACABF125-9E96-A840-8DC9-1A15D6471E50}"/>
              </a:ext>
            </a:extLst>
          </p:cNvPr>
          <p:cNvSpPr txBox="1">
            <a:spLocks noGrp="1"/>
          </p:cNvSpPr>
          <p:nvPr>
            <p:ph type="body" idx="4294967295"/>
          </p:nvPr>
        </p:nvSpPr>
        <p:spPr>
          <a:xfrm>
            <a:off x="516956" y="817921"/>
            <a:ext cx="9071643" cy="5233257"/>
          </a:xfrm>
        </p:spPr>
        <p:txBody>
          <a:bodyPr/>
          <a:lstStyle/>
          <a:p>
            <a:pPr lvl="0"/>
            <a:r>
              <a:rPr lang="en-US" sz="2200" b="1"/>
              <a:t>ΙΟΝΙΟ ΠΑΝΕΠΙΣΤΗΜΙΟ, </a:t>
            </a:r>
            <a:r>
              <a:rPr lang="en-US" sz="2200"/>
              <a:t>Τμήμα Ψηφιακών Μέσων και Επικοινωνίας</a:t>
            </a:r>
          </a:p>
          <a:p>
            <a:pPr lvl="0" algn="ctr"/>
            <a:r>
              <a:rPr lang="el-GR" i="1"/>
              <a:t>Ορατότητα σε προ-νεωτερικές κοινωνίες</a:t>
            </a:r>
          </a:p>
          <a:p>
            <a:pPr lvl="0"/>
            <a:endParaRPr lang="el-GR" sz="2200" i="1"/>
          </a:p>
          <a:p>
            <a:pPr lvl="0"/>
            <a:r>
              <a:rPr lang="el-GR" sz="2800" b="1"/>
              <a:t>Συνδεδεμένη με σωματική παρουσία</a:t>
            </a:r>
          </a:p>
          <a:p>
            <a:pPr lvl="0"/>
            <a:r>
              <a:rPr lang="el-GR" sz="2800" b="1"/>
              <a:t>Το κοινό βρίσκεται στον ίδιο χώρο</a:t>
            </a:r>
          </a:p>
          <a:p>
            <a:pPr lvl="0"/>
            <a:r>
              <a:rPr lang="el-GR" sz="2800" b="1"/>
              <a:t>Η εξουσία επιτελείται τελετουργικά</a:t>
            </a:r>
            <a:endParaRPr lang="el-GR" sz="2200" i="1"/>
          </a:p>
          <a:p>
            <a:pPr lvl="0"/>
            <a:r>
              <a:rPr lang="el-GR" sz="2200" i="1"/>
              <a:t>Οι ηγεμόνες και οι θεσμοί κυριαρχίας στηρίζονταν σε τελετουργίες: παρελάσεις, στέψεις, λειτουργίες, επίσημες πομπές.</a:t>
            </a:r>
          </a:p>
          <a:p>
            <a:pPr lvl="0"/>
            <a:r>
              <a:rPr lang="el-GR" sz="2200" i="1"/>
              <a:t>Η εξουσία έπαιρνε τη μορφή «θεάματος» το οποίο έπρεπε να ιδωθεί επιτόπου.</a:t>
            </a:r>
          </a:p>
          <a:p>
            <a:pPr lvl="0"/>
            <a:endParaRPr lang="el-GR" sz="2200" i="1"/>
          </a:p>
        </p:txBody>
      </p:sp>
    </p:spTree>
  </p:cSld>
  <p:clrMapOvr>
    <a:masterClrMapping/>
  </p:clrMapOvr>
  <p:transition spd="med">
    <p:wipe dir="u"/>
  </p:transition>
</p:sld>
</file>

<file path=ppt/slides/slide5.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22FC-DB66-3C42-9445-1D2B57235A9A}"/>
              </a:ext>
            </a:extLst>
          </p:cNvPr>
          <p:cNvSpPr txBox="1">
            <a:spLocks noGrp="1"/>
          </p:cNvSpPr>
          <p:nvPr>
            <p:ph type="title" idx="4294967295"/>
          </p:nvPr>
        </p:nvSpPr>
        <p:spPr>
          <a:xfrm>
            <a:off x="503998" y="6270836"/>
            <a:ext cx="9071643" cy="1172160"/>
          </a:xfrm>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F8F88756-52D4-794A-803D-9B4C7540514F}"/>
              </a:ext>
            </a:extLst>
          </p:cNvPr>
          <p:cNvSpPr txBox="1">
            <a:spLocks noGrp="1"/>
          </p:cNvSpPr>
          <p:nvPr>
            <p:ph type="body" idx="4294967295"/>
          </p:nvPr>
        </p:nvSpPr>
        <p:spPr>
          <a:xfrm>
            <a:off x="503998" y="791998"/>
            <a:ext cx="9071643" cy="3694944"/>
          </a:xfrm>
        </p:spPr>
        <p:txBody>
          <a:bodyPr/>
          <a:lstStyle/>
          <a:p>
            <a:pPr lvl="0"/>
            <a:r>
              <a:rPr lang="en-US" sz="2200" b="1"/>
              <a:t>ΙΟΝΙΟ ΠΑΝΕΠΙΣΤΗΜΙΟ, </a:t>
            </a:r>
            <a:r>
              <a:rPr lang="en-US" sz="2200"/>
              <a:t>Τμήμα Ψηφιακών Μέσων και Επικοινωνίας</a:t>
            </a:r>
          </a:p>
          <a:p>
            <a:pPr lvl="0">
              <a:buClr>
                <a:srgbClr val="FF0000"/>
              </a:buClr>
              <a:buSzPct val="45000"/>
              <a:buFont typeface="StarSymbol"/>
              <a:buChar char="●"/>
            </a:pPr>
            <a:endParaRPr lang="en-US" sz="2200"/>
          </a:p>
        </p:txBody>
      </p:sp>
      <p:pic>
        <p:nvPicPr>
          <p:cNvPr id="4" name="Picture 4" descr="A group of people wearing robes&#10;&#10;Description automatically generated">
            <a:extLst>
              <a:ext uri="{FF2B5EF4-FFF2-40B4-BE49-F238E27FC236}">
                <a16:creationId xmlns:a16="http://schemas.microsoft.com/office/drawing/2014/main" id="{D1B909F4-C925-5245-9C90-6EAE83D9B9F1}"/>
              </a:ext>
            </a:extLst>
          </p:cNvPr>
          <p:cNvPicPr>
            <a:picLocks noChangeAspect="1"/>
          </p:cNvPicPr>
          <p:nvPr/>
        </p:nvPicPr>
        <p:blipFill>
          <a:blip r:embed="rId3"/>
          <a:stretch>
            <a:fillRect/>
          </a:stretch>
        </p:blipFill>
        <p:spPr>
          <a:xfrm>
            <a:off x="503998" y="1332783"/>
            <a:ext cx="3262734" cy="2447053"/>
          </a:xfrm>
          <a:prstGeom prst="rect">
            <a:avLst/>
          </a:prstGeom>
          <a:noFill/>
          <a:ln cap="flat">
            <a:noFill/>
          </a:ln>
        </p:spPr>
      </p:pic>
      <p:pic>
        <p:nvPicPr>
          <p:cNvPr id="5" name="Picture 6" descr="A painting of a person being held by a guillotine&#10;&#10;Description automatically generated">
            <a:extLst>
              <a:ext uri="{FF2B5EF4-FFF2-40B4-BE49-F238E27FC236}">
                <a16:creationId xmlns:a16="http://schemas.microsoft.com/office/drawing/2014/main" id="{8B009E53-0D4B-E644-B523-6A61781B1839}"/>
              </a:ext>
            </a:extLst>
          </p:cNvPr>
          <p:cNvPicPr>
            <a:picLocks noChangeAspect="1"/>
          </p:cNvPicPr>
          <p:nvPr/>
        </p:nvPicPr>
        <p:blipFill>
          <a:blip r:embed="rId4"/>
          <a:stretch>
            <a:fillRect/>
          </a:stretch>
        </p:blipFill>
        <p:spPr>
          <a:xfrm>
            <a:off x="1210235" y="3288438"/>
            <a:ext cx="4175808" cy="2343872"/>
          </a:xfrm>
          <a:prstGeom prst="rect">
            <a:avLst/>
          </a:prstGeom>
          <a:noFill/>
          <a:ln cap="flat">
            <a:noFill/>
          </a:ln>
        </p:spPr>
      </p:pic>
      <p:pic>
        <p:nvPicPr>
          <p:cNvPr id="6" name="Picture 8" descr="A painting of a royal wedding&#10;&#10;Description automatically generated">
            <a:extLst>
              <a:ext uri="{FF2B5EF4-FFF2-40B4-BE49-F238E27FC236}">
                <a16:creationId xmlns:a16="http://schemas.microsoft.com/office/drawing/2014/main" id="{A9F5085F-D611-F34F-B0E9-FBCBE2D482A0}"/>
              </a:ext>
            </a:extLst>
          </p:cNvPr>
          <p:cNvPicPr>
            <a:picLocks noChangeAspect="1"/>
          </p:cNvPicPr>
          <p:nvPr/>
        </p:nvPicPr>
        <p:blipFill>
          <a:blip r:embed="rId5"/>
          <a:stretch>
            <a:fillRect/>
          </a:stretch>
        </p:blipFill>
        <p:spPr>
          <a:xfrm>
            <a:off x="4760256" y="1424936"/>
            <a:ext cx="4698059" cy="3535234"/>
          </a:xfrm>
          <a:prstGeom prst="rect">
            <a:avLst/>
          </a:prstGeom>
          <a:noFill/>
          <a:ln cap="flat">
            <a:noFill/>
          </a:ln>
        </p:spPr>
      </p:pic>
    </p:spTree>
  </p:cSld>
  <p:clrMapOvr>
    <a:masterClrMapping/>
  </p:clrMapOvr>
  <p:transition spd="med">
    <p:wipe dir="u"/>
  </p:transition>
</p:sld>
</file>

<file path=ppt/slides/slide6.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2ABBB-4050-8B4F-9907-F7AA7BA7CBB6}"/>
              </a:ext>
            </a:extLst>
          </p:cNvPr>
          <p:cNvSpPr txBox="1">
            <a:spLocks noGrp="1"/>
          </p:cNvSpPr>
          <p:nvPr>
            <p:ph type="title" idx="4294967295"/>
          </p:nvPr>
        </p:nvSpPr>
        <p:spPr>
          <a:xfrm>
            <a:off x="503998" y="6270836"/>
            <a:ext cx="9071643" cy="1172160"/>
          </a:xfrm>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7B82D3B9-9A8A-5A47-A65E-4E470D0C5385}"/>
              </a:ext>
            </a:extLst>
          </p:cNvPr>
          <p:cNvSpPr txBox="1">
            <a:spLocks noGrp="1"/>
          </p:cNvSpPr>
          <p:nvPr>
            <p:ph type="body" idx="4294967295"/>
          </p:nvPr>
        </p:nvSpPr>
        <p:spPr>
          <a:xfrm>
            <a:off x="503998" y="791998"/>
            <a:ext cx="9071643" cy="3694944"/>
          </a:xfrm>
        </p:spPr>
        <p:txBody>
          <a:bodyPr/>
          <a:lstStyle/>
          <a:p>
            <a:pPr lvl="0"/>
            <a:r>
              <a:rPr lang="en-US" sz="2200" b="1"/>
              <a:t>ΙΟΝΙΟ ΠΑΝΕΠΙΣΤΗΜΙΟ, </a:t>
            </a:r>
            <a:r>
              <a:rPr lang="en-US" sz="2200"/>
              <a:t>Τμήμα Ψηφιακών Μέσων και Επικοινωνίας</a:t>
            </a:r>
          </a:p>
          <a:p>
            <a:pPr lvl="0" algn="ctr"/>
            <a:r>
              <a:rPr lang="el-GR" i="1"/>
              <a:t>Νεωτερικότητα &amp; </a:t>
            </a:r>
            <a:r>
              <a:rPr lang="en-US" i="1"/>
              <a:t>M</a:t>
            </a:r>
            <a:r>
              <a:rPr lang="el-GR" i="1"/>
              <a:t>έσα </a:t>
            </a:r>
            <a:r>
              <a:rPr lang="en-US" i="1"/>
              <a:t>E</a:t>
            </a:r>
            <a:r>
              <a:rPr lang="el-GR" i="1"/>
              <a:t>πικοινωνίας</a:t>
            </a:r>
          </a:p>
          <a:p>
            <a:pPr lvl="0"/>
            <a:endParaRPr lang="el-GR" sz="2800" b="1"/>
          </a:p>
          <a:p>
            <a:pPr lvl="0"/>
            <a:r>
              <a:rPr lang="el-GR" sz="2800" b="1"/>
              <a:t>Νεωτερικότητα: </a:t>
            </a:r>
            <a:r>
              <a:rPr lang="el-GR" sz="2800"/>
              <a:t>θεσμική διαφοροποίηση, αλλαγή</a:t>
            </a:r>
          </a:p>
          <a:p>
            <a:pPr lvl="0"/>
            <a:r>
              <a:rPr lang="el-GR" sz="2800" b="1"/>
              <a:t>Μέσα: </a:t>
            </a:r>
            <a:r>
              <a:rPr lang="el-GR" sz="2800"/>
              <a:t>αποδέσμευση από χώρο/χρόνο</a:t>
            </a:r>
          </a:p>
          <a:p>
            <a:pPr lvl="0"/>
            <a:r>
              <a:rPr lang="el-GR" sz="2800" b="1"/>
              <a:t>Νέες μορφές δράσης χωρίς φυσική παρουσία</a:t>
            </a:r>
          </a:p>
          <a:p>
            <a:pPr lvl="0"/>
            <a:endParaRPr lang="el-GR" sz="1800" b="1"/>
          </a:p>
          <a:p>
            <a:pPr lvl="0">
              <a:buClr>
                <a:srgbClr val="FF0000"/>
              </a:buClr>
              <a:buSzPct val="45000"/>
              <a:buFont typeface="StarSymbol"/>
              <a:buChar char="●"/>
            </a:pPr>
            <a:endParaRPr lang="en-US" sz="2200"/>
          </a:p>
        </p:txBody>
      </p:sp>
    </p:spTree>
  </p:cSld>
  <p:clrMapOvr>
    <a:masterClrMapping/>
  </p:clrMapOvr>
  <p:transition spd="med">
    <p:wipe dir="u"/>
  </p:transition>
</p:sld>
</file>

<file path=ppt/slides/slide7.xml><?xml version="1.0" encoding="utf-8"?>
<p:sld xmlns:a="http://schemas.openxmlformats.org/drawingml/2006/main" xmlns:r="http://schemas.openxmlformats.org/officeDocument/2006/relationships" xmlns:p="http://schemas.openxmlformats.org/presentationml/2006/main">
  <p:cSld name="page4">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4134-FD5A-8049-9E48-CA494B960FD9}"/>
              </a:ext>
            </a:extLst>
          </p:cNvPr>
          <p:cNvSpPr txBox="1">
            <a:spLocks noGrp="1"/>
          </p:cNvSpPr>
          <p:nvPr>
            <p:ph type="title" idx="4294967295"/>
          </p:nvPr>
        </p:nvSpPr>
        <p:spPr>
          <a:xfrm>
            <a:off x="0" y="6226177"/>
            <a:ext cx="9072567" cy="1262064"/>
          </a:xfrm>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2C733E9C-13FD-154D-A675-ACE151D2DC4D}"/>
              </a:ext>
            </a:extLst>
          </p:cNvPr>
          <p:cNvSpPr txBox="1">
            <a:spLocks noGrp="1"/>
          </p:cNvSpPr>
          <p:nvPr>
            <p:ph type="body" idx="4294967295"/>
          </p:nvPr>
        </p:nvSpPr>
        <p:spPr>
          <a:xfrm>
            <a:off x="620484" y="743178"/>
            <a:ext cx="9072567" cy="5000625"/>
          </a:xfrm>
        </p:spPr>
        <p:txBody>
          <a:bodyPr/>
          <a:lstStyle/>
          <a:p>
            <a:pPr lvl="0"/>
            <a:r>
              <a:rPr lang="en-US" sz="2200" b="1"/>
              <a:t>ΙΟΝΙΟ ΠΑΝΕΠΙΣΤΗΜΙΟ, </a:t>
            </a:r>
            <a:r>
              <a:rPr lang="en-US" sz="2200"/>
              <a:t>Τμήμα Ψηφιακών Μέσων και Επικοινωνίας</a:t>
            </a:r>
          </a:p>
          <a:p>
            <a:pPr lvl="0" algn="ctr"/>
            <a:r>
              <a:rPr lang="el-GR" i="1"/>
              <a:t>Τρεις μορφές αλληλεπίδρασης</a:t>
            </a:r>
          </a:p>
          <a:p>
            <a:pPr lvl="0" algn="ctr"/>
            <a:endParaRPr lang="el-GR" i="1"/>
          </a:p>
          <a:p>
            <a:pPr lvl="0"/>
            <a:r>
              <a:rPr lang="el-GR" sz="2800" b="1"/>
              <a:t>Πρόσωπο με πρόσωπο</a:t>
            </a:r>
          </a:p>
          <a:p>
            <a:pPr lvl="0"/>
            <a:r>
              <a:rPr lang="el-GR" sz="2800" b="1"/>
              <a:t>Διαμεσολαβημένη</a:t>
            </a:r>
          </a:p>
          <a:p>
            <a:pPr lvl="0"/>
            <a:r>
              <a:rPr lang="el-GR" sz="2800" b="1"/>
              <a:t>Ψευδο-αλληλεπίδραση (μονόδρομη, μαζική)</a:t>
            </a:r>
          </a:p>
          <a:p>
            <a:pPr lvl="0" algn="ctr"/>
            <a:endParaRPr lang="en-US" i="1"/>
          </a:p>
        </p:txBody>
      </p:sp>
    </p:spTree>
  </p:cSld>
  <p:clrMapOvr>
    <a:masterClrMapping/>
  </p:clrMapOvr>
  <p:transition spd="med">
    <p:wipe dir="u"/>
  </p:transition>
</p:sld>
</file>

<file path=ppt/slides/slide8.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B987-DF82-4A4A-B490-132187828BE1}"/>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45F2259E-BBC2-7041-A17E-AA8C691A5D10}"/>
              </a:ext>
            </a:extLst>
          </p:cNvPr>
          <p:cNvSpPr txBox="1">
            <a:spLocks noGrp="1"/>
          </p:cNvSpPr>
          <p:nvPr>
            <p:ph type="body" idx="4294967295"/>
          </p:nvPr>
        </p:nvSpPr>
        <p:spPr>
          <a:xfrm>
            <a:off x="503998" y="791998"/>
            <a:ext cx="9071643" cy="4510442"/>
          </a:xfrm>
        </p:spPr>
        <p:txBody>
          <a:bodyPr/>
          <a:lstStyle/>
          <a:p>
            <a:pPr lvl="0"/>
            <a:r>
              <a:rPr lang="en-US" sz="2200" b="1"/>
              <a:t>ΙΟΝΙΟ ΠΑΝΕΠΙΣΤΗΜΙΟ, </a:t>
            </a:r>
            <a:r>
              <a:rPr lang="en-US" sz="2200"/>
              <a:t>Τμήμα Ψηφιακών Μέσων και Επικοινωνίας</a:t>
            </a:r>
          </a:p>
          <a:p>
            <a:pPr lvl="0" algn="ctr"/>
            <a:r>
              <a:rPr lang="el-GR" i="1"/>
              <a:t>Δημόσιο &amp; ιδιωτικό (παραδοσιακά)</a:t>
            </a:r>
          </a:p>
          <a:p>
            <a:pPr lvl="0"/>
            <a:endParaRPr lang="el-GR" sz="2200" b="1" i="1"/>
          </a:p>
          <a:p>
            <a:pPr lvl="0"/>
            <a:r>
              <a:rPr lang="el-GR" sz="2800" b="1"/>
              <a:t>Δημόσιο: κοινός χώρος</a:t>
            </a:r>
          </a:p>
          <a:p>
            <a:pPr lvl="0"/>
            <a:r>
              <a:rPr lang="el-GR" sz="2800" b="1"/>
              <a:t>Ιδιωτικό: περιορισμένος, οικογενειακός χώρος</a:t>
            </a:r>
          </a:p>
          <a:p>
            <a:pPr lvl="0"/>
            <a:r>
              <a:rPr lang="el-GR" sz="2800" b="1"/>
              <a:t>Σταθερά όρια </a:t>
            </a:r>
          </a:p>
          <a:p>
            <a:pPr lvl="0"/>
            <a:endParaRPr lang="el-GR" sz="1800" b="1"/>
          </a:p>
          <a:p>
            <a:pPr lvl="0">
              <a:buClr>
                <a:srgbClr val="FF0000"/>
              </a:buClr>
              <a:buSzPct val="45000"/>
              <a:buFont typeface="StarSymbol"/>
              <a:buChar char="●"/>
            </a:pPr>
            <a:endParaRPr lang="en-US" sz="2200"/>
          </a:p>
        </p:txBody>
      </p:sp>
    </p:spTree>
  </p:cSld>
  <p:clrMapOvr>
    <a:masterClrMapping/>
  </p:clrMapOvr>
  <p:transition spd="med">
    <p:wipe dir="u"/>
  </p:transition>
</p:sld>
</file>

<file path=ppt/slides/slide9.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700C-4628-264C-A860-4B644C672ADC}"/>
              </a:ext>
            </a:extLst>
          </p:cNvPr>
          <p:cNvSpPr txBox="1">
            <a:spLocks noGrp="1"/>
          </p:cNvSpPr>
          <p:nvPr>
            <p:ph type="title" idx="4294967295"/>
          </p:nvPr>
        </p:nvSpPr>
        <p:spPr/>
        <p:txBody>
          <a:bodyPr/>
          <a:lstStyle/>
          <a:p>
            <a:pPr lvl="0"/>
            <a:r>
              <a:rPr lang="en-US"/>
              <a:t>Αρχές Επικοινωνίας</a:t>
            </a:r>
          </a:p>
        </p:txBody>
      </p:sp>
      <p:sp>
        <p:nvSpPr>
          <p:cNvPr id="3" name="Text Placeholder 2">
            <a:extLst>
              <a:ext uri="{FF2B5EF4-FFF2-40B4-BE49-F238E27FC236}">
                <a16:creationId xmlns:a16="http://schemas.microsoft.com/office/drawing/2014/main" id="{D619516D-157E-4C45-ADB5-6D40838F0039}"/>
              </a:ext>
            </a:extLst>
          </p:cNvPr>
          <p:cNvSpPr txBox="1">
            <a:spLocks noGrp="1"/>
          </p:cNvSpPr>
          <p:nvPr>
            <p:ph type="body" idx="4294967295"/>
          </p:nvPr>
        </p:nvSpPr>
        <p:spPr>
          <a:xfrm>
            <a:off x="503998" y="549398"/>
            <a:ext cx="9071643" cy="5433840"/>
          </a:xfrm>
        </p:spPr>
        <p:txBody>
          <a:bodyPr/>
          <a:lstStyle/>
          <a:p>
            <a:pPr lvl="0"/>
            <a:r>
              <a:rPr lang="en-US" sz="2200" b="1"/>
              <a:t>ΙΟΝΙΟ ΠΑΝΕΠΙΣΤΗΜΙΟ, </a:t>
            </a:r>
            <a:r>
              <a:rPr lang="en-US" sz="2200"/>
              <a:t>Τμήμα Ψηφιακών Μέσων και Επικοινωνίας</a:t>
            </a:r>
          </a:p>
          <a:p>
            <a:pPr lvl="0" algn="ctr"/>
            <a:r>
              <a:rPr lang="el-GR" i="1"/>
              <a:t>Πώς η νεωτερικότητα ρευστοποιεί τα όρια Δημόσιου–Ιδιωτικού</a:t>
            </a:r>
            <a:endParaRPr lang="el-GR" sz="2200" b="1" i="1"/>
          </a:p>
          <a:p>
            <a:pPr lvl="0"/>
            <a:endParaRPr lang="el-GR" sz="1800" b="1"/>
          </a:p>
          <a:p>
            <a:pPr lvl="0"/>
            <a:r>
              <a:rPr lang="el-GR" sz="2000" b="1"/>
              <a:t>Παλιά, κάτι ήταν δημόσιο μόνο αν συνέβαινε μπροστά σε άλλους.</a:t>
            </a:r>
            <a:br>
              <a:rPr lang="el-GR" sz="2000" b="1"/>
            </a:br>
            <a:r>
              <a:rPr lang="el-GR" sz="2000" b="1"/>
              <a:t>Με τα μέσα:</a:t>
            </a:r>
          </a:p>
          <a:p>
            <a:pPr marL="342900" lvl="0" indent="-342900">
              <a:buSzPct val="100000"/>
              <a:buFont typeface="Arial" pitchFamily="34"/>
              <a:buChar char="•"/>
            </a:pPr>
            <a:r>
              <a:rPr lang="el-GR" sz="2000" b="1"/>
              <a:t>μια πράξη μπορεί να γίνει δημόσια εξ αποστάσεως</a:t>
            </a:r>
          </a:p>
          <a:p>
            <a:pPr marL="342900" lvl="0" indent="-342900">
              <a:buSzPct val="100000"/>
              <a:buFont typeface="Arial" pitchFamily="34"/>
              <a:buChar char="•"/>
            </a:pPr>
            <a:r>
              <a:rPr lang="el-GR" sz="2000" b="1"/>
              <a:t>οι εικόνες και οι πληροφορίες ταξιδεύουν πέρα από τον τόπο όπου παράγονται</a:t>
            </a:r>
          </a:p>
          <a:p>
            <a:pPr marL="342900" lvl="0" indent="-342900">
              <a:buSzPct val="100000"/>
              <a:buFont typeface="Arial" pitchFamily="34"/>
              <a:buChar char="•"/>
            </a:pPr>
            <a:r>
              <a:rPr lang="el-GR" sz="2000" b="1"/>
              <a:t>η ορατότητα δεν εξαρτάται πια από το πού βρίσκεται κανείς</a:t>
            </a:r>
          </a:p>
          <a:p>
            <a:pPr lvl="0"/>
            <a:r>
              <a:rPr lang="el-GR" sz="2000" b="1"/>
              <a:t>Αυτό σημαίνει ότι ιδιωτικές στιγμές μπορούν να εξαπλωθούν πολύ πιο εύκολα.</a:t>
            </a:r>
          </a:p>
        </p:txBody>
      </p:sp>
    </p:spTree>
  </p:cSld>
  <p:clrMapOvr>
    <a:masterClrMapping/>
  </p:clrMapOvr>
  <p:transition spd="med">
    <p:wipe dir="u"/>
  </p:transition>
</p:sld>
</file>

<file path=ppt/theme/theme1.xml><?xml version="1.0" encoding="utf-8"?>
<a:theme xmlns:a="http://schemas.openxmlformats.org/drawingml/2006/main" name="lyt bluetitledow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1485</TotalTime>
  <Words>1577</Words>
  <Application>Microsoft Macintosh PowerPoint</Application>
  <PresentationFormat>Widescreen</PresentationFormat>
  <Paragraphs>277</Paragraphs>
  <Slides>29</Slides>
  <Notes>29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Albany</vt:lpstr>
      <vt:lpstr>Arial</vt:lpstr>
      <vt:lpstr>Calibri</vt:lpstr>
      <vt:lpstr>StarSymbol</vt:lpstr>
      <vt:lpstr>Thorndale</vt:lpstr>
      <vt:lpstr>lyt bluetitledown</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lpstr>Αρχές Επικοινωνίας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with Bottom Title </dc:title>
  <dc:creator>Κώστας Πετράκης</dc:creator>
  <dc:description>Presentation Layout Template</dc:description>
  <cp:lastModifiedBy>ANASTASIA KATSAOUNIDOU</cp:lastModifiedBy>
  <cp:revision>34</cp:revision>
  <dcterms:created xsi:type="dcterms:W3CDTF">2017-10-05T16:58:45Z</dcterms:created>
  <dcterms:modified xsi:type="dcterms:W3CDTF">2026-01-15T07:07:27Z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fo 1">
    <vt:lpwstr/>
  </property>
  <property fmtid="{D5CDD505-2E9C-101B-9397-08002B2CF9AE}" pid="3" name="Info 2">
    <vt:lpwstr/>
  </property>
  <property fmtid="{D5CDD505-2E9C-101B-9397-08002B2CF9AE}" pid="4" name="Info 3">
    <vt:lpwstr/>
  </property>
  <property fmtid="{D5CDD505-2E9C-101B-9397-08002B2CF9AE}" pid="5" name="Info 4">
    <vt:lpwstr/>
  </property>
</Properties>
</file>