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7" r:id="rId6"/>
    <p:sldId id="258" r:id="rId7"/>
    <p:sldId id="290" r:id="rId8"/>
    <p:sldId id="264" r:id="rId9"/>
    <p:sldId id="291" r:id="rId10"/>
    <p:sldId id="286" r:id="rId11"/>
    <p:sldId id="262" r:id="rId12"/>
    <p:sldId id="293" r:id="rId13"/>
    <p:sldId id="292" r:id="rId14"/>
    <p:sldId id="294" r:id="rId15"/>
    <p:sldId id="296" r:id="rId16"/>
    <p:sldId id="304" r:id="rId17"/>
    <p:sldId id="307" r:id="rId18"/>
    <p:sldId id="279" r:id="rId19"/>
    <p:sldId id="308" r:id="rId20"/>
    <p:sldId id="297" r:id="rId21"/>
    <p:sldId id="298" r:id="rId22"/>
    <p:sldId id="299" r:id="rId23"/>
    <p:sldId id="300" r:id="rId24"/>
    <p:sldId id="301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3204" autoAdjust="0"/>
  </p:normalViewPr>
  <p:slideViewPr>
    <p:cSldViewPr snapToGrid="0">
      <p:cViewPr varScale="1">
        <p:scale>
          <a:sx n="77" d="100"/>
          <a:sy n="77" d="100"/>
        </p:scale>
        <p:origin x="864" y="5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0A817-DAAE-4FB4-B5A0-12BEFB9309E6}" type="doc">
      <dgm:prSet loTypeId="urn:microsoft.com/office/officeart/2005/8/layout/hList1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l-GR"/>
        </a:p>
      </dgm:t>
    </dgm:pt>
    <dgm:pt modelId="{6480889D-0CE2-4252-A9BC-1FD9A22C9482}">
      <dgm:prSet phldrT="[Κείμενο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l-GR" b="1" dirty="0">
              <a:latin typeface="Arial"/>
              <a:ea typeface="Playfair Display"/>
              <a:cs typeface="Playfair Display"/>
              <a:sym typeface="Playfair Display"/>
            </a:rPr>
            <a:t>Ορισμός Προβλήματος</a:t>
          </a:r>
          <a:endParaRPr lang="el-GR" dirty="0"/>
        </a:p>
      </dgm:t>
    </dgm:pt>
    <dgm:pt modelId="{8191DA64-E673-4690-8130-FF3F4F0B88E1}" type="parTrans" cxnId="{7637DC66-1806-4E36-BC34-5928C89EEF5D}">
      <dgm:prSet/>
      <dgm:spPr/>
      <dgm:t>
        <a:bodyPr/>
        <a:lstStyle/>
        <a:p>
          <a:endParaRPr lang="el-GR"/>
        </a:p>
      </dgm:t>
    </dgm:pt>
    <dgm:pt modelId="{EB0517FB-A383-4D2D-A21A-76B8677D300D}" type="sibTrans" cxnId="{7637DC66-1806-4E36-BC34-5928C89EEF5D}">
      <dgm:prSet/>
      <dgm:spPr/>
      <dgm:t>
        <a:bodyPr/>
        <a:lstStyle/>
        <a:p>
          <a:endParaRPr lang="el-GR"/>
        </a:p>
      </dgm:t>
    </dgm:pt>
    <dgm:pt modelId="{46072EAE-3370-4DFE-8F20-D41BAF2594D1}">
      <dgm:prSet phldrT="[Κείμενο]" custT="1"/>
      <dgm:spPr/>
      <dgm:t>
        <a:bodyPr/>
        <a:lstStyle/>
        <a:p>
          <a:pPr>
            <a:buNone/>
          </a:pPr>
          <a:r>
            <a:rPr lang="de-DE" sz="16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dirty="0">
              <a:latin typeface="Arial"/>
              <a:ea typeface="Roboto"/>
              <a:cs typeface="Roboto"/>
              <a:sym typeface="Roboto"/>
            </a:rPr>
            <a:t>Καθορίζει τι ακριβώς κάνει το Υποκείμενο και με ποιο κόστος.</a:t>
          </a:r>
          <a:endParaRPr lang="el-GR" sz="1600" dirty="0"/>
        </a:p>
      </dgm:t>
    </dgm:pt>
    <dgm:pt modelId="{92D07878-27E2-49BF-975F-46D4CF5BF45F}" type="parTrans" cxnId="{EA43B72C-4DDA-499A-99D2-D8B12E10A2C3}">
      <dgm:prSet/>
      <dgm:spPr/>
      <dgm:t>
        <a:bodyPr/>
        <a:lstStyle/>
        <a:p>
          <a:endParaRPr lang="el-GR"/>
        </a:p>
      </dgm:t>
    </dgm:pt>
    <dgm:pt modelId="{B8DCB375-A186-4DD9-81FF-EE5F43F93A2D}" type="sibTrans" cxnId="{EA43B72C-4DDA-499A-99D2-D8B12E10A2C3}">
      <dgm:prSet/>
      <dgm:spPr/>
      <dgm:t>
        <a:bodyPr/>
        <a:lstStyle/>
        <a:p>
          <a:endParaRPr lang="el-GR"/>
        </a:p>
      </dgm:t>
    </dgm:pt>
    <dgm:pt modelId="{7FE2186D-6A85-498E-8C36-5D754B9296D0}">
      <dgm:prSet phldrT="[Κείμενο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l-GR" b="1">
              <a:latin typeface="Arial"/>
              <a:ea typeface="Playfair Display"/>
              <a:cs typeface="Playfair Display"/>
              <a:sym typeface="Playfair Display"/>
            </a:rPr>
            <a:t>Διάγνωση Αιτιών</a:t>
          </a:r>
          <a:endParaRPr lang="el-GR" dirty="0"/>
        </a:p>
      </dgm:t>
    </dgm:pt>
    <dgm:pt modelId="{685517C6-80C5-45F8-BB29-1E06DFAEA0C8}" type="parTrans" cxnId="{50E2E10A-AD18-41BD-83BD-A7E00C2BA8C8}">
      <dgm:prSet/>
      <dgm:spPr/>
      <dgm:t>
        <a:bodyPr/>
        <a:lstStyle/>
        <a:p>
          <a:endParaRPr lang="el-GR"/>
        </a:p>
      </dgm:t>
    </dgm:pt>
    <dgm:pt modelId="{7B4B2B90-8CD6-4538-B0DE-BF16E83A03A5}" type="sibTrans" cxnId="{50E2E10A-AD18-41BD-83BD-A7E00C2BA8C8}">
      <dgm:prSet/>
      <dgm:spPr/>
      <dgm:t>
        <a:bodyPr/>
        <a:lstStyle/>
        <a:p>
          <a:endParaRPr lang="el-GR"/>
        </a:p>
      </dgm:t>
    </dgm:pt>
    <dgm:pt modelId="{59A25788-F6E4-4BE0-BB9A-EA4086504D67}">
      <dgm:prSet phldrT="[Κείμενο]" custT="1"/>
      <dgm:spPr/>
      <dgm:t>
        <a:bodyPr/>
        <a:lstStyle/>
        <a:p>
          <a:pPr>
            <a:buNone/>
          </a:pPr>
          <a:r>
            <a:rPr lang="de-DE" sz="16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dirty="0">
              <a:latin typeface="Arial"/>
              <a:ea typeface="Roboto"/>
              <a:cs typeface="Roboto"/>
              <a:sym typeface="Roboto"/>
            </a:rPr>
            <a:t>Εντοπίζει τις δυνάμεις που δημιουργούν το πρόβλημα.</a:t>
          </a:r>
          <a:endParaRPr lang="el-GR" sz="1600" dirty="0"/>
        </a:p>
      </dgm:t>
    </dgm:pt>
    <dgm:pt modelId="{A07DEA16-72A1-42FE-9363-A528E3C9A03C}" type="parTrans" cxnId="{393C959A-BDB4-4B9F-8D77-7B171FE88BF4}">
      <dgm:prSet/>
      <dgm:spPr/>
      <dgm:t>
        <a:bodyPr/>
        <a:lstStyle/>
        <a:p>
          <a:endParaRPr lang="el-GR"/>
        </a:p>
      </dgm:t>
    </dgm:pt>
    <dgm:pt modelId="{0D6D10FE-BE4B-41CD-98FD-FAA74978230C}" type="sibTrans" cxnId="{393C959A-BDB4-4B9F-8D77-7B171FE88BF4}">
      <dgm:prSet/>
      <dgm:spPr/>
      <dgm:t>
        <a:bodyPr/>
        <a:lstStyle/>
        <a:p>
          <a:endParaRPr lang="el-GR"/>
        </a:p>
      </dgm:t>
    </dgm:pt>
    <dgm:pt modelId="{A75F1D86-8F73-4FBA-A9F0-F1FE4AE3EE0D}">
      <dgm:prSet phldrT="[Κείμενο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l-GR" b="1" dirty="0">
              <a:latin typeface="Arial"/>
              <a:ea typeface="Playfair Display"/>
              <a:cs typeface="Playfair Display"/>
              <a:sym typeface="Playfair Display"/>
            </a:rPr>
            <a:t>Ηθική Αξιολόγηση</a:t>
          </a:r>
          <a:endParaRPr lang="el-GR" dirty="0"/>
        </a:p>
      </dgm:t>
    </dgm:pt>
    <dgm:pt modelId="{F943592B-4F18-4740-A4C0-ACABF8383BA9}" type="parTrans" cxnId="{A2B0FFA0-06BE-4810-9B38-D1B192A13FB4}">
      <dgm:prSet/>
      <dgm:spPr/>
      <dgm:t>
        <a:bodyPr/>
        <a:lstStyle/>
        <a:p>
          <a:endParaRPr lang="el-GR"/>
        </a:p>
      </dgm:t>
    </dgm:pt>
    <dgm:pt modelId="{584BCFF2-23B3-4A1A-97BF-0B4897AFFA8F}" type="sibTrans" cxnId="{A2B0FFA0-06BE-4810-9B38-D1B192A13FB4}">
      <dgm:prSet/>
      <dgm:spPr/>
      <dgm:t>
        <a:bodyPr/>
        <a:lstStyle/>
        <a:p>
          <a:endParaRPr lang="el-GR"/>
        </a:p>
      </dgm:t>
    </dgm:pt>
    <dgm:pt modelId="{1B01E2EE-D852-438B-89E1-5C16B1C9C1E7}">
      <dgm:prSet phldrT="[Κείμενο]" custT="1"/>
      <dgm:spPr/>
      <dgm:t>
        <a:bodyPr/>
        <a:lstStyle/>
        <a:p>
          <a:pPr>
            <a:buNone/>
          </a:pPr>
          <a:r>
            <a:rPr lang="de-DE" sz="16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dirty="0">
              <a:latin typeface="Arial"/>
              <a:ea typeface="Roboto"/>
              <a:cs typeface="Roboto"/>
              <a:sym typeface="Roboto"/>
            </a:rPr>
            <a:t>Κρίνει τους </a:t>
          </a:r>
          <a:r>
            <a:rPr lang="el-GR" sz="1600" dirty="0" err="1">
              <a:latin typeface="Arial"/>
              <a:ea typeface="Roboto"/>
              <a:cs typeface="Roboto"/>
              <a:sym typeface="Roboto"/>
            </a:rPr>
            <a:t>αιτιακούς</a:t>
          </a:r>
          <a:r>
            <a:rPr lang="el-GR" sz="1600" dirty="0">
              <a:latin typeface="Arial"/>
              <a:ea typeface="Roboto"/>
              <a:cs typeface="Roboto"/>
              <a:sym typeface="Roboto"/>
            </a:rPr>
            <a:t> παράγοντες και τις επιπτώσεις τους.</a:t>
          </a:r>
          <a:endParaRPr lang="el-GR" sz="1600" dirty="0"/>
        </a:p>
      </dgm:t>
    </dgm:pt>
    <dgm:pt modelId="{3B693BCB-4F02-44EA-A892-5297385C9862}" type="parTrans" cxnId="{EEABB33A-AD94-450F-9BF6-B5BA92F9C3FB}">
      <dgm:prSet/>
      <dgm:spPr/>
      <dgm:t>
        <a:bodyPr/>
        <a:lstStyle/>
        <a:p>
          <a:endParaRPr lang="el-GR"/>
        </a:p>
      </dgm:t>
    </dgm:pt>
    <dgm:pt modelId="{D9273D6D-A00A-4374-8F19-7FF369B9B968}" type="sibTrans" cxnId="{EEABB33A-AD94-450F-9BF6-B5BA92F9C3FB}">
      <dgm:prSet/>
      <dgm:spPr/>
      <dgm:t>
        <a:bodyPr/>
        <a:lstStyle/>
        <a:p>
          <a:endParaRPr lang="el-GR"/>
        </a:p>
      </dgm:t>
    </dgm:pt>
    <dgm:pt modelId="{3F8F0231-0F63-4E6E-A29A-6A8A5DD57511}">
      <dgm:prSet phldrT="[Κείμενο]" phldr="0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l-GR" b="1" dirty="0">
              <a:latin typeface="Arial"/>
              <a:ea typeface="Playfair Display"/>
              <a:cs typeface="Playfair Display"/>
              <a:sym typeface="Playfair Display"/>
            </a:rPr>
            <a:t>Πρόταση Θεραπείας</a:t>
          </a:r>
          <a:endParaRPr lang="el-GR" dirty="0"/>
        </a:p>
      </dgm:t>
    </dgm:pt>
    <dgm:pt modelId="{9BD255F9-3C78-4DBE-9B4B-C0DCEC53764D}" type="parTrans" cxnId="{7FDD5CDC-F4B3-43AD-A98D-0B140B4D35B3}">
      <dgm:prSet/>
      <dgm:spPr/>
      <dgm:t>
        <a:bodyPr/>
        <a:lstStyle/>
        <a:p>
          <a:endParaRPr lang="el-GR"/>
        </a:p>
      </dgm:t>
    </dgm:pt>
    <dgm:pt modelId="{2BA644DB-293D-47BD-B16F-DD9126D89D64}" type="sibTrans" cxnId="{7FDD5CDC-F4B3-43AD-A98D-0B140B4D35B3}">
      <dgm:prSet/>
      <dgm:spPr/>
      <dgm:t>
        <a:bodyPr/>
        <a:lstStyle/>
        <a:p>
          <a:endParaRPr lang="el-GR"/>
        </a:p>
      </dgm:t>
    </dgm:pt>
    <dgm:pt modelId="{B9DB68A8-8EAD-4013-8830-CA44164F063D}">
      <dgm:prSet phldrT="[Κείμενο]" phldr="0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de-DE" sz="16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dirty="0">
              <a:latin typeface="Arial"/>
              <a:ea typeface="Roboto"/>
              <a:cs typeface="Roboto"/>
              <a:sym typeface="Roboto"/>
            </a:rPr>
            <a:t>Προσφέρει και δικαιολογεί λύσεις στο πρόβλημα.</a:t>
          </a:r>
          <a:endParaRPr lang="el-GR" sz="1600" dirty="0"/>
        </a:p>
      </dgm:t>
    </dgm:pt>
    <dgm:pt modelId="{759989C1-8330-4B6A-BBFF-03080A1BBEFD}" type="parTrans" cxnId="{B1442872-2DF7-4181-A8DF-10420844ECC0}">
      <dgm:prSet/>
      <dgm:spPr/>
      <dgm:t>
        <a:bodyPr/>
        <a:lstStyle/>
        <a:p>
          <a:endParaRPr lang="el-GR"/>
        </a:p>
      </dgm:t>
    </dgm:pt>
    <dgm:pt modelId="{886C5D3D-62FA-4606-B6EF-380D1BCFFE7C}" type="sibTrans" cxnId="{B1442872-2DF7-4181-A8DF-10420844ECC0}">
      <dgm:prSet/>
      <dgm:spPr/>
      <dgm:t>
        <a:bodyPr/>
        <a:lstStyle/>
        <a:p>
          <a:endParaRPr lang="el-GR"/>
        </a:p>
      </dgm:t>
    </dgm:pt>
    <dgm:pt modelId="{F2B00484-BCC5-4C87-803C-6A6C2ACA51C9}" type="pres">
      <dgm:prSet presAssocID="{5F90A817-DAAE-4FB4-B5A0-12BEFB9309E6}" presName="Name0" presStyleCnt="0">
        <dgm:presLayoutVars>
          <dgm:dir/>
          <dgm:animLvl val="lvl"/>
          <dgm:resizeHandles val="exact"/>
        </dgm:presLayoutVars>
      </dgm:prSet>
      <dgm:spPr/>
    </dgm:pt>
    <dgm:pt modelId="{D264C517-F865-4BC1-858D-E5AE654684F1}" type="pres">
      <dgm:prSet presAssocID="{6480889D-0CE2-4252-A9BC-1FD9A22C9482}" presName="composite" presStyleCnt="0"/>
      <dgm:spPr/>
    </dgm:pt>
    <dgm:pt modelId="{8DBA4EC7-B873-44BF-B31A-BE677F6DF5FC}" type="pres">
      <dgm:prSet presAssocID="{6480889D-0CE2-4252-A9BC-1FD9A22C948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942487F-CB2E-43CF-B77B-6F20305B18A6}" type="pres">
      <dgm:prSet presAssocID="{6480889D-0CE2-4252-A9BC-1FD9A22C9482}" presName="desTx" presStyleLbl="alignAccFollowNode1" presStyleIdx="0" presStyleCnt="4">
        <dgm:presLayoutVars>
          <dgm:bulletEnabled val="1"/>
        </dgm:presLayoutVars>
      </dgm:prSet>
      <dgm:spPr/>
    </dgm:pt>
    <dgm:pt modelId="{A1DC0F1F-5154-4E1B-9A9C-52BB202A8F40}" type="pres">
      <dgm:prSet presAssocID="{EB0517FB-A383-4D2D-A21A-76B8677D300D}" presName="space" presStyleCnt="0"/>
      <dgm:spPr/>
    </dgm:pt>
    <dgm:pt modelId="{18D05E39-CC4F-4434-8FFE-8DFAFA693D37}" type="pres">
      <dgm:prSet presAssocID="{7FE2186D-6A85-498E-8C36-5D754B9296D0}" presName="composite" presStyleCnt="0"/>
      <dgm:spPr/>
    </dgm:pt>
    <dgm:pt modelId="{8D94102F-99AC-4E96-87BC-526831824E57}" type="pres">
      <dgm:prSet presAssocID="{7FE2186D-6A85-498E-8C36-5D754B9296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9845D4E-DEA4-4E42-AFAD-416398F11A1D}" type="pres">
      <dgm:prSet presAssocID="{7FE2186D-6A85-498E-8C36-5D754B9296D0}" presName="desTx" presStyleLbl="alignAccFollowNode1" presStyleIdx="1" presStyleCnt="4">
        <dgm:presLayoutVars>
          <dgm:bulletEnabled val="1"/>
        </dgm:presLayoutVars>
      </dgm:prSet>
      <dgm:spPr/>
    </dgm:pt>
    <dgm:pt modelId="{75557F97-6CAA-404A-A766-3507BE5BBB84}" type="pres">
      <dgm:prSet presAssocID="{7B4B2B90-8CD6-4538-B0DE-BF16E83A03A5}" presName="space" presStyleCnt="0"/>
      <dgm:spPr/>
    </dgm:pt>
    <dgm:pt modelId="{DD4BC0A7-117B-492F-B285-B355285CD663}" type="pres">
      <dgm:prSet presAssocID="{A75F1D86-8F73-4FBA-A9F0-F1FE4AE3EE0D}" presName="composite" presStyleCnt="0"/>
      <dgm:spPr/>
    </dgm:pt>
    <dgm:pt modelId="{F883A98F-42EE-430A-BF7A-50E455A7937A}" type="pres">
      <dgm:prSet presAssocID="{A75F1D86-8F73-4FBA-A9F0-F1FE4AE3EE0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B1B1747F-D592-4AAF-BC36-E360D46B1F81}" type="pres">
      <dgm:prSet presAssocID="{A75F1D86-8F73-4FBA-A9F0-F1FE4AE3EE0D}" presName="desTx" presStyleLbl="alignAccFollowNode1" presStyleIdx="2" presStyleCnt="4">
        <dgm:presLayoutVars>
          <dgm:bulletEnabled val="1"/>
        </dgm:presLayoutVars>
      </dgm:prSet>
      <dgm:spPr/>
    </dgm:pt>
    <dgm:pt modelId="{C12AF80A-5A05-43A9-86C1-6567C0A30EC7}" type="pres">
      <dgm:prSet presAssocID="{584BCFF2-23B3-4A1A-97BF-0B4897AFFA8F}" presName="space" presStyleCnt="0"/>
      <dgm:spPr/>
    </dgm:pt>
    <dgm:pt modelId="{CF0FB619-9440-4731-B0E5-C3669A31A290}" type="pres">
      <dgm:prSet presAssocID="{3F8F0231-0F63-4E6E-A29A-6A8A5DD57511}" presName="composite" presStyleCnt="0"/>
      <dgm:spPr/>
    </dgm:pt>
    <dgm:pt modelId="{5F12DBCE-094B-4976-BDF0-7E51BC2D0AD0}" type="pres">
      <dgm:prSet presAssocID="{3F8F0231-0F63-4E6E-A29A-6A8A5DD5751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2F7578E-9562-40E6-BF9B-9BEC17D24D2E}" type="pres">
      <dgm:prSet presAssocID="{3F8F0231-0F63-4E6E-A29A-6A8A5DD5751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F832005-CEEF-4AAA-8FEC-EC42D365DAD4}" type="presOf" srcId="{3F8F0231-0F63-4E6E-A29A-6A8A5DD57511}" destId="{5F12DBCE-094B-4976-BDF0-7E51BC2D0AD0}" srcOrd="0" destOrd="0" presId="urn:microsoft.com/office/officeart/2005/8/layout/hList1"/>
    <dgm:cxn modelId="{50E2E10A-AD18-41BD-83BD-A7E00C2BA8C8}" srcId="{5F90A817-DAAE-4FB4-B5A0-12BEFB9309E6}" destId="{7FE2186D-6A85-498E-8C36-5D754B9296D0}" srcOrd="1" destOrd="0" parTransId="{685517C6-80C5-45F8-BB29-1E06DFAEA0C8}" sibTransId="{7B4B2B90-8CD6-4538-B0DE-BF16E83A03A5}"/>
    <dgm:cxn modelId="{EA43B72C-4DDA-499A-99D2-D8B12E10A2C3}" srcId="{6480889D-0CE2-4252-A9BC-1FD9A22C9482}" destId="{46072EAE-3370-4DFE-8F20-D41BAF2594D1}" srcOrd="0" destOrd="0" parTransId="{92D07878-27E2-49BF-975F-46D4CF5BF45F}" sibTransId="{B8DCB375-A186-4DD9-81FF-EE5F43F93A2D}"/>
    <dgm:cxn modelId="{EEABB33A-AD94-450F-9BF6-B5BA92F9C3FB}" srcId="{A75F1D86-8F73-4FBA-A9F0-F1FE4AE3EE0D}" destId="{1B01E2EE-D852-438B-89E1-5C16B1C9C1E7}" srcOrd="0" destOrd="0" parTransId="{3B693BCB-4F02-44EA-A892-5297385C9862}" sibTransId="{D9273D6D-A00A-4374-8F19-7FF369B9B968}"/>
    <dgm:cxn modelId="{7637DC66-1806-4E36-BC34-5928C89EEF5D}" srcId="{5F90A817-DAAE-4FB4-B5A0-12BEFB9309E6}" destId="{6480889D-0CE2-4252-A9BC-1FD9A22C9482}" srcOrd="0" destOrd="0" parTransId="{8191DA64-E673-4690-8130-FF3F4F0B88E1}" sibTransId="{EB0517FB-A383-4D2D-A21A-76B8677D300D}"/>
    <dgm:cxn modelId="{DC782E50-A486-47D7-91E9-04291E6FEBB0}" type="presOf" srcId="{59A25788-F6E4-4BE0-BB9A-EA4086504D67}" destId="{A9845D4E-DEA4-4E42-AFAD-416398F11A1D}" srcOrd="0" destOrd="0" presId="urn:microsoft.com/office/officeart/2005/8/layout/hList1"/>
    <dgm:cxn modelId="{B1442872-2DF7-4181-A8DF-10420844ECC0}" srcId="{3F8F0231-0F63-4E6E-A29A-6A8A5DD57511}" destId="{B9DB68A8-8EAD-4013-8830-CA44164F063D}" srcOrd="0" destOrd="0" parTransId="{759989C1-8330-4B6A-BBFF-03080A1BBEFD}" sibTransId="{886C5D3D-62FA-4606-B6EF-380D1BCFFE7C}"/>
    <dgm:cxn modelId="{D37D718E-59C3-4B92-8CC0-E3061C0D763F}" type="presOf" srcId="{6480889D-0CE2-4252-A9BC-1FD9A22C9482}" destId="{8DBA4EC7-B873-44BF-B31A-BE677F6DF5FC}" srcOrd="0" destOrd="0" presId="urn:microsoft.com/office/officeart/2005/8/layout/hList1"/>
    <dgm:cxn modelId="{8BF66D96-0DA7-4C6D-BCD5-F25B0B261F0E}" type="presOf" srcId="{7FE2186D-6A85-498E-8C36-5D754B9296D0}" destId="{8D94102F-99AC-4E96-87BC-526831824E57}" srcOrd="0" destOrd="0" presId="urn:microsoft.com/office/officeart/2005/8/layout/hList1"/>
    <dgm:cxn modelId="{393C959A-BDB4-4B9F-8D77-7B171FE88BF4}" srcId="{7FE2186D-6A85-498E-8C36-5D754B9296D0}" destId="{59A25788-F6E4-4BE0-BB9A-EA4086504D67}" srcOrd="0" destOrd="0" parTransId="{A07DEA16-72A1-42FE-9363-A528E3C9A03C}" sibTransId="{0D6D10FE-BE4B-41CD-98FD-FAA74978230C}"/>
    <dgm:cxn modelId="{A2B0FFA0-06BE-4810-9B38-D1B192A13FB4}" srcId="{5F90A817-DAAE-4FB4-B5A0-12BEFB9309E6}" destId="{A75F1D86-8F73-4FBA-A9F0-F1FE4AE3EE0D}" srcOrd="2" destOrd="0" parTransId="{F943592B-4F18-4740-A4C0-ACABF8383BA9}" sibTransId="{584BCFF2-23B3-4A1A-97BF-0B4897AFFA8F}"/>
    <dgm:cxn modelId="{11FDCDB7-3B36-4A64-824F-EB7E715AAFBE}" type="presOf" srcId="{46072EAE-3370-4DFE-8F20-D41BAF2594D1}" destId="{0942487F-CB2E-43CF-B77B-6F20305B18A6}" srcOrd="0" destOrd="0" presId="urn:microsoft.com/office/officeart/2005/8/layout/hList1"/>
    <dgm:cxn modelId="{9D0235B8-DDA7-40F4-8570-4C3596C9A2AD}" type="presOf" srcId="{1B01E2EE-D852-438B-89E1-5C16B1C9C1E7}" destId="{B1B1747F-D592-4AAF-BC36-E360D46B1F81}" srcOrd="0" destOrd="0" presId="urn:microsoft.com/office/officeart/2005/8/layout/hList1"/>
    <dgm:cxn modelId="{7265BBC0-6F15-43F8-BCF0-9ADD433ACCDC}" type="presOf" srcId="{5F90A817-DAAE-4FB4-B5A0-12BEFB9309E6}" destId="{F2B00484-BCC5-4C87-803C-6A6C2ACA51C9}" srcOrd="0" destOrd="0" presId="urn:microsoft.com/office/officeart/2005/8/layout/hList1"/>
    <dgm:cxn modelId="{7FDD5CDC-F4B3-43AD-A98D-0B140B4D35B3}" srcId="{5F90A817-DAAE-4FB4-B5A0-12BEFB9309E6}" destId="{3F8F0231-0F63-4E6E-A29A-6A8A5DD57511}" srcOrd="3" destOrd="0" parTransId="{9BD255F9-3C78-4DBE-9B4B-C0DCEC53764D}" sibTransId="{2BA644DB-293D-47BD-B16F-DD9126D89D64}"/>
    <dgm:cxn modelId="{9B7C6DDD-1CA3-47C7-85B8-410B0423306D}" type="presOf" srcId="{B9DB68A8-8EAD-4013-8830-CA44164F063D}" destId="{A2F7578E-9562-40E6-BF9B-9BEC17D24D2E}" srcOrd="0" destOrd="0" presId="urn:microsoft.com/office/officeart/2005/8/layout/hList1"/>
    <dgm:cxn modelId="{5DEB00F1-9C6F-4F6A-8A2A-4D9634549F5A}" type="presOf" srcId="{A75F1D86-8F73-4FBA-A9F0-F1FE4AE3EE0D}" destId="{F883A98F-42EE-430A-BF7A-50E455A7937A}" srcOrd="0" destOrd="0" presId="urn:microsoft.com/office/officeart/2005/8/layout/hList1"/>
    <dgm:cxn modelId="{78327A3E-5430-4BE1-A28B-3B0DCA9B0A1C}" type="presParOf" srcId="{F2B00484-BCC5-4C87-803C-6A6C2ACA51C9}" destId="{D264C517-F865-4BC1-858D-E5AE654684F1}" srcOrd="0" destOrd="0" presId="urn:microsoft.com/office/officeart/2005/8/layout/hList1"/>
    <dgm:cxn modelId="{BAC9D165-F7FD-4CA2-933D-506D4ECD4B60}" type="presParOf" srcId="{D264C517-F865-4BC1-858D-E5AE654684F1}" destId="{8DBA4EC7-B873-44BF-B31A-BE677F6DF5FC}" srcOrd="0" destOrd="0" presId="urn:microsoft.com/office/officeart/2005/8/layout/hList1"/>
    <dgm:cxn modelId="{9187138E-9BA8-4854-8C32-4D835E2C901E}" type="presParOf" srcId="{D264C517-F865-4BC1-858D-E5AE654684F1}" destId="{0942487F-CB2E-43CF-B77B-6F20305B18A6}" srcOrd="1" destOrd="0" presId="urn:microsoft.com/office/officeart/2005/8/layout/hList1"/>
    <dgm:cxn modelId="{09F1BAD2-1E35-4F87-8FF9-BCEA52B8578E}" type="presParOf" srcId="{F2B00484-BCC5-4C87-803C-6A6C2ACA51C9}" destId="{A1DC0F1F-5154-4E1B-9A9C-52BB202A8F40}" srcOrd="1" destOrd="0" presId="urn:microsoft.com/office/officeart/2005/8/layout/hList1"/>
    <dgm:cxn modelId="{8FE7A1B2-A07D-467E-AEEA-496E9D659F01}" type="presParOf" srcId="{F2B00484-BCC5-4C87-803C-6A6C2ACA51C9}" destId="{18D05E39-CC4F-4434-8FFE-8DFAFA693D37}" srcOrd="2" destOrd="0" presId="urn:microsoft.com/office/officeart/2005/8/layout/hList1"/>
    <dgm:cxn modelId="{D584EF4E-B5C9-4537-BA75-D5F457FB2AD2}" type="presParOf" srcId="{18D05E39-CC4F-4434-8FFE-8DFAFA693D37}" destId="{8D94102F-99AC-4E96-87BC-526831824E57}" srcOrd="0" destOrd="0" presId="urn:microsoft.com/office/officeart/2005/8/layout/hList1"/>
    <dgm:cxn modelId="{6B1DDD46-8A1F-42C1-85C8-00C6AEC1ADD8}" type="presParOf" srcId="{18D05E39-CC4F-4434-8FFE-8DFAFA693D37}" destId="{A9845D4E-DEA4-4E42-AFAD-416398F11A1D}" srcOrd="1" destOrd="0" presId="urn:microsoft.com/office/officeart/2005/8/layout/hList1"/>
    <dgm:cxn modelId="{A6787424-19DE-4D7A-8602-EA75572FB96A}" type="presParOf" srcId="{F2B00484-BCC5-4C87-803C-6A6C2ACA51C9}" destId="{75557F97-6CAA-404A-A766-3507BE5BBB84}" srcOrd="3" destOrd="0" presId="urn:microsoft.com/office/officeart/2005/8/layout/hList1"/>
    <dgm:cxn modelId="{4709FD59-6C86-4175-A39D-D3FC2096E262}" type="presParOf" srcId="{F2B00484-BCC5-4C87-803C-6A6C2ACA51C9}" destId="{DD4BC0A7-117B-492F-B285-B355285CD663}" srcOrd="4" destOrd="0" presId="urn:microsoft.com/office/officeart/2005/8/layout/hList1"/>
    <dgm:cxn modelId="{824A4E71-9756-4649-9665-58ECDC209CDE}" type="presParOf" srcId="{DD4BC0A7-117B-492F-B285-B355285CD663}" destId="{F883A98F-42EE-430A-BF7A-50E455A7937A}" srcOrd="0" destOrd="0" presId="urn:microsoft.com/office/officeart/2005/8/layout/hList1"/>
    <dgm:cxn modelId="{62B76753-9B0D-4796-A55A-4BA79C724E7F}" type="presParOf" srcId="{DD4BC0A7-117B-492F-B285-B355285CD663}" destId="{B1B1747F-D592-4AAF-BC36-E360D46B1F81}" srcOrd="1" destOrd="0" presId="urn:microsoft.com/office/officeart/2005/8/layout/hList1"/>
    <dgm:cxn modelId="{E9DC10E7-6F10-4CDE-9D59-1A5E2CCD5B3A}" type="presParOf" srcId="{F2B00484-BCC5-4C87-803C-6A6C2ACA51C9}" destId="{C12AF80A-5A05-43A9-86C1-6567C0A30EC7}" srcOrd="5" destOrd="0" presId="urn:microsoft.com/office/officeart/2005/8/layout/hList1"/>
    <dgm:cxn modelId="{2F625736-96E6-49A7-82C4-56683C8EA165}" type="presParOf" srcId="{F2B00484-BCC5-4C87-803C-6A6C2ACA51C9}" destId="{CF0FB619-9440-4731-B0E5-C3669A31A290}" srcOrd="6" destOrd="0" presId="urn:microsoft.com/office/officeart/2005/8/layout/hList1"/>
    <dgm:cxn modelId="{7545BA34-C336-45F9-9368-544DC1F0FE39}" type="presParOf" srcId="{CF0FB619-9440-4731-B0E5-C3669A31A290}" destId="{5F12DBCE-094B-4976-BDF0-7E51BC2D0AD0}" srcOrd="0" destOrd="0" presId="urn:microsoft.com/office/officeart/2005/8/layout/hList1"/>
    <dgm:cxn modelId="{FA49F29F-9194-40AF-8868-ED62D9E6B929}" type="presParOf" srcId="{CF0FB619-9440-4731-B0E5-C3669A31A290}" destId="{A2F7578E-9562-40E6-BF9B-9BEC17D24D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A4EC7-B873-44BF-B31A-BE677F6DF5FC}">
      <dsp:nvSpPr>
        <dsp:cNvPr id="0" name=""/>
        <dsp:cNvSpPr/>
      </dsp:nvSpPr>
      <dsp:spPr>
        <a:xfrm>
          <a:off x="3041" y="1327541"/>
          <a:ext cx="1828980" cy="638320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Arial"/>
              <a:ea typeface="Playfair Display"/>
              <a:cs typeface="Playfair Display"/>
              <a:sym typeface="Playfair Display"/>
            </a:rPr>
            <a:t>Ορισμός Προβλήματος</a:t>
          </a:r>
          <a:endParaRPr lang="el-GR" sz="1800" kern="1200" dirty="0"/>
        </a:p>
      </dsp:txBody>
      <dsp:txXfrm>
        <a:off x="3041" y="1327541"/>
        <a:ext cx="1828980" cy="638320"/>
      </dsp:txXfrm>
    </dsp:sp>
    <dsp:sp modelId="{0942487F-CB2E-43CF-B77B-6F20305B18A6}">
      <dsp:nvSpPr>
        <dsp:cNvPr id="0" name=""/>
        <dsp:cNvSpPr/>
      </dsp:nvSpPr>
      <dsp:spPr>
        <a:xfrm>
          <a:off x="3041" y="1965861"/>
          <a:ext cx="1828980" cy="1284660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kern="1200" dirty="0">
              <a:latin typeface="Arial"/>
              <a:ea typeface="Roboto"/>
              <a:cs typeface="Roboto"/>
              <a:sym typeface="Roboto"/>
            </a:rPr>
            <a:t>Καθορίζει τι ακριβώς κάνει το Υποκείμενο και με ποιο κόστος.</a:t>
          </a:r>
          <a:endParaRPr lang="el-GR" sz="1600" kern="1200" dirty="0"/>
        </a:p>
      </dsp:txBody>
      <dsp:txXfrm>
        <a:off x="3041" y="1965861"/>
        <a:ext cx="1828980" cy="1284660"/>
      </dsp:txXfrm>
    </dsp:sp>
    <dsp:sp modelId="{8D94102F-99AC-4E96-87BC-526831824E57}">
      <dsp:nvSpPr>
        <dsp:cNvPr id="0" name=""/>
        <dsp:cNvSpPr/>
      </dsp:nvSpPr>
      <dsp:spPr>
        <a:xfrm>
          <a:off x="2088079" y="1327541"/>
          <a:ext cx="1828980" cy="638320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>
              <a:latin typeface="Arial"/>
              <a:ea typeface="Playfair Display"/>
              <a:cs typeface="Playfair Display"/>
              <a:sym typeface="Playfair Display"/>
            </a:rPr>
            <a:t>Διάγνωση Αιτιών</a:t>
          </a:r>
          <a:endParaRPr lang="el-GR" sz="1800" kern="1200" dirty="0"/>
        </a:p>
      </dsp:txBody>
      <dsp:txXfrm>
        <a:off x="2088079" y="1327541"/>
        <a:ext cx="1828980" cy="638320"/>
      </dsp:txXfrm>
    </dsp:sp>
    <dsp:sp modelId="{A9845D4E-DEA4-4E42-AFAD-416398F11A1D}">
      <dsp:nvSpPr>
        <dsp:cNvPr id="0" name=""/>
        <dsp:cNvSpPr/>
      </dsp:nvSpPr>
      <dsp:spPr>
        <a:xfrm>
          <a:off x="2088079" y="1965861"/>
          <a:ext cx="1828980" cy="1284660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kern="1200" dirty="0">
              <a:latin typeface="Arial"/>
              <a:ea typeface="Roboto"/>
              <a:cs typeface="Roboto"/>
              <a:sym typeface="Roboto"/>
            </a:rPr>
            <a:t>Εντοπίζει τις δυνάμεις που δημιουργούν το πρόβλημα.</a:t>
          </a:r>
          <a:endParaRPr lang="el-GR" sz="1600" kern="1200" dirty="0"/>
        </a:p>
      </dsp:txBody>
      <dsp:txXfrm>
        <a:off x="2088079" y="1965861"/>
        <a:ext cx="1828980" cy="1284660"/>
      </dsp:txXfrm>
    </dsp:sp>
    <dsp:sp modelId="{F883A98F-42EE-430A-BF7A-50E455A7937A}">
      <dsp:nvSpPr>
        <dsp:cNvPr id="0" name=""/>
        <dsp:cNvSpPr/>
      </dsp:nvSpPr>
      <dsp:spPr>
        <a:xfrm>
          <a:off x="4173116" y="1327541"/>
          <a:ext cx="1828980" cy="638320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Arial"/>
              <a:ea typeface="Playfair Display"/>
              <a:cs typeface="Playfair Display"/>
              <a:sym typeface="Playfair Display"/>
            </a:rPr>
            <a:t>Ηθική Αξιολόγηση</a:t>
          </a:r>
          <a:endParaRPr lang="el-GR" sz="1800" kern="1200" dirty="0"/>
        </a:p>
      </dsp:txBody>
      <dsp:txXfrm>
        <a:off x="4173116" y="1327541"/>
        <a:ext cx="1828980" cy="638320"/>
      </dsp:txXfrm>
    </dsp:sp>
    <dsp:sp modelId="{B1B1747F-D592-4AAF-BC36-E360D46B1F81}">
      <dsp:nvSpPr>
        <dsp:cNvPr id="0" name=""/>
        <dsp:cNvSpPr/>
      </dsp:nvSpPr>
      <dsp:spPr>
        <a:xfrm>
          <a:off x="4173116" y="1965861"/>
          <a:ext cx="1828980" cy="1284660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600" kern="12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kern="1200" dirty="0">
              <a:latin typeface="Arial"/>
              <a:ea typeface="Roboto"/>
              <a:cs typeface="Roboto"/>
              <a:sym typeface="Roboto"/>
            </a:rPr>
            <a:t>Κρίνει τους </a:t>
          </a:r>
          <a:r>
            <a:rPr lang="el-GR" sz="1600" kern="1200" dirty="0" err="1">
              <a:latin typeface="Arial"/>
              <a:ea typeface="Roboto"/>
              <a:cs typeface="Roboto"/>
              <a:sym typeface="Roboto"/>
            </a:rPr>
            <a:t>αιτιακούς</a:t>
          </a:r>
          <a:r>
            <a:rPr lang="el-GR" sz="1600" kern="1200" dirty="0">
              <a:latin typeface="Arial"/>
              <a:ea typeface="Roboto"/>
              <a:cs typeface="Roboto"/>
              <a:sym typeface="Roboto"/>
            </a:rPr>
            <a:t> παράγοντες και τις επιπτώσεις τους.</a:t>
          </a:r>
          <a:endParaRPr lang="el-GR" sz="1600" kern="1200" dirty="0"/>
        </a:p>
      </dsp:txBody>
      <dsp:txXfrm>
        <a:off x="4173116" y="1965861"/>
        <a:ext cx="1828980" cy="1284660"/>
      </dsp:txXfrm>
    </dsp:sp>
    <dsp:sp modelId="{5F12DBCE-094B-4976-BDF0-7E51BC2D0AD0}">
      <dsp:nvSpPr>
        <dsp:cNvPr id="0" name=""/>
        <dsp:cNvSpPr/>
      </dsp:nvSpPr>
      <dsp:spPr>
        <a:xfrm>
          <a:off x="6258154" y="1327541"/>
          <a:ext cx="1828980" cy="638320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Arial"/>
              <a:ea typeface="Playfair Display"/>
              <a:cs typeface="Playfair Display"/>
              <a:sym typeface="Playfair Display"/>
            </a:rPr>
            <a:t>Πρόταση Θεραπείας</a:t>
          </a:r>
          <a:endParaRPr lang="el-GR" sz="1800" kern="1200" dirty="0"/>
        </a:p>
      </dsp:txBody>
      <dsp:txXfrm>
        <a:off x="6258154" y="1327541"/>
        <a:ext cx="1828980" cy="638320"/>
      </dsp:txXfrm>
    </dsp:sp>
    <dsp:sp modelId="{A2F7578E-9562-40E6-BF9B-9BEC17D24D2E}">
      <dsp:nvSpPr>
        <dsp:cNvPr id="0" name=""/>
        <dsp:cNvSpPr/>
      </dsp:nvSpPr>
      <dsp:spPr>
        <a:xfrm>
          <a:off x="6258154" y="1965861"/>
          <a:ext cx="1828980" cy="1284660"/>
        </a:xfrm>
        <a:prstGeom prst="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de-DE" sz="1600" kern="1200" dirty="0">
              <a:latin typeface="Arial"/>
              <a:ea typeface="Roboto"/>
              <a:cs typeface="Roboto"/>
              <a:sym typeface="Roboto"/>
            </a:rPr>
            <a:t>	</a:t>
          </a:r>
          <a:r>
            <a:rPr lang="el-GR" sz="1600" kern="1200" dirty="0">
              <a:latin typeface="Arial"/>
              <a:ea typeface="Roboto"/>
              <a:cs typeface="Roboto"/>
              <a:sym typeface="Roboto"/>
            </a:rPr>
            <a:t>Προσφέρει και δικαιολογεί λύσεις στο πρόβλημα.</a:t>
          </a:r>
          <a:endParaRPr lang="el-GR" sz="1600" kern="1200" dirty="0"/>
        </a:p>
      </dsp:txBody>
      <dsp:txXfrm>
        <a:off x="6258154" y="1965861"/>
        <a:ext cx="1828980" cy="128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ABDFA-7AE8-45E2-E867-D6BCEEE82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EFD25-E702-D09A-A525-A409BD146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E4BCC-1136-6D21-4AAB-E78564061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595FC-FA44-5419-7C65-E3B42AEBA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8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BAF5-7D03-7944-5D8A-2738919D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E4707-B13F-C81D-C38C-3107A6F09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314D7-4A1E-AE86-1B5D-3A8F5A905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14C8-BAFF-7107-2303-4A485B187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4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9C9AE-F425-03E0-1C03-607B8197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2DD18-66F5-B518-3119-DB1518EB8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0D485-0316-6733-D6FE-D6082518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853DD-F406-2801-E398-F6EB91C24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7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22F93-6996-B1DE-DBD1-F17D9F9E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84826-3097-1C80-58EB-0302B6B67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1B6C23-4D8D-64AB-452F-025E938B7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18796-6AA7-557F-2CC9-646D7C0FF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00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034D-63D9-C65A-5D40-F7F253F0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DDEBA-969E-6FCF-1732-D808C4E19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1F933-D3C0-8258-C139-FC29C3A14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A2A9-45C9-8BEF-767D-CBB9D9AFD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0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A754C-0424-22B8-4AAC-69DA8CB8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743B5-3084-0816-97AF-2685731EE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0539C-C408-C07C-C8CD-358697BFD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B1C43-7582-0472-EFCA-8BCC5EF71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4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EF52-5642-8FD3-21DE-807A8E29C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5C315-E6A2-E0AC-ECED-5CB694E3B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8B4F5-F94F-F32E-04B4-7C1DE0AF0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18911-D212-E276-0EA8-A00CA799A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6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4FD62-3BEA-2D60-AA4A-160A3573E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2D72-168F-7654-33C2-9E9294488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A90EA-9333-57D6-7903-1189DBC6E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9852E-1FB4-3EBF-B7CD-6BAB50273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4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D30018-8C4D-90A3-B76F-4582D0132C6E}"/>
              </a:ext>
            </a:extLst>
          </p:cNvPr>
          <p:cNvSpPr txBox="1">
            <a:spLocks/>
          </p:cNvSpPr>
          <p:nvPr/>
        </p:nvSpPr>
        <p:spPr>
          <a:xfrm>
            <a:off x="4086051" y="2972380"/>
            <a:ext cx="5236854" cy="913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l-GR" sz="4200" dirty="0">
                <a:latin typeface="+mn-lt"/>
              </a:rPr>
              <a:t>Ανάλυση Πλαισίωσης </a:t>
            </a:r>
          </a:p>
          <a:p>
            <a:pPr algn="ctr"/>
            <a:r>
              <a:rPr lang="el-GR" sz="4200" b="0" dirty="0">
                <a:latin typeface="+mn-lt"/>
              </a:rPr>
              <a:t>(</a:t>
            </a:r>
            <a:r>
              <a:rPr lang="de-DE" sz="4200" b="0" dirty="0">
                <a:latin typeface="+mn-lt"/>
              </a:rPr>
              <a:t>Framing Analysis)</a:t>
            </a:r>
            <a:endParaRPr lang="en-US" sz="4200" b="0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FF1D8A2-6F4C-84C0-BF85-48DA04FC87B1}"/>
              </a:ext>
            </a:extLst>
          </p:cNvPr>
          <p:cNvSpPr txBox="1">
            <a:spLocks/>
          </p:cNvSpPr>
          <p:nvPr/>
        </p:nvSpPr>
        <p:spPr>
          <a:xfrm>
            <a:off x="2355170" y="5862759"/>
            <a:ext cx="9623685" cy="418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/>
              <a:t>Ανάλυση Πλαισίωσης – </a:t>
            </a:r>
            <a:r>
              <a:rPr lang="el-GR" dirty="0" err="1"/>
              <a:t>Ενότ</a:t>
            </a:r>
            <a:r>
              <a:rPr lang="el-GR" dirty="0"/>
              <a:t>. 5</a:t>
            </a:r>
          </a:p>
          <a:p>
            <a:pPr marL="0" indent="0" algn="r">
              <a:buNone/>
            </a:pPr>
            <a:r>
              <a:rPr lang="el-GR" dirty="0" err="1"/>
              <a:t>Στ</a:t>
            </a:r>
            <a:r>
              <a:rPr lang="el-GR" dirty="0"/>
              <a:t>. </a:t>
            </a:r>
            <a:r>
              <a:rPr lang="el-GR" dirty="0" err="1"/>
              <a:t>Βράιλα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4B748E8D-9269-1B42-BC9B-92E507E3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467351"/>
            <a:ext cx="2987013" cy="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5B280-1EE7-4158-7825-0C9C67A1CDDC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64A81-F2A6-9632-1F05-6E6A04BC3EF1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dirty="0">
                <a:effectLst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1;p22">
            <a:extLst>
              <a:ext uri="{FF2B5EF4-FFF2-40B4-BE49-F238E27FC236}">
                <a16:creationId xmlns:a16="http://schemas.microsoft.com/office/drawing/2014/main" id="{E9BD7A02-667F-B7E1-8F68-099FB3274551}"/>
              </a:ext>
            </a:extLst>
          </p:cNvPr>
          <p:cNvSpPr txBox="1"/>
          <p:nvPr/>
        </p:nvSpPr>
        <p:spPr>
          <a:xfrm>
            <a:off x="571500" y="2072140"/>
            <a:ext cx="52387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Γι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ατί κάποια πλαίσια επικρατούν;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3CB85FA8-876C-8CA4-F6C1-020C6817060D}"/>
              </a:ext>
            </a:extLst>
          </p:cNvPr>
          <p:cNvSpPr txBox="1"/>
          <p:nvPr/>
        </p:nvSpPr>
        <p:spPr>
          <a:xfrm>
            <a:off x="571500" y="2884647"/>
            <a:ext cx="6883676" cy="317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50" i="1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Πολιτισμική</a:t>
            </a:r>
            <a:r>
              <a:rPr lang="en-US" sz="1950" i="1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1950" i="1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Συμ</a:t>
            </a:r>
            <a:r>
              <a:rPr lang="en-US" sz="1950" i="1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βατότητα: </a:t>
            </a:r>
            <a:r>
              <a:rPr lang="en-US" sz="195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Το πλαίσιο πρέπει να ταιριάζει με τις υπάρχουσες αξίες και μύθους της κοινωνίας.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Αξιοπιστία Πομπού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: Ποιος αφηγείται την ιστορία;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Εμπειρική Επιβεβαίωση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: Επιβεβαιώνεται από την καθημερινή εμπειρία του κοινού;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19;p22">
            <a:extLst>
              <a:ext uri="{FF2B5EF4-FFF2-40B4-BE49-F238E27FC236}">
                <a16:creationId xmlns:a16="http://schemas.microsoft.com/office/drawing/2014/main" id="{79CDFF93-9645-BE9D-7500-D9F718521006}"/>
              </a:ext>
            </a:extLst>
          </p:cNvPr>
          <p:cNvSpPr txBox="1"/>
          <p:nvPr/>
        </p:nvSpPr>
        <p:spPr>
          <a:xfrm>
            <a:off x="571500" y="647700"/>
            <a:ext cx="116014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Στρ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ατηγική &amp; Απήχηση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1;p22">
            <a:extLst>
              <a:ext uri="{FF2B5EF4-FFF2-40B4-BE49-F238E27FC236}">
                <a16:creationId xmlns:a16="http://schemas.microsoft.com/office/drawing/2014/main" id="{B70F457B-2C10-3641-BBC8-DD635EA7CBB3}"/>
              </a:ext>
            </a:extLst>
          </p:cNvPr>
          <p:cNvSpPr txBox="1"/>
          <p:nvPr/>
        </p:nvSpPr>
        <p:spPr>
          <a:xfrm>
            <a:off x="571500" y="2121836"/>
            <a:ext cx="893172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Ανίχνευση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Διαβάζουμε το κείμενο ψάχνοντας για επαναλαμβανόμενα μοτίβα, λέξεις-κλειδιά και έντονες μεταφορές.</a:t>
            </a: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Ανασυγκρότηση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Ταξινομούμε τα ευρήματα στις 4 λειτουργίες του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Entman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(Πρόβλημα → Αιτία → Ηθική → Λύση).</a:t>
            </a: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Αντίστιξη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Contextualize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Συγκρίνουμε το κυρίαρχο πλαίσιο με αυτό που </a:t>
            </a: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παραλείπεται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Τι άλλο θα μπορούσε να ειπωθεί;</a:t>
            </a:r>
          </a:p>
        </p:txBody>
      </p:sp>
      <p:sp>
        <p:nvSpPr>
          <p:cNvPr id="15" name="Google Shape;219;p22">
            <a:extLst>
              <a:ext uri="{FF2B5EF4-FFF2-40B4-BE49-F238E27FC236}">
                <a16:creationId xmlns:a16="http://schemas.microsoft.com/office/drawing/2014/main" id="{D6DBEE48-AA85-D8D3-B162-FA5BD9394EB9}"/>
              </a:ext>
            </a:extLst>
          </p:cNvPr>
          <p:cNvSpPr txBox="1"/>
          <p:nvPr/>
        </p:nvSpPr>
        <p:spPr>
          <a:xfrm>
            <a:off x="571500" y="478833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Πρακτική Εφαρμογή: τα 3 βήματα της Ανάλυσης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6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7F7-C687-90F3-2CAB-BDD1B690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1;p22">
            <a:extLst>
              <a:ext uri="{FF2B5EF4-FFF2-40B4-BE49-F238E27FC236}">
                <a16:creationId xmlns:a16="http://schemas.microsoft.com/office/drawing/2014/main" id="{4A8BD700-1ABB-5E6B-DD43-57D98048E463}"/>
              </a:ext>
            </a:extLst>
          </p:cNvPr>
          <p:cNvSpPr txBox="1"/>
          <p:nvPr/>
        </p:nvSpPr>
        <p:spPr>
          <a:xfrm>
            <a:off x="491987" y="1634818"/>
            <a:ext cx="9963979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Λεξιλογικές Επιλογές (</a:t>
            </a:r>
            <a:r>
              <a:rPr lang="el-GR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de-DE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δύναμη της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ονοματοδοσίας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Καθορίζει το συναίσθημα.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π.χ. «Λαθρομετανάστης»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«Πρόσφυγας»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Συντακτική Δομή (</a:t>
            </a:r>
            <a:r>
              <a:rPr lang="el-GR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Ενεργητική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Παθητική φωνή. Καθορίζει ποιος έχει την ευθύνη (Agency).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π.χ. «Η αστυνομία χτύπησε»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«Επεισόδια σημειώθηκαν»</a:t>
            </a:r>
          </a:p>
          <a:p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Ονοματικοποίηση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Nominalization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π.χ. «Η απώλεια ζωών». Αφαιρείται τελείως το ρήμα και ο δράστης, γίνεται ένα φυσικό 	φαινόμενο.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Ρητορικά Σχήματα (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Rhetoric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Μεταφορές και αναλογίες που επικαλούνται το υποσυνείδητο.</a:t>
            </a: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Δίπολα (</a:t>
            </a:r>
            <a:r>
              <a:rPr lang="el-GR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Oppositions</a:t>
            </a:r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Εμείς/Αυτοί, Θύμα/Θύτης, Λογική/Συναίσθημα.</a:t>
            </a: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Αποσιώπηση: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Ποια γεγονότα ή απόψεις απουσιάζουν εντελώς;</a:t>
            </a:r>
          </a:p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19;p22">
            <a:extLst>
              <a:ext uri="{FF2B5EF4-FFF2-40B4-BE49-F238E27FC236}">
                <a16:creationId xmlns:a16="http://schemas.microsoft.com/office/drawing/2014/main" id="{7640BBC8-9CBB-B066-CC14-FA44426E2385}"/>
              </a:ext>
            </a:extLst>
          </p:cNvPr>
          <p:cNvSpPr txBox="1"/>
          <p:nvPr/>
        </p:nvSpPr>
        <p:spPr>
          <a:xfrm>
            <a:off x="571500" y="478833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Πώς χτίζεται το Πλαίσιο; 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3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A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FC1D2-39AB-8C6E-3FD6-FE47584B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 1">
            <a:extLst>
              <a:ext uri="{FF2B5EF4-FFF2-40B4-BE49-F238E27FC236}">
                <a16:creationId xmlns:a16="http://schemas.microsoft.com/office/drawing/2014/main" id="{B886EF73-3F0C-7815-DE4C-821D55FA009E}"/>
              </a:ext>
            </a:extLst>
          </p:cNvPr>
          <p:cNvSpPr txBox="1">
            <a:spLocks/>
          </p:cNvSpPr>
          <p:nvPr/>
        </p:nvSpPr>
        <p:spPr>
          <a:xfrm>
            <a:off x="2248435" y="598228"/>
            <a:ext cx="9031224" cy="789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Κριτική Ανάλυση Λόγου </a:t>
            </a:r>
            <a:r>
              <a:rPr kumimoji="0" lang="de-DE" sz="3400" b="1" i="0" u="none" strike="noStrike" kern="1200" cap="none" spc="10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vs</a:t>
            </a:r>
            <a:r>
              <a:rPr kumimoji="0" lang="el-GR" sz="34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400" dirty="0">
                <a:latin typeface="Arial"/>
              </a:rPr>
              <a:t>			Ανάλυση Πλαισίωσης</a:t>
            </a:r>
            <a:endParaRPr kumimoji="0" lang="de-DE" sz="3400" b="1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3" name="Google Shape;140;p17">
            <a:extLst>
              <a:ext uri="{FF2B5EF4-FFF2-40B4-BE49-F238E27FC236}">
                <a16:creationId xmlns:a16="http://schemas.microsoft.com/office/drawing/2014/main" id="{3D43A181-0390-412F-2A7C-731228414D25}"/>
              </a:ext>
            </a:extLst>
          </p:cNvPr>
          <p:cNvSpPr txBox="1"/>
          <p:nvPr/>
        </p:nvSpPr>
        <p:spPr>
          <a:xfrm>
            <a:off x="1653445" y="1971131"/>
            <a:ext cx="10221203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Διαφορετική αφετηρία, διαφορετικός στόχος και διαφορετική "πολιτική" στάση.</a:t>
            </a:r>
          </a:p>
          <a:p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Ανάλυση Πλαισίωσης (</a:t>
            </a:r>
            <a:r>
              <a:rPr lang="el-G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Framing</a:t>
            </a:r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ρωτάει: «ΠΩΣ παρουσιάζεται η πραγματικότητα;» (Εστιάζει στη στρατηγική και την αντίληψη).</a:t>
            </a:r>
          </a:p>
          <a:p>
            <a:endParaRPr lang="el-G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Κριτική Ανάλυση Λόγου (CDA) ρωτάει: «ΓΙΑΤΙ παρουσιάζεται έτσι και ΠΟΙΟΝ εξυπηρετεί;» (Εστιάζει στην εξουσία και την ιδεολογία).</a:t>
            </a:r>
          </a:p>
        </p:txBody>
      </p:sp>
    </p:spTree>
    <p:extLst>
      <p:ext uri="{BB962C8B-B14F-4D97-AF65-F5344CB8AC3E}">
        <p14:creationId xmlns:p14="http://schemas.microsoft.com/office/powerpoint/2010/main" val="79634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6A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A5E10-A860-8935-5BFD-506628635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 1">
            <a:extLst>
              <a:ext uri="{FF2B5EF4-FFF2-40B4-BE49-F238E27FC236}">
                <a16:creationId xmlns:a16="http://schemas.microsoft.com/office/drawing/2014/main" id="{D3C12A58-EF5C-0E08-1CDB-616402691BB7}"/>
              </a:ext>
            </a:extLst>
          </p:cNvPr>
          <p:cNvSpPr txBox="1">
            <a:spLocks/>
          </p:cNvSpPr>
          <p:nvPr/>
        </p:nvSpPr>
        <p:spPr>
          <a:xfrm>
            <a:off x="2248435" y="598228"/>
            <a:ext cx="9031224" cy="789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4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Κριτική Ανάλυση Λόγου </a:t>
            </a:r>
            <a:r>
              <a:rPr kumimoji="0" lang="de-DE" sz="3400" b="1" i="0" u="none" strike="noStrike" kern="1200" cap="none" spc="10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vs</a:t>
            </a:r>
            <a:r>
              <a:rPr kumimoji="0" lang="el-GR" sz="34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400" dirty="0">
                <a:latin typeface="Arial"/>
              </a:rPr>
              <a:t>			Ανάλυση Πλαισίωσης</a:t>
            </a:r>
            <a:endParaRPr kumimoji="0" lang="de-DE" sz="3400" b="1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</a:endParaRP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40761AE6-337B-5A1D-32DE-17F711209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5635"/>
              </p:ext>
            </p:extLst>
          </p:nvPr>
        </p:nvGraphicFramePr>
        <p:xfrm>
          <a:off x="1583871" y="2401094"/>
          <a:ext cx="9846129" cy="3749040"/>
        </p:xfrm>
        <a:graphic>
          <a:graphicData uri="http://schemas.openxmlformats.org/drawingml/2006/table">
            <a:tbl>
              <a:tblPr/>
              <a:tblGrid>
                <a:gridCol w="3282043">
                  <a:extLst>
                    <a:ext uri="{9D8B030D-6E8A-4147-A177-3AD203B41FA5}">
                      <a16:colId xmlns:a16="http://schemas.microsoft.com/office/drawing/2014/main" val="3490720036"/>
                    </a:ext>
                  </a:extLst>
                </a:gridCol>
                <a:gridCol w="3282043">
                  <a:extLst>
                    <a:ext uri="{9D8B030D-6E8A-4147-A177-3AD203B41FA5}">
                      <a16:colId xmlns:a16="http://schemas.microsoft.com/office/drawing/2014/main" val="2229827925"/>
                    </a:ext>
                  </a:extLst>
                </a:gridCol>
                <a:gridCol w="3282043">
                  <a:extLst>
                    <a:ext uri="{9D8B030D-6E8A-4147-A177-3AD203B41FA5}">
                      <a16:colId xmlns:a16="http://schemas.microsoft.com/office/drawing/2014/main" val="2591031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Χαρακτηριστικό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Ανάλυση Πλαισίωσης (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Framing)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Κριτική Ανάλυση Λόγου (</a:t>
                      </a:r>
                      <a:r>
                        <a:rPr lang="de-DE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CDA)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550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Κύριος Εκπρόσωπος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de-DE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Entman, Goffman, Lakoff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de-DE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Fairclough, Wodak, van Dijk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90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Εστίαση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Στρατηγική &amp; Νόημα (Πώς πείθει;)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Εξουσία &amp; Κοινωνία (Ποιον εξυπηρετεί;)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50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Λέξεις-Κλειδιά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Επιλογή, Εμφατικότητα, Μεταφορά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Ιδεολογία, Ηγεμονία, Ανισότητα, Πλαίσιο (Context)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565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Μεθοδολογία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Συχνά πιο ποσοτική ή γνωστική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Πιο ποιοτική, ιστορική και κοινωνιολογική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07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Στόχος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Κατανόηση της επικοινωνίας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l-GR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Κοινωνική αλλαγή / Χειραφέτηση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35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1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">
            <a:extLst>
              <a:ext uri="{FF2B5EF4-FFF2-40B4-BE49-F238E27FC236}">
                <a16:creationId xmlns:a16="http://schemas.microsoft.com/office/drawing/2014/main" id="{A850F60F-E95A-EA45-7E12-2F2AB4A5AFD9}"/>
              </a:ext>
            </a:extLst>
          </p:cNvPr>
          <p:cNvSpPr txBox="1">
            <a:spLocks/>
          </p:cNvSpPr>
          <p:nvPr/>
        </p:nvSpPr>
        <p:spPr>
          <a:xfrm>
            <a:off x="5851896" y="1053608"/>
            <a:ext cx="3803092" cy="7482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</a:rPr>
              <a:t>Συμπέρασμα 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0958B9D5-D2BE-ABC8-925A-2ABC3201B4B5}"/>
              </a:ext>
            </a:extLst>
          </p:cNvPr>
          <p:cNvSpPr txBox="1">
            <a:spLocks/>
          </p:cNvSpPr>
          <p:nvPr/>
        </p:nvSpPr>
        <p:spPr>
          <a:xfrm>
            <a:off x="4413061" y="2573171"/>
            <a:ext cx="6680762" cy="3231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1148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1732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Η ανάλυση πλαισίωσης (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Framing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είναι απαραίτητο εργαλείο για την κατανόηση του Πολιτικού Λόγου. Αποκαλύπτει τις στρατηγικές εξουσίας πίσω από τις λέξεις και τις εικόνες, δείχνοντας όχι τι σκεφτόμαστε, αλλά πώς σκεφτόμαστε.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99B7AE2A-C904-8C0D-BBF4-736934269528}"/>
              </a:ext>
            </a:extLst>
          </p:cNvPr>
          <p:cNvSpPr txBox="1">
            <a:spLocks/>
          </p:cNvSpPr>
          <p:nvPr/>
        </p:nvSpPr>
        <p:spPr>
          <a:xfrm>
            <a:off x="1110931" y="586468"/>
            <a:ext cx="3803092" cy="7482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</a:rPr>
              <a:t>Βιβλιογραφία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BD570-9F4F-CF1F-9455-B9F52EA0021F}"/>
              </a:ext>
            </a:extLst>
          </p:cNvPr>
          <p:cNvSpPr txBox="1"/>
          <p:nvPr/>
        </p:nvSpPr>
        <p:spPr>
          <a:xfrm>
            <a:off x="474179" y="1145922"/>
            <a:ext cx="11243641" cy="555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Benford, R. D., &amp; Snow, D. A.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(2000). "Framing Processes and Social Movements: An Overview and Assessment". </a:t>
            </a:r>
            <a:r>
              <a:rPr lang="el-GR" sz="13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Annual</a:t>
            </a:r>
            <a:r>
              <a:rPr lang="el-GR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Review of </a:t>
            </a:r>
            <a:r>
              <a:rPr lang="el-GR" sz="1300" i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Sociology</a:t>
            </a:r>
            <a:r>
              <a:rPr lang="el-GR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26, 611-639.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e-DE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Chong, D., &amp; </a:t>
            </a:r>
            <a:r>
              <a:rPr lang="de-DE" sz="13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Druckman</a:t>
            </a:r>
            <a:r>
              <a:rPr lang="de-DE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N.</a:t>
            </a:r>
            <a:r>
              <a:rPr lang="de-DE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(2007). 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"Framing Theory".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Annual Review of Political Science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10, 103-126.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D'Angelo, P.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(2002). "News Framing as a </a:t>
            </a:r>
            <a:r>
              <a:rPr lang="en-US" sz="13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Multiparadigmatic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Research Program".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52(4), 870-888.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Vreese, C. H.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(2005). "News Framing: Theory and Typology".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 Design Journal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13(1), 51-62.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Entman</a:t>
            </a: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M.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(1993). "Framing: Toward Clarification of a Fractured Paradigm".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43(4), 51-58.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Gamson, W. A., &amp; Modigliani, A.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(1989). "Media Discourse and Public Opinion on Nuclear Power: A Constructionist Approach".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Journal of Sociology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95(1), 1-37.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Goffman, E.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(1974).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Frame Analysis: An Essay on the Organization of Experience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Harvard University Press.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Iyengar, S.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(1991).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Anyone Responsible? How Television Frames Political Issues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University of Chicago Press.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Matthes, J., &amp; Kohring, M.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(2008). "The Content Analysis of Media Frames: Toward Improving Reliability and Validity".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58(2), 258-279.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Scheufele, D. A.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(1999). "Framing as a Theory of Media Effects".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49(1), 103-122.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e-DE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Scheufele, D. A., &amp; </a:t>
            </a:r>
            <a:r>
              <a:rPr lang="de-DE" sz="13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Tewksbury</a:t>
            </a:r>
            <a:r>
              <a:rPr lang="de-DE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</a:t>
            </a:r>
            <a:r>
              <a:rPr lang="de-DE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(2007). 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"Framing, Agenda Setting, and Priming: The Evolution of Three Media Effects Models".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57(1), 9-20.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Semetko</a:t>
            </a: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A., &amp; Valkenburg, P. M.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(2000). "Framing European Politics: A Content Analysis of Press and Television News". </a:t>
            </a:r>
            <a:r>
              <a:rPr lang="en-US" sz="13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Communication</a:t>
            </a:r>
            <a:r>
              <a:rPr lang="en-US" sz="13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50(2), 93-109.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3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3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C8BE7-BBEE-785F-E767-1AC7188F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D45213F9-43AF-FA36-F5FD-E92D628E2F96}"/>
              </a:ext>
            </a:extLst>
          </p:cNvPr>
          <p:cNvSpPr txBox="1">
            <a:spLocks/>
          </p:cNvSpPr>
          <p:nvPr/>
        </p:nvSpPr>
        <p:spPr>
          <a:xfrm>
            <a:off x="4786200" y="860533"/>
            <a:ext cx="6400800" cy="658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1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</a:rPr>
              <a:t>Διάγγελμα Τ. Παπαδόπουλου</a:t>
            </a: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D020032B-9EAF-97AC-B0B8-F336F8318638}"/>
              </a:ext>
            </a:extLst>
          </p:cNvPr>
          <p:cNvSpPr txBox="1">
            <a:spLocks/>
          </p:cNvSpPr>
          <p:nvPr/>
        </p:nvSpPr>
        <p:spPr>
          <a:xfrm>
            <a:off x="5314952" y="2590438"/>
            <a:ext cx="6098720" cy="32575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u="sng" dirty="0">
                <a:latin typeface="Arial" panose="020B0604020202020204" pitchFamily="34" charset="0"/>
              </a:rPr>
              <a:t>Το Κυρίαρχο Πλαίσιο (The </a:t>
            </a:r>
            <a:r>
              <a:rPr lang="el-GR" sz="2000" b="1" u="sng" dirty="0" err="1">
                <a:latin typeface="Arial" panose="020B0604020202020204" pitchFamily="34" charset="0"/>
              </a:rPr>
              <a:t>Master</a:t>
            </a:r>
            <a:r>
              <a:rPr lang="el-GR" sz="2000" b="1" u="sng" dirty="0">
                <a:latin typeface="Arial" panose="020B0604020202020204" pitchFamily="34" charset="0"/>
              </a:rPr>
              <a:t> Frame)</a:t>
            </a:r>
          </a:p>
          <a:p>
            <a:r>
              <a:rPr lang="el-GR" sz="2000" dirty="0">
                <a:latin typeface="Arial" panose="020B0604020202020204" pitchFamily="34" charset="0"/>
              </a:rPr>
              <a:t>«Κράτος </a:t>
            </a:r>
            <a:r>
              <a:rPr lang="el-GR" sz="2000" dirty="0" err="1">
                <a:latin typeface="Arial" panose="020B0604020202020204" pitchFamily="34" charset="0"/>
              </a:rPr>
              <a:t>vs</a:t>
            </a:r>
            <a:r>
              <a:rPr lang="el-GR" sz="2000" dirty="0">
                <a:latin typeface="Arial" panose="020B0604020202020204" pitchFamily="34" charset="0"/>
              </a:rPr>
              <a:t>. Κοινότητα» (</a:t>
            </a:r>
            <a:r>
              <a:rPr lang="el-GR" sz="2000" dirty="0" err="1">
                <a:latin typeface="Arial" panose="020B0604020202020204" pitchFamily="34" charset="0"/>
              </a:rPr>
              <a:t>Statehood</a:t>
            </a:r>
            <a:r>
              <a:rPr lang="el-GR" sz="2000" dirty="0">
                <a:latin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</a:rPr>
              <a:t>vs</a:t>
            </a:r>
            <a:r>
              <a:rPr lang="el-GR" sz="2000" dirty="0">
                <a:latin typeface="Arial" panose="020B0604020202020204" pitchFamily="34" charset="0"/>
              </a:rPr>
              <a:t>. Community) Ο Παπαδόπουλος δεν πλαισίωσε το δημοψήφισμα ως «Λύση </a:t>
            </a:r>
            <a:r>
              <a:rPr lang="el-GR" sz="2000" dirty="0" err="1">
                <a:latin typeface="Arial" panose="020B0604020202020204" pitchFamily="34" charset="0"/>
              </a:rPr>
              <a:t>vs</a:t>
            </a:r>
            <a:r>
              <a:rPr lang="el-GR" sz="2000" dirty="0">
                <a:latin typeface="Arial" panose="020B0604020202020204" pitchFamily="34" charset="0"/>
              </a:rPr>
              <a:t>. Μη Λύση» (όπως έκαναν οι υποστηρικτές του ΝΑΙ). </a:t>
            </a:r>
            <a:endParaRPr lang="de-DE" sz="2000" dirty="0">
              <a:latin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</a:rPr>
              <a:t>Το πλαισίωσε ως «Διάσωση της Κυπριακής Δημοκρατίας </a:t>
            </a:r>
            <a:r>
              <a:rPr lang="el-GR" sz="2000" dirty="0" err="1">
                <a:latin typeface="Arial" panose="020B0604020202020204" pitchFamily="34" charset="0"/>
              </a:rPr>
              <a:t>vs</a:t>
            </a:r>
            <a:r>
              <a:rPr lang="el-GR" sz="2000" dirty="0">
                <a:latin typeface="Arial" panose="020B0604020202020204" pitchFamily="34" charset="0"/>
              </a:rPr>
              <a:t>. Διάλυση/Υποβάθμιση».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00" name="Picture 4" descr="Βιογραφία Τάσσου Παπαδόπουλου">
            <a:extLst>
              <a:ext uri="{FF2B5EF4-FFF2-40B4-BE49-F238E27FC236}">
                <a16:creationId xmlns:a16="http://schemas.microsoft.com/office/drawing/2014/main" id="{3B29C71E-1E2F-46CF-7A3A-86543D7E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-5283" r="31960" b="8425"/>
          <a:stretch>
            <a:fillRect/>
          </a:stretch>
        </p:blipFill>
        <p:spPr bwMode="auto">
          <a:xfrm>
            <a:off x="0" y="138806"/>
            <a:ext cx="2277983" cy="186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A78145-11C8-9992-9EC4-31E3E90E9D7A}"/>
              </a:ext>
            </a:extLst>
          </p:cNvPr>
          <p:cNvSpPr txBox="1"/>
          <p:nvPr/>
        </p:nvSpPr>
        <p:spPr>
          <a:xfrm>
            <a:off x="5692437" y="1347904"/>
            <a:ext cx="609872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ysClr val="window" lastClr="FFFFFF"/>
                </a:solidFill>
                <a:latin typeface="Arial"/>
              </a:rPr>
              <a:t>“textbook case”: </a:t>
            </a:r>
            <a:r>
              <a:rPr lang="el-GR" sz="1800" dirty="0">
                <a:solidFill>
                  <a:sysClr val="window" lastClr="FFFFFF"/>
                </a:solidFill>
                <a:latin typeface="Arial"/>
              </a:rPr>
              <a:t>επιτυχημένη πλαισίωση</a:t>
            </a:r>
          </a:p>
        </p:txBody>
      </p:sp>
    </p:spTree>
    <p:extLst>
      <p:ext uri="{BB962C8B-B14F-4D97-AF65-F5344CB8AC3E}">
        <p14:creationId xmlns:p14="http://schemas.microsoft.com/office/powerpoint/2010/main" val="62880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2C0C9-6FA2-CE65-611A-E7279488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1;p22">
            <a:extLst>
              <a:ext uri="{FF2B5EF4-FFF2-40B4-BE49-F238E27FC236}">
                <a16:creationId xmlns:a16="http://schemas.microsoft.com/office/drawing/2014/main" id="{2AB3EF63-202E-02DB-8D40-93A588B80177}"/>
              </a:ext>
            </a:extLst>
          </p:cNvPr>
          <p:cNvSpPr txBox="1"/>
          <p:nvPr/>
        </p:nvSpPr>
        <p:spPr>
          <a:xfrm>
            <a:off x="571500" y="2044005"/>
            <a:ext cx="893172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α. Ορισμός Προβλήματος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πρόβλημα για τον Παπαδόπουλο </a:t>
            </a: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η έλλειψη λύσης, αλλά το ίδιο το Σχέδιο Ανάν.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κείμενο: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«Το Σχέδιο Ανάν δεν καταλύει την de facto διχοτόμηση, αλλά, αντίθετα τη νομιμοποιεί... Καλούμαστε να καταλύσουμε την Κυπριακή Δημοκρατία».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Πλαίσιο: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Σχέδιο είναι ο «Δούρειος Ίππος» για την κατάργηση του Κράτους.</a:t>
            </a: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β. Διάγνωση Αιτιών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Ποιος φταίει για το κακό σχέδιο;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κείμενο: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Η «αρνητική στάση και οι μαξιμαλιστικές θέσεις της Τουρκικής πλευράς» και η «ανοχή των Ηνωμένων Εθνών». Επίσης, η κακή διαπραγμάτευση του παρελθόντος (υπαινικτικά).</a:t>
            </a:r>
          </a:p>
        </p:txBody>
      </p:sp>
      <p:sp>
        <p:nvSpPr>
          <p:cNvPr id="15" name="Google Shape;219;p22">
            <a:extLst>
              <a:ext uri="{FF2B5EF4-FFF2-40B4-BE49-F238E27FC236}">
                <a16:creationId xmlns:a16="http://schemas.microsoft.com/office/drawing/2014/main" id="{27E90482-FDEB-6B61-1C88-8B43E689D692}"/>
              </a:ext>
            </a:extLst>
          </p:cNvPr>
          <p:cNvSpPr txBox="1"/>
          <p:nvPr/>
        </p:nvSpPr>
        <p:spPr>
          <a:xfrm>
            <a:off x="571500" y="478833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Ανάλυση βάσει </a:t>
            </a:r>
            <a:r>
              <a:rPr lang="el-GR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Entman</a:t>
            </a: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 (Οι 4 Λειτουργίες)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24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BE2C1-FE0D-081A-629E-FC20E422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1;p22">
            <a:extLst>
              <a:ext uri="{FF2B5EF4-FFF2-40B4-BE49-F238E27FC236}">
                <a16:creationId xmlns:a16="http://schemas.microsoft.com/office/drawing/2014/main" id="{C5AE38BD-EE40-6CEF-1B2A-315EB8986052}"/>
              </a:ext>
            </a:extLst>
          </p:cNvPr>
          <p:cNvSpPr txBox="1"/>
          <p:nvPr/>
        </p:nvSpPr>
        <p:spPr>
          <a:xfrm>
            <a:off x="571500" y="1595021"/>
            <a:ext cx="8931729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γ. Ηθική Αξιολόγηση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Judgment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Σχέδιο είναι άδικο και ετεροβαρές.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κείμενο: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«Δεν είναι δυνατό... ο νόμιμος ιδιοκτήτης να μοιραστεί την περιουσία του με τον παράνομο εισβολέα».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Πλαίσιο: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ηθικά απαράδεκτο να εξισώνεται το θύμα με τον θύτη. Επικαλείται την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Αξιοπρέπεια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(«Σε καλώ να υπερασπιστείς το δίκαιο, την αξιοπρέπεια...»).</a:t>
            </a: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δ. Πρόταση Θεραπείας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Remedy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λύση δεν είναι το ΝΑΙ, αλλά το ΟΧΙ.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κείμενο: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«Σε καλώ να πεις στις 24 του Απρίλη ένα δυνατό ΟΧΙ». Η θεραπεία είναι η απόρριψη του σχεδίου για να σωθεί η Κυπριακή Δημοκρατία και να διεκδικηθεί κάτι καλύτερο μέσω της Ε.Ε.</a:t>
            </a:r>
          </a:p>
        </p:txBody>
      </p:sp>
      <p:sp>
        <p:nvSpPr>
          <p:cNvPr id="15" name="Google Shape;219;p22">
            <a:extLst>
              <a:ext uri="{FF2B5EF4-FFF2-40B4-BE49-F238E27FC236}">
                <a16:creationId xmlns:a16="http://schemas.microsoft.com/office/drawing/2014/main" id="{6DF48A41-0C90-2EE9-A874-16272F823775}"/>
              </a:ext>
            </a:extLst>
          </p:cNvPr>
          <p:cNvSpPr txBox="1"/>
          <p:nvPr/>
        </p:nvSpPr>
        <p:spPr>
          <a:xfrm>
            <a:off x="571500" y="478833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Ανάλυση βάσει </a:t>
            </a:r>
            <a:r>
              <a:rPr lang="el-GR" sz="3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Entman</a:t>
            </a:r>
            <a:r>
              <a:rPr lang="el-GR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Playfair Display"/>
              </a:rPr>
              <a:t> (Οι 4 Λειτουργίες)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3;p14">
            <a:extLst>
              <a:ext uri="{FF2B5EF4-FFF2-40B4-BE49-F238E27FC236}">
                <a16:creationId xmlns:a16="http://schemas.microsoft.com/office/drawing/2014/main" id="{FA875C85-2BC4-C17E-08A7-AADBC2520FBB}"/>
              </a:ext>
            </a:extLst>
          </p:cNvPr>
          <p:cNvSpPr txBox="1"/>
          <p:nvPr/>
        </p:nvSpPr>
        <p:spPr>
          <a:xfrm>
            <a:off x="571499" y="1542097"/>
            <a:ext cx="7141265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Κοινωνιολογική Προσέγγιση</a:t>
            </a:r>
            <a:r>
              <a:rPr lang="el-GR" b="1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: </a:t>
            </a:r>
            <a:b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</a:br>
            <a:b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</a:b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Σύμφωνα με τον </a:t>
            </a:r>
            <a:r>
              <a:rPr lang="el-GR" b="0" i="0" u="none" strike="noStrike" cap="none" dirty="0" err="1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Erving</a:t>
            </a: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 </a:t>
            </a:r>
            <a:r>
              <a:rPr lang="el-GR" b="0" i="0" u="none" strike="noStrike" cap="none" dirty="0" err="1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Goffman</a:t>
            </a: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 (1974) τα πλαίσια: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	- </a:t>
            </a: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είναι "σχήματα ερμηνείας" (</a:t>
            </a:r>
            <a:r>
              <a:rPr lang="el-GR" b="0" i="0" u="none" strike="noStrike" cap="none" dirty="0" err="1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schemata</a:t>
            </a: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 of </a:t>
            </a:r>
            <a:r>
              <a:rPr lang="el-GR" b="0" i="0" u="none" strike="noStrike" cap="none" dirty="0" err="1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interpretation</a:t>
            </a:r>
            <a:r>
              <a:rPr lang="el-GR" b="0" i="0" u="none" strike="noStrike" cap="none" dirty="0">
                <a:solidFill>
                  <a:schemeClr val="bg1"/>
                </a:solidFill>
                <a:latin typeface="+mj-lt"/>
                <a:ea typeface="DM Sans"/>
                <a:cs typeface="DM Sans"/>
                <a:sym typeface="DM Sans"/>
              </a:rPr>
              <a:t>) που επιτρέπουν στα άτομα να εντοπίζουν, να αντιλαμβάνονται, να προσδιορίζουν και να χαρακτηρίζουν τα γεγονότα.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chemeClr val="bg1"/>
                </a:solidFill>
                <a:latin typeface="+mj-lt"/>
              </a:rPr>
              <a:t>	- λειτουργούν ως νοητικοί φακοί που οργανώνουν την εμπειρία μας, μετατρέποντας το χάος των πληροφοριών σε κατανοητό νόημα.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Google Shape;101;p14">
            <a:extLst>
              <a:ext uri="{FF2B5EF4-FFF2-40B4-BE49-F238E27FC236}">
                <a16:creationId xmlns:a16="http://schemas.microsoft.com/office/drawing/2014/main" id="{00452F3F-9B94-9176-F625-D84D413FD932}"/>
              </a:ext>
            </a:extLst>
          </p:cNvPr>
          <p:cNvSpPr txBox="1"/>
          <p:nvPr/>
        </p:nvSpPr>
        <p:spPr>
          <a:xfrm>
            <a:off x="571500" y="5715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3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Τι είναι το Πλαίσιο;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Είμαστε όλοι ηθοποιοί; Η ανάλυση των κοινωνικών αλληλεπιδράσεων από τον Erving  Goffman">
            <a:extLst>
              <a:ext uri="{FF2B5EF4-FFF2-40B4-BE49-F238E27FC236}">
                <a16:creationId xmlns:a16="http://schemas.microsoft.com/office/drawing/2014/main" id="{75F1822C-F620-0FFE-D618-0FA8380A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7" y="175028"/>
            <a:ext cx="3471242" cy="173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4B161-338C-FD14-7ACD-301F41129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F2104B97-0CE5-D674-8FCF-51988212658C}"/>
              </a:ext>
            </a:extLst>
          </p:cNvPr>
          <p:cNvSpPr txBox="1"/>
          <p:nvPr/>
        </p:nvSpPr>
        <p:spPr>
          <a:xfrm>
            <a:off x="571500" y="2574404"/>
            <a:ext cx="7266214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Α. Λεκτικές Επιλογές (</a:t>
            </a:r>
            <a:r>
              <a:rPr lang="el-G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Lexical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τρόπος που κατονομάζει τις δύο καταστάσεις για να προκαλέσει συγκεκριμένα συναισθήματα:</a:t>
            </a:r>
          </a:p>
          <a:p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 Σχέδιο Ανάν: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Χρησιμοποιεί λέξεις όπως «αβεβαιότητα», «πείραμα», «κηδεμόνας», «κατάλυση», «κενές προσδοκίες».</a:t>
            </a:r>
          </a:p>
          <a:p>
            <a:endParaRPr lang="el-G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Κυπριακή Δημοκρατία (το παρόν):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Χρησιμοποιεί λέξεις όπως «ασφάλεια», «διεθνώς αναγνωρισμένο κράτος», «έρεισμα», «ασπίδα».</a:t>
            </a:r>
          </a:p>
        </p:txBody>
      </p:sp>
      <p:sp>
        <p:nvSpPr>
          <p:cNvPr id="14" name="Google Shape;219;p22">
            <a:extLst>
              <a:ext uri="{FF2B5EF4-FFF2-40B4-BE49-F238E27FC236}">
                <a16:creationId xmlns:a16="http://schemas.microsoft.com/office/drawing/2014/main" id="{9EF62869-9DDA-A970-A2A4-979D872FE3AB}"/>
              </a:ext>
            </a:extLst>
          </p:cNvPr>
          <p:cNvSpPr txBox="1"/>
          <p:nvPr/>
        </p:nvSpPr>
        <p:spPr>
          <a:xfrm>
            <a:off x="571500" y="647700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Γλωσσικοί Μηχανισμοί &amp; Ρητορική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0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00946-F52E-0A6D-A8EE-E983A4CD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3276913-B313-2500-81B3-A5F76784B85C}"/>
              </a:ext>
            </a:extLst>
          </p:cNvPr>
          <p:cNvSpPr txBox="1"/>
          <p:nvPr/>
        </p:nvSpPr>
        <p:spPr>
          <a:xfrm>
            <a:off x="571500" y="1782161"/>
            <a:ext cx="7266214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Β. Η Κεντρική Μεταφορά (</a:t>
            </a:r>
            <a:r>
              <a:rPr lang="el-G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Lakoff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Υπάρχουν δύο ισχυρές μεταφορές στο κείμενο: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Οικονομική Μεταφορά («Αγοράζουμε Ελπίδα»):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Φράση: </a:t>
            </a: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«Με λίγα λόγια "αγοράζουμε ελπίδα", με μόνο αντάλλαγμα... την καλή θέληση της Τουρκίας».</a:t>
            </a:r>
            <a:endParaRPr lang="de-DE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Ανάλυση: Πλαισιώνει το Σχέδιο ως μια κακή εμπορική συμφωνία.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νεργοποιεί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φόβο της απώλειας (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Aversion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Μεταφορά της Κληρονομιάς / Παράδοσης: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Φράση</a:t>
            </a:r>
            <a:r>
              <a:rPr lang="el-G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«Παρέλαβα Κράτος διεθνώς αναγνωρισμένο. Δεν θα παραδώσω «Κοινότητα» χωρίς δικαίωμα λόγου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...»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Ανάλυση: Αυτή είναι η πιο διάσημη φράση του διαγγέλματος. Εδώ λειτουργεί το σχήμα του «Υπεύθυνου Πατέρα/Θεματοφύλακα». 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19;p22">
            <a:extLst>
              <a:ext uri="{FF2B5EF4-FFF2-40B4-BE49-F238E27FC236}">
                <a16:creationId xmlns:a16="http://schemas.microsoft.com/office/drawing/2014/main" id="{B6FBB235-7F8B-E945-0D88-451F4089FA03}"/>
              </a:ext>
            </a:extLst>
          </p:cNvPr>
          <p:cNvSpPr txBox="1"/>
          <p:nvPr/>
        </p:nvSpPr>
        <p:spPr>
          <a:xfrm>
            <a:off x="571500" y="647700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Γλωσσικοί Μηχανισμοί &amp; Ρητορική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08968-B612-4C9F-3ACC-364F57677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93E88B9-7AD1-EF95-4128-F8DC3D02B5A6}"/>
              </a:ext>
            </a:extLst>
          </p:cNvPr>
          <p:cNvSpPr txBox="1"/>
          <p:nvPr/>
        </p:nvSpPr>
        <p:spPr>
          <a:xfrm>
            <a:off x="571500" y="1782161"/>
            <a:ext cx="726621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Γ. Αντίστιξη &amp; Δίπολα (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Oppositions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κείμενο είναι γεμάτο αντιθέσεις που καθοδηγούν τη σκέψη: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Σιγουριά (Κράτος)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Αβεβαιότητα (Σχέδιο).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Αξιοπρέπεια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Υποταγή (Κηδεμονία).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Ευρωπαϊκή Ένωση (Ασφάλεια)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Τουρκική Βούληση (Κίνδυνος).</a:t>
            </a:r>
          </a:p>
        </p:txBody>
      </p:sp>
      <p:sp>
        <p:nvSpPr>
          <p:cNvPr id="14" name="Google Shape;219;p22">
            <a:extLst>
              <a:ext uri="{FF2B5EF4-FFF2-40B4-BE49-F238E27FC236}">
                <a16:creationId xmlns:a16="http://schemas.microsoft.com/office/drawing/2014/main" id="{D0DE3A55-378F-85C3-C4AE-5973F642BB7B}"/>
              </a:ext>
            </a:extLst>
          </p:cNvPr>
          <p:cNvSpPr txBox="1"/>
          <p:nvPr/>
        </p:nvSpPr>
        <p:spPr>
          <a:xfrm>
            <a:off x="571500" y="647700"/>
            <a:ext cx="11601450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Γλωσσικοί Μηχανισμοί &amp; Ρητορική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7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A999B-2D55-B846-7BBE-9941FDC1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23980626-84EF-7D1F-5E95-12E86CEDA426}"/>
              </a:ext>
            </a:extLst>
          </p:cNvPr>
          <p:cNvSpPr txBox="1">
            <a:spLocks/>
          </p:cNvSpPr>
          <p:nvPr/>
        </p:nvSpPr>
        <p:spPr>
          <a:xfrm>
            <a:off x="4535187" y="1174007"/>
            <a:ext cx="6400800" cy="658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300" dirty="0">
                <a:solidFill>
                  <a:sysClr val="window" lastClr="FFFFFF"/>
                </a:solidFill>
                <a:latin typeface="Arial"/>
              </a:rPr>
              <a:t>Απήχηση (</a:t>
            </a:r>
            <a:r>
              <a:rPr lang="en-US" sz="3300" dirty="0">
                <a:solidFill>
                  <a:sysClr val="window" lastClr="FFFFFF"/>
                </a:solidFill>
                <a:latin typeface="Arial"/>
              </a:rPr>
              <a:t>Resonance</a:t>
            </a:r>
            <a:r>
              <a:rPr lang="el-GR" sz="3300" dirty="0">
                <a:solidFill>
                  <a:sysClr val="window" lastClr="FFFFFF"/>
                </a:solidFill>
                <a:latin typeface="Arial"/>
              </a:rPr>
              <a:t>)</a:t>
            </a:r>
            <a:endParaRPr kumimoji="0" lang="el-GR" sz="3300" b="1" i="0" u="none" strike="noStrike" kern="1200" cap="none" spc="1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F79B89D9-E45A-A2B9-D0E2-D5C5B6966022}"/>
              </a:ext>
            </a:extLst>
          </p:cNvPr>
          <p:cNvSpPr txBox="1">
            <a:spLocks/>
          </p:cNvSpPr>
          <p:nvPr/>
        </p:nvSpPr>
        <p:spPr>
          <a:xfrm>
            <a:off x="4535187" y="2182224"/>
            <a:ext cx="7335684" cy="32575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latin typeface="Arial" panose="020B0604020202020204" pitchFamily="34" charset="0"/>
              </a:rPr>
              <a:t>Το διάγγελμα πέτυχε τεράστια Απήχηση γιατί πάτησε πάνω στο βαθύτερο υπαρξιακό άγχος των Ελληνοκυπρίων: Τον φόβο ότι θα χάσουν το μοναδικό τους όπλο και ασπίδα, την Κυπριακή Δημοκρατία.</a:t>
            </a:r>
          </a:p>
        </p:txBody>
      </p:sp>
    </p:spTree>
    <p:extLst>
      <p:ext uri="{BB962C8B-B14F-4D97-AF65-F5344CB8AC3E}">
        <p14:creationId xmlns:p14="http://schemas.microsoft.com/office/powerpoint/2010/main" val="101438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>
            <a:extLst>
              <a:ext uri="{FF2B5EF4-FFF2-40B4-BE49-F238E27FC236}">
                <a16:creationId xmlns:a16="http://schemas.microsoft.com/office/drawing/2014/main" id="{3DA4D38D-A6A5-51A4-2C45-71063130A42A}"/>
              </a:ext>
            </a:extLst>
          </p:cNvPr>
          <p:cNvSpPr txBox="1">
            <a:spLocks/>
          </p:cNvSpPr>
          <p:nvPr/>
        </p:nvSpPr>
        <p:spPr>
          <a:xfrm>
            <a:off x="4535187" y="1174007"/>
            <a:ext cx="6400800" cy="658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1" i="0" u="none" strike="noStrike" kern="1200" cap="none" spc="10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</a:rPr>
              <a:t>Ο Θεμελιώδης Ορισμός</a:t>
            </a:r>
            <a:endParaRPr kumimoji="0" lang="el-GR" sz="3300" b="1" i="0" u="none" strike="noStrike" kern="1200" cap="none" spc="1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B8729F86-50F7-5125-40C8-EA46A838D5C7}"/>
              </a:ext>
            </a:extLst>
          </p:cNvPr>
          <p:cNvSpPr txBox="1">
            <a:spLocks/>
          </p:cNvSpPr>
          <p:nvPr/>
        </p:nvSpPr>
        <p:spPr>
          <a:xfrm>
            <a:off x="4535187" y="2182224"/>
            <a:ext cx="6992784" cy="32575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«Το να πλαισιώνεις σημαίνει να επιλέγεις ορισμένες πτυχές μιας αντιληπτής πραγματικότητας και να τις καθιστάς πιο εμφανείς σε ένα κείμενο επικοινωνίας»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Robert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Entman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(1993)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C9A7C84-7089-4389-89CD-681FBE40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06" y="3836504"/>
            <a:ext cx="1766681" cy="23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 1">
            <a:extLst>
              <a:ext uri="{FF2B5EF4-FFF2-40B4-BE49-F238E27FC236}">
                <a16:creationId xmlns:a16="http://schemas.microsoft.com/office/drawing/2014/main" id="{3F71EFD3-F64B-3899-EA34-287213E855BC}"/>
              </a:ext>
            </a:extLst>
          </p:cNvPr>
          <p:cNvSpPr txBox="1">
            <a:spLocks/>
          </p:cNvSpPr>
          <p:nvPr/>
        </p:nvSpPr>
        <p:spPr>
          <a:xfrm>
            <a:off x="2248436" y="745185"/>
            <a:ext cx="9031224" cy="789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1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</a:rPr>
              <a:t>Οι 4 Λειτουργίες της Πλαισίωσης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AE57CA4A-FE11-212C-CF95-4286D0CB0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6679"/>
              </p:ext>
            </p:extLst>
          </p:nvPr>
        </p:nvGraphicFramePr>
        <p:xfrm>
          <a:off x="2337888" y="1139968"/>
          <a:ext cx="8090176" cy="457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0;p17">
            <a:extLst>
              <a:ext uri="{FF2B5EF4-FFF2-40B4-BE49-F238E27FC236}">
                <a16:creationId xmlns:a16="http://schemas.microsoft.com/office/drawing/2014/main" id="{14CCFDBE-345A-F29C-4374-78A60D40BDE1}"/>
              </a:ext>
            </a:extLst>
          </p:cNvPr>
          <p:cNvSpPr txBox="1"/>
          <p:nvPr/>
        </p:nvSpPr>
        <p:spPr>
          <a:xfrm>
            <a:off x="1058457" y="1789043"/>
            <a:ext cx="9387569" cy="542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9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Λεκτικές</a:t>
            </a:r>
            <a:r>
              <a:rPr lang="en-US" sz="19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Επ</a:t>
            </a:r>
            <a:r>
              <a:rPr lang="en-US" sz="19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ιλογές</a:t>
            </a:r>
            <a:r>
              <a:rPr lang="en-US" sz="19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: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Η 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χρήση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συγκεκριμένων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λέξεων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ενεργο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ποιεί διαφορετικά νοήματα (π.χ. "κα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θεστώς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" vs "</a:t>
            </a:r>
            <a:r>
              <a:rPr lang="en-US" sz="19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κυ</a:t>
            </a:r>
            <a:r>
              <a:rPr lang="en-US" sz="19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βέρνηση").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Παράλειψη (</a:t>
            </a:r>
            <a:r>
              <a:rPr lang="el-GR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Omission</a:t>
            </a:r>
            <a:r>
              <a:rPr lang="el-GR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):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endParaRPr lang="de-DE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>
              <a:lnSpc>
                <a:spcPct val="160000"/>
              </a:lnSpc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Ό,τι δεν λέγεται είναι συχνά εξίσου σημαντικό με αυτό που λέγεται.</a:t>
            </a:r>
            <a:endParaRPr lang="de-DE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Εμφατικότητα</a:t>
            </a:r>
            <a:r>
              <a:rPr lang="el-GR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(</a:t>
            </a:r>
            <a:r>
              <a:rPr lang="el-GR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Salience</a:t>
            </a:r>
            <a:r>
              <a:rPr lang="el-GR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):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endParaRPr lang="de-DE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>
              <a:lnSpc>
                <a:spcPct val="160000"/>
              </a:lnSpc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Τοποθέτηση πληροφοριών σε τίτλους, επαναλήψεις, ή οπτική ανάδειξη.</a:t>
            </a:r>
            <a:endParaRPr lang="de-DE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Μεταφορικά Σχήματα: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endParaRPr lang="de-DE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>
              <a:lnSpc>
                <a:spcPct val="160000"/>
              </a:lnSpc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Σύνδεση μιας άγνωστης έννοιας με μια γνωστή εμπειρία (π.χ. "Κύματα προσφύγων").</a:t>
            </a:r>
            <a:endParaRPr lang="el-GR" dirty="0">
              <a:solidFill>
                <a:prstClr val="white"/>
              </a:solidFill>
              <a:latin typeface="Arial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l-GR" dirty="0">
              <a:solidFill>
                <a:prstClr val="white"/>
              </a:solidFill>
              <a:latin typeface="Arial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l-GR" dirty="0">
              <a:solidFill>
                <a:prstClr val="white"/>
              </a:solidFill>
              <a:latin typeface="Arial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Google Shape;148;p17">
            <a:extLst>
              <a:ext uri="{FF2B5EF4-FFF2-40B4-BE49-F238E27FC236}">
                <a16:creationId xmlns:a16="http://schemas.microsoft.com/office/drawing/2014/main" id="{CF4BF914-FBE1-535B-66A1-23A9D2F1ED9F}"/>
              </a:ext>
            </a:extLst>
          </p:cNvPr>
          <p:cNvSpPr txBox="1"/>
          <p:nvPr/>
        </p:nvSpPr>
        <p:spPr>
          <a:xfrm>
            <a:off x="2647543" y="441964"/>
            <a:ext cx="60682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72"/>
              </a:lnSpc>
            </a:pPr>
            <a:r>
              <a:rPr lang="en-US" sz="36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Μηχ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ανισμοί Πλαισίωσης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56;p18">
            <a:extLst>
              <a:ext uri="{FF2B5EF4-FFF2-40B4-BE49-F238E27FC236}">
                <a16:creationId xmlns:a16="http://schemas.microsoft.com/office/drawing/2014/main" id="{C1CA2E14-DF52-2611-7774-EFF88E1B2771}"/>
              </a:ext>
            </a:extLst>
          </p:cNvPr>
          <p:cNvSpPr txBox="1"/>
          <p:nvPr/>
        </p:nvSpPr>
        <p:spPr>
          <a:xfrm>
            <a:off x="4591879" y="1825953"/>
            <a:ext cx="6873323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Σύμφων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 με τον </a:t>
            </a:r>
            <a:r>
              <a:rPr lang="en-US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George Lakoff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, σκεφτόμαστε μέσω μεταφορών που είναι "καλωδιωμένες" στον εγκέφαλό μας.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Google Shape;157;p18">
            <a:extLst>
              <a:ext uri="{FF2B5EF4-FFF2-40B4-BE49-F238E27FC236}">
                <a16:creationId xmlns:a16="http://schemas.microsoft.com/office/drawing/2014/main" id="{3141D604-CDCA-04CE-E2F6-620B81E38AF3}"/>
              </a:ext>
            </a:extLst>
          </p:cNvPr>
          <p:cNvSpPr txBox="1"/>
          <p:nvPr/>
        </p:nvSpPr>
        <p:spPr>
          <a:xfrm>
            <a:off x="6783456" y="5395265"/>
            <a:ext cx="523875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6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Στην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π</a:t>
            </a:r>
            <a:r>
              <a:rPr lang="en-US" sz="16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ολιτική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, η επ</a:t>
            </a:r>
            <a:r>
              <a:rPr lang="en-US" sz="16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ιτυχημένη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πλα</a:t>
            </a:r>
            <a:r>
              <a:rPr lang="en-US" sz="16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ισίωση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ενεργο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ποιεί αυτές τις βαθιές δομές.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Google Shape;160;p18">
            <a:extLst>
              <a:ext uri="{FF2B5EF4-FFF2-40B4-BE49-F238E27FC236}">
                <a16:creationId xmlns:a16="http://schemas.microsoft.com/office/drawing/2014/main" id="{C2D0C380-EF62-7678-97F1-A40D3F8386DC}"/>
              </a:ext>
            </a:extLst>
          </p:cNvPr>
          <p:cNvSpPr txBox="1"/>
          <p:nvPr/>
        </p:nvSpPr>
        <p:spPr>
          <a:xfrm>
            <a:off x="5772565" y="2849244"/>
            <a:ext cx="585621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Έθνος</a:t>
            </a:r>
            <a:r>
              <a:rPr lang="en-US" sz="16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6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ως</a:t>
            </a:r>
            <a:r>
              <a:rPr lang="en-US" sz="16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sz="16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Οικογένει</a:t>
            </a:r>
            <a:r>
              <a:rPr lang="en-US" sz="16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α: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Το κράτος είναι ο γονέας, οι πολίτες τα παιδιά.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Google Shape;162;p18">
            <a:extLst>
              <a:ext uri="{FF2B5EF4-FFF2-40B4-BE49-F238E27FC236}">
                <a16:creationId xmlns:a16="http://schemas.microsoft.com/office/drawing/2014/main" id="{8FF99566-810B-A73F-DDE9-4AC48CA404EE}"/>
              </a:ext>
            </a:extLst>
          </p:cNvPr>
          <p:cNvSpPr txBox="1"/>
          <p:nvPr/>
        </p:nvSpPr>
        <p:spPr>
          <a:xfrm>
            <a:off x="5772565" y="3662441"/>
            <a:ext cx="585621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Αυστηρός</a:t>
            </a:r>
            <a:r>
              <a:rPr lang="en-US" sz="16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Πα</a:t>
            </a:r>
            <a:r>
              <a:rPr lang="en-US" sz="1650" b="1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τέρ</a:t>
            </a:r>
            <a:r>
              <a:rPr lang="en-US" sz="1650" b="1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ας (Strict Father):</a:t>
            </a:r>
            <a:r>
              <a:rPr lang="en-US" sz="1650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Έμφαση στην πειθαρχία και την τάξη.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Google Shape;164;p18">
            <a:extLst>
              <a:ext uri="{FF2B5EF4-FFF2-40B4-BE49-F238E27FC236}">
                <a16:creationId xmlns:a16="http://schemas.microsoft.com/office/drawing/2014/main" id="{DDE48879-80AD-C2E6-785C-7FF4F81ADA91}"/>
              </a:ext>
            </a:extLst>
          </p:cNvPr>
          <p:cNvSpPr txBox="1"/>
          <p:nvPr/>
        </p:nvSpPr>
        <p:spPr>
          <a:xfrm>
            <a:off x="5772565" y="4475637"/>
            <a:ext cx="5856218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50" b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Στοργικός Γονέας (Nurturing Parent):</a:t>
            </a:r>
            <a:r>
              <a:rPr lang="en-US" sz="165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Έμφαση στη φροντίδα και την ενσυναίσθηση.</a:t>
            </a:r>
            <a:endParaRPr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Google Shape;165;p18">
            <a:extLst>
              <a:ext uri="{FF2B5EF4-FFF2-40B4-BE49-F238E27FC236}">
                <a16:creationId xmlns:a16="http://schemas.microsoft.com/office/drawing/2014/main" id="{C4D712B0-F098-5CA3-CBA3-532356C87330}"/>
              </a:ext>
            </a:extLst>
          </p:cNvPr>
          <p:cNvSpPr txBox="1"/>
          <p:nvPr/>
        </p:nvSpPr>
        <p:spPr>
          <a:xfrm>
            <a:off x="1698171" y="450732"/>
            <a:ext cx="1160145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72"/>
              </a:lnSpc>
            </a:pPr>
            <a:r>
              <a:rPr lang="en-US" sz="36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Γνωστική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Γλωσσολογί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α &amp; Lakoff</a:t>
            </a:r>
            <a:endParaRPr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74" name="Picture 2" descr="George Lakoff - Wikipedia">
            <a:extLst>
              <a:ext uri="{FF2B5EF4-FFF2-40B4-BE49-F238E27FC236}">
                <a16:creationId xmlns:a16="http://schemas.microsoft.com/office/drawing/2014/main" id="{E2979AB1-6264-B172-E65D-1CA39985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01" y="231058"/>
            <a:ext cx="2349456" cy="15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72;p19">
            <a:extLst>
              <a:ext uri="{FF2B5EF4-FFF2-40B4-BE49-F238E27FC236}">
                <a16:creationId xmlns:a16="http://schemas.microsoft.com/office/drawing/2014/main" id="{C68B170C-2A35-0BDA-BBDC-88ED553F5F25}"/>
              </a:ext>
            </a:extLst>
          </p:cNvPr>
          <p:cNvSpPr txBox="1"/>
          <p:nvPr/>
        </p:nvSpPr>
        <p:spPr>
          <a:xfrm>
            <a:off x="5407959" y="326464"/>
            <a:ext cx="48006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72"/>
              </a:lnSpc>
            </a:pP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Οπ</a:t>
            </a:r>
            <a:r>
              <a:rPr lang="en-US" sz="36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τική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Πλ</a:t>
            </a:r>
            <a:r>
              <a:rPr lang="en-US" sz="36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αισίωση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Google Shape;175;p19">
            <a:extLst>
              <a:ext uri="{FF2B5EF4-FFF2-40B4-BE49-F238E27FC236}">
                <a16:creationId xmlns:a16="http://schemas.microsoft.com/office/drawing/2014/main" id="{31904F7F-28D1-BF1E-4811-DF2506F5304A}"/>
              </a:ext>
            </a:extLst>
          </p:cNvPr>
          <p:cNvSpPr txBox="1"/>
          <p:nvPr/>
        </p:nvSpPr>
        <p:spPr>
          <a:xfrm>
            <a:off x="3090484" y="1464001"/>
            <a:ext cx="8358692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52"/>
              </a:lnSpc>
            </a:pPr>
            <a:r>
              <a:rPr lang="en-US" sz="21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Η </a:t>
            </a:r>
            <a:r>
              <a:rPr lang="en-US" sz="21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Δύν</a:t>
            </a:r>
            <a:r>
              <a:rPr lang="en-US" sz="21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αμη της Εικόνας</a:t>
            </a:r>
            <a:endParaRPr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Google Shape;176;p19">
            <a:extLst>
              <a:ext uri="{FF2B5EF4-FFF2-40B4-BE49-F238E27FC236}">
                <a16:creationId xmlns:a16="http://schemas.microsoft.com/office/drawing/2014/main" id="{B1E1D34F-3BFA-546E-8D2C-F01DF0821608}"/>
              </a:ext>
            </a:extLst>
          </p:cNvPr>
          <p:cNvSpPr txBox="1"/>
          <p:nvPr/>
        </p:nvSpPr>
        <p:spPr>
          <a:xfrm>
            <a:off x="3090484" y="2232207"/>
            <a:ext cx="8856351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Η πλα</a:t>
            </a:r>
            <a:r>
              <a:rPr lang="en-US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ισίωση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δεν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είν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αι μόνο λεκτική. </a:t>
            </a:r>
            <a:endParaRPr lang="el-GR" dirty="0">
              <a:solidFill>
                <a:prstClr val="white"/>
              </a:solidFill>
              <a:latin typeface="Arial"/>
              <a:ea typeface="Roboto"/>
              <a:cs typeface="Roboto"/>
              <a:sym typeface="Roboto"/>
            </a:endParaRPr>
          </a:p>
          <a:p>
            <a:pPr>
              <a:lnSpc>
                <a:spcPct val="160000"/>
              </a:lnSpc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Στον πολιτικό λόγο, η οπτική εικόνα συχνά προηγείται της λογικής επεξεργασίας.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Η </a:t>
            </a:r>
            <a:r>
              <a:rPr lang="en-US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γωνί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 λήψης, το 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«</a:t>
            </a:r>
            <a:r>
              <a:rPr lang="el-GR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ζουμάρισμα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» και 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η επιλογή του θέματος κατασκευάζουν την πραγματικότητ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α.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Μια κοντινή λήψη ενός προσώπου προκαλεί </a:t>
            </a:r>
            <a:r>
              <a:rPr lang="el-GR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ενσυναίσθηση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, ενώ μια πανοραμική λήψη πλήθους μπορεί να προκαλέσει φόβο ή αίσθηση απειλής.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Πλέον, τα πολυμέσα παίζουν καθοριστικό ρόλο στην πλαισίωση των μηνυμάτων –</a:t>
            </a:r>
            <a:r>
              <a:rPr lang="el-GR" dirty="0" err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Πολυμεσική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Ανάλυση (</a:t>
            </a:r>
            <a:r>
              <a:rPr lang="en-US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Multimodal Analysis)</a:t>
            </a:r>
            <a:r>
              <a:rPr lang="el-GR" dirty="0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</a:p>
          <a:p>
            <a:pPr>
              <a:lnSpc>
                <a:spcPct val="160000"/>
              </a:lnSpc>
            </a:pPr>
            <a:endParaRPr lang="el-GR" dirty="0">
              <a:solidFill>
                <a:prstClr val="white"/>
              </a:solidFill>
              <a:latin typeface="Arial"/>
            </a:endParaRPr>
          </a:p>
          <a:p>
            <a:pPr>
              <a:lnSpc>
                <a:spcPct val="160000"/>
              </a:lnSpc>
            </a:pPr>
            <a:endParaRPr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84;p20" descr="image.png">
            <a:extLst>
              <a:ext uri="{FF2B5EF4-FFF2-40B4-BE49-F238E27FC236}">
                <a16:creationId xmlns:a16="http://schemas.microsoft.com/office/drawing/2014/main" id="{F32F5034-7921-9551-1722-3EBF9600CE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28825"/>
            <a:ext cx="5334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5;p20" descr="image.png">
            <a:extLst>
              <a:ext uri="{FF2B5EF4-FFF2-40B4-BE49-F238E27FC236}">
                <a16:creationId xmlns:a16="http://schemas.microsoft.com/office/drawing/2014/main" id="{40CE217E-F443-69CA-8BD9-20F1BD4DF9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2028825"/>
            <a:ext cx="533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86;p20">
            <a:extLst>
              <a:ext uri="{FF2B5EF4-FFF2-40B4-BE49-F238E27FC236}">
                <a16:creationId xmlns:a16="http://schemas.microsoft.com/office/drawing/2014/main" id="{89E45954-8D14-92B9-93F4-439F3BBDB2B9}"/>
              </a:ext>
            </a:extLst>
          </p:cNvPr>
          <p:cNvSpPr txBox="1"/>
          <p:nvPr/>
        </p:nvSpPr>
        <p:spPr>
          <a:xfrm>
            <a:off x="571500" y="5305425"/>
            <a:ext cx="5334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9944"/>
              </a:lnSpc>
            </a:pPr>
            <a:r>
              <a:rPr lang="en-US" b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Πλαίσιο "Ανθρωπιστικής Κρίσης"</a:t>
            </a:r>
            <a:br>
              <a:rPr lang="en-US">
                <a:solidFill>
                  <a:prstClr val="white"/>
                </a:solidFill>
                <a:latin typeface="Arial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(Θύματα, Διάσωση, Ανάγκη)</a:t>
            </a:r>
            <a:endParaRPr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Google Shape;187;p20">
            <a:extLst>
              <a:ext uri="{FF2B5EF4-FFF2-40B4-BE49-F238E27FC236}">
                <a16:creationId xmlns:a16="http://schemas.microsoft.com/office/drawing/2014/main" id="{DD947C92-8AC5-E840-F35F-C81111B91DF1}"/>
              </a:ext>
            </a:extLst>
          </p:cNvPr>
          <p:cNvSpPr txBox="1"/>
          <p:nvPr/>
        </p:nvSpPr>
        <p:spPr>
          <a:xfrm>
            <a:off x="6286500" y="5305425"/>
            <a:ext cx="5334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9944"/>
              </a:lnSpc>
            </a:pPr>
            <a:r>
              <a:rPr lang="en-US" b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Πλαίσιο "Ασφάλειας"</a:t>
            </a:r>
            <a:br>
              <a:rPr lang="en-US">
                <a:solidFill>
                  <a:prstClr val="white"/>
                </a:solidFill>
                <a:latin typeface="Arial"/>
                <a:ea typeface="Calibri"/>
                <a:cs typeface="Calibri"/>
                <a:sym typeface="Calibri"/>
              </a:rPr>
            </a:br>
            <a:r>
              <a:rPr lang="en-US" b="1">
                <a:solidFill>
                  <a:prstClr val="white"/>
                </a:solidFill>
                <a:latin typeface="Arial"/>
                <a:ea typeface="Roboto"/>
                <a:cs typeface="Roboto"/>
                <a:sym typeface="Roboto"/>
              </a:rPr>
              <a:t>(Σύνορα, Απειλή, Έλεγχος)</a:t>
            </a:r>
            <a:endParaRPr>
              <a:solidFill>
                <a:prstClr val="white"/>
              </a:solidFill>
              <a:latin typeface="Arial"/>
            </a:endParaRPr>
          </a:p>
        </p:txBody>
      </p:sp>
      <p:pic>
        <p:nvPicPr>
          <p:cNvPr id="23" name="Google Shape;188;p20" descr="image.png">
            <a:extLst>
              <a:ext uri="{FF2B5EF4-FFF2-40B4-BE49-F238E27FC236}">
                <a16:creationId xmlns:a16="http://schemas.microsoft.com/office/drawing/2014/main" id="{5B7126C5-C222-E5A8-187F-7BF448C4B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" y="2076450"/>
            <a:ext cx="52387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9;p20" descr="image.png">
            <a:extLst>
              <a:ext uri="{FF2B5EF4-FFF2-40B4-BE49-F238E27FC236}">
                <a16:creationId xmlns:a16="http://schemas.microsoft.com/office/drawing/2014/main" id="{B4FF379E-FF5B-CFAC-8C23-78F61373CC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76450"/>
            <a:ext cx="52387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90;p20">
            <a:extLst>
              <a:ext uri="{FF2B5EF4-FFF2-40B4-BE49-F238E27FC236}">
                <a16:creationId xmlns:a16="http://schemas.microsoft.com/office/drawing/2014/main" id="{AE22EEFD-D296-DD8D-A88A-D548851B433C}"/>
              </a:ext>
            </a:extLst>
          </p:cNvPr>
          <p:cNvSpPr txBox="1"/>
          <p:nvPr/>
        </p:nvSpPr>
        <p:spPr>
          <a:xfrm>
            <a:off x="3183591" y="489680"/>
            <a:ext cx="6205818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72"/>
              </a:lnSpc>
            </a:pPr>
            <a:r>
              <a:rPr lang="en-US" sz="34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Case Study: </a:t>
            </a:r>
            <a:r>
              <a:rPr lang="en-US" sz="3400" b="1" dirty="0" err="1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Μετ</a:t>
            </a:r>
            <a:r>
              <a:rPr lang="en-US" sz="3400" b="1" dirty="0">
                <a:solidFill>
                  <a:prstClr val="white"/>
                </a:solidFill>
                <a:latin typeface="Arial"/>
                <a:ea typeface="Playfair Display"/>
                <a:cs typeface="Playfair Display"/>
                <a:sym typeface="Playfair Display"/>
              </a:rPr>
              <a:t>ανάστευση</a:t>
            </a:r>
            <a:endParaRPr sz="3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8EF9D-5DBD-6B35-9642-8729553A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7;p21" descr="image.png">
            <a:extLst>
              <a:ext uri="{FF2B5EF4-FFF2-40B4-BE49-F238E27FC236}">
                <a16:creationId xmlns:a16="http://schemas.microsoft.com/office/drawing/2014/main" id="{D3367E03-94CD-7247-F428-E454935367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28825"/>
            <a:ext cx="5334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8;p21" descr="image.png">
            <a:extLst>
              <a:ext uri="{FF2B5EF4-FFF2-40B4-BE49-F238E27FC236}">
                <a16:creationId xmlns:a16="http://schemas.microsoft.com/office/drawing/2014/main" id="{BB17E687-0FD6-0F9D-08A6-5EE76ED3DB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0" y="2028825"/>
            <a:ext cx="533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9;p21">
            <a:extLst>
              <a:ext uri="{FF2B5EF4-FFF2-40B4-BE49-F238E27FC236}">
                <a16:creationId xmlns:a16="http://schemas.microsoft.com/office/drawing/2014/main" id="{0D349875-43D5-1D95-60A8-CE6049E8F2FA}"/>
              </a:ext>
            </a:extLst>
          </p:cNvPr>
          <p:cNvSpPr txBox="1"/>
          <p:nvPr/>
        </p:nvSpPr>
        <p:spPr>
          <a:xfrm>
            <a:off x="571500" y="5305425"/>
            <a:ext cx="5334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bg1"/>
                </a:solidFill>
                <a:ea typeface="Roboto"/>
                <a:cs typeface="Roboto"/>
                <a:sym typeface="Roboto"/>
              </a:rPr>
              <a:t>Πλαίσιο "Δημοκρατικού Δικαιώματος"</a:t>
            </a:r>
            <a:br>
              <a:rPr lang="en-US" sz="1800" b="0" i="0" u="none" strike="noStrike" cap="none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bg1"/>
                </a:solidFill>
                <a:ea typeface="Roboto"/>
                <a:cs typeface="Roboto"/>
                <a:sym typeface="Roboto"/>
              </a:rPr>
              <a:t>(Φωνή, Αιτήματα, Πολίτες)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Google Shape;200;p21">
            <a:extLst>
              <a:ext uri="{FF2B5EF4-FFF2-40B4-BE49-F238E27FC236}">
                <a16:creationId xmlns:a16="http://schemas.microsoft.com/office/drawing/2014/main" id="{681DD857-8F58-237C-CC23-F66A9DCE864A}"/>
              </a:ext>
            </a:extLst>
          </p:cNvPr>
          <p:cNvSpPr txBox="1"/>
          <p:nvPr/>
        </p:nvSpPr>
        <p:spPr>
          <a:xfrm>
            <a:off x="6286500" y="5305425"/>
            <a:ext cx="5334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bg1"/>
                </a:solidFill>
                <a:ea typeface="Roboto"/>
                <a:cs typeface="Roboto"/>
                <a:sym typeface="Roboto"/>
              </a:rPr>
              <a:t>Πλαίσιο "Δημόσιας Τάξης"</a:t>
            </a:r>
            <a:br>
              <a:rPr lang="en-US" sz="1800" b="0" i="0" u="none" strike="noStrike" cap="none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bg1"/>
                </a:solidFill>
                <a:ea typeface="Roboto"/>
                <a:cs typeface="Roboto"/>
                <a:sym typeface="Roboto"/>
              </a:rPr>
              <a:t>(Χάος, Επεισόδια, Ταραχοποιοί)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6" name="Google Shape;201;p21" descr="image.png">
            <a:extLst>
              <a:ext uri="{FF2B5EF4-FFF2-40B4-BE49-F238E27FC236}">
                <a16:creationId xmlns:a16="http://schemas.microsoft.com/office/drawing/2014/main" id="{2415CAEE-BE9F-7F3F-3236-C679788728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5" y="2076450"/>
            <a:ext cx="52387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2;p21" descr="image.png">
            <a:extLst>
              <a:ext uri="{FF2B5EF4-FFF2-40B4-BE49-F238E27FC236}">
                <a16:creationId xmlns:a16="http://schemas.microsoft.com/office/drawing/2014/main" id="{EEB12407-BDF2-4F44-DCBA-A81B2B4FABD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76450"/>
            <a:ext cx="52387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3;p21">
            <a:extLst>
              <a:ext uri="{FF2B5EF4-FFF2-40B4-BE49-F238E27FC236}">
                <a16:creationId xmlns:a16="http://schemas.microsoft.com/office/drawing/2014/main" id="{A84AC4A8-5EFA-F85B-345C-22A102F9111A}"/>
              </a:ext>
            </a:extLst>
          </p:cNvPr>
          <p:cNvSpPr txBox="1"/>
          <p:nvPr/>
        </p:nvSpPr>
        <p:spPr>
          <a:xfrm>
            <a:off x="2723029" y="537305"/>
            <a:ext cx="7819465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Case Study: </a:t>
            </a:r>
            <a:r>
              <a:rPr lang="en-US" sz="3400" b="1" i="0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Κοινωνική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 </a:t>
            </a:r>
            <a:r>
              <a:rPr lang="en-US" sz="3400" b="1" i="0" u="none" strike="noStrike" cap="none" dirty="0" err="1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Δι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Playfair Display"/>
                <a:cs typeface="Arial" panose="020B0604020202020204" pitchFamily="34" charset="0"/>
                <a:sym typeface="Playfair Display"/>
              </a:rPr>
              <a:t>αμαρτυρία</a:t>
            </a:r>
            <a:endParaRPr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88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Προσαρμοσμένο 9">
      <a:dk1>
        <a:sysClr val="windowText" lastClr="000000"/>
      </a:dk1>
      <a:lt1>
        <a:sysClr val="window" lastClr="FFFFFF"/>
      </a:lt1>
      <a:dk2>
        <a:srgbClr val="0070C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1892</Words>
  <Application>Microsoft Office PowerPoint</Application>
  <PresentationFormat>Ευρεία οθόνη</PresentationFormat>
  <Paragraphs>197</Paragraphs>
  <Slides>23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Aptos</vt:lpstr>
      <vt:lpstr>Arial</vt:lpstr>
      <vt:lpstr>Avenir Next LT Pro</vt:lpstr>
      <vt:lpstr>Calibri</vt:lpstr>
      <vt:lpstr>Roboto</vt:lpstr>
      <vt:lpstr>Wingdings</vt:lpstr>
      <vt:lpstr>Custom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stavroula vraila</dc:creator>
  <cp:lastModifiedBy>STAVROULA VRAILA</cp:lastModifiedBy>
  <cp:revision>10</cp:revision>
  <dcterms:created xsi:type="dcterms:W3CDTF">2025-11-23T19:38:36Z</dcterms:created>
  <dcterms:modified xsi:type="dcterms:W3CDTF">2025-11-25T16:00:46Z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