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C30F21-E07A-578A-EFC5-8614AC1AD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8143F99-B546-D292-54B6-160A7FDC6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DF9644-F490-7A6D-CFE2-7F20289F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59E8275-9CE3-A1EF-E6CB-7B3271B8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AD6411-62D0-752C-4D43-5BF313AF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55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B534D0-A852-F0AD-BA09-61B288282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B3AF42E-A1F1-9C9E-76B4-158C258ED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4FE65C-60FA-08B6-DE67-9452FB311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F946BD4-C0AB-797B-C3C5-5FEC7DFF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DA8F32-81EB-844A-B956-488640E6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552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5FE8924-1C3B-C6EE-8780-30A7D8AE0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EA03F2F-326B-ED5D-DE07-635965070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463590-E207-E10C-01BB-059A3CF61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CBB5FD-71A1-6874-87E4-5A209816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EA202B-87AF-B0BA-F5E0-45F28E9B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334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C1C60-FD40-B11D-8016-842136C7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AB316-4B9D-6B4A-6591-9635BE2D5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63DE73-4158-F596-CD15-01DBF6C0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7899DB4-5323-02B2-BC89-01B2DDA28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B586DA-3A33-CA89-8825-A9A1CA619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15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68F99A-2CF5-DA4D-B5C5-181AE52D5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E7694B-A599-11F1-AD16-F1FB9D0D8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BE39E7-0811-C00B-5B8D-CB052685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E9689D-C928-85C5-8E58-0A655AE6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1D58F4-F80E-6881-A1A6-4920BACDF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8997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2B5387-C0C1-8563-F57C-01C0C41B4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082407-4A10-0B18-BE69-F5FF508FE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20AA2DC-6A18-27FC-AB56-12FE87BFF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AF67A12-563D-5778-A471-B88FE83E5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D445411-591D-04D6-ADD9-7A9CA2D2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8A69D3A-1915-49EE-0E50-CA428482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045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D0AF6C-4443-33AD-B7AB-96D0BB8A0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2AEDE80-88A3-1BE7-CB53-75D7518AA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4C572D2-49A2-2369-DF39-E297394AE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66F32BA-BE77-D877-12C7-7F22C4E878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9F153C1-3242-8406-8FBF-81C38872D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F7951C1-0C5C-A710-6690-CE1D519A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27D046-03F0-6EF0-E010-ED45F821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29AEB6-9250-662F-F7C0-4954C56D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59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F66D73-1454-89DA-8EF8-3F2FEE3FA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E8670DB-AE34-D967-3B65-6DDB4D63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350A4B7-3198-E0CF-54DC-AE3D52B7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BC2E353-6AE1-D1B1-843B-F8BDEADF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485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70F33E2-1738-5081-D4FF-640170F1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7873260-B0C9-34CD-47BA-500336963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7E23C56-CD33-77E4-BA5F-D6B8DE99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38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C63BCA-9C34-5046-3CAC-F8FFDD41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B938A6-B3DD-8EFA-053D-5A6453B0F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439E12F-FBB5-ABC8-0D76-9CE80CEAC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CDB0547-4301-EF62-E0EC-77A6C6E77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AF86A57-D169-D8C6-6CC8-F99989FA1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DB275C1-6294-075D-6E17-A8712478C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977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555F2F-12A5-83FD-8557-78529ECA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BA0E1BC-5B13-C0B3-5FEF-EA6BD68D7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907A6A9-24CE-CD84-F120-D0F9875E1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18C0C5-D572-5DE8-74AD-E806996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8C6B112-BDA5-6381-54B9-0D5F3F04F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F33E528-1C8A-5E16-3CA3-3DD4E0F0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63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60C2969-C7AD-985D-C4AF-3034AA893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69ADF56-ADFE-BFC3-C960-BB8A15C5C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36A51A-D2F4-6047-4089-ACA0CAF930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2B0E0-02E3-40DD-A698-119C8B5C8E45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AE519D-C349-163F-62ED-92B1B2EA3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54FFF6-4CF0-EA63-50CC-A819D8ABF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E8F60-9B08-4A5B-ADFF-4220F93C8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701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87B9AFF9-A2F3-31A5-B6C5-86EF2831C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472"/>
            <a:ext cx="10515600" cy="1325563"/>
          </a:xfrm>
        </p:spPr>
        <p:txBody>
          <a:bodyPr/>
          <a:lstStyle/>
          <a:p>
            <a:r>
              <a:rPr lang="el-GR" b="1" u="sng" dirty="0"/>
              <a:t>Κοινωνική οργάνωση των βαρβαρικών βασιλείων 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F8D8D7E1-5FA7-3744-2E55-E8300BE4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«</a:t>
            </a:r>
            <a:r>
              <a:rPr lang="el-GR" dirty="0" err="1">
                <a:solidFill>
                  <a:srgbClr val="C00000"/>
                </a:solidFill>
              </a:rPr>
              <a:t>Ρωμαιοποίηση</a:t>
            </a:r>
            <a:r>
              <a:rPr lang="el-GR" dirty="0">
                <a:solidFill>
                  <a:srgbClr val="C00000"/>
                </a:solidFill>
              </a:rPr>
              <a:t>»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των Γερμανών και όχι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u="sng" dirty="0">
                <a:solidFill>
                  <a:srgbClr val="C00000"/>
                </a:solidFill>
              </a:rPr>
              <a:t>«</a:t>
            </a:r>
            <a:r>
              <a:rPr lang="el-GR" u="sng" dirty="0" err="1">
                <a:solidFill>
                  <a:srgbClr val="C00000"/>
                </a:solidFill>
              </a:rPr>
              <a:t>γερμανοποίηση</a:t>
            </a:r>
            <a:r>
              <a:rPr lang="el-GR" u="sng" dirty="0">
                <a:solidFill>
                  <a:srgbClr val="C00000"/>
                </a:solidFill>
              </a:rPr>
              <a:t>»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των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ρωμαίων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Φράγκοι: παγανιστές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Γότθοι, Βάνδαλοι,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Βουργουνδοί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αρειανοί</a:t>
            </a:r>
          </a:p>
          <a:p>
            <a:r>
              <a:rPr lang="el-GR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Οι </a:t>
            </a:r>
            <a:r>
              <a:rPr lang="el-GR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ρωμαϊκοι</a:t>
            </a:r>
            <a:r>
              <a:rPr lang="el-GR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πληθυσμοί τους αντιμετωπίζουν επιφυλακτικά</a:t>
            </a:r>
          </a:p>
          <a:p>
            <a:pPr marL="0" indent="0">
              <a:buNone/>
            </a:pPr>
            <a:endParaRPr lang="el-G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706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D3F7BD-B368-0BA8-95AD-99620A04D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7B7240-6247-3CBF-CA51-2238C4E26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u="sng" dirty="0"/>
              <a:t>Οι μικροί καλλιεργητές ΔΕΝ είναι ακόμα δουλοπάροικοι</a:t>
            </a:r>
          </a:p>
          <a:p>
            <a:endParaRPr lang="el-GR" u="sng" dirty="0"/>
          </a:p>
          <a:p>
            <a:r>
              <a:rPr lang="el-GR" u="sng" dirty="0"/>
              <a:t>3) Δούλοι</a:t>
            </a:r>
          </a:p>
          <a:p>
            <a:r>
              <a:rPr lang="el-GR" dirty="0"/>
              <a:t>Ο αριθμός τους μειώνεται (μείωση κατακτητικών πολέμων – επιρροή εκκλησίας)</a:t>
            </a:r>
          </a:p>
          <a:p>
            <a:r>
              <a:rPr lang="el-GR" dirty="0"/>
              <a:t>Οι υλικοί όροι ζωής τους βελτιώνονται/ Ορισμένοι εγκαθίστανται σε αγροτικούς κλήρους (</a:t>
            </a:r>
            <a:r>
              <a:rPr lang="it-IT" dirty="0"/>
              <a:t>casati)</a:t>
            </a:r>
            <a:r>
              <a:rPr lang="el-GR" dirty="0"/>
              <a:t> και, από οικονομική άποψη, είναι κοντά στους μικροϊδιοκτήτες</a:t>
            </a:r>
          </a:p>
          <a:p>
            <a:r>
              <a:rPr lang="el-GR" dirty="0">
                <a:solidFill>
                  <a:srgbClr val="C00000"/>
                </a:solidFill>
              </a:rPr>
              <a:t>Βαθαίνει η το καθεστώς της ατομικής ιδιοκτησίας στους βαρβάρους/ Αποσυντίθεται το δουλοκτητικό σύστημα και συγκροτείται </a:t>
            </a:r>
            <a:r>
              <a:rPr lang="el-GR">
                <a:solidFill>
                  <a:srgbClr val="C00000"/>
                </a:solidFill>
              </a:rPr>
              <a:t>το φεουδαρχικό</a:t>
            </a:r>
            <a:endParaRPr lang="el-GR" dirty="0">
              <a:solidFill>
                <a:srgbClr val="C00000"/>
              </a:solidFill>
            </a:endParaRPr>
          </a:p>
          <a:p>
            <a:endParaRPr lang="el-GR" u="sng" dirty="0"/>
          </a:p>
          <a:p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2120481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61C226-8BD2-5E00-C3DF-B99DD3524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Υποτέλεια (</a:t>
            </a:r>
            <a:r>
              <a:rPr lang="it-IT" b="1" u="sng" dirty="0"/>
              <a:t>vassalitas)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4237FE-358D-CE41-0DDA-F6C4779BC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Ένας ελεύθερος άνθρωπος θέτει τον εαυτό του υπό την προστασία (</a:t>
            </a:r>
            <a:r>
              <a:rPr lang="en-US" dirty="0" err="1"/>
              <a:t>mainbour</a:t>
            </a:r>
            <a:r>
              <a:rPr lang="el-GR" dirty="0"/>
              <a:t>) ενός ισχυρού</a:t>
            </a:r>
          </a:p>
          <a:p>
            <a:r>
              <a:rPr lang="el-GR" dirty="0"/>
              <a:t>Τελετή: </a:t>
            </a:r>
            <a:r>
              <a:rPr lang="el-GR" u="sng" dirty="0"/>
              <a:t>σύσταση (</a:t>
            </a:r>
            <a:r>
              <a:rPr lang="it-IT" u="sng" dirty="0"/>
              <a:t>recommandatio</a:t>
            </a:r>
            <a:r>
              <a:rPr lang="el-GR" u="sng" dirty="0"/>
              <a:t>)</a:t>
            </a:r>
          </a:p>
          <a:p>
            <a:r>
              <a:rPr lang="el-GR" dirty="0"/>
              <a:t>Υποτελής: </a:t>
            </a:r>
            <a:r>
              <a:rPr lang="el-GR" dirty="0" err="1"/>
              <a:t>βασάλος</a:t>
            </a:r>
            <a:r>
              <a:rPr lang="el-GR" dirty="0"/>
              <a:t> (γερμανική λέξη </a:t>
            </a:r>
            <a:r>
              <a:rPr lang="it-IT" dirty="0"/>
              <a:t>vassus</a:t>
            </a:r>
            <a:r>
              <a:rPr lang="el-GR" dirty="0"/>
              <a:t>: αγόρι)</a:t>
            </a:r>
          </a:p>
          <a:p>
            <a:r>
              <a:rPr lang="el-GR" dirty="0"/>
              <a:t>Προστάτης: κύριος (από το λατινικό </a:t>
            </a:r>
            <a:r>
              <a:rPr lang="it-IT" dirty="0"/>
              <a:t>senior</a:t>
            </a:r>
            <a:r>
              <a:rPr lang="el-GR" dirty="0"/>
              <a:t>: γέροντας)</a:t>
            </a:r>
          </a:p>
          <a:p>
            <a:r>
              <a:rPr lang="el-GR" dirty="0"/>
              <a:t>Η σχέση τους ισοδυναμεί με σχέση συγγένειας</a:t>
            </a:r>
          </a:p>
          <a:p>
            <a:r>
              <a:rPr lang="el-GR" u="sng" dirty="0"/>
              <a:t>Αιτίες: </a:t>
            </a:r>
            <a:r>
              <a:rPr lang="el-GR" dirty="0"/>
              <a:t>Η γενικευμένη ανασφάλεια και η αποδιάρθρωση των </a:t>
            </a:r>
            <a:endParaRPr lang="el-GR" u="sng" dirty="0"/>
          </a:p>
          <a:p>
            <a:pPr marL="0" indent="0">
              <a:buNone/>
            </a:pP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2302392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A5A99C-2D4A-5F5F-810B-C196F6E8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Υποτέλεια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7EFCC7-EAF1-0E74-D7EE-6D829DF43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Προέλευση:</a:t>
            </a:r>
            <a:r>
              <a:rPr lang="el-GR" dirty="0"/>
              <a:t> τα πελατειακά συστήματα στην αρχαία Ρώμη</a:t>
            </a:r>
          </a:p>
          <a:p>
            <a:r>
              <a:rPr lang="el-GR" dirty="0"/>
              <a:t>Οι βάρβαροι βασιλείς προστάτευαν και συντηρούσαν τους πολεμιστές τους</a:t>
            </a:r>
          </a:p>
          <a:p>
            <a:r>
              <a:rPr lang="el-GR" u="sng" dirty="0"/>
              <a:t>Αποτελέσματα:</a:t>
            </a:r>
            <a:r>
              <a:rPr lang="el-GR" dirty="0"/>
              <a:t> οι βασιλείς εξασφαλίζουν την πίστη των υποτελών τους </a:t>
            </a:r>
          </a:p>
          <a:p>
            <a:r>
              <a:rPr lang="el-GR" dirty="0"/>
              <a:t>Οι </a:t>
            </a:r>
            <a:r>
              <a:rPr lang="el-GR" u="sng" dirty="0"/>
              <a:t>υποτελείς</a:t>
            </a:r>
            <a:r>
              <a:rPr lang="el-GR" dirty="0"/>
              <a:t> βρίσκουν προστασία</a:t>
            </a:r>
          </a:p>
          <a:p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72061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E819A32-FC12-483F-FA13-B23EAC1AD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u="sng" dirty="0"/>
            </a:br>
            <a:r>
              <a:rPr lang="el-GR" b="1" u="sng" dirty="0"/>
              <a:t>Οικονομική βάση: Κύρια πηγή πλούτου: η γη</a:t>
            </a:r>
            <a:br>
              <a:rPr lang="el-GR" u="sng" dirty="0"/>
            </a:br>
            <a:endParaRPr lang="el-GR" b="1" u="sng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9AB03AD9-4A29-C9D5-C15C-D8DAFD16B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u="sng" dirty="0"/>
              <a:t>Villae</a:t>
            </a:r>
            <a:r>
              <a:rPr lang="el-GR" u="sng" dirty="0"/>
              <a:t>: </a:t>
            </a:r>
            <a:r>
              <a:rPr lang="el-GR" dirty="0"/>
              <a:t>μεγάλες, συγκεντρωμένες γαιοκτησίες, πολλών χιλιάδων εκταρίων</a:t>
            </a:r>
          </a:p>
          <a:p>
            <a:r>
              <a:rPr lang="it-IT" u="sng" dirty="0"/>
              <a:t>Ager </a:t>
            </a:r>
            <a:r>
              <a:rPr lang="el-GR" dirty="0"/>
              <a:t>(αγρός): καλλιεργημένες επιφάνειες (χωράφια, βοσκότοποι, αμπέλια)</a:t>
            </a:r>
          </a:p>
          <a:p>
            <a:r>
              <a:rPr lang="en-US" u="sng" dirty="0"/>
              <a:t>Saltus</a:t>
            </a:r>
            <a:r>
              <a:rPr lang="el-GR" u="sng" dirty="0"/>
              <a:t>:</a:t>
            </a:r>
            <a:r>
              <a:rPr lang="el-GR" dirty="0"/>
              <a:t> ακαλλιέργητοι χώροι (δάση, ποτάμια, λιμνοθάλασσες)</a:t>
            </a:r>
          </a:p>
          <a:p>
            <a:r>
              <a:rPr lang="el-GR" dirty="0"/>
              <a:t>Μείωση του αριθμού των δούλων</a:t>
            </a:r>
          </a:p>
          <a:p>
            <a:endParaRPr lang="el-GR" sz="2400" dirty="0"/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88965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38483D-3F9C-9FA9-63C7-D435303D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γη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7E439B-28D1-8AB5-B90E-993DA8A45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Οι ελεύθεροι χωρικοί υποχρεώνονται από τους αριστοκράτες να καλλιεργούν τη γη μέσω της </a:t>
            </a:r>
            <a:r>
              <a:rPr lang="el-GR" sz="2800" u="sng" dirty="0">
                <a:solidFill>
                  <a:srgbClr val="C00000"/>
                </a:solidFill>
              </a:rPr>
              <a:t>αγγαρείας</a:t>
            </a:r>
          </a:p>
          <a:p>
            <a:r>
              <a:rPr lang="el-GR" sz="2800" dirty="0"/>
              <a:t>Μικροί ιδιοκτήτες: κλήροι  5 – 20 εκταρίων γύρω από τον τόπο της κατοικίας τους</a:t>
            </a:r>
          </a:p>
          <a:p>
            <a:r>
              <a:rPr lang="el-GR" sz="2800" dirty="0"/>
              <a:t>Στοιχειώδη εργαλεία, όχι πάντα από μέταλλο/ εργαστήρια στο εσωτερικό των μεγάλων γαιοκτησιών</a:t>
            </a:r>
          </a:p>
          <a:p>
            <a:r>
              <a:rPr lang="el-GR" dirty="0"/>
              <a:t>Μέτριες αποδόσεις των καλλιεργειών</a:t>
            </a:r>
            <a:endParaRPr lang="el-GR" sz="2800" dirty="0"/>
          </a:p>
          <a:p>
            <a:endParaRPr 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534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4DA707-E129-EFE1-BBC7-A1E8E82C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εμπόριο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4DC6A4-5145-8C77-1CF1-6867C4DBF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Υποχώρηση του εμπορίου στη Δύση λόγω του πολιτικού κατακερματισμού και της ανασφάλειας</a:t>
            </a:r>
          </a:p>
          <a:p>
            <a:r>
              <a:rPr lang="el-GR" dirty="0"/>
              <a:t>Μεσόγειος: Μασσαλία, Βαρκελώνη, Ραβέννα συνδέονται εμπορικά με την Κωνσταντινούπολη (8</a:t>
            </a:r>
            <a:r>
              <a:rPr lang="el-GR" baseline="30000" dirty="0"/>
              <a:t>ος</a:t>
            </a:r>
            <a:r>
              <a:rPr lang="el-GR" dirty="0"/>
              <a:t> αιώνας)</a:t>
            </a:r>
          </a:p>
          <a:p>
            <a:r>
              <a:rPr lang="el-GR" dirty="0"/>
              <a:t>Βορράς: ποταμός Ρήνος, ορισμένα ποτάμια του Βορρά</a:t>
            </a:r>
          </a:p>
        </p:txBody>
      </p:sp>
    </p:spTree>
    <p:extLst>
      <p:ext uri="{BB962C8B-B14F-4D97-AF65-F5344CB8AC3E}">
        <p14:creationId xmlns:p14="http://schemas.microsoft.com/office/powerpoint/2010/main" val="94917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7744F2-B8C3-2740-4866-D731C852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Μεσογείου</a:t>
            </a:r>
          </a:p>
        </p:txBody>
      </p:sp>
      <p:pic>
        <p:nvPicPr>
          <p:cNvPr id="1026" name="Picture 2" descr="Χάρτης Μεσογείου - Χάρτες τοίχου:">
            <a:extLst>
              <a:ext uri="{FF2B5EF4-FFF2-40B4-BE49-F238E27FC236}">
                <a16:creationId xmlns:a16="http://schemas.microsoft.com/office/drawing/2014/main" id="{AF7BF1F7-84A8-B2D4-663C-B1D8E35307A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879" y="1749425"/>
            <a:ext cx="877120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17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0C67E3-3FD7-A4BD-2B72-391A69A9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νόμισμα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52E5B5D-6AA0-04EC-D0CC-193627C7F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Υποχωρούν οι χρηματικές συναλλαγές προς όφελος της ανταλλαγής προϊόντων</a:t>
            </a:r>
          </a:p>
          <a:p>
            <a:r>
              <a:rPr lang="el-GR" sz="2400" dirty="0"/>
              <a:t>7</a:t>
            </a:r>
            <a:r>
              <a:rPr lang="el-GR" sz="2400" baseline="30000" dirty="0"/>
              <a:t>ος</a:t>
            </a:r>
            <a:r>
              <a:rPr lang="el-GR" sz="2400" dirty="0"/>
              <a:t> αι: βασικό νόμισμα ο </a:t>
            </a:r>
            <a:r>
              <a:rPr lang="el-GR" sz="2400" u="sng" dirty="0"/>
              <a:t>χρυσός βυζαντινός </a:t>
            </a:r>
            <a:r>
              <a:rPr lang="el-GR" sz="2400" u="sng" dirty="0" err="1"/>
              <a:t>σόλιδος</a:t>
            </a:r>
            <a:r>
              <a:rPr lang="el-GR" sz="2400" u="sng" dirty="0"/>
              <a:t> </a:t>
            </a:r>
            <a:r>
              <a:rPr lang="el-GR" sz="2400" dirty="0"/>
              <a:t>(απεικονίζεται ο αυτοκράτορας)</a:t>
            </a:r>
          </a:p>
          <a:p>
            <a:r>
              <a:rPr lang="el-GR" sz="2400" dirty="0"/>
              <a:t>Μεσογειακά λιμάνια: κέρματα από χαλκό και ασήμι</a:t>
            </a:r>
          </a:p>
          <a:p>
            <a:r>
              <a:rPr lang="el-GR" sz="2400" dirty="0"/>
              <a:t>Τέλη 6</a:t>
            </a:r>
            <a:r>
              <a:rPr lang="el-GR" sz="2400" baseline="30000" dirty="0"/>
              <a:t>ου</a:t>
            </a:r>
            <a:r>
              <a:rPr lang="el-GR" sz="2400" dirty="0"/>
              <a:t> αιώνα: τοπικά νομίσματα, τοπικά νομισματοκοπεία</a:t>
            </a:r>
          </a:p>
          <a:p>
            <a:r>
              <a:rPr lang="el-GR" sz="2400" dirty="0"/>
              <a:t>Υποχώρηση σχέσεων με το Βυζάντιο – υποχώρηση χρυσού</a:t>
            </a:r>
          </a:p>
          <a:p>
            <a:r>
              <a:rPr lang="el-GR" sz="2400" dirty="0"/>
              <a:t>Μέσα 7</a:t>
            </a:r>
            <a:r>
              <a:rPr lang="el-GR" sz="2400" baseline="30000" dirty="0"/>
              <a:t>ου</a:t>
            </a:r>
            <a:r>
              <a:rPr lang="el-GR" sz="2400" dirty="0"/>
              <a:t> αιώνα: ασημένια νομίσματα (</a:t>
            </a:r>
            <a:r>
              <a:rPr lang="el-GR" sz="2400" dirty="0" err="1"/>
              <a:t>αγγλοσαξωνικές</a:t>
            </a:r>
            <a:r>
              <a:rPr lang="el-GR" sz="2400" dirty="0"/>
              <a:t> χώρες: </a:t>
            </a:r>
            <a:r>
              <a:rPr lang="en-US" sz="2400" dirty="0" err="1"/>
              <a:t>seattas</a:t>
            </a:r>
            <a:r>
              <a:rPr lang="en-US" sz="2400" dirty="0"/>
              <a:t>/ </a:t>
            </a:r>
            <a:r>
              <a:rPr lang="el-GR" sz="2400" dirty="0"/>
              <a:t>φραγκικές: δηνάρια  </a:t>
            </a:r>
          </a:p>
        </p:txBody>
      </p:sp>
    </p:spTree>
    <p:extLst>
      <p:ext uri="{BB962C8B-B14F-4D97-AF65-F5344CB8AC3E}">
        <p14:creationId xmlns:p14="http://schemas.microsoft.com/office/powerpoint/2010/main" val="3287569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A050F5-E419-1FEB-8002-FA8D0EF30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πόλεις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1C3C22-A9C6-7172-8EDE-54DAD1BD7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Παρακμή των πόλεων</a:t>
            </a:r>
          </a:p>
          <a:p>
            <a:r>
              <a:rPr lang="el-GR" dirty="0"/>
              <a:t>Μείωση πληθυσμού</a:t>
            </a:r>
          </a:p>
          <a:p>
            <a:r>
              <a:rPr lang="el-GR" dirty="0"/>
              <a:t>Μείωση έκτασης (από εκατοντάδες σε δεκάδες εκτάρια)</a:t>
            </a:r>
          </a:p>
          <a:p>
            <a:r>
              <a:rPr lang="el-GR" dirty="0"/>
              <a:t>Περιτειχίζονται</a:t>
            </a:r>
          </a:p>
          <a:p>
            <a:r>
              <a:rPr lang="el-GR" dirty="0"/>
              <a:t>Χρησιμεύουν ως καταφύγιο για τον πληθυσμό της υπαίθρου σε περιπτώσεις επιδρομών ή επιδημιών (6</a:t>
            </a:r>
            <a:r>
              <a:rPr lang="el-GR" baseline="30000" dirty="0"/>
              <a:t>ος</a:t>
            </a:r>
            <a:r>
              <a:rPr lang="el-GR" dirty="0"/>
              <a:t> αι΄.: πανώλη)</a:t>
            </a:r>
          </a:p>
        </p:txBody>
      </p:sp>
    </p:spTree>
    <p:extLst>
      <p:ext uri="{BB962C8B-B14F-4D97-AF65-F5344CB8AC3E}">
        <p14:creationId xmlns:p14="http://schemas.microsoft.com/office/powerpoint/2010/main" val="18451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CC97E-66BF-AACD-53AD-C2D34785A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πόλεις 2 – Οι εξουσίες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964DE1-F686-2D7F-92B5-DF4797F8E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Εκκλησιαστική: Έδρα επισκόπων και πολλών μοναστηριών</a:t>
            </a:r>
          </a:p>
          <a:p>
            <a:r>
              <a:rPr lang="el-GR" dirty="0"/>
              <a:t>Πολιτική: κατοικία του κόμη (ανώτατος διοικητικός)</a:t>
            </a:r>
          </a:p>
          <a:p>
            <a:r>
              <a:rPr lang="el-GR" dirty="0"/>
              <a:t>Οικονομική: κέντρα κατανάλωσης</a:t>
            </a:r>
          </a:p>
          <a:p>
            <a:r>
              <a:rPr lang="el-GR" dirty="0"/>
              <a:t>Στρατιωτική: έδρα φρουράς και φυλαγμένος χώρος</a:t>
            </a:r>
          </a:p>
          <a:p>
            <a:r>
              <a:rPr lang="el-GR" dirty="0"/>
              <a:t>Πολιτιστική: έδρα επισκοπικών σχολών	</a:t>
            </a:r>
          </a:p>
        </p:txBody>
      </p:sp>
    </p:spTree>
    <p:extLst>
      <p:ext uri="{BB962C8B-B14F-4D97-AF65-F5344CB8AC3E}">
        <p14:creationId xmlns:p14="http://schemas.microsoft.com/office/powerpoint/2010/main" val="2760007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5D010-4F39-2B1A-C59F-225C9E295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EEB832-9924-C827-19DC-77F4D10A5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1) Αριστοκρατία: </a:t>
            </a:r>
            <a:r>
              <a:rPr lang="el-GR" u="sng" dirty="0" err="1"/>
              <a:t>ρωμαίοι</a:t>
            </a:r>
            <a:r>
              <a:rPr lang="el-GR" u="sng" dirty="0"/>
              <a:t> συγκλητικοί – </a:t>
            </a:r>
            <a:r>
              <a:rPr lang="el-GR" u="sng" dirty="0" err="1"/>
              <a:t>γερμανοί</a:t>
            </a:r>
            <a:r>
              <a:rPr lang="el-GR" u="sng" dirty="0"/>
              <a:t> πολεμιστές (συγχωνεύονται)</a:t>
            </a:r>
          </a:p>
          <a:p>
            <a:r>
              <a:rPr lang="el-GR" dirty="0"/>
              <a:t>Πηγή πλούτου: η γη (</a:t>
            </a:r>
            <a:r>
              <a:rPr lang="it-IT" dirty="0"/>
              <a:t>villae</a:t>
            </a:r>
            <a:r>
              <a:rPr lang="el-GR" dirty="0"/>
              <a:t>)</a:t>
            </a:r>
          </a:p>
          <a:p>
            <a:r>
              <a:rPr lang="el-GR" dirty="0"/>
              <a:t>Μονοπωλούν τις δημόσιες λειτουργίες (</a:t>
            </a:r>
            <a:r>
              <a:rPr lang="el-GR" dirty="0" err="1"/>
              <a:t>κόμητες</a:t>
            </a:r>
            <a:r>
              <a:rPr lang="el-GR" dirty="0"/>
              <a:t>, επίσκοποι)</a:t>
            </a:r>
          </a:p>
          <a:p>
            <a:r>
              <a:rPr lang="el-GR" dirty="0"/>
              <a:t>2) </a:t>
            </a:r>
            <a:r>
              <a:rPr lang="el-GR" u="sng" dirty="0"/>
              <a:t>Ελεύθεροι χωρικοί (αγρολήπτες κτημάτων ή ιδιοκτήτες μικρών περιουσιών</a:t>
            </a:r>
          </a:p>
          <a:p>
            <a:r>
              <a:rPr lang="el-GR" dirty="0"/>
              <a:t>Οι πρώτοι </a:t>
            </a:r>
            <a:r>
              <a:rPr lang="el-GR" u="sng" dirty="0"/>
              <a:t>νοικιάζουν </a:t>
            </a:r>
            <a:r>
              <a:rPr lang="el-GR" dirty="0"/>
              <a:t>τα κτήματα που καλλιεργούν/ οι δεύτεροι έχουν την πλήρη κυριότητα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772019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534</Words>
  <Application>Microsoft Office PowerPoint</Application>
  <PresentationFormat>Ευρεία οθόνη</PresentationFormat>
  <Paragraphs>64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Θέμα του Office</vt:lpstr>
      <vt:lpstr>Κοινωνική οργάνωση των βαρβαρικών βασιλείων </vt:lpstr>
      <vt:lpstr> Οικονομική βάση: Κύρια πηγή πλούτου: η γη </vt:lpstr>
      <vt:lpstr>Η γη 2</vt:lpstr>
      <vt:lpstr>Το εμπόριο</vt:lpstr>
      <vt:lpstr>Χάρτης Μεσογείου</vt:lpstr>
      <vt:lpstr>Το νόμισμα</vt:lpstr>
      <vt:lpstr>Οι πόλεις</vt:lpstr>
      <vt:lpstr>Οι πόλεις 2 – Οι εξουσίες</vt:lpstr>
      <vt:lpstr>Κοινωνική διαστρωμάτωση</vt:lpstr>
      <vt:lpstr>Κοινωνική διαστρωμάτωση 2</vt:lpstr>
      <vt:lpstr>Υποτέλεια (vassalitas)</vt:lpstr>
      <vt:lpstr>Υποτέλεια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36</cp:revision>
  <dcterms:created xsi:type="dcterms:W3CDTF">2023-10-18T09:48:11Z</dcterms:created>
  <dcterms:modified xsi:type="dcterms:W3CDTF">2023-10-23T12:49:08Z</dcterms:modified>
</cp:coreProperties>
</file>