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1754A3-DECF-3D47-980C-09E67F20EF9A}" type="datetimeFigureOut">
              <a:rPr lang="en-US" smtClean="0"/>
              <a:t>2/24/20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88BA8-68B6-0640-B0FD-915A822AF6E8}" type="slidenum">
              <a:rPr lang="en-US" smtClean="0"/>
              <a:t>‹#›</a:t>
            </a:fld>
            <a:endParaRPr lang="en-US"/>
          </a:p>
        </p:txBody>
      </p:sp>
    </p:spTree>
    <p:extLst>
      <p:ext uri="{BB962C8B-B14F-4D97-AF65-F5344CB8AC3E}">
        <p14:creationId xmlns:p14="http://schemas.microsoft.com/office/powerpoint/2010/main" val="26729109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0C1B71-02E4-7140-983A-3EDC990408EB}" type="datetimeFigureOut">
              <a:rPr lang="en-US" smtClean="0"/>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1A841-A631-C24D-ABA3-79C0D79A1E73}" type="slidenum">
              <a:rPr lang="en-US" smtClean="0"/>
              <a:t>‹#›</a:t>
            </a:fld>
            <a:endParaRPr lang="en-US"/>
          </a:p>
        </p:txBody>
      </p:sp>
    </p:spTree>
    <p:extLst>
      <p:ext uri="{BB962C8B-B14F-4D97-AF65-F5344CB8AC3E}">
        <p14:creationId xmlns:p14="http://schemas.microsoft.com/office/powerpoint/2010/main" val="2263413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0C1B71-02E4-7140-983A-3EDC990408EB}" type="datetimeFigureOut">
              <a:rPr lang="en-US" smtClean="0"/>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1A841-A631-C24D-ABA3-79C0D79A1E73}" type="slidenum">
              <a:rPr lang="en-US" smtClean="0"/>
              <a:t>‹#›</a:t>
            </a:fld>
            <a:endParaRPr lang="en-US"/>
          </a:p>
        </p:txBody>
      </p:sp>
    </p:spTree>
    <p:extLst>
      <p:ext uri="{BB962C8B-B14F-4D97-AF65-F5344CB8AC3E}">
        <p14:creationId xmlns:p14="http://schemas.microsoft.com/office/powerpoint/2010/main" val="2412944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0C1B71-02E4-7140-983A-3EDC990408EB}" type="datetimeFigureOut">
              <a:rPr lang="en-US" smtClean="0"/>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1A841-A631-C24D-ABA3-79C0D79A1E73}" type="slidenum">
              <a:rPr lang="en-US" smtClean="0"/>
              <a:t>‹#›</a:t>
            </a:fld>
            <a:endParaRPr lang="en-US"/>
          </a:p>
        </p:txBody>
      </p:sp>
    </p:spTree>
    <p:extLst>
      <p:ext uri="{BB962C8B-B14F-4D97-AF65-F5344CB8AC3E}">
        <p14:creationId xmlns:p14="http://schemas.microsoft.com/office/powerpoint/2010/main" val="119813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0C1B71-02E4-7140-983A-3EDC990408EB}" type="datetimeFigureOut">
              <a:rPr lang="en-US" smtClean="0"/>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1A841-A631-C24D-ABA3-79C0D79A1E73}" type="slidenum">
              <a:rPr lang="en-US" smtClean="0"/>
              <a:t>‹#›</a:t>
            </a:fld>
            <a:endParaRPr lang="en-US"/>
          </a:p>
        </p:txBody>
      </p:sp>
    </p:spTree>
    <p:extLst>
      <p:ext uri="{BB962C8B-B14F-4D97-AF65-F5344CB8AC3E}">
        <p14:creationId xmlns:p14="http://schemas.microsoft.com/office/powerpoint/2010/main" val="230263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0C1B71-02E4-7140-983A-3EDC990408EB}" type="datetimeFigureOut">
              <a:rPr lang="en-US" smtClean="0"/>
              <a:t>2/24/20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1A841-A631-C24D-ABA3-79C0D79A1E73}" type="slidenum">
              <a:rPr lang="en-US" smtClean="0"/>
              <a:t>‹#›</a:t>
            </a:fld>
            <a:endParaRPr lang="en-US"/>
          </a:p>
        </p:txBody>
      </p:sp>
    </p:spTree>
    <p:extLst>
      <p:ext uri="{BB962C8B-B14F-4D97-AF65-F5344CB8AC3E}">
        <p14:creationId xmlns:p14="http://schemas.microsoft.com/office/powerpoint/2010/main" val="408612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0C1B71-02E4-7140-983A-3EDC990408EB}" type="datetimeFigureOut">
              <a:rPr lang="en-US" smtClean="0"/>
              <a:t>2/24/20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1A841-A631-C24D-ABA3-79C0D79A1E73}" type="slidenum">
              <a:rPr lang="en-US" smtClean="0"/>
              <a:t>‹#›</a:t>
            </a:fld>
            <a:endParaRPr lang="en-US"/>
          </a:p>
        </p:txBody>
      </p:sp>
    </p:spTree>
    <p:extLst>
      <p:ext uri="{BB962C8B-B14F-4D97-AF65-F5344CB8AC3E}">
        <p14:creationId xmlns:p14="http://schemas.microsoft.com/office/powerpoint/2010/main" val="103121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0C1B71-02E4-7140-983A-3EDC990408EB}" type="datetimeFigureOut">
              <a:rPr lang="en-US" smtClean="0"/>
              <a:t>2/24/20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1A841-A631-C24D-ABA3-79C0D79A1E73}" type="slidenum">
              <a:rPr lang="en-US" smtClean="0"/>
              <a:t>‹#›</a:t>
            </a:fld>
            <a:endParaRPr lang="en-US"/>
          </a:p>
        </p:txBody>
      </p:sp>
    </p:spTree>
    <p:extLst>
      <p:ext uri="{BB962C8B-B14F-4D97-AF65-F5344CB8AC3E}">
        <p14:creationId xmlns:p14="http://schemas.microsoft.com/office/powerpoint/2010/main" val="11232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0C1B71-02E4-7140-983A-3EDC990408EB}" type="datetimeFigureOut">
              <a:rPr lang="en-US" smtClean="0"/>
              <a:t>2/24/20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1A841-A631-C24D-ABA3-79C0D79A1E73}" type="slidenum">
              <a:rPr lang="en-US" smtClean="0"/>
              <a:t>‹#›</a:t>
            </a:fld>
            <a:endParaRPr lang="en-US"/>
          </a:p>
        </p:txBody>
      </p:sp>
    </p:spTree>
    <p:extLst>
      <p:ext uri="{BB962C8B-B14F-4D97-AF65-F5344CB8AC3E}">
        <p14:creationId xmlns:p14="http://schemas.microsoft.com/office/powerpoint/2010/main" val="279698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C1B71-02E4-7140-983A-3EDC990408EB}" type="datetimeFigureOut">
              <a:rPr lang="en-US" smtClean="0"/>
              <a:t>2/24/20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E1A841-A631-C24D-ABA3-79C0D79A1E73}" type="slidenum">
              <a:rPr lang="en-US" smtClean="0"/>
              <a:t>‹#›</a:t>
            </a:fld>
            <a:endParaRPr lang="en-US"/>
          </a:p>
        </p:txBody>
      </p:sp>
    </p:spTree>
    <p:extLst>
      <p:ext uri="{BB962C8B-B14F-4D97-AF65-F5344CB8AC3E}">
        <p14:creationId xmlns:p14="http://schemas.microsoft.com/office/powerpoint/2010/main" val="161406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0C1B71-02E4-7140-983A-3EDC990408EB}" type="datetimeFigureOut">
              <a:rPr lang="en-US" smtClean="0"/>
              <a:t>2/24/20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1A841-A631-C24D-ABA3-79C0D79A1E73}" type="slidenum">
              <a:rPr lang="en-US" smtClean="0"/>
              <a:t>‹#›</a:t>
            </a:fld>
            <a:endParaRPr lang="en-US"/>
          </a:p>
        </p:txBody>
      </p:sp>
    </p:spTree>
    <p:extLst>
      <p:ext uri="{BB962C8B-B14F-4D97-AF65-F5344CB8AC3E}">
        <p14:creationId xmlns:p14="http://schemas.microsoft.com/office/powerpoint/2010/main" val="25913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0C1B71-02E4-7140-983A-3EDC990408EB}" type="datetimeFigureOut">
              <a:rPr lang="en-US" smtClean="0"/>
              <a:t>2/24/20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1A841-A631-C24D-ABA3-79C0D79A1E73}" type="slidenum">
              <a:rPr lang="en-US" smtClean="0"/>
              <a:t>‹#›</a:t>
            </a:fld>
            <a:endParaRPr lang="en-US"/>
          </a:p>
        </p:txBody>
      </p:sp>
    </p:spTree>
    <p:extLst>
      <p:ext uri="{BB962C8B-B14F-4D97-AF65-F5344CB8AC3E}">
        <p14:creationId xmlns:p14="http://schemas.microsoft.com/office/powerpoint/2010/main" val="172094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C1B71-02E4-7140-983A-3EDC990408EB}" type="datetimeFigureOut">
              <a:rPr lang="en-US" smtClean="0"/>
              <a:t>2/24/20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1A841-A631-C24D-ABA3-79C0D79A1E73}" type="slidenum">
              <a:rPr lang="en-US" smtClean="0"/>
              <a:t>‹#›</a:t>
            </a:fld>
            <a:endParaRPr lang="en-US"/>
          </a:p>
        </p:txBody>
      </p:sp>
    </p:spTree>
    <p:extLst>
      <p:ext uri="{BB962C8B-B14F-4D97-AF65-F5344CB8AC3E}">
        <p14:creationId xmlns:p14="http://schemas.microsoft.com/office/powerpoint/2010/main" val="2925407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a9IaE2i-Dm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_sBvZh_GI9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NMsUcwEdG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XA44wda3pr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0.png"/><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hvVbiqyMvG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KQiBIb_klT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usd.edu/smm/Keyboards/KirckmanHarpsichord/3328KirckmanharpsichordlouversopenLG.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s://www.youtube.com/watch?v=s3fV-ggsJrI"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4uCCw_hmIL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2WdjyKQ57A"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04813"/>
            <a:ext cx="7772400" cy="1439862"/>
          </a:xfrm>
        </p:spPr>
        <p:txBody>
          <a:bodyPr/>
          <a:lstStyle/>
          <a:p>
            <a:pPr algn="ctr"/>
            <a:r>
              <a:rPr lang="el-GR">
                <a:solidFill>
                  <a:schemeClr val="accent2"/>
                </a:solidFill>
              </a:rPr>
              <a:t>Το Πιάνο και ο μηχανισμός του</a:t>
            </a:r>
            <a:r>
              <a:rPr lang="en-US">
                <a:solidFill>
                  <a:schemeClr val="accent2"/>
                </a:solidFill>
              </a:rPr>
              <a:t>:</a:t>
            </a:r>
            <a:br>
              <a:rPr lang="el-GR">
                <a:solidFill>
                  <a:schemeClr val="accent2"/>
                </a:solidFill>
              </a:rPr>
            </a:br>
            <a:r>
              <a:rPr lang="el-GR">
                <a:solidFill>
                  <a:schemeClr val="accent2"/>
                </a:solidFill>
              </a:rPr>
              <a:t>ιστορική αναδρομή</a:t>
            </a:r>
          </a:p>
        </p:txBody>
      </p:sp>
      <p:sp>
        <p:nvSpPr>
          <p:cNvPr id="2051" name="Rectangle 3"/>
          <p:cNvSpPr>
            <a:spLocks noGrp="1" noChangeArrowheads="1"/>
          </p:cNvSpPr>
          <p:nvPr>
            <p:ph type="subTitle" idx="1"/>
          </p:nvPr>
        </p:nvSpPr>
        <p:spPr>
          <a:xfrm>
            <a:off x="1403350" y="3429000"/>
            <a:ext cx="7054850" cy="3024188"/>
          </a:xfrm>
        </p:spPr>
        <p:txBody>
          <a:bodyPr/>
          <a:lstStyle/>
          <a:p>
            <a:pPr algn="ctr">
              <a:lnSpc>
                <a:spcPct val="90000"/>
              </a:lnSpc>
            </a:pPr>
            <a:endParaRPr lang="en-US" sz="2400" dirty="0">
              <a:solidFill>
                <a:schemeClr val="accent2"/>
              </a:solidFill>
            </a:endParaRPr>
          </a:p>
          <a:p>
            <a:pPr algn="ctr">
              <a:lnSpc>
                <a:spcPct val="90000"/>
              </a:lnSpc>
            </a:pPr>
            <a:r>
              <a:rPr lang="el-GR" sz="2400" dirty="0">
                <a:solidFill>
                  <a:schemeClr val="accent2"/>
                </a:solidFill>
              </a:rPr>
              <a:t>Παιδαγωγική Πιάνου ΙΙΙ</a:t>
            </a:r>
            <a:endParaRPr lang="en-US" sz="2400" dirty="0">
              <a:solidFill>
                <a:schemeClr val="accent2"/>
              </a:solidFill>
            </a:endParaRPr>
          </a:p>
          <a:p>
            <a:pPr algn="ctr">
              <a:lnSpc>
                <a:spcPct val="90000"/>
              </a:lnSpc>
            </a:pPr>
            <a:endParaRPr lang="el-GR" sz="2400" b="1" dirty="0">
              <a:solidFill>
                <a:schemeClr val="accent2"/>
              </a:solidFill>
            </a:endParaRPr>
          </a:p>
          <a:p>
            <a:pPr algn="ctr">
              <a:lnSpc>
                <a:spcPct val="90000"/>
              </a:lnSpc>
            </a:pPr>
            <a:endParaRPr lang="el-GR" sz="2400" b="1" dirty="0">
              <a:solidFill>
                <a:schemeClr val="accent2"/>
              </a:solidFill>
            </a:endParaRPr>
          </a:p>
          <a:p>
            <a:pPr algn="ctr">
              <a:lnSpc>
                <a:spcPct val="90000"/>
              </a:lnSpc>
            </a:pPr>
            <a:r>
              <a:rPr lang="el-GR" sz="2400" b="1" dirty="0">
                <a:solidFill>
                  <a:schemeClr val="accent2"/>
                </a:solidFill>
              </a:rPr>
              <a:t>Αθηνά Φυτίκα</a:t>
            </a:r>
            <a:endParaRPr lang="en-US" sz="2400" b="1" dirty="0">
              <a:solidFill>
                <a:schemeClr val="accent2"/>
              </a:solidFill>
            </a:endParaRPr>
          </a:p>
          <a:p>
            <a:pPr algn="ctr">
              <a:lnSpc>
                <a:spcPct val="90000"/>
              </a:lnSpc>
            </a:pPr>
            <a:endParaRPr lang="el-GR" sz="2400" dirty="0">
              <a:solidFill>
                <a:schemeClr val="accent2"/>
              </a:solidFill>
            </a:endParaRPr>
          </a:p>
          <a:p>
            <a:pPr>
              <a:lnSpc>
                <a:spcPct val="90000"/>
              </a:lnSpc>
            </a:pPr>
            <a:endParaRPr lang="el-GR" sz="2400" dirty="0">
              <a:solidFill>
                <a:schemeClr val="accent2"/>
              </a:solidFill>
            </a:endParaRPr>
          </a:p>
        </p:txBody>
      </p:sp>
    </p:spTree>
    <p:extLst>
      <p:ext uri="{BB962C8B-B14F-4D97-AF65-F5344CB8AC3E}">
        <p14:creationId xmlns:p14="http://schemas.microsoft.com/office/powerpoint/2010/main" val="116712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l-GR"/>
              <a:t>Άμεσες επιδράσεις</a:t>
            </a:r>
          </a:p>
        </p:txBody>
      </p:sp>
      <p:sp>
        <p:nvSpPr>
          <p:cNvPr id="20483" name="Rectangle 3"/>
          <p:cNvSpPr>
            <a:spLocks noGrp="1" noChangeArrowheads="1"/>
          </p:cNvSpPr>
          <p:nvPr>
            <p:ph type="body" idx="1"/>
          </p:nvPr>
        </p:nvSpPr>
        <p:spPr/>
        <p:txBody>
          <a:bodyPr/>
          <a:lstStyle/>
          <a:p>
            <a:pPr>
              <a:lnSpc>
                <a:spcPct val="90000"/>
              </a:lnSpc>
            </a:pPr>
            <a:r>
              <a:rPr lang="el-GR" sz="2600"/>
              <a:t>1ο έργο για πιάνο</a:t>
            </a:r>
            <a:r>
              <a:rPr lang="en-US" sz="2600"/>
              <a:t>: Lodovico Giustini, </a:t>
            </a:r>
            <a:r>
              <a:rPr lang="en-US" sz="2600" i="1"/>
              <a:t>Sonate da cimbalo di piano e forte</a:t>
            </a:r>
            <a:r>
              <a:rPr lang="el-GR" sz="2600" i="1"/>
              <a:t>, </a:t>
            </a:r>
            <a:r>
              <a:rPr lang="el-GR" sz="2600"/>
              <a:t>1732</a:t>
            </a:r>
            <a:endParaRPr lang="en-US" sz="2600"/>
          </a:p>
          <a:p>
            <a:pPr>
              <a:lnSpc>
                <a:spcPct val="90000"/>
              </a:lnSpc>
            </a:pPr>
            <a:r>
              <a:rPr lang="el-GR" sz="2600"/>
              <a:t>Ο </a:t>
            </a:r>
            <a:r>
              <a:rPr lang="en-US" sz="2600"/>
              <a:t>Gottfried Silbermann</a:t>
            </a:r>
            <a:r>
              <a:rPr lang="el-GR" sz="2600"/>
              <a:t> έφτιαξε τα πρώτα Γερμανικά πιάνα βασισμένα στο σχέδιο του </a:t>
            </a:r>
            <a:r>
              <a:rPr lang="en-US" sz="2600"/>
              <a:t>Cristofori</a:t>
            </a:r>
            <a:r>
              <a:rPr lang="el-GR" sz="2600"/>
              <a:t>,</a:t>
            </a:r>
            <a:r>
              <a:rPr lang="en-US" sz="2600"/>
              <a:t> </a:t>
            </a:r>
            <a:r>
              <a:rPr lang="el-GR" sz="2600"/>
              <a:t>προσθέτοντας το εφέ του να σηκώνονται οι σιωπητήρες </a:t>
            </a:r>
            <a:r>
              <a:rPr lang="en-US" sz="2600"/>
              <a:t>(pedal)</a:t>
            </a:r>
            <a:r>
              <a:rPr lang="el-GR" sz="2600"/>
              <a:t>,</a:t>
            </a:r>
            <a:r>
              <a:rPr lang="en-US" sz="2600"/>
              <a:t> </a:t>
            </a:r>
            <a:r>
              <a:rPr lang="el-GR" sz="2600"/>
              <a:t>πριν το 1740</a:t>
            </a:r>
          </a:p>
          <a:p>
            <a:pPr>
              <a:lnSpc>
                <a:spcPct val="90000"/>
              </a:lnSpc>
            </a:pPr>
            <a:r>
              <a:rPr lang="el-GR" sz="2600"/>
              <a:t>Οι Γερμανόφωνες χώρες μετά τον </a:t>
            </a:r>
            <a:r>
              <a:rPr lang="en-US" sz="2600"/>
              <a:t>Silbermann</a:t>
            </a:r>
            <a:r>
              <a:rPr lang="el-GR" sz="2600"/>
              <a:t> κατέφυγαν σε μια απλοποίηση του σχεδίου του </a:t>
            </a:r>
            <a:r>
              <a:rPr lang="en-US" sz="2600"/>
              <a:t>Cristofori</a:t>
            </a:r>
            <a:r>
              <a:rPr lang="el-GR" sz="2600"/>
              <a:t>,</a:t>
            </a:r>
            <a:r>
              <a:rPr lang="en-US" sz="2600"/>
              <a:t> </a:t>
            </a:r>
            <a:r>
              <a:rPr lang="el-GR" sz="2600"/>
              <a:t>προσπαθώντας να μιμηθούν το ελαφρύ άγγιγμα και τον ήχο του </a:t>
            </a:r>
            <a:r>
              <a:rPr lang="en-US" sz="2600"/>
              <a:t>clavichord</a:t>
            </a:r>
            <a:endParaRPr lang="el-GR" sz="2600"/>
          </a:p>
        </p:txBody>
      </p:sp>
    </p:spTree>
    <p:extLst>
      <p:ext uri="{BB962C8B-B14F-4D97-AF65-F5344CB8AC3E}">
        <p14:creationId xmlns:p14="http://schemas.microsoft.com/office/powerpoint/2010/main" val="117262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l-GR"/>
              <a:t>Γερμανία – Αυστρία 1750-1800</a:t>
            </a:r>
          </a:p>
        </p:txBody>
      </p:sp>
      <p:sp>
        <p:nvSpPr>
          <p:cNvPr id="21507" name="Rectangle 3"/>
          <p:cNvSpPr>
            <a:spLocks noGrp="1" noChangeArrowheads="1"/>
          </p:cNvSpPr>
          <p:nvPr>
            <p:ph type="body" idx="1"/>
          </p:nvPr>
        </p:nvSpPr>
        <p:spPr>
          <a:xfrm>
            <a:off x="127535" y="1742326"/>
            <a:ext cx="8713788" cy="4267200"/>
          </a:xfrm>
        </p:spPr>
        <p:txBody>
          <a:bodyPr/>
          <a:lstStyle/>
          <a:p>
            <a:r>
              <a:rPr lang="en-US" sz="2600" dirty="0"/>
              <a:t>J.A. Stein</a:t>
            </a:r>
            <a:r>
              <a:rPr lang="el-GR" sz="2600" dirty="0"/>
              <a:t> (Γερμανία) </a:t>
            </a:r>
            <a:r>
              <a:rPr lang="en-US" sz="2600" dirty="0"/>
              <a:t>-</a:t>
            </a:r>
            <a:r>
              <a:rPr lang="el-GR" sz="2600" dirty="0"/>
              <a:t> </a:t>
            </a:r>
            <a:r>
              <a:rPr lang="en-US" sz="2600" dirty="0"/>
              <a:t>A. Walter</a:t>
            </a:r>
            <a:r>
              <a:rPr lang="el-GR" sz="2600" dirty="0"/>
              <a:t> (Αυστρία)</a:t>
            </a:r>
          </a:p>
          <a:p>
            <a:r>
              <a:rPr lang="el-GR" sz="2600" dirty="0"/>
              <a:t>Μικρά και ελαφριά σφυριά (συχνά κούφια) με δερμάτινο κάλυμμα, που στηρίζονται πάνω στο πλήκτρο και δείχνουν προς τον εκτελεστή</a:t>
            </a:r>
          </a:p>
          <a:p>
            <a:r>
              <a:rPr lang="el-GR" sz="2600" dirty="0"/>
              <a:t>Λείπει ο μηχανισμός </a:t>
            </a:r>
            <a:r>
              <a:rPr lang="en-US" sz="2600" dirty="0"/>
              <a:t>“check”</a:t>
            </a:r>
            <a:r>
              <a:rPr lang="el-GR" sz="2600" dirty="0"/>
              <a:t>, οπότε το σφυρί μπορεί να ξαναχτυπήσει τη χορδή, αν έχει αρκετή ενέργεια</a:t>
            </a:r>
          </a:p>
          <a:p>
            <a:r>
              <a:rPr lang="el-GR" sz="2600" dirty="0"/>
              <a:t>Πεντάλ με το γόνατο, πολλές φορές δίνοντας τη δυνατότητα χρήσης του μόνο για τις ψηλές ή τις χαμηλές νότες.</a:t>
            </a:r>
          </a:p>
        </p:txBody>
      </p:sp>
      <p:sp>
        <p:nvSpPr>
          <p:cNvPr id="2" name="TextBox 1">
            <a:extLst>
              <a:ext uri="{FF2B5EF4-FFF2-40B4-BE49-F238E27FC236}">
                <a16:creationId xmlns:a16="http://schemas.microsoft.com/office/drawing/2014/main" id="{2E2800B0-AE44-9042-8902-74B8C15E052E}"/>
              </a:ext>
            </a:extLst>
          </p:cNvPr>
          <p:cNvSpPr txBox="1"/>
          <p:nvPr/>
        </p:nvSpPr>
        <p:spPr>
          <a:xfrm>
            <a:off x="1109608" y="5866544"/>
            <a:ext cx="5435029" cy="369332"/>
          </a:xfrm>
          <a:prstGeom prst="rect">
            <a:avLst/>
          </a:prstGeom>
          <a:noFill/>
        </p:spPr>
        <p:txBody>
          <a:bodyPr wrap="square" rtlCol="0">
            <a:spAutoFit/>
          </a:bodyPr>
          <a:lstStyle/>
          <a:p>
            <a:r>
              <a:rPr lang="en-US" dirty="0">
                <a:hlinkClick r:id="rId2"/>
              </a:rPr>
              <a:t>https://www.youtube.com/watch?v=a9IaE2i-DmA</a:t>
            </a:r>
            <a:endParaRPr lang="el-GR" dirty="0"/>
          </a:p>
        </p:txBody>
      </p:sp>
    </p:spTree>
    <p:extLst>
      <p:ext uri="{BB962C8B-B14F-4D97-AF65-F5344CB8AC3E}">
        <p14:creationId xmlns:p14="http://schemas.microsoft.com/office/powerpoint/2010/main" val="374960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68313" y="0"/>
            <a:ext cx="8229600" cy="836613"/>
          </a:xfrm>
        </p:spPr>
        <p:txBody>
          <a:bodyPr/>
          <a:lstStyle/>
          <a:p>
            <a:r>
              <a:rPr lang="el-GR">
                <a:solidFill>
                  <a:srgbClr val="990000"/>
                </a:solidFill>
              </a:rPr>
              <a:t>«Βιεννέζικος τύπος»</a:t>
            </a:r>
          </a:p>
        </p:txBody>
      </p:sp>
      <p:graphicFrame>
        <p:nvGraphicFramePr>
          <p:cNvPr id="22531" name="Object 3"/>
          <p:cNvGraphicFramePr>
            <a:graphicFrameLocks noGrp="1" noChangeAspect="1"/>
          </p:cNvGraphicFramePr>
          <p:nvPr>
            <p:ph idx="1"/>
          </p:nvPr>
        </p:nvGraphicFramePr>
        <p:xfrm>
          <a:off x="250825" y="836613"/>
          <a:ext cx="8713788" cy="6021387"/>
        </p:xfrm>
        <a:graphic>
          <a:graphicData uri="http://schemas.openxmlformats.org/presentationml/2006/ole">
            <mc:AlternateContent xmlns:mc="http://schemas.openxmlformats.org/markup-compatibility/2006">
              <mc:Choice xmlns:v="urn:schemas-microsoft-com:vml" Requires="v">
                <p:oleObj spid="_x0000_s3076" name="Εικόνα bitmap" r:id="rId3" imgW="13114286" imgH="11590476" progId="Paint.Picture">
                  <p:embed/>
                </p:oleObj>
              </mc:Choice>
              <mc:Fallback>
                <p:oleObj name="Εικόνα bitmap" r:id="rId3" imgW="13114286" imgH="1159047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836613"/>
                        <a:ext cx="8713788" cy="6021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599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l-GR"/>
              <a:t>Αγγλία – Γαλλία, 1750 - 1800</a:t>
            </a:r>
          </a:p>
        </p:txBody>
      </p:sp>
      <p:sp>
        <p:nvSpPr>
          <p:cNvPr id="30723" name="Rectangle 3"/>
          <p:cNvSpPr>
            <a:spLocks noGrp="1" noChangeArrowheads="1"/>
          </p:cNvSpPr>
          <p:nvPr>
            <p:ph type="body" idx="1"/>
          </p:nvPr>
        </p:nvSpPr>
        <p:spPr>
          <a:xfrm>
            <a:off x="566738" y="1752600"/>
            <a:ext cx="8001000" cy="4340225"/>
          </a:xfrm>
        </p:spPr>
        <p:txBody>
          <a:bodyPr/>
          <a:lstStyle/>
          <a:p>
            <a:pPr>
              <a:lnSpc>
                <a:spcPct val="80000"/>
              </a:lnSpc>
            </a:pPr>
            <a:r>
              <a:rPr lang="en-US" sz="2400"/>
              <a:t>Zumpe  - Broadwood – Érard (</a:t>
            </a:r>
            <a:r>
              <a:rPr lang="el-GR" sz="2400"/>
              <a:t>Γαλλία)</a:t>
            </a:r>
          </a:p>
          <a:p>
            <a:pPr>
              <a:lnSpc>
                <a:spcPct val="80000"/>
              </a:lnSpc>
            </a:pPr>
            <a:r>
              <a:rPr lang="el-GR" sz="2400"/>
              <a:t>Ο </a:t>
            </a:r>
            <a:r>
              <a:rPr lang="en-US" sz="2400"/>
              <a:t>Zumpe</a:t>
            </a:r>
            <a:r>
              <a:rPr lang="el-GR" sz="2400"/>
              <a:t> αρχικά απλοποίησε το σχέδιο του </a:t>
            </a:r>
            <a:r>
              <a:rPr lang="en-US" sz="2400"/>
              <a:t>Cristofori </a:t>
            </a:r>
            <a:r>
              <a:rPr lang="el-GR" sz="2400"/>
              <a:t>αφαιρώντας το </a:t>
            </a:r>
            <a:r>
              <a:rPr lang="en-US" sz="2400"/>
              <a:t>check </a:t>
            </a:r>
            <a:r>
              <a:rPr lang="el-GR" sz="2400"/>
              <a:t>και απλοποιώντας το μηχανισμό επαναφοράς</a:t>
            </a:r>
            <a:r>
              <a:rPr lang="en-US" sz="2400"/>
              <a:t> (escapement)</a:t>
            </a:r>
            <a:r>
              <a:rPr lang="el-GR" sz="2400"/>
              <a:t>, στη συνέχεια όμως πρόσθεσε την επαναφορά, βελτιώνοντάς την </a:t>
            </a:r>
          </a:p>
          <a:p>
            <a:pPr>
              <a:lnSpc>
                <a:spcPct val="80000"/>
              </a:lnSpc>
            </a:pPr>
            <a:r>
              <a:rPr lang="el-GR" sz="2400"/>
              <a:t>Ο </a:t>
            </a:r>
            <a:r>
              <a:rPr lang="en-US" sz="2400"/>
              <a:t>Broadwood</a:t>
            </a:r>
            <a:r>
              <a:rPr lang="el-GR" sz="2400"/>
              <a:t> βελτίωσε το σχεδιασμό του πλαισίου για ομοιομορφία του τόνου</a:t>
            </a:r>
          </a:p>
          <a:p>
            <a:pPr>
              <a:lnSpc>
                <a:spcPct val="80000"/>
              </a:lnSpc>
            </a:pPr>
            <a:r>
              <a:rPr lang="el-GR" sz="2400"/>
              <a:t>Ο </a:t>
            </a:r>
            <a:r>
              <a:rPr lang="en-US" sz="2400"/>
              <a:t>Érard</a:t>
            </a:r>
            <a:r>
              <a:rPr lang="el-GR" sz="2400"/>
              <a:t> το 1790 τελειοποίησε το μηχανισμό του </a:t>
            </a:r>
            <a:r>
              <a:rPr lang="en-US" sz="2400"/>
              <a:t>Zumpe</a:t>
            </a:r>
            <a:r>
              <a:rPr lang="el-GR" sz="2400"/>
              <a:t>, δημιουργώντας το μηχανισμό διπλής επαναφοράς (</a:t>
            </a:r>
            <a:r>
              <a:rPr lang="en-US" sz="2400"/>
              <a:t>à double pilote)</a:t>
            </a:r>
          </a:p>
          <a:p>
            <a:pPr>
              <a:lnSpc>
                <a:spcPct val="80000"/>
              </a:lnSpc>
            </a:pPr>
            <a:r>
              <a:rPr lang="el-GR" sz="2400"/>
              <a:t>Βαρύτερα σφυριά με δερμάτινο κάλυμμα, που δεν στηρίζονται πάνω στο πλήκτρο και δείχνουν προς την ουρά</a:t>
            </a:r>
          </a:p>
        </p:txBody>
      </p:sp>
    </p:spTree>
    <p:extLst>
      <p:ext uri="{BB962C8B-B14F-4D97-AF65-F5344CB8AC3E}">
        <p14:creationId xmlns:p14="http://schemas.microsoft.com/office/powerpoint/2010/main" val="345359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539750" y="0"/>
            <a:ext cx="8229600" cy="908050"/>
          </a:xfrm>
        </p:spPr>
        <p:txBody>
          <a:bodyPr/>
          <a:lstStyle/>
          <a:p>
            <a:r>
              <a:rPr lang="el-GR">
                <a:solidFill>
                  <a:srgbClr val="990000"/>
                </a:solidFill>
              </a:rPr>
              <a:t>«Αγγλικός τύπος»</a:t>
            </a:r>
          </a:p>
        </p:txBody>
      </p:sp>
      <p:graphicFrame>
        <p:nvGraphicFramePr>
          <p:cNvPr id="24579" name="Object 3"/>
          <p:cNvGraphicFramePr>
            <a:graphicFrameLocks noGrp="1" noChangeAspect="1"/>
          </p:cNvGraphicFramePr>
          <p:nvPr>
            <p:ph idx="1"/>
          </p:nvPr>
        </p:nvGraphicFramePr>
        <p:xfrm>
          <a:off x="611188" y="908050"/>
          <a:ext cx="8208962" cy="5761038"/>
        </p:xfrm>
        <a:graphic>
          <a:graphicData uri="http://schemas.openxmlformats.org/presentationml/2006/ole">
            <mc:AlternateContent xmlns:mc="http://schemas.openxmlformats.org/markup-compatibility/2006">
              <mc:Choice xmlns:v="urn:schemas-microsoft-com:vml" Requires="v">
                <p:oleObj spid="_x0000_s4100" name="Εικόνα bitmap" r:id="rId3" imgW="13266667" imgH="14942857" progId="Paint.Picture">
                  <p:embed/>
                </p:oleObj>
              </mc:Choice>
              <mc:Fallback>
                <p:oleObj name="Εικόνα bitmap" r:id="rId3" imgW="13266667" imgH="1494285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908050"/>
                        <a:ext cx="8208962" cy="5761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888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sz="3500"/>
              <a:t>É</a:t>
            </a:r>
            <a:r>
              <a:rPr lang="en-US"/>
              <a:t>rard: </a:t>
            </a:r>
            <a:r>
              <a:rPr lang="el-GR"/>
              <a:t>Διπλή επαναφορά</a:t>
            </a:r>
          </a:p>
        </p:txBody>
      </p:sp>
      <p:graphicFrame>
        <p:nvGraphicFramePr>
          <p:cNvPr id="34819" name="Object 3"/>
          <p:cNvGraphicFramePr>
            <a:graphicFrameLocks noGrp="1" noChangeAspect="1"/>
          </p:cNvGraphicFramePr>
          <p:nvPr>
            <p:ph idx="1"/>
          </p:nvPr>
        </p:nvGraphicFramePr>
        <p:xfrm>
          <a:off x="1187450" y="1700213"/>
          <a:ext cx="6840538" cy="4392612"/>
        </p:xfrm>
        <a:graphic>
          <a:graphicData uri="http://schemas.openxmlformats.org/presentationml/2006/ole">
            <mc:AlternateContent xmlns:mc="http://schemas.openxmlformats.org/markup-compatibility/2006">
              <mc:Choice xmlns:v="urn:schemas-microsoft-com:vml" Requires="v">
                <p:oleObj spid="_x0000_s5124" name="Εικόνα bitmap" r:id="rId3" imgW="18066667" imgH="11819048" progId="Paint.Picture">
                  <p:embed/>
                </p:oleObj>
              </mc:Choice>
              <mc:Fallback>
                <p:oleObj name="Εικόνα bitmap" r:id="rId3" imgW="18066667" imgH="1181904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700213"/>
                        <a:ext cx="6840538" cy="43926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8314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a:t>Βιεννέζικο πιάνο τον 19ο αιώνα</a:t>
            </a:r>
          </a:p>
        </p:txBody>
      </p:sp>
      <p:sp>
        <p:nvSpPr>
          <p:cNvPr id="32771" name="Rectangle 3"/>
          <p:cNvSpPr>
            <a:spLocks noGrp="1" noChangeArrowheads="1"/>
          </p:cNvSpPr>
          <p:nvPr>
            <p:ph type="body" idx="1"/>
          </p:nvPr>
        </p:nvSpPr>
        <p:spPr/>
        <p:txBody>
          <a:bodyPr/>
          <a:lstStyle/>
          <a:p>
            <a:pPr>
              <a:lnSpc>
                <a:spcPct val="90000"/>
              </a:lnSpc>
            </a:pPr>
            <a:r>
              <a:rPr lang="el-GR" sz="2200"/>
              <a:t>Σημαντικότεροι κατασκευαστές</a:t>
            </a:r>
            <a:r>
              <a:rPr lang="en-US" sz="2200"/>
              <a:t>: Graf, Streicher, Stein</a:t>
            </a:r>
            <a:endParaRPr lang="el-GR" sz="2200"/>
          </a:p>
          <a:p>
            <a:pPr>
              <a:lnSpc>
                <a:spcPct val="90000"/>
              </a:lnSpc>
            </a:pPr>
            <a:r>
              <a:rPr lang="el-GR" sz="2200"/>
              <a:t>Η προηγούμενη έκταση των 5 οκτάβων μεγαλώνει σε 6 και 6 ½ μέχρι το 1820, κυρίως προς τις ψηλές νότες</a:t>
            </a:r>
          </a:p>
          <a:p>
            <a:pPr>
              <a:lnSpc>
                <a:spcPct val="90000"/>
              </a:lnSpc>
            </a:pPr>
            <a:r>
              <a:rPr lang="el-GR" sz="2200"/>
              <a:t>Πεντάλ ποδιού αντί γονάτου. Πολλές φορές μεγάλος αριθμός πεντάλ (μέχρι 6), προσφέροντας διάφορα εφέ (ήχος φαγκότου, λαούτου κ.λ.π.)</a:t>
            </a:r>
          </a:p>
          <a:p>
            <a:pPr>
              <a:lnSpc>
                <a:spcPct val="90000"/>
              </a:lnSpc>
            </a:pPr>
            <a:r>
              <a:rPr lang="el-GR" sz="2200"/>
              <a:t>Παρότι οι Βιεννέζοι σύνθετες, από τον </a:t>
            </a:r>
            <a:r>
              <a:rPr lang="en-US" sz="2200"/>
              <a:t>Mozart</a:t>
            </a:r>
            <a:r>
              <a:rPr lang="el-GR" sz="2200"/>
              <a:t> μέχρι και τον </a:t>
            </a:r>
            <a:r>
              <a:rPr lang="en-US" sz="2200"/>
              <a:t>Mahler</a:t>
            </a:r>
            <a:r>
              <a:rPr lang="el-GR" sz="2200"/>
              <a:t>,</a:t>
            </a:r>
            <a:r>
              <a:rPr lang="en-US" sz="2200"/>
              <a:t> </a:t>
            </a:r>
            <a:r>
              <a:rPr lang="el-GR" sz="2200"/>
              <a:t>προτιμούσαν τον ευαίσθητο ήχο του, η διαρκής ζήτηση για μεγαλύτερο ηχητικό όγκο, και συνεπώς μεγαλύτερη τάση στις χορδές, σε συνδυασμό με την κακή επαναληπτικότητά του προκάλεσαν την εγκατάλειψη του μηχανισμού του στις αρχές του 20ου αιώνα</a:t>
            </a:r>
          </a:p>
        </p:txBody>
      </p:sp>
    </p:spTree>
    <p:extLst>
      <p:ext uri="{BB962C8B-B14F-4D97-AF65-F5344CB8AC3E}">
        <p14:creationId xmlns:p14="http://schemas.microsoft.com/office/powerpoint/2010/main" val="328093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l-GR" sz="3400"/>
              <a:t>Μεταλλικό στέλεχος</a:t>
            </a:r>
            <a:r>
              <a:rPr lang="en-US" sz="3400"/>
              <a:t>: </a:t>
            </a:r>
            <a:r>
              <a:rPr lang="el-GR" sz="3400"/>
              <a:t>η αρχή του σύγχρονου πιάνου</a:t>
            </a:r>
          </a:p>
        </p:txBody>
      </p:sp>
      <p:sp>
        <p:nvSpPr>
          <p:cNvPr id="33795" name="Rectangle 3"/>
          <p:cNvSpPr>
            <a:spLocks noGrp="1" noChangeArrowheads="1"/>
          </p:cNvSpPr>
          <p:nvPr>
            <p:ph type="body" idx="1"/>
          </p:nvPr>
        </p:nvSpPr>
        <p:spPr/>
        <p:txBody>
          <a:bodyPr/>
          <a:lstStyle/>
          <a:p>
            <a:pPr>
              <a:lnSpc>
                <a:spcPct val="90000"/>
              </a:lnSpc>
            </a:pPr>
            <a:r>
              <a:rPr lang="el-GR" sz="2300"/>
              <a:t>Μεταξύ 1820-1830, διάφορες πατέντες μεταλλικής στήριξης δοκιμάζονται από τον </a:t>
            </a:r>
            <a:r>
              <a:rPr lang="en-US" sz="2300"/>
              <a:t>Broadwood, </a:t>
            </a:r>
            <a:r>
              <a:rPr lang="el-GR" sz="2300"/>
              <a:t>τον </a:t>
            </a:r>
            <a:r>
              <a:rPr lang="en-US" sz="2300"/>
              <a:t>Érard </a:t>
            </a:r>
            <a:r>
              <a:rPr lang="el-GR" sz="2300"/>
              <a:t>και τον </a:t>
            </a:r>
            <a:r>
              <a:rPr lang="en-US" sz="2300"/>
              <a:t>Playel</a:t>
            </a:r>
            <a:r>
              <a:rPr lang="el-GR" sz="2300"/>
              <a:t>, οι οποίες προσφέρουν σταθερότητα και πολύ μεγαλύτερες αντοχές σε μεγαλύτερες και περισσότερο τεντωμένες χορδές</a:t>
            </a:r>
          </a:p>
          <a:p>
            <a:pPr>
              <a:lnSpc>
                <a:spcPct val="90000"/>
              </a:lnSpc>
            </a:pPr>
            <a:r>
              <a:rPr lang="el-GR" sz="2300"/>
              <a:t>Οι μεγαλύτερες χορδές χρειάζονταν μεγαλύτερα σφυριά, τα οποία καλύπτονταν από διάφορα υλικά, προκειμένου να παράγουν καλή ποιότητα ήχου (καουτσούκ, δέρμα κ.λπ.), μέχρι που η τσόχα κυριάρχησε.</a:t>
            </a:r>
          </a:p>
          <a:p>
            <a:pPr>
              <a:lnSpc>
                <a:spcPct val="90000"/>
              </a:lnSpc>
            </a:pPr>
            <a:r>
              <a:rPr lang="el-GR" sz="2300"/>
              <a:t>Το 1859 ο </a:t>
            </a:r>
            <a:r>
              <a:rPr lang="en-US" sz="2300"/>
              <a:t>Henry Steinway </a:t>
            </a:r>
            <a:r>
              <a:rPr lang="el-GR" sz="2300"/>
              <a:t>κατοχυρώνει την πατέντα σταυρωτών χορδών, οι οποίες στηρίζονται σε συμπαγές μεταλλικό στέλεχος που αντέχει μεγάλη πίεση (σημερινή συνολκή πίεση χορδών</a:t>
            </a:r>
            <a:r>
              <a:rPr lang="en-US" sz="2300"/>
              <a:t>:</a:t>
            </a:r>
            <a:r>
              <a:rPr lang="el-GR" sz="2300"/>
              <a:t> 15-30 τόνοι)</a:t>
            </a:r>
          </a:p>
        </p:txBody>
      </p:sp>
      <p:sp>
        <p:nvSpPr>
          <p:cNvPr id="2" name="TextBox 1">
            <a:extLst>
              <a:ext uri="{FF2B5EF4-FFF2-40B4-BE49-F238E27FC236}">
                <a16:creationId xmlns:a16="http://schemas.microsoft.com/office/drawing/2014/main" id="{5A8B6F71-DE49-0B4E-8649-E233AE18B0A2}"/>
              </a:ext>
            </a:extLst>
          </p:cNvPr>
          <p:cNvSpPr txBox="1"/>
          <p:nvPr/>
        </p:nvSpPr>
        <p:spPr>
          <a:xfrm>
            <a:off x="1438382" y="5866544"/>
            <a:ext cx="5363110" cy="369332"/>
          </a:xfrm>
          <a:prstGeom prst="rect">
            <a:avLst/>
          </a:prstGeom>
          <a:noFill/>
        </p:spPr>
        <p:txBody>
          <a:bodyPr wrap="square" rtlCol="0">
            <a:spAutoFit/>
          </a:bodyPr>
          <a:lstStyle/>
          <a:p>
            <a:r>
              <a:rPr lang="en-US" dirty="0">
                <a:hlinkClick r:id="rId2"/>
              </a:rPr>
              <a:t>https://www.youtube.com/watch?v=_sBvZh_GI9A</a:t>
            </a:r>
            <a:endParaRPr lang="el-GR" dirty="0"/>
          </a:p>
        </p:txBody>
      </p:sp>
    </p:spTree>
    <p:extLst>
      <p:ext uri="{BB962C8B-B14F-4D97-AF65-F5344CB8AC3E}">
        <p14:creationId xmlns:p14="http://schemas.microsoft.com/office/powerpoint/2010/main" val="96874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ctrTitle"/>
          </p:nvPr>
        </p:nvSpPr>
        <p:spPr/>
        <p:txBody>
          <a:bodyPr/>
          <a:lstStyle/>
          <a:p>
            <a:endParaRPr lang="el-GR"/>
          </a:p>
        </p:txBody>
      </p:sp>
      <p:sp>
        <p:nvSpPr>
          <p:cNvPr id="40965" name="Rectangle 5"/>
          <p:cNvSpPr>
            <a:spLocks noGrp="1" noChangeArrowheads="1"/>
          </p:cNvSpPr>
          <p:nvPr>
            <p:ph type="subTitle" idx="1"/>
          </p:nvPr>
        </p:nvSpPr>
        <p:spPr/>
        <p:txBody>
          <a:bodyPr/>
          <a:lstStyle/>
          <a:p>
            <a:endParaRPr lang="el-GR"/>
          </a:p>
        </p:txBody>
      </p:sp>
      <p:graphicFrame>
        <p:nvGraphicFramePr>
          <p:cNvPr id="40966" name="Object 6"/>
          <p:cNvGraphicFramePr>
            <a:graphicFrameLocks noChangeAspect="1"/>
          </p:cNvGraphicFramePr>
          <p:nvPr/>
        </p:nvGraphicFramePr>
        <p:xfrm>
          <a:off x="1547813" y="404813"/>
          <a:ext cx="6264275" cy="5976937"/>
        </p:xfrm>
        <a:graphic>
          <a:graphicData uri="http://schemas.openxmlformats.org/presentationml/2006/ole">
            <mc:AlternateContent xmlns:mc="http://schemas.openxmlformats.org/markup-compatibility/2006">
              <mc:Choice xmlns:v="urn:schemas-microsoft-com:vml" Requires="v">
                <p:oleObj spid="_x0000_s6148" name="Εικόνα bitmap" r:id="rId3" imgW="11971429" imgH="15247619" progId="Paint.Picture">
                  <p:embed/>
                </p:oleObj>
              </mc:Choice>
              <mc:Fallback>
                <p:oleObj name="Εικόνα bitmap" r:id="rId3" imgW="11971429" imgH="1524761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04813"/>
                        <a:ext cx="6264275" cy="597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96244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l-GR"/>
              <a:t>Πιάνα στον 20ό αιώνα</a:t>
            </a:r>
          </a:p>
        </p:txBody>
      </p:sp>
      <p:sp>
        <p:nvSpPr>
          <p:cNvPr id="47107" name="Rectangle 3"/>
          <p:cNvSpPr>
            <a:spLocks noGrp="1" noChangeArrowheads="1"/>
          </p:cNvSpPr>
          <p:nvPr>
            <p:ph type="body" idx="1"/>
          </p:nvPr>
        </p:nvSpPr>
        <p:spPr/>
        <p:txBody>
          <a:bodyPr/>
          <a:lstStyle/>
          <a:p>
            <a:pPr>
              <a:lnSpc>
                <a:spcPct val="90000"/>
              </a:lnSpc>
            </a:pPr>
            <a:r>
              <a:rPr lang="el-GR" sz="2200"/>
              <a:t>Το πιάνο σήμερα έχει βασικά την ίδια μορφή με τα </a:t>
            </a:r>
            <a:r>
              <a:rPr lang="en-US" sz="2200"/>
              <a:t>Steinway </a:t>
            </a:r>
            <a:r>
              <a:rPr lang="el-GR" sz="2200"/>
              <a:t>του </a:t>
            </a:r>
            <a:r>
              <a:rPr lang="en-US" sz="2200"/>
              <a:t>1860</a:t>
            </a:r>
            <a:endParaRPr lang="el-GR" sz="2200"/>
          </a:p>
          <a:p>
            <a:pPr>
              <a:lnSpc>
                <a:spcPct val="90000"/>
              </a:lnSpc>
            </a:pPr>
            <a:r>
              <a:rPr lang="el-GR" sz="2200"/>
              <a:t>Το 1875 εισάγεται από τα </a:t>
            </a:r>
            <a:r>
              <a:rPr lang="en-US" sz="2200"/>
              <a:t>Steinway </a:t>
            </a:r>
            <a:r>
              <a:rPr lang="el-GR" sz="2200"/>
              <a:t>η πατέντα του </a:t>
            </a:r>
            <a:r>
              <a:rPr lang="en-US" sz="2200"/>
              <a:t>sostenuto pedal, </a:t>
            </a:r>
            <a:r>
              <a:rPr lang="el-GR" sz="2200"/>
              <a:t>η οποία όμως δεν βρίσκει ανταπόκριση στα ευρωπαϊκά πιάνα μέχρι τον Β’ Παγκόσμιο Πόλεμο</a:t>
            </a:r>
          </a:p>
          <a:p>
            <a:pPr>
              <a:lnSpc>
                <a:spcPct val="90000"/>
              </a:lnSpc>
            </a:pPr>
            <a:r>
              <a:rPr lang="el-GR" sz="2200"/>
              <a:t>Η έκταση έχει σταθεροποιηθεί στις 7 και 1/3 οκτάβες, αν και υπήρξαν κάποιες αυξομειώσεις (π.χ. </a:t>
            </a:r>
            <a:r>
              <a:rPr lang="en-US" sz="2200"/>
              <a:t>Bösendorfer </a:t>
            </a:r>
            <a:r>
              <a:rPr lang="el-GR" sz="2200"/>
              <a:t>με 8 οκτάβες)</a:t>
            </a:r>
          </a:p>
          <a:p>
            <a:pPr>
              <a:lnSpc>
                <a:spcPct val="90000"/>
              </a:lnSpc>
            </a:pPr>
            <a:r>
              <a:rPr lang="el-GR" sz="2200"/>
              <a:t>Σημαντικότεροι κατασκευαστές</a:t>
            </a:r>
            <a:r>
              <a:rPr lang="en-US" sz="2200"/>
              <a:t>: Steinway, Bechstein, Blüthner, Bösendorfer. </a:t>
            </a:r>
            <a:r>
              <a:rPr lang="el-GR" sz="2200"/>
              <a:t>Εξαφάνιση της γαλλικής βιομηχανίας και εμφάνιση της ασιατικής, κυρίως των ιαπωνικών </a:t>
            </a:r>
            <a:r>
              <a:rPr lang="en-US" sz="2200"/>
              <a:t>Yamaha </a:t>
            </a:r>
            <a:r>
              <a:rPr lang="el-GR" sz="2200"/>
              <a:t>και </a:t>
            </a:r>
            <a:r>
              <a:rPr lang="en-US" sz="2200"/>
              <a:t>Kawai</a:t>
            </a:r>
          </a:p>
        </p:txBody>
      </p:sp>
    </p:spTree>
    <p:extLst>
      <p:ext uri="{BB962C8B-B14F-4D97-AF65-F5344CB8AC3E}">
        <p14:creationId xmlns:p14="http://schemas.microsoft.com/office/powerpoint/2010/main" val="67498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l-GR"/>
              <a:t>Τσέμπαλο</a:t>
            </a:r>
            <a:r>
              <a:rPr lang="en-US"/>
              <a:t>: </a:t>
            </a:r>
            <a:r>
              <a:rPr lang="el-GR"/>
              <a:t>μηχανισμός λειτουργίας</a:t>
            </a:r>
          </a:p>
        </p:txBody>
      </p:sp>
      <p:pic>
        <p:nvPicPr>
          <p:cNvPr id="7172" name="Picture 4" descr="harpsichord"/>
          <p:cNvPicPr>
            <a:picLocks noGrp="1" noChangeAspect="1" noChangeArrowheads="1"/>
          </p:cNvPicPr>
          <p:nvPr>
            <p:ph idx="1"/>
          </p:nvPr>
        </p:nvPicPr>
        <p:blipFill>
          <a:blip r:embed="rId2" cstate="print"/>
          <a:srcRect/>
          <a:stretch>
            <a:fillRect/>
          </a:stretch>
        </p:blipFill>
        <p:spPr>
          <a:xfrm>
            <a:off x="684213" y="1773238"/>
            <a:ext cx="7991475" cy="4248150"/>
          </a:xfrm>
          <a:noFill/>
          <a:ln/>
        </p:spPr>
      </p:pic>
      <p:sp>
        <p:nvSpPr>
          <p:cNvPr id="5" name="TextBox 4">
            <a:extLst>
              <a:ext uri="{FF2B5EF4-FFF2-40B4-BE49-F238E27FC236}">
                <a16:creationId xmlns:a16="http://schemas.microsoft.com/office/drawing/2014/main" id="{D85FCEDA-4E18-1946-8F14-B64CD9579460}"/>
              </a:ext>
            </a:extLst>
          </p:cNvPr>
          <p:cNvSpPr txBox="1"/>
          <p:nvPr/>
        </p:nvSpPr>
        <p:spPr>
          <a:xfrm>
            <a:off x="1940103" y="6173788"/>
            <a:ext cx="5426468" cy="369332"/>
          </a:xfrm>
          <a:prstGeom prst="rect">
            <a:avLst/>
          </a:prstGeom>
          <a:noFill/>
        </p:spPr>
        <p:txBody>
          <a:bodyPr wrap="square" rtlCol="0">
            <a:spAutoFit/>
          </a:bodyPr>
          <a:lstStyle/>
          <a:p>
            <a:r>
              <a:rPr lang="en-US" dirty="0">
                <a:hlinkClick r:id="rId3"/>
              </a:rPr>
              <a:t>https://www.youtube.com/watch?v=KNMsUcwEdGM</a:t>
            </a:r>
            <a:endParaRPr lang="el-GR" dirty="0"/>
          </a:p>
        </p:txBody>
      </p:sp>
    </p:spTree>
    <p:extLst>
      <p:ext uri="{BB962C8B-B14F-4D97-AF65-F5344CB8AC3E}">
        <p14:creationId xmlns:p14="http://schemas.microsoft.com/office/powerpoint/2010/main" val="71783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sz="3200" b="1" dirty="0"/>
              <a:t>D. Scarlatti (1685-1757) </a:t>
            </a:r>
            <a:r>
              <a:rPr lang="el-GR" sz="3200" b="1" dirty="0"/>
              <a:t>και πληκτροφόρα</a:t>
            </a:r>
          </a:p>
        </p:txBody>
      </p:sp>
      <p:sp>
        <p:nvSpPr>
          <p:cNvPr id="41988" name="Rectangle 4"/>
          <p:cNvSpPr>
            <a:spLocks noGrp="1" noChangeArrowheads="1"/>
          </p:cNvSpPr>
          <p:nvPr>
            <p:ph type="body" idx="1"/>
          </p:nvPr>
        </p:nvSpPr>
        <p:spPr>
          <a:xfrm>
            <a:off x="566738" y="1752600"/>
            <a:ext cx="8001000" cy="4340225"/>
          </a:xfrm>
        </p:spPr>
        <p:txBody>
          <a:bodyPr/>
          <a:lstStyle/>
          <a:p>
            <a:pPr>
              <a:lnSpc>
                <a:spcPct val="80000"/>
              </a:lnSpc>
            </a:pPr>
            <a:r>
              <a:rPr lang="el-GR" sz="2100"/>
              <a:t>Η Βασίλισσα </a:t>
            </a:r>
            <a:r>
              <a:rPr lang="en-US" sz="2100"/>
              <a:t>Maria Barbara </a:t>
            </a:r>
            <a:r>
              <a:rPr lang="el-GR" sz="2100"/>
              <a:t>της Ισπανίας είχε 12 πληκτροφόρα, εκ των οποίων 3 πιάνα και 2 πιάνα που είχαν μετατραπεί σε τσέμπαλα</a:t>
            </a:r>
          </a:p>
          <a:p>
            <a:pPr>
              <a:lnSpc>
                <a:spcPct val="80000"/>
              </a:lnSpc>
            </a:pPr>
            <a:r>
              <a:rPr lang="el-GR" sz="2100"/>
              <a:t>Υπάρχουν σοβαρές ενδείξεις ότι ο </a:t>
            </a:r>
            <a:r>
              <a:rPr lang="en-US" sz="2100"/>
              <a:t>Scarlatti </a:t>
            </a:r>
            <a:r>
              <a:rPr lang="el-GR" sz="2100"/>
              <a:t>ήταν από τους πρώτους που δοκίμασε το νέο όργανο πριν το 1711 και έδωσε την άποψή του στον πρώτο κριτικό που έγραψε για αυτό, τον </a:t>
            </a:r>
            <a:r>
              <a:rPr lang="en-US" sz="2100"/>
              <a:t>Maffei (</a:t>
            </a:r>
            <a:r>
              <a:rPr lang="el-GR" sz="2100"/>
              <a:t>Ο </a:t>
            </a:r>
            <a:r>
              <a:rPr lang="en-US" sz="2100"/>
              <a:t>Handel</a:t>
            </a:r>
            <a:r>
              <a:rPr lang="el-GR" sz="2100"/>
              <a:t> κατά πάσα πιθανότητα επίσης το είχε δοκιμάσει εκείνη την εποχή)</a:t>
            </a:r>
          </a:p>
          <a:p>
            <a:pPr>
              <a:lnSpc>
                <a:spcPct val="80000"/>
              </a:lnSpc>
            </a:pPr>
            <a:r>
              <a:rPr lang="el-GR" sz="2100"/>
              <a:t>Το πιάνο έτυχε μεγάλης υποδοχής, τόσο στην Πορτογαλία όσο και στην Ισπανία, και υπήρχαν αρκετοί κατασκευαστές πιάνων μέχρι τα μισά του 18ου αιώνα</a:t>
            </a:r>
          </a:p>
          <a:p>
            <a:pPr>
              <a:lnSpc>
                <a:spcPct val="80000"/>
              </a:lnSpc>
            </a:pPr>
            <a:r>
              <a:rPr lang="el-GR" sz="2100"/>
              <a:t>Ο </a:t>
            </a:r>
            <a:r>
              <a:rPr lang="en-US" sz="2100"/>
              <a:t>Kirkpartick </a:t>
            </a:r>
            <a:r>
              <a:rPr lang="el-GR" sz="2100"/>
              <a:t>υποστήριξε ότι ο </a:t>
            </a:r>
            <a:r>
              <a:rPr lang="en-US" sz="2100"/>
              <a:t>Scarlatti</a:t>
            </a:r>
            <a:r>
              <a:rPr lang="el-GR" sz="2100"/>
              <a:t> χρησιμοποιούσε το πιάνο μόνο για συνοδεία φωνής, και ότι το πιάνο είχε πολύ περιορισμένες δυνατότητες και μικρότερη έκταση από αυτή που απαιτούν κάποιες από τις Σονάτες του (περίπου 73)</a:t>
            </a:r>
          </a:p>
        </p:txBody>
      </p:sp>
    </p:spTree>
    <p:extLst>
      <p:ext uri="{BB962C8B-B14F-4D97-AF65-F5344CB8AC3E}">
        <p14:creationId xmlns:p14="http://schemas.microsoft.com/office/powerpoint/2010/main" val="3050001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200" b="1" dirty="0" err="1"/>
              <a:t>J.S.Bach</a:t>
            </a:r>
            <a:r>
              <a:rPr lang="el-GR" sz="3200" b="1" dirty="0"/>
              <a:t> </a:t>
            </a:r>
            <a:r>
              <a:rPr lang="en-US" sz="3200" b="1" dirty="0"/>
              <a:t>(1685-1750) </a:t>
            </a:r>
            <a:r>
              <a:rPr lang="el-GR" sz="3200" b="1" dirty="0"/>
              <a:t>και πληκτροφόρα</a:t>
            </a:r>
          </a:p>
        </p:txBody>
      </p:sp>
      <p:sp>
        <p:nvSpPr>
          <p:cNvPr id="11267" name="Rectangle 3"/>
          <p:cNvSpPr>
            <a:spLocks noGrp="1" noChangeArrowheads="1"/>
          </p:cNvSpPr>
          <p:nvPr>
            <p:ph type="body" idx="1"/>
          </p:nvPr>
        </p:nvSpPr>
        <p:spPr/>
        <p:txBody>
          <a:bodyPr/>
          <a:lstStyle/>
          <a:p>
            <a:pPr>
              <a:lnSpc>
                <a:spcPct val="80000"/>
              </a:lnSpc>
            </a:pPr>
            <a:r>
              <a:rPr lang="el-GR" sz="2600"/>
              <a:t>Με εξαίρεση το 2ο και 4ο μέρος από το </a:t>
            </a:r>
            <a:r>
              <a:rPr lang="en-US" sz="2600" i="1"/>
              <a:t>Clavierübung</a:t>
            </a:r>
            <a:r>
              <a:rPr lang="el-GR" sz="2600" i="1"/>
              <a:t>,</a:t>
            </a:r>
            <a:r>
              <a:rPr lang="en-US" sz="2600"/>
              <a:t> </a:t>
            </a:r>
            <a:r>
              <a:rPr lang="el-GR" sz="2600"/>
              <a:t>η μουσική του για πληκτροφόρα απευθύνεται σε </a:t>
            </a:r>
            <a:r>
              <a:rPr lang="en-US" sz="2600"/>
              <a:t>“Clavier”</a:t>
            </a:r>
            <a:r>
              <a:rPr lang="el-GR" sz="2600"/>
              <a:t>. Στα</a:t>
            </a:r>
            <a:r>
              <a:rPr lang="en-US" sz="2600"/>
              <a:t> </a:t>
            </a:r>
            <a:r>
              <a:rPr lang="el-GR" sz="2600"/>
              <a:t>2 προαναφερθέντα μέρη ζητά </a:t>
            </a:r>
            <a:r>
              <a:rPr lang="en-US" sz="2600"/>
              <a:t>“Clavicymbel”, </a:t>
            </a:r>
            <a:r>
              <a:rPr lang="el-GR" sz="2600"/>
              <a:t>δηλ. τσέμπαλο με διπλό πληκτρολόγιο</a:t>
            </a:r>
          </a:p>
          <a:p>
            <a:pPr>
              <a:lnSpc>
                <a:spcPct val="80000"/>
              </a:lnSpc>
            </a:pPr>
            <a:r>
              <a:rPr lang="el-GR" sz="2600"/>
              <a:t>Στην εποχή του το </a:t>
            </a:r>
            <a:r>
              <a:rPr lang="en-US" sz="2600"/>
              <a:t>clavichord</a:t>
            </a:r>
            <a:r>
              <a:rPr lang="el-GR" sz="2600"/>
              <a:t> θεωρούταν προτιμότερο για σολιστική και ιδιωτική χρήση, και το τσέμπαλο για συνοδεία</a:t>
            </a:r>
            <a:endParaRPr lang="en-US" sz="2600"/>
          </a:p>
          <a:p>
            <a:pPr>
              <a:lnSpc>
                <a:spcPct val="80000"/>
              </a:lnSpc>
            </a:pPr>
            <a:r>
              <a:rPr lang="en-US" sz="2600"/>
              <a:t> </a:t>
            </a:r>
            <a:r>
              <a:rPr lang="el-GR" sz="2600"/>
              <a:t>Με βάση τη μαρτυρία του μαθητή του </a:t>
            </a:r>
            <a:r>
              <a:rPr lang="en-US" sz="2600"/>
              <a:t>J.F. Agricola</a:t>
            </a:r>
            <a:r>
              <a:rPr lang="el-GR" sz="2600"/>
              <a:t>, ο  </a:t>
            </a:r>
            <a:r>
              <a:rPr lang="en-US" sz="2600"/>
              <a:t>J.S. Bach </a:t>
            </a:r>
            <a:r>
              <a:rPr lang="el-GR" sz="2600"/>
              <a:t>δεν ενέκρινε τα πρώτα</a:t>
            </a:r>
            <a:r>
              <a:rPr lang="en-US" sz="2600"/>
              <a:t> fortepiano</a:t>
            </a:r>
            <a:r>
              <a:rPr lang="el-GR" sz="2600"/>
              <a:t> του </a:t>
            </a:r>
            <a:r>
              <a:rPr lang="en-US" sz="2600"/>
              <a:t>G. Silbermann</a:t>
            </a:r>
            <a:r>
              <a:rPr lang="el-GR" sz="2600"/>
              <a:t>,</a:t>
            </a:r>
            <a:r>
              <a:rPr lang="en-US" sz="2600"/>
              <a:t> </a:t>
            </a:r>
            <a:r>
              <a:rPr lang="el-GR" sz="2600"/>
              <a:t>βρίσκοντας τις ψηλές νότες αδύναμες και το άγγιγμα πολύ βαρύ </a:t>
            </a:r>
          </a:p>
          <a:p>
            <a:pPr>
              <a:lnSpc>
                <a:spcPct val="80000"/>
              </a:lnSpc>
            </a:pPr>
            <a:endParaRPr lang="en-US" sz="2600"/>
          </a:p>
        </p:txBody>
      </p:sp>
    </p:spTree>
    <p:extLst>
      <p:ext uri="{BB962C8B-B14F-4D97-AF65-F5344CB8AC3E}">
        <p14:creationId xmlns:p14="http://schemas.microsoft.com/office/powerpoint/2010/main" val="1651136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l-GR" sz="3400" b="1" dirty="0"/>
              <a:t>Οι γιοι του </a:t>
            </a:r>
            <a:r>
              <a:rPr lang="en-US" sz="3400" b="1" dirty="0"/>
              <a:t>Bach</a:t>
            </a:r>
            <a:r>
              <a:rPr lang="el-GR" sz="3400" b="1" dirty="0"/>
              <a:t> και τα πληκτροφόρα</a:t>
            </a:r>
          </a:p>
        </p:txBody>
      </p:sp>
      <p:sp>
        <p:nvSpPr>
          <p:cNvPr id="31747" name="Rectangle 3"/>
          <p:cNvSpPr>
            <a:spLocks noGrp="1" noChangeArrowheads="1"/>
          </p:cNvSpPr>
          <p:nvPr>
            <p:ph type="body" idx="1"/>
          </p:nvPr>
        </p:nvSpPr>
        <p:spPr/>
        <p:txBody>
          <a:bodyPr/>
          <a:lstStyle/>
          <a:p>
            <a:pPr>
              <a:lnSpc>
                <a:spcPct val="90000"/>
              </a:lnSpc>
            </a:pPr>
            <a:r>
              <a:rPr lang="en-US" sz="2600">
                <a:solidFill>
                  <a:srgbClr val="990000"/>
                </a:solidFill>
              </a:rPr>
              <a:t>Carl Philipp Emanuel Bach</a:t>
            </a:r>
            <a:r>
              <a:rPr lang="en-US" sz="2600"/>
              <a:t> (1714-88):</a:t>
            </a:r>
            <a:r>
              <a:rPr lang="el-GR" sz="2600"/>
              <a:t>Έπαιζε σε πιάνα του </a:t>
            </a:r>
            <a:r>
              <a:rPr lang="en-US" sz="2600"/>
              <a:t>Silbermann</a:t>
            </a:r>
            <a:r>
              <a:rPr lang="el-GR" sz="2600"/>
              <a:t>. Το 1753 έγραψε ότι «τα πιάνο έχει πολλές αρετές, αν και το παίξιμό του χρειάζεται προσοχή…Ακούγεται καλά μόνο του ή σε μικρά σύνολα»</a:t>
            </a:r>
          </a:p>
          <a:p>
            <a:pPr>
              <a:lnSpc>
                <a:spcPct val="90000"/>
              </a:lnSpc>
            </a:pPr>
            <a:r>
              <a:rPr lang="en-US" sz="2600">
                <a:solidFill>
                  <a:srgbClr val="990000"/>
                </a:solidFill>
              </a:rPr>
              <a:t>Johann Christian Bach</a:t>
            </a:r>
            <a:r>
              <a:rPr lang="en-US" sz="2600"/>
              <a:t> (1735-82): </a:t>
            </a:r>
            <a:r>
              <a:rPr lang="el-GR" sz="2600"/>
              <a:t>έδωσε το πρώτο δημόσιο κοντσέρτο για πιάνο στην Αγγλία το 1762 και το 1766 εξέδωσε </a:t>
            </a:r>
            <a:r>
              <a:rPr lang="en-US" sz="2600"/>
              <a:t>Six Sonatas for Piano Forte or Harpsichord, Op.5”</a:t>
            </a:r>
            <a:r>
              <a:rPr lang="el-GR" sz="2600"/>
              <a:t>. Ήταν επίσης μεσάζων σε πωλήσεις πιάνων </a:t>
            </a:r>
            <a:r>
              <a:rPr lang="en-US" sz="2600"/>
              <a:t>Zumpe</a:t>
            </a:r>
          </a:p>
        </p:txBody>
      </p:sp>
    </p:spTree>
    <p:extLst>
      <p:ext uri="{BB962C8B-B14F-4D97-AF65-F5344CB8AC3E}">
        <p14:creationId xmlns:p14="http://schemas.microsoft.com/office/powerpoint/2010/main" val="2761901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sz="3200" b="1" dirty="0"/>
              <a:t>Haydn </a:t>
            </a:r>
            <a:r>
              <a:rPr lang="el-GR" sz="3200" b="1" dirty="0"/>
              <a:t>και </a:t>
            </a:r>
            <a:r>
              <a:rPr lang="en-US" sz="3200" b="1" dirty="0"/>
              <a:t>“Clavier”</a:t>
            </a:r>
            <a:endParaRPr lang="el-GR" sz="3200" b="1" dirty="0"/>
          </a:p>
        </p:txBody>
      </p:sp>
      <p:sp>
        <p:nvSpPr>
          <p:cNvPr id="49155" name="Rectangle 3"/>
          <p:cNvSpPr>
            <a:spLocks noGrp="1" noChangeArrowheads="1"/>
          </p:cNvSpPr>
          <p:nvPr>
            <p:ph type="body" idx="1"/>
          </p:nvPr>
        </p:nvSpPr>
        <p:spPr/>
        <p:txBody>
          <a:bodyPr/>
          <a:lstStyle/>
          <a:p>
            <a:pPr>
              <a:lnSpc>
                <a:spcPct val="80000"/>
              </a:lnSpc>
            </a:pPr>
            <a:r>
              <a:rPr lang="el-GR" sz="2200" dirty="0"/>
              <a:t>Ο </a:t>
            </a:r>
            <a:r>
              <a:rPr lang="en-US" sz="2200" dirty="0"/>
              <a:t>Haydn </a:t>
            </a:r>
            <a:r>
              <a:rPr lang="el-GR" sz="2200" dirty="0"/>
              <a:t>είχε ένα </a:t>
            </a:r>
            <a:r>
              <a:rPr lang="en-US" sz="2200" dirty="0"/>
              <a:t>clavichord</a:t>
            </a:r>
            <a:r>
              <a:rPr lang="el-GR" sz="2200" dirty="0"/>
              <a:t> στο οποίο συνέθετε για το μεγαλύτερο μέρος της ζωής του</a:t>
            </a:r>
          </a:p>
          <a:p>
            <a:pPr>
              <a:lnSpc>
                <a:spcPct val="80000"/>
              </a:lnSpc>
            </a:pPr>
            <a:r>
              <a:rPr lang="el-GR" sz="2200" dirty="0"/>
              <a:t>Μετά την παραμονή του στο Λονδίνο το 1790 εξέφρασε την προτίμησή του για τα Αγγλικά πιάνα και τελικά αγόρασε ένα </a:t>
            </a:r>
            <a:r>
              <a:rPr lang="en-US" sz="2200" dirty="0" err="1"/>
              <a:t>Érard</a:t>
            </a:r>
            <a:endParaRPr lang="el-GR" sz="2200" dirty="0"/>
          </a:p>
          <a:p>
            <a:pPr>
              <a:lnSpc>
                <a:spcPct val="80000"/>
              </a:lnSpc>
            </a:pPr>
            <a:r>
              <a:rPr lang="el-GR" sz="2200" dirty="0"/>
              <a:t>Θεωρείται ότι οι Σονάτες του μέχρι το 1765 ήταν γραμμένες για τσέμπαλο, μέχρι το 1780 για </a:t>
            </a:r>
            <a:r>
              <a:rPr lang="en-US" sz="2200" dirty="0"/>
              <a:t>clavichord</a:t>
            </a:r>
            <a:r>
              <a:rPr lang="el-GR" sz="2200" dirty="0"/>
              <a:t> και μετά το 1780 για </a:t>
            </a:r>
            <a:r>
              <a:rPr lang="en-US" sz="2200" dirty="0"/>
              <a:t>fortepiano</a:t>
            </a:r>
          </a:p>
          <a:p>
            <a:pPr>
              <a:lnSpc>
                <a:spcPct val="80000"/>
              </a:lnSpc>
            </a:pPr>
            <a:r>
              <a:rPr lang="el-GR" sz="2200" dirty="0"/>
              <a:t>Με εξαίρεση την </a:t>
            </a:r>
            <a:r>
              <a:rPr lang="en-US" sz="2200" dirty="0"/>
              <a:t>Hob. 52 </a:t>
            </a:r>
            <a:r>
              <a:rPr lang="el-GR" sz="2200" dirty="0"/>
              <a:t>του 1794 που ήταν κατά το συνθέτη « δημόσια μεγάλης κλίμακας σονάτα», οι σονάτες του ήταν μάλλον προορισμένες για ιδιωτική χρήση</a:t>
            </a:r>
          </a:p>
          <a:p>
            <a:pPr>
              <a:lnSpc>
                <a:spcPct val="80000"/>
              </a:lnSpc>
            </a:pPr>
            <a:r>
              <a:rPr lang="el-GR" sz="2200" dirty="0"/>
              <a:t>Όλα τα χειρόγραφα του συνθέτη με εξαίρεση τη </a:t>
            </a:r>
            <a:r>
              <a:rPr lang="en-US" sz="2200" dirty="0"/>
              <a:t>Hob.</a:t>
            </a:r>
            <a:r>
              <a:rPr lang="el-GR" sz="2200" dirty="0"/>
              <a:t>49 (1790) είναι </a:t>
            </a:r>
            <a:r>
              <a:rPr lang="en-US" sz="2200" dirty="0"/>
              <a:t> “</a:t>
            </a:r>
            <a:r>
              <a:rPr lang="en-US" sz="2200" dirty="0" err="1"/>
              <a:t>ClavierSonaten</a:t>
            </a:r>
            <a:r>
              <a:rPr lang="en-US" sz="2200" dirty="0"/>
              <a:t>” </a:t>
            </a:r>
            <a:r>
              <a:rPr lang="el-GR" sz="2200" dirty="0"/>
              <a:t>για </a:t>
            </a:r>
            <a:r>
              <a:rPr lang="en-US" sz="2200" dirty="0"/>
              <a:t>Cembalo </a:t>
            </a:r>
            <a:r>
              <a:rPr lang="el-GR" sz="2200" dirty="0"/>
              <a:t>ή</a:t>
            </a:r>
            <a:r>
              <a:rPr lang="en-US" sz="2200" dirty="0"/>
              <a:t>“</a:t>
            </a:r>
            <a:r>
              <a:rPr lang="en-US" sz="2200" dirty="0" err="1"/>
              <a:t>gravicembalo</a:t>
            </a:r>
            <a:r>
              <a:rPr lang="en-US" sz="2200" dirty="0"/>
              <a:t>”</a:t>
            </a:r>
            <a:endParaRPr lang="el-GR" sz="2200" dirty="0"/>
          </a:p>
          <a:p>
            <a:pPr>
              <a:lnSpc>
                <a:spcPct val="80000"/>
              </a:lnSpc>
            </a:pPr>
            <a:endParaRPr lang="el-GR" sz="2200" dirty="0"/>
          </a:p>
          <a:p>
            <a:pPr>
              <a:lnSpc>
                <a:spcPct val="80000"/>
              </a:lnSpc>
            </a:pPr>
            <a:endParaRPr lang="el-GR" sz="2100" dirty="0"/>
          </a:p>
        </p:txBody>
      </p:sp>
    </p:spTree>
    <p:extLst>
      <p:ext uri="{BB962C8B-B14F-4D97-AF65-F5344CB8AC3E}">
        <p14:creationId xmlns:p14="http://schemas.microsoft.com/office/powerpoint/2010/main" val="688917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4213" y="476250"/>
            <a:ext cx="8001000" cy="1216025"/>
          </a:xfrm>
        </p:spPr>
        <p:txBody>
          <a:bodyPr/>
          <a:lstStyle/>
          <a:p>
            <a:r>
              <a:rPr lang="en-US" sz="3600"/>
              <a:t>Mozart (1756 - 1791) </a:t>
            </a:r>
            <a:r>
              <a:rPr lang="el-GR" sz="3600"/>
              <a:t>και πληκτροφόρα</a:t>
            </a:r>
          </a:p>
        </p:txBody>
      </p:sp>
      <p:sp>
        <p:nvSpPr>
          <p:cNvPr id="39939" name="Rectangle 3"/>
          <p:cNvSpPr>
            <a:spLocks noGrp="1" noChangeArrowheads="1"/>
          </p:cNvSpPr>
          <p:nvPr>
            <p:ph type="body" idx="1"/>
          </p:nvPr>
        </p:nvSpPr>
        <p:spPr>
          <a:xfrm>
            <a:off x="566738" y="1700213"/>
            <a:ext cx="8001000" cy="4319587"/>
          </a:xfrm>
        </p:spPr>
        <p:txBody>
          <a:bodyPr/>
          <a:lstStyle/>
          <a:p>
            <a:pPr>
              <a:lnSpc>
                <a:spcPct val="80000"/>
              </a:lnSpc>
            </a:pPr>
            <a:r>
              <a:rPr lang="el-GR" sz="2200"/>
              <a:t>Μεγάλωσε παίζοντας το οικογενειακό τσέμπαλο. Ο ίδιος είχε στο σπίτι του ένα </a:t>
            </a:r>
            <a:r>
              <a:rPr lang="en-US" sz="2200"/>
              <a:t>clavichord</a:t>
            </a:r>
            <a:r>
              <a:rPr lang="el-GR" sz="2200"/>
              <a:t> και μεταξύ του 1782-85 απέκτησε το δικό του </a:t>
            </a:r>
            <a:r>
              <a:rPr lang="en-US" sz="2200"/>
              <a:t>fortepiano Walter </a:t>
            </a:r>
            <a:endParaRPr lang="el-GR" sz="2200"/>
          </a:p>
          <a:p>
            <a:pPr>
              <a:lnSpc>
                <a:spcPct val="80000"/>
              </a:lnSpc>
            </a:pPr>
            <a:r>
              <a:rPr lang="el-GR" sz="2200"/>
              <a:t>Στα έργα του χρησιμοποιεί το γενικό όρο </a:t>
            </a:r>
            <a:r>
              <a:rPr lang="en-US" sz="2200"/>
              <a:t>Clavier</a:t>
            </a:r>
            <a:r>
              <a:rPr lang="el-GR" sz="2200"/>
              <a:t>. Ακόμη και όταν γίνεται πιο συγκεκριμένος</a:t>
            </a:r>
            <a:r>
              <a:rPr lang="en-US" sz="2200"/>
              <a:t>,</a:t>
            </a:r>
            <a:r>
              <a:rPr lang="el-GR" sz="2200"/>
              <a:t> γράφοντας </a:t>
            </a:r>
            <a:r>
              <a:rPr lang="en-US" sz="2200"/>
              <a:t>Cembalo</a:t>
            </a:r>
            <a:r>
              <a:rPr lang="el-GR" sz="2200"/>
              <a:t> ή</a:t>
            </a:r>
            <a:r>
              <a:rPr lang="en-US" sz="2200"/>
              <a:t> Clavicembalo</a:t>
            </a:r>
            <a:r>
              <a:rPr lang="el-GR" sz="2200"/>
              <a:t>, συχνά εννοεί πιάνο, αφού χρησιμοποιεί τον όρο ακόμη και τα τελευταία χρόνια της ζωής του</a:t>
            </a:r>
          </a:p>
          <a:p>
            <a:pPr>
              <a:lnSpc>
                <a:spcPct val="80000"/>
              </a:lnSpc>
            </a:pPr>
            <a:r>
              <a:rPr lang="el-GR" sz="2200"/>
              <a:t>Οι περισσότερες αρχικές συνθέσεις του (περίπου μέχρι το 1773)</a:t>
            </a:r>
            <a:r>
              <a:rPr lang="en-US" sz="2200"/>
              <a:t> </a:t>
            </a:r>
            <a:r>
              <a:rPr lang="el-GR" sz="2200"/>
              <a:t>για πληκτροφόρο ήταν κατά πάσα πιθανότητα προορισμένες για τσέμπαλο (π.Χ. </a:t>
            </a:r>
            <a:r>
              <a:rPr lang="el-GR" sz="2200" i="1"/>
              <a:t>Παραλλαγές σε Ντο μείζονα Κ</a:t>
            </a:r>
            <a:r>
              <a:rPr lang="en-US" sz="2200" i="1"/>
              <a:t> </a:t>
            </a:r>
            <a:r>
              <a:rPr lang="el-GR" sz="2200" i="1"/>
              <a:t>179</a:t>
            </a:r>
            <a:r>
              <a:rPr lang="en-US" sz="2200"/>
              <a:t>)</a:t>
            </a:r>
            <a:endParaRPr lang="el-GR" sz="2200"/>
          </a:p>
          <a:p>
            <a:pPr>
              <a:lnSpc>
                <a:spcPct val="80000"/>
              </a:lnSpc>
            </a:pPr>
            <a:r>
              <a:rPr lang="en-US" sz="2200"/>
              <a:t>O</a:t>
            </a:r>
            <a:r>
              <a:rPr lang="el-GR" sz="2200"/>
              <a:t>ι</a:t>
            </a:r>
            <a:r>
              <a:rPr lang="en-US" sz="2200"/>
              <a:t> </a:t>
            </a:r>
            <a:r>
              <a:rPr lang="el-GR" sz="2200"/>
              <a:t>Σονάτες του έχουν γραφτεί όλες για πιάνο</a:t>
            </a:r>
            <a:r>
              <a:rPr lang="en-US" sz="2200"/>
              <a:t>.</a:t>
            </a:r>
            <a:r>
              <a:rPr lang="el-GR" sz="2200"/>
              <a:t> Κάποια Κοντσέρτα έχουν γραφτεί μάλλον για τσέμπαλο και κάποια Κοντσέρτα έχουν γραφτεί για </a:t>
            </a:r>
            <a:r>
              <a:rPr lang="en-US" sz="2200"/>
              <a:t>pedal-piano</a:t>
            </a:r>
            <a:endParaRPr lang="el-GR" sz="2200"/>
          </a:p>
        </p:txBody>
      </p:sp>
      <p:sp>
        <p:nvSpPr>
          <p:cNvPr id="2" name="TextBox 1">
            <a:extLst>
              <a:ext uri="{FF2B5EF4-FFF2-40B4-BE49-F238E27FC236}">
                <a16:creationId xmlns:a16="http://schemas.microsoft.com/office/drawing/2014/main" id="{78B2D8F8-7199-874C-A925-A18B003BF30B}"/>
              </a:ext>
            </a:extLst>
          </p:cNvPr>
          <p:cNvSpPr txBox="1"/>
          <p:nvPr/>
        </p:nvSpPr>
        <p:spPr>
          <a:xfrm>
            <a:off x="1767154" y="5845996"/>
            <a:ext cx="5280917" cy="369332"/>
          </a:xfrm>
          <a:prstGeom prst="rect">
            <a:avLst/>
          </a:prstGeom>
          <a:noFill/>
        </p:spPr>
        <p:txBody>
          <a:bodyPr wrap="square" rtlCol="0">
            <a:spAutoFit/>
          </a:bodyPr>
          <a:lstStyle/>
          <a:p>
            <a:r>
              <a:rPr lang="en-US" dirty="0">
                <a:hlinkClick r:id="rId2"/>
              </a:rPr>
              <a:t>https://www.youtube.com/watch?v=XA44wda3prE</a:t>
            </a:r>
            <a:endParaRPr lang="el-GR" dirty="0"/>
          </a:p>
        </p:txBody>
      </p:sp>
    </p:spTree>
    <p:extLst>
      <p:ext uri="{BB962C8B-B14F-4D97-AF65-F5344CB8AC3E}">
        <p14:creationId xmlns:p14="http://schemas.microsoft.com/office/powerpoint/2010/main" val="1133041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Mozart</a:t>
            </a:r>
            <a:r>
              <a:rPr lang="el-GR" dirty="0"/>
              <a:t> και </a:t>
            </a:r>
            <a:r>
              <a:rPr lang="en-US" dirty="0"/>
              <a:t>pedal</a:t>
            </a:r>
            <a:r>
              <a:rPr lang="el-GR" dirty="0"/>
              <a:t>-</a:t>
            </a:r>
            <a:r>
              <a:rPr lang="en-US" dirty="0"/>
              <a:t>piano</a:t>
            </a:r>
            <a:endParaRPr lang="el-GR" dirty="0"/>
          </a:p>
        </p:txBody>
      </p:sp>
      <p:pic>
        <p:nvPicPr>
          <p:cNvPr id="36868" name="Picture 4"/>
          <p:cNvPicPr>
            <a:picLocks noGrp="1" noChangeAspect="1" noChangeArrowheads="1"/>
          </p:cNvPicPr>
          <p:nvPr>
            <p:ph sz="half" idx="1"/>
          </p:nvPr>
        </p:nvPicPr>
        <p:blipFill>
          <a:blip r:embed="rId3" cstate="print"/>
          <a:srcRect/>
          <a:stretch>
            <a:fillRect/>
          </a:stretch>
        </p:blipFill>
        <p:spPr>
          <a:xfrm>
            <a:off x="0" y="1916113"/>
            <a:ext cx="3924300" cy="3960812"/>
          </a:xfrm>
          <a:noFill/>
          <a:ln/>
        </p:spPr>
      </p:pic>
      <p:sp>
        <p:nvSpPr>
          <p:cNvPr id="36870" name="Rectangle 6"/>
          <p:cNvSpPr>
            <a:spLocks noChangeArrowheads="1"/>
          </p:cNvSpPr>
          <p:nvPr/>
        </p:nvSpPr>
        <p:spPr bwMode="auto">
          <a:xfrm>
            <a:off x="7740650" y="1700213"/>
            <a:ext cx="184150" cy="366712"/>
          </a:xfrm>
          <a:prstGeom prst="rect">
            <a:avLst/>
          </a:prstGeom>
          <a:noFill/>
          <a:ln w="9525">
            <a:noFill/>
            <a:miter lim="800000"/>
            <a:headEnd/>
            <a:tailEnd/>
          </a:ln>
          <a:effectLst/>
        </p:spPr>
        <p:txBody>
          <a:bodyPr wrap="none">
            <a:spAutoFit/>
          </a:bodyPr>
          <a:lstStyle/>
          <a:p>
            <a:endParaRPr lang="el-GR"/>
          </a:p>
        </p:txBody>
      </p:sp>
      <p:graphicFrame>
        <p:nvGraphicFramePr>
          <p:cNvPr id="36873" name="Object 9"/>
          <p:cNvGraphicFramePr>
            <a:graphicFrameLocks noGrp="1" noChangeAspect="1"/>
          </p:cNvGraphicFramePr>
          <p:nvPr>
            <p:ph sz="half" idx="2"/>
          </p:nvPr>
        </p:nvGraphicFramePr>
        <p:xfrm>
          <a:off x="4140200" y="2133600"/>
          <a:ext cx="5003800" cy="3382963"/>
        </p:xfrm>
        <a:graphic>
          <a:graphicData uri="http://schemas.openxmlformats.org/presentationml/2006/ole">
            <mc:AlternateContent xmlns:mc="http://schemas.openxmlformats.org/markup-compatibility/2006">
              <mc:Choice xmlns:v="urn:schemas-microsoft-com:vml" Requires="v">
                <p:oleObj spid="_x0000_s7172" name="Φωτογραφία του Photo Editor" r:id="rId4" imgW="5361905" imgH="1933333" progId="MSPhotoEd.3">
                  <p:embed/>
                </p:oleObj>
              </mc:Choice>
              <mc:Fallback>
                <p:oleObj name="Φωτογραφία του Photo Editor" r:id="rId4" imgW="5361905" imgH="19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2133600"/>
                        <a:ext cx="5003800" cy="3382963"/>
                      </a:xfrm>
                      <a:prstGeom prst="rect">
                        <a:avLst/>
                      </a:prstGeom>
                      <a:noFill/>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pic>
                </p:oleObj>
              </mc:Fallback>
            </mc:AlternateContent>
          </a:graphicData>
        </a:graphic>
      </p:graphicFrame>
    </p:spTree>
    <p:extLst>
      <p:ext uri="{BB962C8B-B14F-4D97-AF65-F5344CB8AC3E}">
        <p14:creationId xmlns:p14="http://schemas.microsoft.com/office/powerpoint/2010/main" val="809596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400"/>
              <a:t>Beethoven (1770-1827) </a:t>
            </a:r>
            <a:r>
              <a:rPr lang="el-GR" sz="3400"/>
              <a:t>και πιάνα</a:t>
            </a:r>
          </a:p>
        </p:txBody>
      </p:sp>
      <p:sp>
        <p:nvSpPr>
          <p:cNvPr id="48131" name="Rectangle 3"/>
          <p:cNvSpPr>
            <a:spLocks noGrp="1" noChangeArrowheads="1"/>
          </p:cNvSpPr>
          <p:nvPr>
            <p:ph type="body" idx="1"/>
          </p:nvPr>
        </p:nvSpPr>
        <p:spPr/>
        <p:txBody>
          <a:bodyPr/>
          <a:lstStyle/>
          <a:p>
            <a:pPr>
              <a:lnSpc>
                <a:spcPct val="90000"/>
              </a:lnSpc>
            </a:pPr>
            <a:r>
              <a:rPr lang="el-GR" sz="2200"/>
              <a:t>Πιθανόν οι πρώτες του εμπειρίες σε πληκτροφόρο να ήταν σε τσέμπαλο και </a:t>
            </a:r>
            <a:r>
              <a:rPr lang="en-US" sz="2200"/>
              <a:t>clavichord</a:t>
            </a:r>
            <a:endParaRPr lang="el-GR" sz="2200"/>
          </a:p>
          <a:p>
            <a:pPr>
              <a:lnSpc>
                <a:spcPct val="90000"/>
              </a:lnSpc>
            </a:pPr>
            <a:r>
              <a:rPr lang="el-GR" sz="2200"/>
              <a:t>Συνολικά ήρθαν στην κατοχή του 14 πιάνα, 11 από τα οποία Βιεννέζικα, ενώ τα 2 αγγλικού μηχανισμού (</a:t>
            </a:r>
            <a:r>
              <a:rPr lang="en-US" sz="2200"/>
              <a:t>Broadwood</a:t>
            </a:r>
            <a:r>
              <a:rPr lang="el-GR" sz="2200"/>
              <a:t> και</a:t>
            </a:r>
            <a:r>
              <a:rPr lang="en-US" sz="2200"/>
              <a:t> Érard</a:t>
            </a:r>
            <a:r>
              <a:rPr lang="el-GR" sz="2200"/>
              <a:t>) ήταν δώρα. Το τελευταίο του πιάνο </a:t>
            </a:r>
            <a:r>
              <a:rPr lang="en-US" sz="2200"/>
              <a:t>- </a:t>
            </a:r>
            <a:r>
              <a:rPr lang="el-GR" sz="2200"/>
              <a:t>ένα </a:t>
            </a:r>
            <a:r>
              <a:rPr lang="en-US" sz="2200"/>
              <a:t>Graf</a:t>
            </a:r>
            <a:r>
              <a:rPr lang="el-GR" sz="2200"/>
              <a:t> </a:t>
            </a:r>
            <a:r>
              <a:rPr lang="en-US" sz="2200"/>
              <a:t>- </a:t>
            </a:r>
            <a:r>
              <a:rPr lang="el-GR" sz="2200"/>
              <a:t>έγινε κατόπιν παραγγελίας, γιατί ήδη το 1825 είχε σχεδόν χάσει την ακοή του</a:t>
            </a:r>
          </a:p>
          <a:p>
            <a:pPr>
              <a:lnSpc>
                <a:spcPct val="90000"/>
              </a:lnSpc>
            </a:pPr>
            <a:r>
              <a:rPr lang="el-GR" sz="2200"/>
              <a:t>Ήταν γενικά δυσαρεστημένος από τα πιάνα του, και όποτε έκανε κάποιο θετικό σχόλιο, αυτό αφορούσε πιάνα με Βιεννέζικο μηχανισμό. Εν τούτοις ζητούσε συνεχώς σταθερότερα όργανα με μεγαλύτερο ήχο, βρίσκοντας τα αγγλικά όργανα πολύ βαριά και δύσκολα να παιχτούν</a:t>
            </a:r>
          </a:p>
        </p:txBody>
      </p:sp>
      <p:sp>
        <p:nvSpPr>
          <p:cNvPr id="2" name="TextBox 1">
            <a:extLst>
              <a:ext uri="{FF2B5EF4-FFF2-40B4-BE49-F238E27FC236}">
                <a16:creationId xmlns:a16="http://schemas.microsoft.com/office/drawing/2014/main" id="{2374F294-7283-3E4E-A777-519E81A7CD21}"/>
              </a:ext>
            </a:extLst>
          </p:cNvPr>
          <p:cNvSpPr txBox="1"/>
          <p:nvPr/>
        </p:nvSpPr>
        <p:spPr>
          <a:xfrm>
            <a:off x="2106202" y="5702157"/>
            <a:ext cx="5342562" cy="369332"/>
          </a:xfrm>
          <a:prstGeom prst="rect">
            <a:avLst/>
          </a:prstGeom>
          <a:noFill/>
        </p:spPr>
        <p:txBody>
          <a:bodyPr wrap="square" rtlCol="0">
            <a:spAutoFit/>
          </a:bodyPr>
          <a:lstStyle/>
          <a:p>
            <a:r>
              <a:rPr lang="en-US" dirty="0">
                <a:hlinkClick r:id="rId2"/>
              </a:rPr>
              <a:t>https://www.youtube.com/watch?v=hvVbiqyMvGM</a:t>
            </a:r>
            <a:endParaRPr lang="el-GR" dirty="0"/>
          </a:p>
        </p:txBody>
      </p:sp>
    </p:spTree>
    <p:extLst>
      <p:ext uri="{BB962C8B-B14F-4D97-AF65-F5344CB8AC3E}">
        <p14:creationId xmlns:p14="http://schemas.microsoft.com/office/powerpoint/2010/main" val="306190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a:t>Τσέμπαλα στον 18ο αιώνα</a:t>
            </a:r>
          </a:p>
        </p:txBody>
      </p:sp>
      <p:sp>
        <p:nvSpPr>
          <p:cNvPr id="9219" name="Rectangle 3"/>
          <p:cNvSpPr>
            <a:spLocks noGrp="1" noChangeArrowheads="1"/>
          </p:cNvSpPr>
          <p:nvPr>
            <p:ph type="body" idx="1"/>
          </p:nvPr>
        </p:nvSpPr>
        <p:spPr/>
        <p:txBody>
          <a:bodyPr/>
          <a:lstStyle/>
          <a:p>
            <a:pPr>
              <a:lnSpc>
                <a:spcPct val="80000"/>
              </a:lnSpc>
            </a:pPr>
            <a:r>
              <a:rPr lang="el-GR" sz="2600" u="sng">
                <a:solidFill>
                  <a:schemeClr val="accent2"/>
                </a:solidFill>
              </a:rPr>
              <a:t>Ιταλικά </a:t>
            </a:r>
            <a:r>
              <a:rPr lang="el-GR" sz="2600"/>
              <a:t>(κατάλληλα κυρίως για </a:t>
            </a:r>
            <a:r>
              <a:rPr lang="en-US" sz="2600"/>
              <a:t>continuo)</a:t>
            </a:r>
            <a:endParaRPr lang="el-GR" sz="2600"/>
          </a:p>
          <a:p>
            <a:pPr>
              <a:lnSpc>
                <a:spcPct val="80000"/>
              </a:lnSpc>
            </a:pPr>
            <a:r>
              <a:rPr lang="el-GR" sz="2600" u="sng">
                <a:solidFill>
                  <a:schemeClr val="accent2"/>
                </a:solidFill>
              </a:rPr>
              <a:t>Φλαμανδικά</a:t>
            </a:r>
            <a:r>
              <a:rPr lang="el-GR" sz="2600"/>
              <a:t> (με ηπιότερο, γλυκύτερο αλλά πιο αδύναμο τόνο από τα ιταλικά)</a:t>
            </a:r>
          </a:p>
          <a:p>
            <a:pPr>
              <a:lnSpc>
                <a:spcPct val="80000"/>
              </a:lnSpc>
            </a:pPr>
            <a:r>
              <a:rPr lang="el-GR" sz="2600" u="sng">
                <a:solidFill>
                  <a:schemeClr val="accent2"/>
                </a:solidFill>
              </a:rPr>
              <a:t>Γαλλικά</a:t>
            </a:r>
            <a:r>
              <a:rPr lang="el-GR" sz="2600"/>
              <a:t> (συνήθως με 2 πληκτρολόγια, έκταση περίπου 5 οκτάβων με δυνατό ήχο και ιδιαιτέρως ισχυρά μπάσα) </a:t>
            </a:r>
          </a:p>
          <a:p>
            <a:pPr>
              <a:lnSpc>
                <a:spcPct val="80000"/>
              </a:lnSpc>
            </a:pPr>
            <a:r>
              <a:rPr lang="el-GR" sz="2600" u="sng">
                <a:solidFill>
                  <a:schemeClr val="accent2"/>
                </a:solidFill>
              </a:rPr>
              <a:t>Αγγλικά</a:t>
            </a:r>
            <a:r>
              <a:rPr lang="el-GR" sz="2600"/>
              <a:t> (πολλές ομοιότητες με τα ιταλικά και πολύ ισχυρός ήχος)</a:t>
            </a:r>
          </a:p>
          <a:p>
            <a:pPr>
              <a:lnSpc>
                <a:spcPct val="80000"/>
              </a:lnSpc>
            </a:pPr>
            <a:r>
              <a:rPr lang="el-GR" sz="2600" u="sng">
                <a:solidFill>
                  <a:schemeClr val="accent2"/>
                </a:solidFill>
              </a:rPr>
              <a:t>Γερμανικά</a:t>
            </a:r>
            <a:r>
              <a:rPr lang="el-GR" sz="2600"/>
              <a:t> (3 βασικές σχολές:</a:t>
            </a:r>
            <a:r>
              <a:rPr lang="en-US" sz="2600"/>
              <a:t> </a:t>
            </a:r>
            <a:r>
              <a:rPr lang="el-GR" sz="2600"/>
              <a:t>Βόρεια – Σαξονική – Νότια, που χρησιμοποιούν, εκλεκτικιστικά, στοιχεία από διάφορους τύπους τσέμπαλων)</a:t>
            </a:r>
            <a:endParaRPr lang="en-US" sz="2600"/>
          </a:p>
          <a:p>
            <a:pPr>
              <a:lnSpc>
                <a:spcPct val="80000"/>
              </a:lnSpc>
            </a:pPr>
            <a:endParaRPr lang="el-GR" sz="2600"/>
          </a:p>
        </p:txBody>
      </p:sp>
      <p:sp>
        <p:nvSpPr>
          <p:cNvPr id="2" name="TextBox 1">
            <a:extLst>
              <a:ext uri="{FF2B5EF4-FFF2-40B4-BE49-F238E27FC236}">
                <a16:creationId xmlns:a16="http://schemas.microsoft.com/office/drawing/2014/main" id="{59AAF19A-3D9D-D44C-B9BF-BDAEA77428BC}"/>
              </a:ext>
            </a:extLst>
          </p:cNvPr>
          <p:cNvSpPr txBox="1"/>
          <p:nvPr/>
        </p:nvSpPr>
        <p:spPr>
          <a:xfrm>
            <a:off x="1952090" y="5887092"/>
            <a:ext cx="5650786" cy="369870"/>
          </a:xfrm>
          <a:prstGeom prst="rect">
            <a:avLst/>
          </a:prstGeom>
          <a:noFill/>
        </p:spPr>
        <p:txBody>
          <a:bodyPr wrap="square" rtlCol="0">
            <a:spAutoFit/>
          </a:bodyPr>
          <a:lstStyle/>
          <a:p>
            <a:r>
              <a:rPr lang="en-US" dirty="0">
                <a:hlinkClick r:id="rId2"/>
              </a:rPr>
              <a:t>https://www.youtube.com/watch?v=KQiBIb_klT8</a:t>
            </a:r>
            <a:endParaRPr lang="el-GR" dirty="0"/>
          </a:p>
        </p:txBody>
      </p:sp>
    </p:spTree>
    <p:extLst>
      <p:ext uri="{BB962C8B-B14F-4D97-AF65-F5344CB8AC3E}">
        <p14:creationId xmlns:p14="http://schemas.microsoft.com/office/powerpoint/2010/main" val="4154081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sz="3400"/>
              <a:t>Τεχνικές δυνατότητες τσέμπαλων 18ου αιώνα</a:t>
            </a:r>
          </a:p>
        </p:txBody>
      </p:sp>
      <p:sp>
        <p:nvSpPr>
          <p:cNvPr id="10243" name="Rectangle 3"/>
          <p:cNvSpPr>
            <a:spLocks noGrp="1" noChangeArrowheads="1"/>
          </p:cNvSpPr>
          <p:nvPr>
            <p:ph type="body" idx="1"/>
          </p:nvPr>
        </p:nvSpPr>
        <p:spPr/>
        <p:txBody>
          <a:bodyPr/>
          <a:lstStyle/>
          <a:p>
            <a:r>
              <a:rPr lang="en-US"/>
              <a:t>Coupler</a:t>
            </a:r>
          </a:p>
          <a:p>
            <a:r>
              <a:rPr lang="en-US"/>
              <a:t>Stops (lute harp/buff)</a:t>
            </a:r>
          </a:p>
          <a:p>
            <a:r>
              <a:rPr lang="en-US"/>
              <a:t>Pedals  /  knee levers</a:t>
            </a:r>
          </a:p>
          <a:p>
            <a:r>
              <a:rPr lang="en-US"/>
              <a:t>Peau de buffle</a:t>
            </a:r>
          </a:p>
          <a:p>
            <a:r>
              <a:rPr lang="en-US"/>
              <a:t>Venetian swell</a:t>
            </a:r>
            <a:endParaRPr lang="el-GR"/>
          </a:p>
          <a:p>
            <a:endParaRPr lang="el-GR"/>
          </a:p>
        </p:txBody>
      </p:sp>
      <p:pic>
        <p:nvPicPr>
          <p:cNvPr id="10245" name="Picture 5" descr="Venetian swell louvers open">
            <a:hlinkClick r:id="rId2"/>
          </p:cNvPr>
          <p:cNvPicPr>
            <a:picLocks noChangeAspect="1" noChangeArrowheads="1"/>
          </p:cNvPicPr>
          <p:nvPr/>
        </p:nvPicPr>
        <p:blipFill>
          <a:blip r:embed="rId3" cstate="print"/>
          <a:srcRect/>
          <a:stretch>
            <a:fillRect/>
          </a:stretch>
        </p:blipFill>
        <p:spPr bwMode="auto">
          <a:xfrm>
            <a:off x="4067175" y="3429000"/>
            <a:ext cx="5076825" cy="2663825"/>
          </a:xfrm>
          <a:prstGeom prst="rect">
            <a:avLst/>
          </a:prstGeom>
          <a:noFill/>
        </p:spPr>
      </p:pic>
    </p:spTree>
    <p:extLst>
      <p:ext uri="{BB962C8B-B14F-4D97-AF65-F5344CB8AC3E}">
        <p14:creationId xmlns:p14="http://schemas.microsoft.com/office/powerpoint/2010/main" val="390261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400"/>
              <a:t>Clavichord:</a:t>
            </a:r>
            <a:r>
              <a:rPr lang="el-GR" sz="3400"/>
              <a:t> μηχανισμός λειτουργίας</a:t>
            </a:r>
          </a:p>
        </p:txBody>
      </p:sp>
      <p:graphicFrame>
        <p:nvGraphicFramePr>
          <p:cNvPr id="12291" name="Object 3"/>
          <p:cNvGraphicFramePr>
            <a:graphicFrameLocks noGrp="1" noChangeAspect="1"/>
          </p:cNvGraphicFramePr>
          <p:nvPr>
            <p:ph idx="1"/>
          </p:nvPr>
        </p:nvGraphicFramePr>
        <p:xfrm>
          <a:off x="611188" y="1700213"/>
          <a:ext cx="7993062" cy="4392612"/>
        </p:xfrm>
        <a:graphic>
          <a:graphicData uri="http://schemas.openxmlformats.org/presentationml/2006/ole">
            <mc:AlternateContent xmlns:mc="http://schemas.openxmlformats.org/markup-compatibility/2006">
              <mc:Choice xmlns:v="urn:schemas-microsoft-com:vml" Requires="v">
                <p:oleObj spid="_x0000_s1028" name="Εικόνα bitmap" r:id="rId3" imgW="6028571" imgH="3820058" progId="Paint.Picture">
                  <p:embed/>
                </p:oleObj>
              </mc:Choice>
              <mc:Fallback>
                <p:oleObj name="Εικόνα bitmap" r:id="rId3" imgW="6028571" imgH="382005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00213"/>
                        <a:ext cx="7993062" cy="43926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F1D12E69-8254-0D43-BCD6-96C24B1ADAA8}"/>
              </a:ext>
            </a:extLst>
          </p:cNvPr>
          <p:cNvSpPr txBox="1"/>
          <p:nvPr/>
        </p:nvSpPr>
        <p:spPr>
          <a:xfrm>
            <a:off x="2845942" y="6318607"/>
            <a:ext cx="5270642" cy="369332"/>
          </a:xfrm>
          <a:prstGeom prst="rect">
            <a:avLst/>
          </a:prstGeom>
          <a:noFill/>
        </p:spPr>
        <p:txBody>
          <a:bodyPr wrap="square" rtlCol="0">
            <a:spAutoFit/>
          </a:bodyPr>
          <a:lstStyle/>
          <a:p>
            <a:r>
              <a:rPr lang="en-US" dirty="0">
                <a:hlinkClick r:id="rId5"/>
              </a:rPr>
              <a:t>https://www.youtube.com/watch?v=s3fV-ggsJrI</a:t>
            </a:r>
            <a:endParaRPr lang="el-GR" dirty="0"/>
          </a:p>
        </p:txBody>
      </p:sp>
    </p:spTree>
    <p:extLst>
      <p:ext uri="{BB962C8B-B14F-4D97-AF65-F5344CB8AC3E}">
        <p14:creationId xmlns:p14="http://schemas.microsoft.com/office/powerpoint/2010/main" val="294810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sz="3400"/>
              <a:t>Τεχνικές δυνατότητες </a:t>
            </a:r>
            <a:r>
              <a:rPr lang="en-US" sz="3400"/>
              <a:t>clavichord</a:t>
            </a:r>
            <a:r>
              <a:rPr lang="el-GR" sz="3400"/>
              <a:t> 18ου αιώνα</a:t>
            </a:r>
          </a:p>
        </p:txBody>
      </p:sp>
      <p:sp>
        <p:nvSpPr>
          <p:cNvPr id="14339" name="Rectangle 3"/>
          <p:cNvSpPr>
            <a:spLocks noGrp="1" noChangeArrowheads="1"/>
          </p:cNvSpPr>
          <p:nvPr>
            <p:ph type="body" idx="1"/>
          </p:nvPr>
        </p:nvSpPr>
        <p:spPr/>
        <p:txBody>
          <a:bodyPr>
            <a:normAutofit lnSpcReduction="10000"/>
          </a:bodyPr>
          <a:lstStyle/>
          <a:p>
            <a:pPr>
              <a:lnSpc>
                <a:spcPct val="90000"/>
              </a:lnSpc>
            </a:pPr>
            <a:r>
              <a:rPr lang="el-GR" dirty="0"/>
              <a:t>Πολύ ευαίσθητες αποδόσεις δυναμικής</a:t>
            </a:r>
          </a:p>
          <a:p>
            <a:pPr>
              <a:lnSpc>
                <a:spcPct val="90000"/>
              </a:lnSpc>
            </a:pPr>
            <a:r>
              <a:rPr lang="en-US" dirty="0" err="1"/>
              <a:t>Bebung</a:t>
            </a:r>
            <a:r>
              <a:rPr lang="en-US" dirty="0"/>
              <a:t> (</a:t>
            </a:r>
            <a:r>
              <a:rPr lang="el-GR" dirty="0"/>
              <a:t>ουσιαστικά μισό </a:t>
            </a:r>
            <a:r>
              <a:rPr lang="en-US" dirty="0"/>
              <a:t>vibrato)</a:t>
            </a:r>
          </a:p>
          <a:p>
            <a:pPr>
              <a:lnSpc>
                <a:spcPct val="90000"/>
              </a:lnSpc>
            </a:pPr>
            <a:r>
              <a:rPr lang="en-US" dirty="0" err="1"/>
              <a:t>Tragen</a:t>
            </a:r>
            <a:r>
              <a:rPr lang="en-US" dirty="0"/>
              <a:t> der </a:t>
            </a:r>
            <a:r>
              <a:rPr lang="en-US" dirty="0" err="1"/>
              <a:t>Töne</a:t>
            </a:r>
            <a:r>
              <a:rPr lang="en-US" dirty="0"/>
              <a:t> (</a:t>
            </a:r>
            <a:r>
              <a:rPr lang="el-GR" dirty="0"/>
              <a:t>τονική ανύψωση κατά τη διαδικασία </a:t>
            </a:r>
            <a:r>
              <a:rPr lang="en-US" dirty="0"/>
              <a:t>legato</a:t>
            </a:r>
            <a:r>
              <a:rPr lang="el-GR" dirty="0"/>
              <a:t> παιξίματος)</a:t>
            </a:r>
          </a:p>
          <a:p>
            <a:pPr>
              <a:lnSpc>
                <a:spcPct val="90000"/>
              </a:lnSpc>
            </a:pPr>
            <a:r>
              <a:rPr lang="el-GR" dirty="0"/>
              <a:t>Πολύ δύσκολος έλεγχος πληκτρολογίου</a:t>
            </a:r>
          </a:p>
          <a:p>
            <a:pPr>
              <a:lnSpc>
                <a:spcPct val="90000"/>
              </a:lnSpc>
            </a:pPr>
            <a:r>
              <a:rPr lang="el-GR" dirty="0"/>
              <a:t>Έκταση</a:t>
            </a:r>
            <a:r>
              <a:rPr lang="en-US" dirty="0"/>
              <a:t>: </a:t>
            </a:r>
            <a:r>
              <a:rPr lang="el-GR" dirty="0"/>
              <a:t>περίπου 4 οκτάβες</a:t>
            </a:r>
          </a:p>
          <a:p>
            <a:pPr>
              <a:lnSpc>
                <a:spcPct val="90000"/>
              </a:lnSpc>
            </a:pPr>
            <a:r>
              <a:rPr lang="el-GR" dirty="0"/>
              <a:t>Αντιστοιχία 2 ή παραπάνω μεταλλικών κεφαλών για κάθε χορδή (μέχρι 4 πλήκτρα λειτουργούν με τις ίδιες χορδές)</a:t>
            </a:r>
            <a:endParaRPr lang="en-US" dirty="0"/>
          </a:p>
        </p:txBody>
      </p:sp>
      <p:sp>
        <p:nvSpPr>
          <p:cNvPr id="2" name="TextBox 1">
            <a:extLst>
              <a:ext uri="{FF2B5EF4-FFF2-40B4-BE49-F238E27FC236}">
                <a16:creationId xmlns:a16="http://schemas.microsoft.com/office/drawing/2014/main" id="{CE70A25C-7E0C-164A-9B84-703EBAC05CC9}"/>
              </a:ext>
            </a:extLst>
          </p:cNvPr>
          <p:cNvSpPr txBox="1"/>
          <p:nvPr/>
        </p:nvSpPr>
        <p:spPr>
          <a:xfrm>
            <a:off x="1654139" y="5989834"/>
            <a:ext cx="5661061" cy="369332"/>
          </a:xfrm>
          <a:prstGeom prst="rect">
            <a:avLst/>
          </a:prstGeom>
          <a:noFill/>
        </p:spPr>
        <p:txBody>
          <a:bodyPr wrap="square" rtlCol="0">
            <a:spAutoFit/>
          </a:bodyPr>
          <a:lstStyle/>
          <a:p>
            <a:r>
              <a:rPr lang="en-US" dirty="0">
                <a:hlinkClick r:id="rId2"/>
              </a:rPr>
              <a:t>https://www.youtube.com/watch?v=4uCCw_hmILA</a:t>
            </a:r>
            <a:endParaRPr lang="el-GR" dirty="0"/>
          </a:p>
        </p:txBody>
      </p:sp>
    </p:spTree>
    <p:extLst>
      <p:ext uri="{BB962C8B-B14F-4D97-AF65-F5344CB8AC3E}">
        <p14:creationId xmlns:p14="http://schemas.microsoft.com/office/powerpoint/2010/main" val="102272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400"/>
              <a:t>Gravicembalo col piano e forte: Bartolomeo Cristofori, 1700</a:t>
            </a:r>
            <a:endParaRPr lang="el-GR" sz="3400"/>
          </a:p>
        </p:txBody>
      </p:sp>
      <p:pic>
        <p:nvPicPr>
          <p:cNvPr id="15364" name="Picture 4" descr="h2_89_4_1219"/>
          <p:cNvPicPr>
            <a:picLocks noGrp="1" noChangeAspect="1" noChangeArrowheads="1"/>
          </p:cNvPicPr>
          <p:nvPr>
            <p:ph idx="1"/>
          </p:nvPr>
        </p:nvPicPr>
        <p:blipFill>
          <a:blip r:embed="rId2" cstate="print"/>
          <a:srcRect/>
          <a:stretch>
            <a:fillRect/>
          </a:stretch>
        </p:blipFill>
        <p:spPr>
          <a:xfrm>
            <a:off x="1619250" y="1700213"/>
            <a:ext cx="5976938" cy="4392612"/>
          </a:xfrm>
          <a:noFill/>
          <a:ln/>
        </p:spPr>
      </p:pic>
      <p:sp>
        <p:nvSpPr>
          <p:cNvPr id="2" name="TextBox 1">
            <a:extLst>
              <a:ext uri="{FF2B5EF4-FFF2-40B4-BE49-F238E27FC236}">
                <a16:creationId xmlns:a16="http://schemas.microsoft.com/office/drawing/2014/main" id="{39C63A29-48AA-824C-811D-A7577CCDCA9F}"/>
              </a:ext>
            </a:extLst>
          </p:cNvPr>
          <p:cNvSpPr txBox="1"/>
          <p:nvPr/>
        </p:nvSpPr>
        <p:spPr>
          <a:xfrm>
            <a:off x="1746607" y="6298058"/>
            <a:ext cx="5229546" cy="369332"/>
          </a:xfrm>
          <a:prstGeom prst="rect">
            <a:avLst/>
          </a:prstGeom>
          <a:noFill/>
        </p:spPr>
        <p:txBody>
          <a:bodyPr wrap="square" rtlCol="0">
            <a:spAutoFit/>
          </a:bodyPr>
          <a:lstStyle/>
          <a:p>
            <a:r>
              <a:rPr lang="en-US" dirty="0">
                <a:hlinkClick r:id="rId3"/>
              </a:rPr>
              <a:t>https://www.youtube.com/watch?v=A2WdjyKQ57A</a:t>
            </a:r>
            <a:endParaRPr lang="el-GR" dirty="0"/>
          </a:p>
        </p:txBody>
      </p:sp>
    </p:spTree>
    <p:extLst>
      <p:ext uri="{BB962C8B-B14F-4D97-AF65-F5344CB8AC3E}">
        <p14:creationId xmlns:p14="http://schemas.microsoft.com/office/powerpoint/2010/main" val="35526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l-GR"/>
              <a:t>Μηχανισμός </a:t>
            </a:r>
            <a:r>
              <a:rPr lang="en-US"/>
              <a:t>fortepiano </a:t>
            </a:r>
            <a:endParaRPr lang="el-GR"/>
          </a:p>
        </p:txBody>
      </p:sp>
      <p:graphicFrame>
        <p:nvGraphicFramePr>
          <p:cNvPr id="17411" name="Object 3"/>
          <p:cNvGraphicFramePr>
            <a:graphicFrameLocks noGrp="1" noChangeAspect="1"/>
          </p:cNvGraphicFramePr>
          <p:nvPr>
            <p:ph idx="1"/>
          </p:nvPr>
        </p:nvGraphicFramePr>
        <p:xfrm>
          <a:off x="323850" y="1700213"/>
          <a:ext cx="8496300" cy="4392612"/>
        </p:xfrm>
        <a:graphic>
          <a:graphicData uri="http://schemas.openxmlformats.org/presentationml/2006/ole">
            <mc:AlternateContent xmlns:mc="http://schemas.openxmlformats.org/markup-compatibility/2006">
              <mc:Choice xmlns:v="urn:schemas-microsoft-com:vml" Requires="v">
                <p:oleObj spid="_x0000_s2052" name="Εικόνα bitmap" r:id="rId3" imgW="17457143" imgH="8771429" progId="Paint.Picture">
                  <p:embed/>
                </p:oleObj>
              </mc:Choice>
              <mc:Fallback>
                <p:oleObj name="Εικόνα bitmap" r:id="rId3" imgW="17457143" imgH="877142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700213"/>
                        <a:ext cx="8496300" cy="43926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530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sz="3400"/>
              <a:t>Χαρακτηριστικά πιάνων σχεδιασμένων από τον </a:t>
            </a:r>
            <a:r>
              <a:rPr lang="en-US" sz="3400"/>
              <a:t>Cristofori</a:t>
            </a:r>
            <a:endParaRPr lang="el-GR" sz="3400"/>
          </a:p>
        </p:txBody>
      </p:sp>
      <p:sp>
        <p:nvSpPr>
          <p:cNvPr id="19459" name="Rectangle 3"/>
          <p:cNvSpPr>
            <a:spLocks noGrp="1" noChangeArrowheads="1"/>
          </p:cNvSpPr>
          <p:nvPr>
            <p:ph type="body" idx="1"/>
          </p:nvPr>
        </p:nvSpPr>
        <p:spPr/>
        <p:txBody>
          <a:bodyPr/>
          <a:lstStyle/>
          <a:p>
            <a:pPr>
              <a:lnSpc>
                <a:spcPct val="90000"/>
              </a:lnSpc>
            </a:pPr>
            <a:r>
              <a:rPr lang="el-GR" sz="2600"/>
              <a:t>Ο αρχικός σχεδιασμός είχε προβλέψει την επαναφορά του σφυριού </a:t>
            </a:r>
            <a:r>
              <a:rPr lang="en-US" sz="2600"/>
              <a:t>(escapement) </a:t>
            </a:r>
            <a:r>
              <a:rPr lang="el-GR" sz="2600"/>
              <a:t>και το σημείο απορρόφησης ενέργειας, ώστε το σφυρί να μην ξαναχτυπήσει τη χορδή </a:t>
            </a:r>
            <a:r>
              <a:rPr lang="en-US" sz="2600"/>
              <a:t>(check)</a:t>
            </a:r>
            <a:endParaRPr lang="el-GR" sz="2600"/>
          </a:p>
          <a:p>
            <a:pPr>
              <a:lnSpc>
                <a:spcPct val="90000"/>
              </a:lnSpc>
            </a:pPr>
            <a:r>
              <a:rPr lang="el-GR" sz="2600"/>
              <a:t>Χρησιμοποιήθηκαν πλαίσια ιταλικών τσέμπαλων με πολύ ισχυρότερο τέντωμα των χορδών</a:t>
            </a:r>
          </a:p>
          <a:p>
            <a:pPr>
              <a:lnSpc>
                <a:spcPct val="90000"/>
              </a:lnSpc>
            </a:pPr>
            <a:r>
              <a:rPr lang="el-GR" sz="2600"/>
              <a:t>Ο ήχος των πιάνων ήταν πιο αδύναμος σε σχέση με τα τσέμπαλα της εποχής, και είχαν αρκετά βαρύτερα πλήκτρα</a:t>
            </a:r>
          </a:p>
          <a:p>
            <a:pPr>
              <a:lnSpc>
                <a:spcPct val="90000"/>
              </a:lnSpc>
            </a:pPr>
            <a:r>
              <a:rPr lang="el-GR" sz="2600"/>
              <a:t>Τα πιάνα του </a:t>
            </a:r>
            <a:r>
              <a:rPr lang="en-US" sz="2600"/>
              <a:t>Cristofori</a:t>
            </a:r>
            <a:r>
              <a:rPr lang="el-GR" sz="2600"/>
              <a:t> είχαν </a:t>
            </a:r>
            <a:r>
              <a:rPr lang="en-US" sz="2600"/>
              <a:t>una corda</a:t>
            </a:r>
          </a:p>
        </p:txBody>
      </p:sp>
    </p:spTree>
    <p:extLst>
      <p:ext uri="{BB962C8B-B14F-4D97-AF65-F5344CB8AC3E}">
        <p14:creationId xmlns:p14="http://schemas.microsoft.com/office/powerpoint/2010/main" val="4030606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214</TotalTime>
  <Words>1648</Words>
  <Application>Microsoft Macintosh PowerPoint</Application>
  <PresentationFormat>Προβολή στην οθόνη (4:3)</PresentationFormat>
  <Paragraphs>103</Paragraphs>
  <Slides>26</Slides>
  <Notes>0</Notes>
  <HiddenSlides>0</HiddenSlides>
  <MMClips>0</MMClips>
  <ScaleCrop>false</ScaleCrop>
  <HeadingPairs>
    <vt:vector size="8" baseType="variant">
      <vt:variant>
        <vt:lpstr>Γραμματοσειρές που χρησιμοποιούνται</vt:lpstr>
      </vt:variant>
      <vt:variant>
        <vt:i4>2</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26</vt:i4>
      </vt:variant>
    </vt:vector>
  </HeadingPairs>
  <TitlesOfParts>
    <vt:vector size="31" baseType="lpstr">
      <vt:lpstr>Arial</vt:lpstr>
      <vt:lpstr>Calibri</vt:lpstr>
      <vt:lpstr>Office Theme</vt:lpstr>
      <vt:lpstr>Εικόνα bitmap</vt:lpstr>
      <vt:lpstr>Φωτογραφία του Photo Editor</vt:lpstr>
      <vt:lpstr>Το Πιάνο και ο μηχανισμός του: ιστορική αναδρομή</vt:lpstr>
      <vt:lpstr>Τσέμπαλο: μηχανισμός λειτουργίας</vt:lpstr>
      <vt:lpstr>Τσέμπαλα στον 18ο αιώνα</vt:lpstr>
      <vt:lpstr>Τεχνικές δυνατότητες τσέμπαλων 18ου αιώνα</vt:lpstr>
      <vt:lpstr>Clavichord: μηχανισμός λειτουργίας</vt:lpstr>
      <vt:lpstr>Τεχνικές δυνατότητες clavichord 18ου αιώνα</vt:lpstr>
      <vt:lpstr>Gravicembalo col piano e forte: Bartolomeo Cristofori, 1700</vt:lpstr>
      <vt:lpstr>Μηχανισμός fortepiano </vt:lpstr>
      <vt:lpstr>Χαρακτηριστικά πιάνων σχεδιασμένων από τον Cristofori</vt:lpstr>
      <vt:lpstr>Άμεσες επιδράσεις</vt:lpstr>
      <vt:lpstr>Γερμανία – Αυστρία 1750-1800</vt:lpstr>
      <vt:lpstr>«Βιεννέζικος τύπος»</vt:lpstr>
      <vt:lpstr>Αγγλία – Γαλλία, 1750 - 1800</vt:lpstr>
      <vt:lpstr>«Αγγλικός τύπος»</vt:lpstr>
      <vt:lpstr>Érard: Διπλή επαναφορά</vt:lpstr>
      <vt:lpstr>Βιεννέζικο πιάνο τον 19ο αιώνα</vt:lpstr>
      <vt:lpstr>Μεταλλικό στέλεχος: η αρχή του σύγχρονου πιάνου</vt:lpstr>
      <vt:lpstr>Παρουσίαση του PowerPoint</vt:lpstr>
      <vt:lpstr>Πιάνα στον 20ό αιώνα</vt:lpstr>
      <vt:lpstr>D. Scarlatti (1685-1757) και πληκτροφόρα</vt:lpstr>
      <vt:lpstr>J.S.Bach (1685-1750) και πληκτροφόρα</vt:lpstr>
      <vt:lpstr>Οι γιοι του Bach και τα πληκτροφόρα</vt:lpstr>
      <vt:lpstr>Haydn και “Clavier”</vt:lpstr>
      <vt:lpstr>Mozart (1756 - 1791) και πληκτροφόρα</vt:lpstr>
      <vt:lpstr>Mozart και pedal-piano</vt:lpstr>
      <vt:lpstr>Beethoven (1770-1827) και πιάνα</vt:lpstr>
    </vt:vector>
  </TitlesOfParts>
  <Company>ionian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Πιάνο και ο μηχανισμός του: ιστορική αναδρομή</dc:title>
  <dc:creator>Panos Vlagopoulos</dc:creator>
  <cp:lastModifiedBy>Microsoft Office User</cp:lastModifiedBy>
  <cp:revision>5</cp:revision>
  <cp:lastPrinted>2017-02-20T23:34:16Z</cp:lastPrinted>
  <dcterms:created xsi:type="dcterms:W3CDTF">2017-02-20T23:28:40Z</dcterms:created>
  <dcterms:modified xsi:type="dcterms:W3CDTF">2020-02-25T00:32:05Z</dcterms:modified>
</cp:coreProperties>
</file>