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3"/>
  </p:notesMasterIdLst>
  <p:sldIdLst>
    <p:sldId id="256" r:id="rId2"/>
    <p:sldId id="257" r:id="rId3"/>
    <p:sldId id="281" r:id="rId4"/>
    <p:sldId id="258" r:id="rId5"/>
    <p:sldId id="259" r:id="rId6"/>
    <p:sldId id="283" r:id="rId7"/>
    <p:sldId id="260" r:id="rId8"/>
    <p:sldId id="284" r:id="rId9"/>
    <p:sldId id="261" r:id="rId10"/>
    <p:sldId id="282" r:id="rId11"/>
    <p:sldId id="262" r:id="rId12"/>
    <p:sldId id="280" r:id="rId13"/>
    <p:sldId id="265" r:id="rId14"/>
    <p:sldId id="263" r:id="rId15"/>
    <p:sldId id="264" r:id="rId16"/>
    <p:sldId id="267" r:id="rId17"/>
    <p:sldId id="275" r:id="rId18"/>
    <p:sldId id="276" r:id="rId19"/>
    <p:sldId id="277" r:id="rId20"/>
    <p:sldId id="278" r:id="rId21"/>
    <p:sldId id="279" r:id="rId22"/>
    <p:sldId id="272" r:id="rId23"/>
    <p:sldId id="274" r:id="rId24"/>
    <p:sldId id="268" r:id="rId25"/>
    <p:sldId id="269" r:id="rId26"/>
    <p:sldId id="270" r:id="rId27"/>
    <p:sldId id="285" r:id="rId28"/>
    <p:sldId id="271" r:id="rId29"/>
    <p:sldId id="286" r:id="rId30"/>
    <p:sldId id="273" r:id="rId31"/>
    <p:sldId id="287" r:id="rId3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snapVertSplitter="1" vertBarState="minimized" horzBarState="maximized"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2050" y="-8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A4CD99C-3F2F-4F1F-B330-A7A4405C5749}" type="datetimeFigureOut">
              <a:rPr lang="el-GR" smtClean="0"/>
              <a:pPr/>
              <a:t>7/11/2025</a:t>
            </a:fld>
            <a:endParaRPr lang="el-G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629D7BE-8DE0-4472-A61D-88B2B1116EF2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="" xmlns:p14="http://schemas.microsoft.com/office/powerpoint/2010/main" val="33477887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29D7BE-8DE0-4472-A61D-88B2B1116EF2}" type="slidenum">
              <a:rPr lang="el-GR" smtClean="0"/>
              <a:pPr/>
              <a:t>2</a:t>
            </a:fld>
            <a:endParaRPr lang="el-GR"/>
          </a:p>
        </p:txBody>
      </p:sp>
    </p:spTree>
    <p:extLst>
      <p:ext uri="{BB962C8B-B14F-4D97-AF65-F5344CB8AC3E}">
        <p14:creationId xmlns="" xmlns:p14="http://schemas.microsoft.com/office/powerpoint/2010/main" val="17325786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11/7/2025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11/7/2025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quotefancy.com/antonio-gramsci-quotes" TargetMode="External"/><Relationship Id="rId2" Type="http://schemas.openxmlformats.org/officeDocument/2006/relationships/hyperlink" Target="https://quotefancy.com/quote/1862027/Antonio-Gramsci-The-whole-of-language-is-a-continuous-process-of-metaphor-and-the-history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l-GR" dirty="0" smtClean="0">
                <a:latin typeface="Constantia" pitchFamily="18" charset="0"/>
              </a:rPr>
              <a:t>ΣΩΤΗΡΗΣ ΣΤ. ΛΙΒΑΣ</a:t>
            </a:r>
            <a:endParaRPr lang="el-GR" dirty="0">
              <a:latin typeface="Constantia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ctr"/>
            <a:r>
              <a:rPr lang="el-GR" sz="4000" dirty="0" smtClean="0">
                <a:latin typeface="Constantia" pitchFamily="18" charset="0"/>
              </a:rPr>
              <a:t>ΕΦΑΡΜΟΓΕΣ ΑΝΑΛΥΣΗΣ ΠΟΛΙΤΙΚΟΥ ΛΟΓΟΥ</a:t>
            </a:r>
            <a:endParaRPr lang="el-GR" sz="4000" dirty="0">
              <a:latin typeface="Constantia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6485661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1775191"/>
            <a:ext cx="8229600" cy="4868519"/>
          </a:xfrm>
        </p:spPr>
        <p:txBody>
          <a:bodyPr/>
          <a:lstStyle/>
          <a:p>
            <a:pPr algn="just"/>
            <a:r>
              <a:rPr lang="el-GR" dirty="0" smtClean="0">
                <a:latin typeface="Constantia" panose="02030602050306030303" pitchFamily="18" charset="0"/>
              </a:rPr>
              <a:t>Ο </a:t>
            </a:r>
            <a:r>
              <a:rPr lang="el-GR" sz="3600" dirty="0" smtClean="0">
                <a:latin typeface="Garamond" pitchFamily="18" charset="0"/>
              </a:rPr>
              <a:t>λόγος βεβαίως δεν εμπεριέχει μόνο γλωσσικά στοιχεία. </a:t>
            </a:r>
          </a:p>
          <a:p>
            <a:r>
              <a:rPr lang="en-US" sz="3600" dirty="0" smtClean="0">
                <a:latin typeface="Garamond" pitchFamily="18" charset="0"/>
              </a:rPr>
              <a:t>Discourse, narratives</a:t>
            </a:r>
            <a:r>
              <a:rPr lang="el-GR" sz="3600" dirty="0" smtClean="0">
                <a:latin typeface="Garamond" pitchFamily="18" charset="0"/>
              </a:rPr>
              <a:t> και </a:t>
            </a:r>
            <a:r>
              <a:rPr lang="en-US" sz="3600" dirty="0" smtClean="0">
                <a:latin typeface="Garamond" pitchFamily="18" charset="0"/>
              </a:rPr>
              <a:t>paradigms</a:t>
            </a:r>
            <a:endParaRPr lang="el-GR" sz="3600" dirty="0" smtClean="0">
              <a:latin typeface="Garamond" pitchFamily="18" charset="0"/>
            </a:endParaRPr>
          </a:p>
          <a:p>
            <a:pPr algn="just"/>
            <a:r>
              <a:rPr lang="el-GR" sz="3600" dirty="0" smtClean="0">
                <a:latin typeface="Garamond" pitchFamily="18" charset="0"/>
              </a:rPr>
              <a:t>Ο λόγος είναι κυρίως πολιτικός (</a:t>
            </a:r>
            <a:r>
              <a:rPr lang="en-US" sz="3600" dirty="0" smtClean="0">
                <a:latin typeface="Garamond" pitchFamily="18" charset="0"/>
              </a:rPr>
              <a:t>John Joseph)</a:t>
            </a:r>
          </a:p>
          <a:p>
            <a:pPr algn="just"/>
            <a:r>
              <a:rPr lang="el-GR" sz="3600" dirty="0" smtClean="0">
                <a:latin typeface="Garamond" pitchFamily="18" charset="0"/>
              </a:rPr>
              <a:t>Πολιτική και βία (</a:t>
            </a:r>
            <a:r>
              <a:rPr lang="el-GR" sz="3600" dirty="0" err="1" smtClean="0">
                <a:latin typeface="Garamond" pitchFamily="18" charset="0"/>
              </a:rPr>
              <a:t>Άρεντ</a:t>
            </a:r>
            <a:r>
              <a:rPr lang="el-GR" sz="3600" dirty="0" smtClean="0">
                <a:latin typeface="Garamond" pitchFamily="18" charset="0"/>
              </a:rPr>
              <a:t>)</a:t>
            </a:r>
          </a:p>
          <a:p>
            <a:pPr algn="just"/>
            <a:r>
              <a:rPr lang="el-GR" sz="3600" dirty="0" smtClean="0">
                <a:latin typeface="Garamond" pitchFamily="18" charset="0"/>
              </a:rPr>
              <a:t>Το στοίχημα για το μέλλον είναι τι θα νικήσει: οι λέξεις ή οι σφαίρες (</a:t>
            </a:r>
            <a:r>
              <a:rPr lang="el-GR" sz="3600" dirty="0" err="1" smtClean="0">
                <a:latin typeface="Garamond" pitchFamily="18" charset="0"/>
              </a:rPr>
              <a:t>Καμύ</a:t>
            </a:r>
            <a:r>
              <a:rPr lang="el-GR" sz="3600" dirty="0" smtClean="0">
                <a:latin typeface="Garamond" pitchFamily="18" charset="0"/>
              </a:rPr>
              <a:t>)</a:t>
            </a:r>
            <a:endParaRPr lang="el-GR" sz="3600" dirty="0">
              <a:latin typeface="Garamond" pitchFamily="18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1905000"/>
            <a:ext cx="8229600" cy="4625609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el-GR" sz="3500" dirty="0" smtClean="0">
                <a:latin typeface="Garamond" pitchFamily="18" charset="0"/>
              </a:rPr>
              <a:t>Σχέση λόγου, αναπαραστάσεων και πολιτικής: Σχολή Φρανκφούρτης στην ιστορία (</a:t>
            </a:r>
            <a:r>
              <a:rPr lang="el-GR" sz="3500" dirty="0" err="1" smtClean="0">
                <a:latin typeface="Garamond" pitchFamily="18" charset="0"/>
              </a:rPr>
              <a:t>Μπρωντέλ</a:t>
            </a:r>
            <a:r>
              <a:rPr lang="el-GR" sz="3500" dirty="0" smtClean="0">
                <a:latin typeface="Garamond" pitchFamily="18" charset="0"/>
              </a:rPr>
              <a:t>, </a:t>
            </a:r>
            <a:r>
              <a:rPr lang="el-GR" sz="3500" dirty="0" err="1" smtClean="0">
                <a:latin typeface="Garamond" pitchFamily="18" charset="0"/>
              </a:rPr>
              <a:t>Αντόρνο</a:t>
            </a:r>
            <a:r>
              <a:rPr lang="el-GR" sz="3500" dirty="0" smtClean="0">
                <a:latin typeface="Garamond" pitchFamily="18" charset="0"/>
              </a:rPr>
              <a:t>, Χορκχάιμερ, </a:t>
            </a:r>
            <a:r>
              <a:rPr lang="el-GR" sz="3500" dirty="0" err="1" smtClean="0">
                <a:latin typeface="Garamond" pitchFamily="18" charset="0"/>
              </a:rPr>
              <a:t>Μπουρντιέ</a:t>
            </a:r>
            <a:r>
              <a:rPr lang="el-GR" sz="3500" dirty="0" smtClean="0">
                <a:latin typeface="Garamond" pitchFamily="18" charset="0"/>
              </a:rPr>
              <a:t>, </a:t>
            </a:r>
            <a:r>
              <a:rPr lang="el-GR" sz="3500" dirty="0" err="1" smtClean="0">
                <a:latin typeface="Garamond" pitchFamily="18" charset="0"/>
              </a:rPr>
              <a:t>Χάμπερμας</a:t>
            </a:r>
            <a:r>
              <a:rPr lang="el-GR" sz="3500" dirty="0" smtClean="0">
                <a:latin typeface="Garamond" pitchFamily="18" charset="0"/>
              </a:rPr>
              <a:t>). Ο λόγος και η ισχύς</a:t>
            </a:r>
          </a:p>
          <a:p>
            <a:pPr algn="just"/>
            <a:r>
              <a:rPr lang="el-GR" sz="3500" dirty="0" err="1" smtClean="0">
                <a:latin typeface="Garamond" pitchFamily="18" charset="0"/>
              </a:rPr>
              <a:t>Γκράμσι</a:t>
            </a:r>
            <a:r>
              <a:rPr lang="el-GR" sz="3500" dirty="0" smtClean="0">
                <a:latin typeface="Garamond" pitchFamily="18" charset="0"/>
              </a:rPr>
              <a:t> και Φουκώ: η γλώσσα ως στοιχείο ηγεμονίας</a:t>
            </a:r>
          </a:p>
          <a:p>
            <a:pPr algn="just"/>
            <a:r>
              <a:rPr lang="el-GR" sz="3500" dirty="0" err="1" smtClean="0">
                <a:latin typeface="Garamond" pitchFamily="18" charset="0"/>
              </a:rPr>
              <a:t>Σαΐντ</a:t>
            </a:r>
            <a:r>
              <a:rPr lang="el-GR" sz="3500" dirty="0" smtClean="0">
                <a:latin typeface="Garamond" pitchFamily="18" charset="0"/>
              </a:rPr>
              <a:t>: Οριενταλισμός – λόγος και αποικιοκρατία</a:t>
            </a:r>
          </a:p>
          <a:p>
            <a:pPr algn="just"/>
            <a:r>
              <a:rPr lang="el-GR" sz="3500" dirty="0" err="1" smtClean="0">
                <a:latin typeface="Garamond" pitchFamily="18" charset="0"/>
              </a:rPr>
              <a:t>Λεβί</a:t>
            </a:r>
            <a:r>
              <a:rPr lang="el-GR" sz="3500" dirty="0" smtClean="0">
                <a:latin typeface="Garamond" pitchFamily="18" charset="0"/>
              </a:rPr>
              <a:t> </a:t>
            </a:r>
            <a:r>
              <a:rPr lang="el-GR" sz="3500" dirty="0" err="1" smtClean="0">
                <a:latin typeface="Garamond" pitchFamily="18" charset="0"/>
              </a:rPr>
              <a:t>Στρως</a:t>
            </a:r>
            <a:r>
              <a:rPr lang="el-GR" sz="3500" dirty="0" smtClean="0">
                <a:latin typeface="Garamond" pitchFamily="18" charset="0"/>
              </a:rPr>
              <a:t>: ο χώρος και ο χρόνος ως κοινωνικές κατασκευές (κονστρουκτιβισμός)</a:t>
            </a:r>
          </a:p>
          <a:p>
            <a:pPr algn="just"/>
            <a:r>
              <a:rPr lang="el-GR" sz="3500" dirty="0" smtClean="0">
                <a:latin typeface="Garamond" pitchFamily="18" charset="0"/>
              </a:rPr>
              <a:t>Η γλώσσα ως κοινωνικό φαινόμενο </a:t>
            </a:r>
            <a:r>
              <a:rPr lang="en-US" sz="3500" dirty="0" smtClean="0">
                <a:latin typeface="Garamond" pitchFamily="18" charset="0"/>
              </a:rPr>
              <a:t>(</a:t>
            </a:r>
            <a:r>
              <a:rPr lang="en-US" sz="3500" dirty="0" err="1" smtClean="0">
                <a:latin typeface="Garamond" pitchFamily="18" charset="0"/>
              </a:rPr>
              <a:t>Halliday</a:t>
            </a:r>
            <a:r>
              <a:rPr lang="en-US" sz="3500" dirty="0" smtClean="0">
                <a:latin typeface="Garamond" pitchFamily="18" charset="0"/>
              </a:rPr>
              <a:t>)</a:t>
            </a:r>
            <a:endParaRPr lang="el-GR" sz="3500" dirty="0" smtClean="0">
              <a:latin typeface="Garamond" pitchFamily="18" charset="0"/>
            </a:endParaRPr>
          </a:p>
          <a:p>
            <a:endParaRPr lang="el-GR" dirty="0"/>
          </a:p>
        </p:txBody>
      </p:sp>
    </p:spTree>
    <p:extLst>
      <p:ext uri="{BB962C8B-B14F-4D97-AF65-F5344CB8AC3E}">
        <p14:creationId xmlns="" xmlns:p14="http://schemas.microsoft.com/office/powerpoint/2010/main" val="40460283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“</a:t>
            </a:r>
            <a:r>
              <a:rPr lang="en-US" sz="3600" dirty="0" smtClean="0">
                <a:latin typeface="Garamond" pitchFamily="18" charset="0"/>
                <a:hlinkClick r:id="rId2"/>
              </a:rPr>
              <a:t>The whole of language is a continuous process of metaphor, and the history of semantics is an aspect of the history of culture; language is at the same time a living thing and a museum of fossils of life and </a:t>
            </a:r>
            <a:r>
              <a:rPr lang="en-US" sz="3600" dirty="0" err="1" smtClean="0">
                <a:latin typeface="Garamond" pitchFamily="18" charset="0"/>
                <a:hlinkClick r:id="rId2"/>
              </a:rPr>
              <a:t>civilisations</a:t>
            </a:r>
            <a:r>
              <a:rPr lang="en-US" sz="3600" dirty="0" smtClean="0">
                <a:latin typeface="Garamond" pitchFamily="18" charset="0"/>
                <a:hlinkClick r:id="rId2"/>
              </a:rPr>
              <a:t>.</a:t>
            </a:r>
            <a:r>
              <a:rPr lang="en-US" sz="3600" dirty="0" smtClean="0">
                <a:latin typeface="Garamond" pitchFamily="18" charset="0"/>
              </a:rPr>
              <a:t>”</a:t>
            </a:r>
          </a:p>
          <a:p>
            <a:pPr>
              <a:buNone/>
            </a:pPr>
            <a:r>
              <a:rPr lang="en-US" sz="3600" dirty="0" smtClean="0">
                <a:latin typeface="Garamond" pitchFamily="18" charset="0"/>
              </a:rPr>
              <a:t>— </a:t>
            </a:r>
            <a:r>
              <a:rPr lang="en-US" sz="3600" dirty="0" smtClean="0">
                <a:latin typeface="Garamond" pitchFamily="18" charset="0"/>
                <a:hlinkClick r:id="rId3"/>
              </a:rPr>
              <a:t>Antonio </a:t>
            </a:r>
            <a:r>
              <a:rPr lang="en-US" sz="3600" dirty="0" err="1" smtClean="0">
                <a:latin typeface="Garamond" pitchFamily="18" charset="0"/>
                <a:hlinkClick r:id="rId3"/>
              </a:rPr>
              <a:t>Gramsci</a:t>
            </a:r>
            <a:endParaRPr lang="en-US" sz="3600" dirty="0" smtClean="0">
              <a:latin typeface="Garamond" pitchFamily="18" charset="0"/>
            </a:endParaRPr>
          </a:p>
          <a:p>
            <a:pPr>
              <a:buNone/>
            </a:pPr>
            <a:endParaRPr lang="el-GR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l-GR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1861457"/>
            <a:ext cx="3581400" cy="44849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14800" y="1861457"/>
            <a:ext cx="4582886" cy="44849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="" xmlns:p14="http://schemas.microsoft.com/office/powerpoint/2010/main" val="11948275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dirty="0" smtClean="0"/>
              <a:t>ΓΛΩΣΣΑ ΚΑΙ ΕΘΝΟΣ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just"/>
            <a:r>
              <a:rPr lang="el-GR" sz="3600" dirty="0" smtClean="0">
                <a:latin typeface="Garamond" pitchFamily="18" charset="0"/>
              </a:rPr>
              <a:t>Η γλώσσα ως μέσο </a:t>
            </a:r>
            <a:r>
              <a:rPr lang="el-GR" sz="3600" dirty="0" err="1" smtClean="0">
                <a:latin typeface="Garamond" pitchFamily="18" charset="0"/>
              </a:rPr>
              <a:t>εθνοκατασκευής</a:t>
            </a:r>
            <a:r>
              <a:rPr lang="el-GR" sz="3600" dirty="0" smtClean="0">
                <a:latin typeface="Garamond" pitchFamily="18" charset="0"/>
              </a:rPr>
              <a:t> (</a:t>
            </a:r>
            <a:r>
              <a:rPr lang="el-GR" sz="3600" dirty="0" err="1" smtClean="0">
                <a:latin typeface="Garamond" pitchFamily="18" charset="0"/>
              </a:rPr>
              <a:t>Σαμπίνο</a:t>
            </a:r>
            <a:r>
              <a:rPr lang="el-GR" sz="3600" dirty="0" smtClean="0">
                <a:latin typeface="Garamond" pitchFamily="18" charset="0"/>
              </a:rPr>
              <a:t> </a:t>
            </a:r>
            <a:r>
              <a:rPr lang="el-GR" sz="3600" dirty="0" err="1" smtClean="0">
                <a:latin typeface="Garamond" pitchFamily="18" charset="0"/>
              </a:rPr>
              <a:t>Αράνια</a:t>
            </a:r>
            <a:r>
              <a:rPr lang="el-GR" sz="3600" dirty="0" smtClean="0">
                <a:latin typeface="Garamond" pitchFamily="18" charset="0"/>
              </a:rPr>
              <a:t> και βασκικά, τα εβραϊκά ως κύριο όπλο του σιωνιστικού κινήματος – ο συμβιβασμός με την επιστροφή στο «Ισραήλ»)</a:t>
            </a:r>
          </a:p>
          <a:p>
            <a:pPr algn="just"/>
            <a:r>
              <a:rPr lang="el-GR" sz="3600" dirty="0" smtClean="0">
                <a:latin typeface="Garamond" pitchFamily="18" charset="0"/>
              </a:rPr>
              <a:t>Γλώσσα και μειονότητες (ΧΠΜΓ)</a:t>
            </a:r>
          </a:p>
          <a:p>
            <a:pPr algn="just"/>
            <a:r>
              <a:rPr lang="el-GR" sz="3600" dirty="0" smtClean="0">
                <a:latin typeface="Garamond" pitchFamily="18" charset="0"/>
              </a:rPr>
              <a:t>Γλώσσα και κοινωνικές μειονότητες (</a:t>
            </a:r>
            <a:r>
              <a:rPr lang="el-GR" sz="3600" dirty="0" err="1" smtClean="0">
                <a:latin typeface="Garamond" pitchFamily="18" charset="0"/>
              </a:rPr>
              <a:t>Καλιαρντά</a:t>
            </a:r>
            <a:r>
              <a:rPr lang="el-GR" sz="3600" dirty="0" smtClean="0">
                <a:latin typeface="Garamond" pitchFamily="18" charset="0"/>
              </a:rPr>
              <a:t>, </a:t>
            </a:r>
            <a:r>
              <a:rPr lang="en-US" sz="3600" dirty="0" smtClean="0">
                <a:latin typeface="Garamond" pitchFamily="18" charset="0"/>
              </a:rPr>
              <a:t>Polari, </a:t>
            </a:r>
            <a:r>
              <a:rPr lang="el-GR" sz="3600" dirty="0" smtClean="0">
                <a:latin typeface="Garamond" pitchFamily="18" charset="0"/>
              </a:rPr>
              <a:t>η αραβική διάλεκτος των ομοφυλόφιλων: </a:t>
            </a:r>
            <a:r>
              <a:rPr lang="en-US" sz="3600" dirty="0" smtClean="0">
                <a:latin typeface="Garamond" pitchFamily="18" charset="0"/>
              </a:rPr>
              <a:t>https://www.lifo.gr/lgbtqi/ki-omos-yparhoyn-kai-arabika-kaliarnta?fbclid=IwY2xjawNoIE9leHRuA2FlbQIxMQABHqoVwbhfOtK-SAAXaXhhU6j8kdJGML6i3Jj87n3qlGVJ0Kw5h88rkpnKymXK_aem_pLL2fuLMcV2lEI3P1NYM5g</a:t>
            </a:r>
            <a:r>
              <a:rPr lang="el-GR" sz="3600" dirty="0" smtClean="0">
                <a:latin typeface="Garamond" pitchFamily="18" charset="0"/>
              </a:rPr>
              <a:t>)</a:t>
            </a:r>
            <a:endParaRPr lang="en-US" sz="3600" dirty="0" smtClean="0">
              <a:latin typeface="Garamond" pitchFamily="18" charset="0"/>
            </a:endParaRPr>
          </a:p>
          <a:p>
            <a:endParaRPr lang="el-GR" dirty="0"/>
          </a:p>
        </p:txBody>
      </p:sp>
    </p:spTree>
    <p:extLst>
      <p:ext uri="{BB962C8B-B14F-4D97-AF65-F5344CB8AC3E}">
        <p14:creationId xmlns="" xmlns:p14="http://schemas.microsoft.com/office/powerpoint/2010/main" val="10359535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l-GR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1828800"/>
            <a:ext cx="3886200" cy="449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19600" y="1839686"/>
            <a:ext cx="3505200" cy="449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="" xmlns:p14="http://schemas.microsoft.com/office/powerpoint/2010/main" val="39656415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Discourse – Critical discourse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 smtClean="0">
                <a:latin typeface="Garamond" pitchFamily="18" charset="0"/>
              </a:rPr>
              <a:t>To</a:t>
            </a:r>
            <a:r>
              <a:rPr lang="el-GR" dirty="0" smtClean="0">
                <a:latin typeface="Garamond" pitchFamily="18" charset="0"/>
              </a:rPr>
              <a:t> στοιχείο του </a:t>
            </a:r>
            <a:r>
              <a:rPr lang="en-US" dirty="0" smtClean="0">
                <a:latin typeface="Garamond" pitchFamily="18" charset="0"/>
              </a:rPr>
              <a:t>“critical” (geopolitics – discourse)</a:t>
            </a:r>
          </a:p>
          <a:p>
            <a:pPr algn="just"/>
            <a:r>
              <a:rPr lang="en-US" dirty="0" smtClean="0">
                <a:latin typeface="Garamond" pitchFamily="18" charset="0"/>
              </a:rPr>
              <a:t>Critical Discourse analysis</a:t>
            </a:r>
          </a:p>
          <a:p>
            <a:pPr algn="just"/>
            <a:r>
              <a:rPr lang="el-GR" dirty="0" smtClean="0">
                <a:latin typeface="Garamond" pitchFamily="18" charset="0"/>
              </a:rPr>
              <a:t>Η κριτική ανάγνωση των ειδήσεων: τι υπάρχει και τι εξαφανίζεται (ένα παιχνίδι για τις επόμενες εβδομάδες: η σειρά των ειδήσεων, τα νέα που εξαφανίζονται, πού «παίζει» η έντονη μουσική)</a:t>
            </a:r>
          </a:p>
          <a:p>
            <a:pPr algn="just">
              <a:buNone/>
            </a:pPr>
            <a:r>
              <a:rPr lang="el-GR" dirty="0" smtClean="0">
                <a:latin typeface="Garamond" pitchFamily="18" charset="0"/>
              </a:rPr>
              <a:t>	</a:t>
            </a:r>
            <a:r>
              <a:rPr lang="el-GR" dirty="0" smtClean="0">
                <a:latin typeface="Constantia" pitchFamily="18" charset="0"/>
              </a:rPr>
              <a:t>	</a:t>
            </a:r>
            <a:endParaRPr lang="el-GR" dirty="0">
              <a:latin typeface="Constantia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5364048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dirty="0" smtClean="0">
                <a:latin typeface="Garamond" pitchFamily="18" charset="0"/>
              </a:rPr>
              <a:t>ΚΑΛ - </a:t>
            </a:r>
            <a:r>
              <a:rPr lang="en-US" dirty="0" smtClean="0">
                <a:latin typeface="Garamond" pitchFamily="18" charset="0"/>
              </a:rPr>
              <a:t>CDA</a:t>
            </a:r>
            <a:endParaRPr lang="el-GR" dirty="0">
              <a:latin typeface="Garamond" pitchFamily="18" charset="0"/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algn="ctr">
              <a:buNone/>
            </a:pPr>
            <a:r>
              <a:rPr lang="el-GR" b="1" dirty="0" smtClean="0">
                <a:latin typeface="Garamond" pitchFamily="18" charset="0"/>
              </a:rPr>
              <a:t>ΟΙ ΕΦΤΑ ΡΗΤΟΡΙΚΕΣ ΣΤΡΑΤΗΓΙΚΕΣ ΤΗΣ ΑΚΡΟΔΕΞΙΑΣ-ΡΑΤΣΙΣΤΙΚΗΣ ΠΡΟΠΑΓΑΝΔΑΣ (</a:t>
            </a:r>
            <a:r>
              <a:rPr lang="en-US" b="1" dirty="0" smtClean="0">
                <a:latin typeface="Garamond" pitchFamily="18" charset="0"/>
              </a:rPr>
              <a:t>van </a:t>
            </a:r>
            <a:r>
              <a:rPr lang="en-US" b="1" dirty="0" err="1" smtClean="0">
                <a:latin typeface="Garamond" pitchFamily="18" charset="0"/>
              </a:rPr>
              <a:t>Dijk</a:t>
            </a:r>
            <a:r>
              <a:rPr lang="en-US" b="1" dirty="0" smtClean="0">
                <a:latin typeface="Garamond" pitchFamily="18" charset="0"/>
              </a:rPr>
              <a:t> – </a:t>
            </a:r>
            <a:r>
              <a:rPr lang="en-US" b="1" dirty="0" err="1" smtClean="0">
                <a:latin typeface="Garamond" pitchFamily="18" charset="0"/>
              </a:rPr>
              <a:t>Fairclough</a:t>
            </a:r>
            <a:r>
              <a:rPr lang="en-US" b="1" dirty="0" smtClean="0">
                <a:latin typeface="Garamond" pitchFamily="18" charset="0"/>
              </a:rPr>
              <a:t>)</a:t>
            </a:r>
          </a:p>
          <a:p>
            <a:pPr algn="just"/>
            <a:r>
              <a:rPr lang="en-US" b="1" dirty="0" smtClean="0">
                <a:latin typeface="Garamond" pitchFamily="18" charset="0"/>
              </a:rPr>
              <a:t>Positive self-presentation: nationalist rhetoric</a:t>
            </a:r>
          </a:p>
          <a:p>
            <a:pPr algn="just">
              <a:buNone/>
            </a:pPr>
            <a:r>
              <a:rPr lang="en-US" dirty="0" smtClean="0">
                <a:latin typeface="Garamond" pitchFamily="18" charset="0"/>
              </a:rPr>
              <a:t>(1. Our country has for a long time been open to foreigners, a tradition of hospitality going back beyond the Revolution, to the </a:t>
            </a:r>
            <a:r>
              <a:rPr lang="en-US" i="1" dirty="0" err="1" smtClean="0">
                <a:latin typeface="Garamond" pitchFamily="18" charset="0"/>
              </a:rPr>
              <a:t>Ancien</a:t>
            </a:r>
            <a:r>
              <a:rPr lang="en-US" i="1" dirty="0" smtClean="0">
                <a:latin typeface="Garamond" pitchFamily="18" charset="0"/>
              </a:rPr>
              <a:t> Régime. (France, </a:t>
            </a:r>
            <a:r>
              <a:rPr lang="en-US" i="1" dirty="0" err="1" smtClean="0">
                <a:latin typeface="Garamond" pitchFamily="18" charset="0"/>
              </a:rPr>
              <a:t>Mr</a:t>
            </a:r>
            <a:r>
              <a:rPr lang="en-US" i="1" dirty="0" smtClean="0">
                <a:latin typeface="Garamond" pitchFamily="18" charset="0"/>
              </a:rPr>
              <a:t> </a:t>
            </a:r>
            <a:r>
              <a:rPr lang="en-US" i="1" dirty="0" err="1" smtClean="0">
                <a:latin typeface="Garamond" pitchFamily="18" charset="0"/>
              </a:rPr>
              <a:t>Mazeaud</a:t>
            </a:r>
            <a:r>
              <a:rPr lang="en-US" i="1" dirty="0" smtClean="0">
                <a:latin typeface="Garamond" pitchFamily="18" charset="0"/>
              </a:rPr>
              <a:t>, </a:t>
            </a:r>
            <a:r>
              <a:rPr lang="en-US" dirty="0" smtClean="0">
                <a:latin typeface="Garamond" pitchFamily="18" charset="0"/>
              </a:rPr>
              <a:t>9 July 1990, p. 3049)</a:t>
            </a:r>
          </a:p>
          <a:p>
            <a:pPr algn="just">
              <a:buNone/>
            </a:pPr>
            <a:r>
              <a:rPr lang="en-US" dirty="0" smtClean="0">
                <a:latin typeface="Garamond" pitchFamily="18" charset="0"/>
              </a:rPr>
              <a:t>2. This is a nation whose values and traditions now excite the world, as we all know. I think we all have a deep pride in American views, American ideals, American government, American principle, which excite hundreds of millions of people around the world who struggle for freedom. (United States, </a:t>
            </a:r>
            <a:r>
              <a:rPr lang="en-US" dirty="0" err="1" smtClean="0">
                <a:latin typeface="Garamond" pitchFamily="18" charset="0"/>
              </a:rPr>
              <a:t>Mr</a:t>
            </a:r>
            <a:r>
              <a:rPr lang="en-US" dirty="0" smtClean="0">
                <a:latin typeface="Garamond" pitchFamily="18" charset="0"/>
              </a:rPr>
              <a:t> Foley, 2 August 1990,)</a:t>
            </a:r>
          </a:p>
          <a:p>
            <a:pPr algn="just">
              <a:buNone/>
            </a:pPr>
            <a:r>
              <a:rPr lang="en-US" dirty="0" smtClean="0">
                <a:latin typeface="Garamond" pitchFamily="18" charset="0"/>
              </a:rPr>
              <a:t>The very concept of ‘foreigners’, and of ‘the world’ beyond the nation, introduces the us–them dyad that is fundamental to racist thinking. </a:t>
            </a:r>
            <a:endParaRPr lang="el-GR" dirty="0">
              <a:latin typeface="Garamond" pitchFamily="18" charset="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b="1" dirty="0" smtClean="0">
                <a:latin typeface="Garamond" pitchFamily="18" charset="0"/>
              </a:rPr>
              <a:t>Disclaimers and the denial of racism</a:t>
            </a:r>
          </a:p>
          <a:p>
            <a:pPr algn="just">
              <a:buNone/>
            </a:pPr>
            <a:r>
              <a:rPr lang="en-US" dirty="0" smtClean="0">
                <a:latin typeface="Garamond" pitchFamily="18" charset="0"/>
              </a:rPr>
              <a:t>(1. </a:t>
            </a:r>
            <a:r>
              <a:rPr lang="en-US" b="1" dirty="0" smtClean="0">
                <a:latin typeface="Garamond" pitchFamily="18" charset="0"/>
              </a:rPr>
              <a:t>The French are not racist. But</a:t>
            </a:r>
            <a:r>
              <a:rPr lang="en-US" dirty="0" smtClean="0">
                <a:latin typeface="Garamond" pitchFamily="18" charset="0"/>
              </a:rPr>
              <a:t>, facing this continuous increase of the foreign population in France, one has witnessed the development, in certain cities and neighborhoods, of reactions that come close to xenophobia. (France, </a:t>
            </a:r>
            <a:r>
              <a:rPr lang="en-US" dirty="0" err="1" smtClean="0">
                <a:latin typeface="Garamond" pitchFamily="18" charset="0"/>
              </a:rPr>
              <a:t>Mr</a:t>
            </a:r>
            <a:r>
              <a:rPr lang="en-US" dirty="0" smtClean="0">
                <a:latin typeface="Garamond" pitchFamily="18" charset="0"/>
              </a:rPr>
              <a:t> Pascua, 9 July 1986, p. 3053)</a:t>
            </a:r>
          </a:p>
          <a:p>
            <a:pPr algn="just">
              <a:buNone/>
            </a:pPr>
            <a:r>
              <a:rPr lang="en-US" dirty="0" smtClean="0">
                <a:latin typeface="Garamond" pitchFamily="18" charset="0"/>
              </a:rPr>
              <a:t>2. Well, now can we also agree this afternoon that you can have different philosophies about how to achieve through law civil rights and equal opportunities for everybody without somehow being anti-civil-rights on being a racist or something like that. (United States, </a:t>
            </a:r>
            <a:r>
              <a:rPr lang="en-US" dirty="0" err="1" smtClean="0">
                <a:latin typeface="Garamond" pitchFamily="18" charset="0"/>
              </a:rPr>
              <a:t>Mr</a:t>
            </a:r>
            <a:r>
              <a:rPr lang="en-US" dirty="0" smtClean="0">
                <a:latin typeface="Garamond" pitchFamily="18" charset="0"/>
              </a:rPr>
              <a:t> Gunderson, 2 August 1990)</a:t>
            </a:r>
            <a:endParaRPr lang="el-GR" dirty="0">
              <a:latin typeface="Garamond" pitchFamily="18" charset="0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b="1" dirty="0" smtClean="0">
                <a:latin typeface="Garamond" pitchFamily="18" charset="0"/>
              </a:rPr>
              <a:t>Negative other-presentation</a:t>
            </a:r>
          </a:p>
          <a:p>
            <a:pPr>
              <a:buNone/>
            </a:pPr>
            <a:r>
              <a:rPr lang="el-GR" dirty="0" smtClean="0">
                <a:latin typeface="Garamond" pitchFamily="18" charset="0"/>
              </a:rPr>
              <a:t>(1. </a:t>
            </a:r>
            <a:r>
              <a:rPr lang="en-US" dirty="0" smtClean="0">
                <a:latin typeface="Garamond" pitchFamily="18" charset="0"/>
              </a:rPr>
              <a:t>[T]he French … are worried in the face of an immigration out of control, in the</a:t>
            </a:r>
            <a:r>
              <a:rPr lang="el-GR" dirty="0" smtClean="0">
                <a:latin typeface="Garamond" pitchFamily="18" charset="0"/>
              </a:rPr>
              <a:t> </a:t>
            </a:r>
            <a:r>
              <a:rPr lang="en-US" dirty="0" smtClean="0">
                <a:latin typeface="Garamond" pitchFamily="18" charset="0"/>
              </a:rPr>
              <a:t>face of a pure and hard Islam that might cross the Mediterranean. But the French</a:t>
            </a:r>
            <a:r>
              <a:rPr lang="el-GR" dirty="0" smtClean="0">
                <a:latin typeface="Garamond" pitchFamily="18" charset="0"/>
              </a:rPr>
              <a:t> </a:t>
            </a:r>
            <a:r>
              <a:rPr lang="en-US" dirty="0" smtClean="0">
                <a:latin typeface="Garamond" pitchFamily="18" charset="0"/>
              </a:rPr>
              <a:t>stay tolerant. (France, </a:t>
            </a:r>
            <a:r>
              <a:rPr lang="en-US" dirty="0" err="1" smtClean="0">
                <a:latin typeface="Garamond" pitchFamily="18" charset="0"/>
              </a:rPr>
              <a:t>Mr</a:t>
            </a:r>
            <a:r>
              <a:rPr lang="en-US" dirty="0" smtClean="0">
                <a:latin typeface="Garamond" pitchFamily="18" charset="0"/>
              </a:rPr>
              <a:t> de </a:t>
            </a:r>
            <a:r>
              <a:rPr lang="en-US" dirty="0" err="1" smtClean="0">
                <a:latin typeface="Garamond" pitchFamily="18" charset="0"/>
              </a:rPr>
              <a:t>Broissia</a:t>
            </a:r>
            <a:r>
              <a:rPr lang="en-US" dirty="0" smtClean="0">
                <a:latin typeface="Garamond" pitchFamily="18" charset="0"/>
              </a:rPr>
              <a:t>, 28 June 1990, p. 3124 </a:t>
            </a:r>
            <a:endParaRPr lang="el-GR" dirty="0" smtClean="0">
              <a:latin typeface="Garamond" pitchFamily="18" charset="0"/>
            </a:endParaRPr>
          </a:p>
          <a:p>
            <a:pPr>
              <a:buNone/>
            </a:pPr>
            <a:r>
              <a:rPr lang="el-GR" dirty="0" smtClean="0">
                <a:latin typeface="Garamond" pitchFamily="18" charset="0"/>
              </a:rPr>
              <a:t>2. </a:t>
            </a:r>
            <a:r>
              <a:rPr lang="en-US" dirty="0" smtClean="0">
                <a:latin typeface="Garamond" pitchFamily="18" charset="0"/>
              </a:rPr>
              <a:t>[G]</a:t>
            </a:r>
            <a:r>
              <a:rPr lang="en-US" dirty="0" err="1" smtClean="0">
                <a:latin typeface="Garamond" pitchFamily="18" charset="0"/>
              </a:rPr>
              <a:t>iven</a:t>
            </a:r>
            <a:r>
              <a:rPr lang="en-US" dirty="0" smtClean="0">
                <a:latin typeface="Garamond" pitchFamily="18" charset="0"/>
              </a:rPr>
              <a:t> the huge litigation expenses that an employer would have to incur in</a:t>
            </a:r>
            <a:r>
              <a:rPr lang="el-GR" dirty="0" smtClean="0">
                <a:latin typeface="Garamond" pitchFamily="18" charset="0"/>
              </a:rPr>
              <a:t> </a:t>
            </a:r>
            <a:r>
              <a:rPr lang="en-US" dirty="0" smtClean="0">
                <a:latin typeface="Garamond" pitchFamily="18" charset="0"/>
              </a:rPr>
              <a:t>order to vindicate his name, there is an encouragement to settle these cases,</a:t>
            </a:r>
            <a:r>
              <a:rPr lang="el-GR" dirty="0" smtClean="0">
                <a:latin typeface="Garamond" pitchFamily="18" charset="0"/>
              </a:rPr>
              <a:t> </a:t>
            </a:r>
            <a:r>
              <a:rPr lang="en-US" dirty="0" smtClean="0">
                <a:latin typeface="Garamond" pitchFamily="18" charset="0"/>
              </a:rPr>
              <a:t>whether they have merit or not. And then we have turned this issue not into a civil</a:t>
            </a:r>
            <a:r>
              <a:rPr lang="el-GR" dirty="0" smtClean="0">
                <a:latin typeface="Garamond" pitchFamily="18" charset="0"/>
              </a:rPr>
              <a:t> </a:t>
            </a:r>
            <a:r>
              <a:rPr lang="en-US" dirty="0" smtClean="0">
                <a:latin typeface="Garamond" pitchFamily="18" charset="0"/>
              </a:rPr>
              <a:t>rights bill but to a bill that legalizes extortion against employers who are subjected</a:t>
            </a:r>
            <a:r>
              <a:rPr lang="el-GR" dirty="0" smtClean="0">
                <a:latin typeface="Garamond" pitchFamily="18" charset="0"/>
              </a:rPr>
              <a:t> </a:t>
            </a:r>
            <a:r>
              <a:rPr lang="en-US" dirty="0" smtClean="0">
                <a:latin typeface="Garamond" pitchFamily="18" charset="0"/>
              </a:rPr>
              <a:t>to claims of unlawful discrimination that are without merit. (United States,</a:t>
            </a:r>
            <a:r>
              <a:rPr lang="el-GR" dirty="0" smtClean="0">
                <a:latin typeface="Garamond" pitchFamily="18" charset="0"/>
              </a:rPr>
              <a:t> </a:t>
            </a:r>
            <a:r>
              <a:rPr lang="nb-NO" dirty="0" smtClean="0">
                <a:latin typeface="Garamond" pitchFamily="18" charset="0"/>
              </a:rPr>
              <a:t>Sensenbrenner, 2 August 1990)</a:t>
            </a:r>
          </a:p>
          <a:p>
            <a:pPr>
              <a:buNone/>
            </a:pPr>
            <a:r>
              <a:rPr lang="en-US" dirty="0" smtClean="0">
                <a:latin typeface="Garamond" pitchFamily="18" charset="0"/>
              </a:rPr>
              <a:t>This strategy comes closest to ‘racism’ in the blatant, non-‘elite’ sense – but the actual</a:t>
            </a:r>
            <a:r>
              <a:rPr lang="el-GR" dirty="0" smtClean="0">
                <a:latin typeface="Garamond" pitchFamily="18" charset="0"/>
              </a:rPr>
              <a:t> </a:t>
            </a:r>
            <a:r>
              <a:rPr lang="en-US" dirty="0" smtClean="0">
                <a:latin typeface="Garamond" pitchFamily="18" charset="0"/>
              </a:rPr>
              <a:t>negative comments made about the minority group in question are never the </a:t>
            </a:r>
            <a:r>
              <a:rPr lang="en-US" i="1" dirty="0" smtClean="0">
                <a:latin typeface="Garamond" pitchFamily="18" charset="0"/>
              </a:rPr>
              <a:t>real</a:t>
            </a:r>
            <a:r>
              <a:rPr lang="el-GR" i="1" dirty="0" smtClean="0">
                <a:latin typeface="Garamond" pitchFamily="18" charset="0"/>
              </a:rPr>
              <a:t> </a:t>
            </a:r>
            <a:r>
              <a:rPr lang="en-US" dirty="0" smtClean="0">
                <a:latin typeface="Garamond" pitchFamily="18" charset="0"/>
              </a:rPr>
              <a:t>views that underlie the fundamentally racist policies being defended.</a:t>
            </a:r>
            <a:r>
              <a:rPr lang="el-GR" dirty="0" smtClean="0">
                <a:latin typeface="Garamond" pitchFamily="18" charset="0"/>
              </a:rPr>
              <a:t> (φυλετικός – πολιτιστικός ρατσισμός)</a:t>
            </a:r>
            <a:endParaRPr lang="el-GR" dirty="0">
              <a:latin typeface="Garamond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dirty="0" smtClean="0">
                <a:latin typeface="Constantia" pitchFamily="18" charset="0"/>
              </a:rPr>
              <a:t>ΡΗΤΟΡΕΙΑ</a:t>
            </a:r>
            <a:endParaRPr lang="el-GR" dirty="0">
              <a:latin typeface="Constantia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75191"/>
            <a:ext cx="8229600" cy="3511197"/>
          </a:xfrm>
        </p:spPr>
        <p:txBody>
          <a:bodyPr>
            <a:normAutofit/>
          </a:bodyPr>
          <a:lstStyle/>
          <a:p>
            <a:pPr algn="just"/>
            <a:r>
              <a:rPr lang="el-GR" dirty="0" smtClean="0">
                <a:latin typeface="Garamond" pitchFamily="18" charset="0"/>
              </a:rPr>
              <a:t>Δικανικός Λόγος: η πιο καθαρή μορφή μονομαχίας (…) στο μη αθλητικό πεδίο</a:t>
            </a:r>
          </a:p>
          <a:p>
            <a:pPr algn="just"/>
            <a:r>
              <a:rPr lang="el-GR" dirty="0" smtClean="0">
                <a:latin typeface="Garamond" pitchFamily="18" charset="0"/>
              </a:rPr>
              <a:t>Ισοκράτης: η εκπαίδευση στον λόγο και τη ρητορική δεινότητα συνδέονται άρρηκτα με την πολιτική δράση, που ταυτίζεται με την εν κοινωνία </a:t>
            </a:r>
            <a:r>
              <a:rPr lang="el-GR" dirty="0" err="1" smtClean="0">
                <a:latin typeface="Garamond" pitchFamily="18" charset="0"/>
              </a:rPr>
              <a:t>βιωτική</a:t>
            </a:r>
            <a:r>
              <a:rPr lang="el-GR" dirty="0" smtClean="0">
                <a:latin typeface="Garamond" pitchFamily="18" charset="0"/>
              </a:rPr>
              <a:t> διαδικασία</a:t>
            </a:r>
          </a:p>
          <a:p>
            <a:pPr marL="118872" indent="0">
              <a:buNone/>
            </a:pPr>
            <a:endParaRPr lang="el-GR" dirty="0" smtClean="0">
              <a:latin typeface="Constantia" pitchFamily="18" charset="0"/>
            </a:endParaRPr>
          </a:p>
          <a:p>
            <a:pPr marL="118872" indent="0">
              <a:buNone/>
            </a:pPr>
            <a:endParaRPr lang="el-GR" dirty="0"/>
          </a:p>
        </p:txBody>
      </p:sp>
    </p:spTree>
    <p:extLst>
      <p:ext uri="{BB962C8B-B14F-4D97-AF65-F5344CB8AC3E}">
        <p14:creationId xmlns="" xmlns:p14="http://schemas.microsoft.com/office/powerpoint/2010/main" val="36212902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just">
              <a:buNone/>
            </a:pPr>
            <a:r>
              <a:rPr lang="en-US" b="1" dirty="0" smtClean="0">
                <a:latin typeface="Garamond" pitchFamily="18" charset="0"/>
              </a:rPr>
              <a:t>The other four rhetorical strategies described by van </a:t>
            </a:r>
            <a:r>
              <a:rPr lang="en-US" b="1" dirty="0" err="1" smtClean="0">
                <a:latin typeface="Garamond" pitchFamily="18" charset="0"/>
              </a:rPr>
              <a:t>Dijk</a:t>
            </a:r>
            <a:r>
              <a:rPr lang="en-US" b="1" dirty="0" smtClean="0">
                <a:latin typeface="Garamond" pitchFamily="18" charset="0"/>
              </a:rPr>
              <a:t> are as follows:</a:t>
            </a:r>
          </a:p>
          <a:p>
            <a:pPr algn="just">
              <a:buNone/>
            </a:pPr>
            <a:r>
              <a:rPr lang="en-US" sz="3300" b="1" dirty="0" smtClean="0">
                <a:latin typeface="Garamond" pitchFamily="18" charset="0"/>
              </a:rPr>
              <a:t>Firm, but fair. </a:t>
            </a:r>
            <a:r>
              <a:rPr lang="en-US" sz="3300" dirty="0" smtClean="0">
                <a:latin typeface="Garamond" pitchFamily="18" charset="0"/>
              </a:rPr>
              <a:t>This phrase, or variants on it, appears frequently enough as part of</a:t>
            </a:r>
            <a:r>
              <a:rPr lang="el-GR" sz="3300" dirty="0" smtClean="0">
                <a:latin typeface="Garamond" pitchFamily="18" charset="0"/>
              </a:rPr>
              <a:t> </a:t>
            </a:r>
            <a:r>
              <a:rPr lang="en-US" sz="3300" dirty="0" smtClean="0">
                <a:latin typeface="Garamond" pitchFamily="18" charset="0"/>
              </a:rPr>
              <a:t>positive self-presentations – e.g., in calls for ‘</a:t>
            </a:r>
            <a:r>
              <a:rPr lang="en-US" sz="3300" b="1" dirty="0" smtClean="0">
                <a:latin typeface="Garamond" pitchFamily="18" charset="0"/>
              </a:rPr>
              <a:t>firm but fair </a:t>
            </a:r>
            <a:r>
              <a:rPr lang="en-US" sz="3300" dirty="0" smtClean="0">
                <a:latin typeface="Garamond" pitchFamily="18" charset="0"/>
              </a:rPr>
              <a:t>immigration controls’ – for</a:t>
            </a:r>
            <a:r>
              <a:rPr lang="el-GR" sz="3300" dirty="0" smtClean="0">
                <a:latin typeface="Garamond" pitchFamily="18" charset="0"/>
              </a:rPr>
              <a:t> </a:t>
            </a:r>
            <a:r>
              <a:rPr lang="en-US" sz="3300" dirty="0" smtClean="0">
                <a:latin typeface="Garamond" pitchFamily="18" charset="0"/>
              </a:rPr>
              <a:t>van </a:t>
            </a:r>
            <a:r>
              <a:rPr lang="en-US" sz="3300" dirty="0" err="1" smtClean="0">
                <a:latin typeface="Garamond" pitchFamily="18" charset="0"/>
              </a:rPr>
              <a:t>Dijk</a:t>
            </a:r>
            <a:r>
              <a:rPr lang="en-US" sz="3300" dirty="0" smtClean="0">
                <a:latin typeface="Garamond" pitchFamily="18" charset="0"/>
              </a:rPr>
              <a:t> to single it out as a distinct form of paternalistic window-dressing for racist</a:t>
            </a:r>
            <a:r>
              <a:rPr lang="el-GR" sz="3300" dirty="0" smtClean="0">
                <a:latin typeface="Garamond" pitchFamily="18" charset="0"/>
              </a:rPr>
              <a:t> </a:t>
            </a:r>
            <a:r>
              <a:rPr lang="en-US" sz="3300" dirty="0" smtClean="0">
                <a:latin typeface="Garamond" pitchFamily="18" charset="0"/>
              </a:rPr>
              <a:t>policies.</a:t>
            </a:r>
          </a:p>
          <a:p>
            <a:pPr algn="just">
              <a:buNone/>
            </a:pPr>
            <a:r>
              <a:rPr lang="en-US" sz="3300" b="1" dirty="0" smtClean="0">
                <a:latin typeface="Garamond" pitchFamily="18" charset="0"/>
              </a:rPr>
              <a:t>For their own good. </a:t>
            </a:r>
            <a:r>
              <a:rPr lang="en-US" sz="3300" dirty="0" smtClean="0">
                <a:latin typeface="Garamond" pitchFamily="18" charset="0"/>
              </a:rPr>
              <a:t>This is described as an ‘Apparent Empathy or Apparent</a:t>
            </a:r>
            <a:r>
              <a:rPr lang="el-GR" sz="3300" dirty="0" smtClean="0">
                <a:latin typeface="Garamond" pitchFamily="18" charset="0"/>
              </a:rPr>
              <a:t> </a:t>
            </a:r>
            <a:r>
              <a:rPr lang="en-US" sz="3300" dirty="0" smtClean="0">
                <a:latin typeface="Garamond" pitchFamily="18" charset="0"/>
              </a:rPr>
              <a:t>Altruism’ move, again paternalistic in nature, whereby policies for limiting immigration,</a:t>
            </a:r>
            <a:r>
              <a:rPr lang="el-GR" sz="3300" dirty="0" smtClean="0">
                <a:latin typeface="Garamond" pitchFamily="18" charset="0"/>
              </a:rPr>
              <a:t> </a:t>
            </a:r>
            <a:r>
              <a:rPr lang="en-US" sz="3300" dirty="0" smtClean="0">
                <a:latin typeface="Garamond" pitchFamily="18" charset="0"/>
              </a:rPr>
              <a:t>ending affirmative action, and so on, are characterized as being for the good</a:t>
            </a:r>
            <a:r>
              <a:rPr lang="el-GR" sz="3300" dirty="0" smtClean="0">
                <a:latin typeface="Garamond" pitchFamily="18" charset="0"/>
              </a:rPr>
              <a:t> </a:t>
            </a:r>
            <a:r>
              <a:rPr lang="en-US" sz="3300" dirty="0" smtClean="0">
                <a:latin typeface="Garamond" pitchFamily="18" charset="0"/>
              </a:rPr>
              <a:t>of the minorities themselves, rather than in the interest of the majority.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>
              <a:buNone/>
            </a:pPr>
            <a:r>
              <a:rPr lang="en-US" b="1" dirty="0" err="1" smtClean="0">
                <a:latin typeface="Garamond" pitchFamily="18" charset="0"/>
              </a:rPr>
              <a:t>Vox</a:t>
            </a:r>
            <a:r>
              <a:rPr lang="en-US" b="1" dirty="0" smtClean="0">
                <a:latin typeface="Garamond" pitchFamily="18" charset="0"/>
              </a:rPr>
              <a:t> </a:t>
            </a:r>
            <a:r>
              <a:rPr lang="en-US" b="1" dirty="0" err="1" smtClean="0">
                <a:latin typeface="Garamond" pitchFamily="18" charset="0"/>
              </a:rPr>
              <a:t>populi</a:t>
            </a:r>
            <a:r>
              <a:rPr lang="en-US" b="1" dirty="0" smtClean="0">
                <a:latin typeface="Garamond" pitchFamily="18" charset="0"/>
              </a:rPr>
              <a:t> </a:t>
            </a:r>
            <a:r>
              <a:rPr lang="en-US" dirty="0" smtClean="0">
                <a:latin typeface="Garamond" pitchFamily="18" charset="0"/>
              </a:rPr>
              <a:t>or white racism as a threat. Here the speaker, while denying having any racist motives himself or herself, warns that the </a:t>
            </a:r>
            <a:r>
              <a:rPr lang="en-US" i="1" dirty="0" smtClean="0">
                <a:latin typeface="Garamond" pitchFamily="18" charset="0"/>
              </a:rPr>
              <a:t>general public’s tolerance for </a:t>
            </a:r>
            <a:r>
              <a:rPr lang="en-US" dirty="0" smtClean="0">
                <a:latin typeface="Garamond" pitchFamily="18" charset="0"/>
              </a:rPr>
              <a:t>policies supporting minority rights is wearing thin, and that the result of supporting these policies could be </a:t>
            </a:r>
            <a:r>
              <a:rPr lang="en-US" i="1" dirty="0" smtClean="0">
                <a:latin typeface="Garamond" pitchFamily="18" charset="0"/>
              </a:rPr>
              <a:t>increased racial tension and discrimination, rather than the </a:t>
            </a:r>
            <a:r>
              <a:rPr lang="en-US" dirty="0" smtClean="0">
                <a:latin typeface="Garamond" pitchFamily="18" charset="0"/>
              </a:rPr>
              <a:t>reduction that is being aimed at.</a:t>
            </a:r>
          </a:p>
          <a:p>
            <a:pPr algn="just">
              <a:buNone/>
            </a:pPr>
            <a:r>
              <a:rPr lang="en-US" b="1" dirty="0" smtClean="0">
                <a:latin typeface="Garamond" pitchFamily="18" charset="0"/>
              </a:rPr>
              <a:t>The numbers game. </a:t>
            </a:r>
            <a:r>
              <a:rPr lang="en-US" dirty="0" smtClean="0">
                <a:latin typeface="Garamond" pitchFamily="18" charset="0"/>
              </a:rPr>
              <a:t>This refers to the rhetorical use of quasi-objective figures.</a:t>
            </a:r>
            <a:endParaRPr lang="el-GR" dirty="0" smtClean="0">
              <a:latin typeface="Garamond" pitchFamily="18" charset="0"/>
            </a:endParaRPr>
          </a:p>
          <a:p>
            <a:endParaRPr lang="el-GR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l-GR" dirty="0" smtClean="0">
                <a:latin typeface="Garamond" pitchFamily="18" charset="0"/>
              </a:rPr>
              <a:t>Προσοχή στους όρους που εμφανίζονται ξαφνικά και εμπεδώνονται (καθώς και στην ιστορική διαδρομή τους): μεταναστευτικές ροές, ευρωπαϊκός τρόπος ζωής, κοινωνική απόσταση, ριζοσπαστικοποίηση, ισλαμοφοβία, ομοφοβία, πολιτική ορθότητα, λόγος του μίσους, λαϊκισμός, τρομοκρατία, πολιτισμός.</a:t>
            </a:r>
            <a:endParaRPr lang="en-US" dirty="0" smtClean="0">
              <a:latin typeface="Garamond" pitchFamily="18" charset="0"/>
            </a:endParaRPr>
          </a:p>
          <a:p>
            <a:pPr marL="118872" indent="0" algn="just">
              <a:buNone/>
            </a:pPr>
            <a:endParaRPr lang="el-GR" dirty="0">
              <a:latin typeface="Constantia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7707802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600200"/>
            <a:ext cx="8229600" cy="4953000"/>
          </a:xfrm>
        </p:spPr>
        <p:txBody>
          <a:bodyPr>
            <a:normAutofit fontScale="85000" lnSpcReduction="10000"/>
          </a:bodyPr>
          <a:lstStyle/>
          <a:p>
            <a:pPr algn="just"/>
            <a:r>
              <a:rPr lang="el-GR" dirty="0" smtClean="0">
                <a:latin typeface="Garamond" pitchFamily="18" charset="0"/>
              </a:rPr>
              <a:t>Ο κύκλος των μαθημάτων: Εφαρμογές Ανάλυσης πολιτικού λόγου</a:t>
            </a:r>
          </a:p>
          <a:p>
            <a:pPr algn="just"/>
            <a:r>
              <a:rPr lang="el-GR" dirty="0" smtClean="0">
                <a:latin typeface="Garamond" pitchFamily="18" charset="0"/>
              </a:rPr>
              <a:t>Ο λόγος σε ακραίες καταστάσεις</a:t>
            </a:r>
          </a:p>
          <a:p>
            <a:pPr algn="just"/>
            <a:r>
              <a:rPr lang="el-GR" dirty="0" smtClean="0">
                <a:latin typeface="Garamond" pitchFamily="18" charset="0"/>
              </a:rPr>
              <a:t>Τι συμβαίνει όταν το ερώτημα του </a:t>
            </a:r>
            <a:r>
              <a:rPr lang="el-GR" dirty="0" err="1" smtClean="0">
                <a:latin typeface="Garamond" pitchFamily="18" charset="0"/>
              </a:rPr>
              <a:t>Καμύ</a:t>
            </a:r>
            <a:r>
              <a:rPr lang="el-GR" dirty="0" smtClean="0">
                <a:latin typeface="Garamond" pitchFamily="18" charset="0"/>
              </a:rPr>
              <a:t> αντιστρέφεται</a:t>
            </a:r>
            <a:endParaRPr lang="en-US" dirty="0" smtClean="0">
              <a:latin typeface="Garamond" pitchFamily="18" charset="0"/>
            </a:endParaRPr>
          </a:p>
          <a:p>
            <a:pPr algn="just"/>
            <a:r>
              <a:rPr lang="el-GR" dirty="0" smtClean="0">
                <a:latin typeface="Garamond" pitchFamily="18" charset="0"/>
              </a:rPr>
              <a:t>Που ερευνούμε; Παντού (έμφαση στις μη εμφανώς πολιτικές πλευρές της κοινωνικής ζωής: φαγητό, διαπροσωπικές σχέσεις, </a:t>
            </a:r>
            <a:r>
              <a:rPr lang="el-GR" b="1" dirty="0" smtClean="0">
                <a:latin typeface="Garamond" pitchFamily="18" charset="0"/>
              </a:rPr>
              <a:t>αθλητισμός</a:t>
            </a:r>
            <a:r>
              <a:rPr lang="el-GR" dirty="0" smtClean="0">
                <a:latin typeface="Garamond" pitchFamily="18" charset="0"/>
              </a:rPr>
              <a:t>, έγκλημα, παιδιά, σινεμά, λογοτεχνία)</a:t>
            </a:r>
          </a:p>
          <a:p>
            <a:pPr algn="just"/>
            <a:r>
              <a:rPr lang="el-GR" dirty="0" smtClean="0">
                <a:latin typeface="Garamond" pitchFamily="18" charset="0"/>
              </a:rPr>
              <a:t>Τι ερευνούμε; Τα πάντα (συχνότητα λέξεων, τρόπος χρήσης, ένταση χρήσης, π.χ. «φασίστες» στον λόγο </a:t>
            </a:r>
            <a:r>
              <a:rPr lang="el-GR" dirty="0" err="1" smtClean="0">
                <a:latin typeface="Garamond" pitchFamily="18" charset="0"/>
              </a:rPr>
              <a:t>Πούτιν</a:t>
            </a:r>
            <a:r>
              <a:rPr lang="el-GR" dirty="0" smtClean="0">
                <a:latin typeface="Garamond" pitchFamily="18" charset="0"/>
              </a:rPr>
              <a:t>, </a:t>
            </a:r>
            <a:r>
              <a:rPr lang="el-GR" dirty="0" err="1" smtClean="0">
                <a:latin typeface="Garamond" pitchFamily="18" charset="0"/>
              </a:rPr>
              <a:t>Τραμπ</a:t>
            </a:r>
            <a:r>
              <a:rPr lang="el-GR" dirty="0" smtClean="0">
                <a:latin typeface="Garamond" pitchFamily="18" charset="0"/>
              </a:rPr>
              <a:t>, Ερντογάν)</a:t>
            </a:r>
          </a:p>
          <a:p>
            <a:pPr algn="just"/>
            <a:r>
              <a:rPr lang="el-GR" dirty="0" smtClean="0">
                <a:latin typeface="Garamond" pitchFamily="18" charset="0"/>
              </a:rPr>
              <a:t>Πώς γίνονται τα </a:t>
            </a:r>
            <a:r>
              <a:rPr lang="el-GR" dirty="0" smtClean="0">
                <a:latin typeface="Garamond" pitchFamily="18" charset="0"/>
              </a:rPr>
              <a:t>μαθήματα (προειδοποίηση, ερωτήματα, το νόημα της συζήτησης)</a:t>
            </a:r>
            <a:endParaRPr lang="el-GR" dirty="0" smtClean="0">
              <a:latin typeface="Garamond" pitchFamily="18" charset="0"/>
            </a:endParaRPr>
          </a:p>
          <a:p>
            <a:pPr algn="just"/>
            <a:endParaRPr lang="el-GR" dirty="0"/>
          </a:p>
        </p:txBody>
      </p:sp>
    </p:spTree>
    <p:extLst>
      <p:ext uri="{BB962C8B-B14F-4D97-AF65-F5344CB8AC3E}">
        <p14:creationId xmlns="" xmlns:p14="http://schemas.microsoft.com/office/powerpoint/2010/main" val="19414418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dirty="0" smtClean="0"/>
              <a:t>ΠΛΑΝΟ ΜΑΘΗΜΑΤΩΝ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75191"/>
            <a:ext cx="8229600" cy="4939957"/>
          </a:xfrm>
        </p:spPr>
        <p:txBody>
          <a:bodyPr>
            <a:normAutofit fontScale="92500" lnSpcReduction="20000"/>
          </a:bodyPr>
          <a:lstStyle/>
          <a:p>
            <a:pPr marL="118872" indent="0">
              <a:buNone/>
            </a:pPr>
            <a:endParaRPr lang="el-GR" dirty="0" smtClean="0">
              <a:latin typeface="Garamond" pitchFamily="18" charset="0"/>
            </a:endParaRPr>
          </a:p>
          <a:p>
            <a:pPr algn="just"/>
            <a:r>
              <a:rPr lang="el-GR" dirty="0" smtClean="0">
                <a:latin typeface="Garamond" pitchFamily="18" charset="0"/>
              </a:rPr>
              <a:t>Γενοκτονία – λόγος του μίσους και της γενοκτονίας – σύμβολα και λέξεις</a:t>
            </a:r>
          </a:p>
          <a:p>
            <a:pPr algn="just"/>
            <a:r>
              <a:rPr lang="el-GR" dirty="0" smtClean="0">
                <a:latin typeface="Garamond" pitchFamily="18" charset="0"/>
              </a:rPr>
              <a:t>Η εξέλιξη του ισλαμιστικού λόγου – Ριζοσπαστικοποίηση και φονταμενταλισμός</a:t>
            </a:r>
          </a:p>
          <a:p>
            <a:pPr algn="just"/>
            <a:r>
              <a:rPr lang="el-GR" dirty="0" smtClean="0">
                <a:latin typeface="Garamond" pitchFamily="18" charset="0"/>
              </a:rPr>
              <a:t>Το τουρκικό ηγεμονικό σύστημα και το </a:t>
            </a:r>
            <a:r>
              <a:rPr lang="en-US" dirty="0" smtClean="0">
                <a:latin typeface="Garamond" pitchFamily="18" charset="0"/>
              </a:rPr>
              <a:t>hate speech</a:t>
            </a:r>
            <a:r>
              <a:rPr lang="el-GR" dirty="0" smtClean="0">
                <a:latin typeface="Garamond" pitchFamily="18" charset="0"/>
              </a:rPr>
              <a:t> ως δομικό στοιχείο του λόγου του Ερντογάν – εξέλιξη και παραλλαγές σε ένα βαθύ κράτος</a:t>
            </a:r>
          </a:p>
          <a:p>
            <a:pPr algn="just"/>
            <a:r>
              <a:rPr lang="el-GR" dirty="0" smtClean="0">
                <a:latin typeface="Garamond" pitchFamily="18" charset="0"/>
              </a:rPr>
              <a:t>Ισλαμοφοβία, ομοφοβία και αντισημιτισμός</a:t>
            </a:r>
            <a:endParaRPr lang="en-US" dirty="0" smtClean="0">
              <a:latin typeface="Garamond" pitchFamily="18" charset="0"/>
            </a:endParaRPr>
          </a:p>
          <a:p>
            <a:pPr algn="just"/>
            <a:r>
              <a:rPr lang="el-GR" dirty="0" smtClean="0">
                <a:latin typeface="Garamond" pitchFamily="18" charset="0"/>
              </a:rPr>
              <a:t>Ισραηλινός πολιτικός και θρησκευτικός λόγος</a:t>
            </a:r>
          </a:p>
          <a:p>
            <a:pPr algn="just"/>
            <a:r>
              <a:rPr lang="en-US" dirty="0" smtClean="0">
                <a:latin typeface="Garamond" pitchFamily="18" charset="0"/>
              </a:rPr>
              <a:t>Soft power</a:t>
            </a:r>
            <a:endParaRPr lang="el-GR" dirty="0" smtClean="0">
              <a:latin typeface="Garamond" pitchFamily="18" charset="0"/>
            </a:endParaRPr>
          </a:p>
          <a:p>
            <a:pPr algn="just"/>
            <a:r>
              <a:rPr lang="el-GR" dirty="0" smtClean="0">
                <a:latin typeface="Garamond" pitchFamily="18" charset="0"/>
              </a:rPr>
              <a:t>Πολιτική ορθότητα</a:t>
            </a:r>
            <a:endParaRPr lang="el-GR" dirty="0">
              <a:latin typeface="Garamond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3075615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dirty="0" smtClean="0"/>
              <a:t>ΘΕΜΑΤΙΚΕΣ ΕΡΓΑΣΙΩΝ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l-GR" dirty="0" smtClean="0">
                <a:latin typeface="Garamond" pitchFamily="18" charset="0"/>
              </a:rPr>
              <a:t>Πολιτική, βία και λόγος</a:t>
            </a:r>
          </a:p>
          <a:p>
            <a:pPr algn="just"/>
            <a:r>
              <a:rPr lang="el-GR" dirty="0" smtClean="0">
                <a:latin typeface="Garamond" pitchFamily="18" charset="0"/>
              </a:rPr>
              <a:t>Αναπαραστάσεις και απεικονίσεις (</a:t>
            </a:r>
            <a:r>
              <a:rPr lang="en-US" dirty="0" err="1" smtClean="0">
                <a:latin typeface="Garamond" pitchFamily="18" charset="0"/>
              </a:rPr>
              <a:t>Imagology</a:t>
            </a:r>
            <a:r>
              <a:rPr lang="en-US" dirty="0" smtClean="0">
                <a:latin typeface="Garamond" pitchFamily="18" charset="0"/>
              </a:rPr>
              <a:t>)</a:t>
            </a:r>
            <a:r>
              <a:rPr lang="el-GR" dirty="0" smtClean="0">
                <a:latin typeface="Garamond" pitchFamily="18" charset="0"/>
              </a:rPr>
              <a:t>: δείκτες, χώρες, εξωτερική πολιτική</a:t>
            </a:r>
          </a:p>
          <a:p>
            <a:pPr algn="just"/>
            <a:r>
              <a:rPr lang="el-GR" dirty="0" smtClean="0">
                <a:latin typeface="Garamond" pitchFamily="18" charset="0"/>
              </a:rPr>
              <a:t>Επικοινωνία κοινωνικών μηνυμάτων</a:t>
            </a:r>
          </a:p>
          <a:p>
            <a:pPr algn="just"/>
            <a:r>
              <a:rPr lang="el-GR" dirty="0" smtClean="0">
                <a:latin typeface="Garamond" pitchFamily="18" charset="0"/>
              </a:rPr>
              <a:t>Τρομοκρατία, εξτρεμισμός και λόγος</a:t>
            </a:r>
          </a:p>
          <a:p>
            <a:pPr algn="just"/>
            <a:r>
              <a:rPr lang="el-GR" dirty="0" smtClean="0">
                <a:latin typeface="Garamond" pitchFamily="18" charset="0"/>
              </a:rPr>
              <a:t>Η εξέλιξη του ακροδεξιού λόγου</a:t>
            </a:r>
            <a:endParaRPr lang="el-GR" dirty="0">
              <a:latin typeface="Garamond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5519219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dirty="0" smtClean="0"/>
              <a:t>Πιθανά θέματα εργασιών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l-GR" dirty="0" smtClean="0">
                <a:latin typeface="Garamond" pitchFamily="18" charset="0"/>
              </a:rPr>
              <a:t>Μειονότητες στον ελληνικό ή/και διεθνή κινηματογράφο, τηλεόραση, ΜΜΕ, λογοτεχνία (Εβραίοι, </a:t>
            </a:r>
            <a:r>
              <a:rPr lang="el-GR" dirty="0" err="1" smtClean="0">
                <a:latin typeface="Garamond" pitchFamily="18" charset="0"/>
              </a:rPr>
              <a:t>Ρομά</a:t>
            </a:r>
            <a:r>
              <a:rPr lang="el-GR" dirty="0" smtClean="0">
                <a:latin typeface="Garamond" pitchFamily="18" charset="0"/>
              </a:rPr>
              <a:t>, ομοφυλόφιλοι, </a:t>
            </a:r>
            <a:r>
              <a:rPr lang="el-GR" dirty="0" err="1" smtClean="0">
                <a:latin typeface="Garamond" pitchFamily="18" charset="0"/>
              </a:rPr>
              <a:t>διεμφυλικοί</a:t>
            </a:r>
            <a:r>
              <a:rPr lang="el-GR" dirty="0" smtClean="0">
                <a:latin typeface="Garamond" pitchFamily="18" charset="0"/>
              </a:rPr>
              <a:t>, ξένοι, Καθολικοί): σε περιόδους ακμής και πίεσης</a:t>
            </a:r>
          </a:p>
          <a:p>
            <a:pPr algn="just"/>
            <a:r>
              <a:rPr lang="el-GR" dirty="0" smtClean="0">
                <a:latin typeface="Garamond" pitchFamily="18" charset="0"/>
              </a:rPr>
              <a:t>Απεικόνιση συγκεκριμένων </a:t>
            </a:r>
            <a:r>
              <a:rPr lang="el-GR" dirty="0">
                <a:latin typeface="Garamond" pitchFamily="18" charset="0"/>
              </a:rPr>
              <a:t>χωρών/εθνών στον ελληνικό ή/και διεθνή κινηματογράφο, τηλεόραση, ΜΜΕ, </a:t>
            </a:r>
            <a:r>
              <a:rPr lang="el-GR" dirty="0" smtClean="0">
                <a:latin typeface="Garamond" pitchFamily="18" charset="0"/>
              </a:rPr>
              <a:t>λογοτεχνία</a:t>
            </a:r>
          </a:p>
        </p:txBody>
      </p:sp>
    </p:spTree>
    <p:extLst>
      <p:ext uri="{BB962C8B-B14F-4D97-AF65-F5344CB8AC3E}">
        <p14:creationId xmlns="" xmlns:p14="http://schemas.microsoft.com/office/powerpoint/2010/main" val="2112171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l-GR" dirty="0" smtClean="0">
                <a:latin typeface="Garamond" pitchFamily="18" charset="0"/>
              </a:rPr>
              <a:t>Απεικόνιση της Ελλάδας/των Ελλήνων στα ευρωπαϊκά/διεθνή ΜΜΕ, ταινίες, σειρές μετά την οικονομική κρίση</a:t>
            </a:r>
          </a:p>
          <a:p>
            <a:pPr algn="just"/>
            <a:r>
              <a:rPr lang="el-GR" dirty="0" smtClean="0">
                <a:latin typeface="Garamond" pitchFamily="18" charset="0"/>
              </a:rPr>
              <a:t>Συστήματα πρόβλεψης ριζοσπαστικοποίησης</a:t>
            </a:r>
          </a:p>
          <a:p>
            <a:pPr algn="just"/>
            <a:r>
              <a:rPr lang="el-GR" dirty="0" smtClean="0">
                <a:latin typeface="Garamond" pitchFamily="18" charset="0"/>
              </a:rPr>
              <a:t>Ο λόγος της μετανάστευσης, ο λόγος της απειλής (Τουρκία)</a:t>
            </a:r>
          </a:p>
          <a:p>
            <a:r>
              <a:rPr lang="el-GR" dirty="0" smtClean="0">
                <a:latin typeface="Garamond" pitchFamily="18" charset="0"/>
              </a:rPr>
              <a:t>Ο </a:t>
            </a:r>
            <a:r>
              <a:rPr lang="el-GR" dirty="0" err="1" smtClean="0">
                <a:latin typeface="Garamond" pitchFamily="18" charset="0"/>
              </a:rPr>
              <a:t>συνωμοσιολογικός</a:t>
            </a:r>
            <a:r>
              <a:rPr lang="el-GR" dirty="0" smtClean="0">
                <a:latin typeface="Garamond" pitchFamily="18" charset="0"/>
              </a:rPr>
              <a:t> λόγος της καραντίνας</a:t>
            </a:r>
          </a:p>
          <a:p>
            <a:pPr>
              <a:buNone/>
            </a:pPr>
            <a:endParaRPr lang="el-GR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l-GR" sz="2800" dirty="0" smtClean="0">
                <a:latin typeface="Garamond" pitchFamily="18" charset="0"/>
              </a:rPr>
              <a:t>Αντιμετώπιση του </a:t>
            </a:r>
            <a:r>
              <a:rPr lang="el-GR" sz="2800" dirty="0" err="1" smtClean="0">
                <a:latin typeface="Garamond" pitchFamily="18" charset="0"/>
              </a:rPr>
              <a:t>κορωνοϊού</a:t>
            </a:r>
            <a:r>
              <a:rPr lang="el-GR" sz="2800" dirty="0" smtClean="0">
                <a:latin typeface="Garamond" pitchFamily="18" charset="0"/>
              </a:rPr>
              <a:t>: κοινωνικά μηνύματα στην τηλεόραση</a:t>
            </a:r>
          </a:p>
          <a:p>
            <a:pPr algn="just"/>
            <a:r>
              <a:rPr lang="el-GR" sz="2800" dirty="0" smtClean="0">
                <a:latin typeface="Garamond" pitchFamily="18" charset="0"/>
              </a:rPr>
              <a:t>Ο λόγος του </a:t>
            </a:r>
            <a:r>
              <a:rPr lang="el-GR" sz="2800" dirty="0" err="1" smtClean="0">
                <a:latin typeface="Garamond" pitchFamily="18" charset="0"/>
              </a:rPr>
              <a:t>κορωνοϊού</a:t>
            </a:r>
            <a:r>
              <a:rPr lang="el-GR" sz="2800" dirty="0" smtClean="0">
                <a:latin typeface="Garamond" pitchFamily="18" charset="0"/>
              </a:rPr>
              <a:t> στην Ελλάδα, τη Γαλλία, το Ηνωμένο Βασίλειο, τις ΗΠΑ</a:t>
            </a:r>
          </a:p>
          <a:p>
            <a:pPr algn="just"/>
            <a:r>
              <a:rPr lang="el-GR" sz="2800" dirty="0" smtClean="0">
                <a:latin typeface="Garamond" pitchFamily="18" charset="0"/>
              </a:rPr>
              <a:t>Ο ιδεολογικός λόγος των κομμάτων μέσα από τα </a:t>
            </a:r>
            <a:r>
              <a:rPr lang="el-GR" sz="2800" dirty="0" err="1" smtClean="0">
                <a:latin typeface="Garamond" pitchFamily="18" charset="0"/>
              </a:rPr>
              <a:t>σάιτ</a:t>
            </a:r>
            <a:r>
              <a:rPr lang="el-GR" sz="2800" dirty="0" smtClean="0">
                <a:latin typeface="Garamond" pitchFamily="18" charset="0"/>
              </a:rPr>
              <a:t> τους</a:t>
            </a:r>
          </a:p>
          <a:p>
            <a:pPr algn="just"/>
            <a:r>
              <a:rPr lang="el-GR" sz="2800" dirty="0" smtClean="0">
                <a:latin typeface="Garamond" pitchFamily="18" charset="0"/>
              </a:rPr>
              <a:t>Ο ακροδεξιός λόγος: σύγκριση του ιδεολογικού λόγου συγκεκριμένων κομμάτων</a:t>
            </a:r>
          </a:p>
        </p:txBody>
      </p:sp>
    </p:spTree>
    <p:extLst>
      <p:ext uri="{BB962C8B-B14F-4D97-AF65-F5344CB8AC3E}">
        <p14:creationId xmlns="" xmlns:p14="http://schemas.microsoft.com/office/powerpoint/2010/main" val="23581559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1775191"/>
            <a:ext cx="8229600" cy="4939957"/>
          </a:xfrm>
        </p:spPr>
        <p:txBody>
          <a:bodyPr>
            <a:normAutofit lnSpcReduction="10000"/>
          </a:bodyPr>
          <a:lstStyle/>
          <a:p>
            <a:pPr algn="just"/>
            <a:r>
              <a:rPr lang="el-GR" dirty="0" smtClean="0">
                <a:latin typeface="Garamond" pitchFamily="18" charset="0"/>
              </a:rPr>
              <a:t>Απεικόνιση Εκκλησίας σε ΜΜΕ, ταινίες, λογοτεχνία στην Ελλάδα …</a:t>
            </a:r>
          </a:p>
          <a:p>
            <a:pPr algn="just"/>
            <a:r>
              <a:rPr lang="el-GR" dirty="0" smtClean="0">
                <a:latin typeface="Garamond" pitchFamily="18" charset="0"/>
              </a:rPr>
              <a:t>Αντιμετώπιση του αντισημιτισμού στην Ευρώπη, την Ελλάδα …</a:t>
            </a:r>
          </a:p>
          <a:p>
            <a:pPr algn="just"/>
            <a:r>
              <a:rPr lang="el-GR" dirty="0" smtClean="0">
                <a:latin typeface="Garamond" pitchFamily="18" charset="0"/>
              </a:rPr>
              <a:t>Ομάδες συμφερόντων, ΜΚΟ, επιχειρήσεις, μη θρησκευτικές οργανώσεις (Μασονία)</a:t>
            </a:r>
            <a:r>
              <a:rPr lang="en-US" dirty="0" smtClean="0">
                <a:latin typeface="Garamond" pitchFamily="18" charset="0"/>
              </a:rPr>
              <a:t> </a:t>
            </a:r>
            <a:r>
              <a:rPr lang="el-GR" dirty="0" smtClean="0">
                <a:latin typeface="Garamond" pitchFamily="18" charset="0"/>
              </a:rPr>
              <a:t>(αναπαραστάσεις)</a:t>
            </a:r>
          </a:p>
          <a:p>
            <a:pPr algn="just"/>
            <a:r>
              <a:rPr lang="el-GR" dirty="0" smtClean="0">
                <a:latin typeface="Garamond" pitchFamily="18" charset="0"/>
              </a:rPr>
              <a:t>Αναλύσεις λόγων πολιτικών</a:t>
            </a:r>
          </a:p>
          <a:p>
            <a:pPr algn="just"/>
            <a:r>
              <a:rPr lang="el-GR" dirty="0" smtClean="0">
                <a:latin typeface="Garamond" pitchFamily="18" charset="0"/>
              </a:rPr>
              <a:t>Χρήση λέξεων και όρων (π.χ. χρήση των όρων λαϊκισμός και εθνικισμός)</a:t>
            </a:r>
          </a:p>
          <a:p>
            <a:endParaRPr lang="el-G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l-GR" sz="3600" dirty="0" smtClean="0">
                <a:latin typeface="Garamond" pitchFamily="18" charset="0"/>
              </a:rPr>
              <a:t>Αριστοτέλης: το αντικείμενο της ρητορείας δε είναι να πείσεις τον άλλο, αλλά </a:t>
            </a:r>
            <a:r>
              <a:rPr lang="el-GR" sz="3600" b="1" dirty="0" smtClean="0">
                <a:latin typeface="Garamond" pitchFamily="18" charset="0"/>
              </a:rPr>
              <a:t>να ανακαλύψεις </a:t>
            </a:r>
            <a:r>
              <a:rPr lang="el-GR" sz="3600" dirty="0" smtClean="0">
                <a:latin typeface="Garamond" pitchFamily="18" charset="0"/>
              </a:rPr>
              <a:t>τα κατάλληλα σε κάθε περίσταση μέσα για να πείσεις (το δεύτερο εμπεριέχει γνώση και μάθηση – και διαρκή έρευνα).</a:t>
            </a:r>
          </a:p>
          <a:p>
            <a:pPr algn="just"/>
            <a:r>
              <a:rPr lang="el-GR" sz="3600" dirty="0" smtClean="0">
                <a:latin typeface="Garamond" pitchFamily="18" charset="0"/>
              </a:rPr>
              <a:t>Τι σημαίνει «πείθω»; </a:t>
            </a:r>
            <a:r>
              <a:rPr lang="en-US" sz="3600" dirty="0" smtClean="0">
                <a:latin typeface="Garamond" pitchFamily="18" charset="0"/>
              </a:rPr>
              <a:t>Soft Power </a:t>
            </a:r>
            <a:r>
              <a:rPr lang="el-GR" sz="3600" dirty="0" smtClean="0">
                <a:latin typeface="Garamond" pitchFamily="18" charset="0"/>
              </a:rPr>
              <a:t>(τα όρια των λέξεων)</a:t>
            </a:r>
          </a:p>
          <a:p>
            <a:endParaRPr lang="el-GR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l-GR" dirty="0" smtClean="0">
                <a:latin typeface="Garamond" pitchFamily="18" charset="0"/>
              </a:rPr>
              <a:t>Ο λόγος της συγγνώμης/ </a:t>
            </a:r>
            <a:r>
              <a:rPr lang="el-GR" smtClean="0">
                <a:latin typeface="Garamond" pitchFamily="18" charset="0"/>
              </a:rPr>
              <a:t>της απολογίας</a:t>
            </a:r>
            <a:endParaRPr lang="el-GR" dirty="0" smtClean="0">
              <a:latin typeface="Garamond" pitchFamily="18" charset="0"/>
            </a:endParaRPr>
          </a:p>
          <a:p>
            <a:pPr algn="just"/>
            <a:r>
              <a:rPr lang="el-GR" dirty="0" smtClean="0">
                <a:latin typeface="Garamond" pitchFamily="18" charset="0"/>
              </a:rPr>
              <a:t>Ο λόγος της δικαιολόγησης</a:t>
            </a:r>
          </a:p>
          <a:p>
            <a:pPr algn="just"/>
            <a:r>
              <a:rPr lang="el-GR" dirty="0" smtClean="0">
                <a:latin typeface="Garamond" pitchFamily="18" charset="0"/>
              </a:rPr>
              <a:t>Χρήση συγκεκριμένων λέξεων στο πολιτικό λεξιλόγιο και ο τρόπος εξέλιξής τους (σκοτάδι/φως, σαπίλα, λάσπη, νοικοκυραίοι, ασφάλεια)</a:t>
            </a:r>
            <a:endParaRPr lang="el-GR" dirty="0">
              <a:latin typeface="Garamond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9638859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l-GR" dirty="0"/>
          </a:p>
        </p:txBody>
      </p:sp>
      <p:pic>
        <p:nvPicPr>
          <p:cNvPr id="1026" name="Picture 2" descr="C:\Users\Sotiris\Desktop\download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42910" y="1857364"/>
            <a:ext cx="7929618" cy="457203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l-GR" sz="3600" dirty="0" smtClean="0">
                <a:latin typeface="Garamond" pitchFamily="18" charset="0"/>
              </a:rPr>
              <a:t>Η ρητορική έπαιζε τον κύριο ρόλο στην εκπαίδευση στον ελληνικό και ρωμαϊκό κόσμο.</a:t>
            </a:r>
            <a:endParaRPr lang="el-GR" sz="3600" dirty="0">
              <a:latin typeface="Garamond" pitchFamily="18" charset="0"/>
            </a:endParaRPr>
          </a:p>
          <a:p>
            <a:pPr algn="just"/>
            <a:r>
              <a:rPr lang="el-GR" sz="3600" dirty="0" smtClean="0">
                <a:latin typeface="Garamond" pitchFamily="18" charset="0"/>
              </a:rPr>
              <a:t>Ο Ισοκράτης (στον Νικοκλή και την </a:t>
            </a:r>
            <a:r>
              <a:rPr lang="el-GR" sz="3600" dirty="0" err="1" smtClean="0">
                <a:latin typeface="Garamond" pitchFamily="18" charset="0"/>
              </a:rPr>
              <a:t>Αντιδόση</a:t>
            </a:r>
            <a:r>
              <a:rPr lang="el-GR" sz="3600" dirty="0" smtClean="0">
                <a:latin typeface="Garamond" pitchFamily="18" charset="0"/>
              </a:rPr>
              <a:t>) βλέπει στον λόγο τη βάση του πολιτισμού.</a:t>
            </a:r>
          </a:p>
          <a:p>
            <a:pPr algn="just"/>
            <a:r>
              <a:rPr lang="el-GR" sz="3600" dirty="0" err="1" smtClean="0">
                <a:latin typeface="Garamond" pitchFamily="18" charset="0"/>
              </a:rPr>
              <a:t>Κουιντιανός</a:t>
            </a:r>
            <a:r>
              <a:rPr lang="el-GR" sz="3600" dirty="0" smtClean="0">
                <a:latin typeface="Garamond" pitchFamily="18" charset="0"/>
              </a:rPr>
              <a:t>: η ρητορική είναι η </a:t>
            </a:r>
            <a:r>
              <a:rPr lang="en-US" sz="3600" dirty="0" err="1" smtClean="0">
                <a:latin typeface="Garamond" pitchFamily="18" charset="0"/>
              </a:rPr>
              <a:t>bene</a:t>
            </a:r>
            <a:r>
              <a:rPr lang="en-US" sz="3600" dirty="0" smtClean="0">
                <a:latin typeface="Garamond" pitchFamily="18" charset="0"/>
              </a:rPr>
              <a:t> </a:t>
            </a:r>
            <a:r>
              <a:rPr lang="en-US" sz="3600" dirty="0" err="1" smtClean="0">
                <a:latin typeface="Garamond" pitchFamily="18" charset="0"/>
              </a:rPr>
              <a:t>dicendi</a:t>
            </a:r>
            <a:r>
              <a:rPr lang="en-US" sz="3600" dirty="0" smtClean="0">
                <a:latin typeface="Garamond" pitchFamily="18" charset="0"/>
              </a:rPr>
              <a:t> </a:t>
            </a:r>
            <a:r>
              <a:rPr lang="en-US" sz="3600" b="1" dirty="0" err="1" smtClean="0">
                <a:latin typeface="Garamond" pitchFamily="18" charset="0"/>
              </a:rPr>
              <a:t>scientia</a:t>
            </a:r>
            <a:r>
              <a:rPr lang="el-GR" sz="3600" dirty="0" smtClean="0">
                <a:latin typeface="Garamond" pitchFamily="18" charset="0"/>
              </a:rPr>
              <a:t> (επιστήμη ή τέχνη;)</a:t>
            </a:r>
          </a:p>
        </p:txBody>
      </p:sp>
    </p:spTree>
    <p:extLst>
      <p:ext uri="{BB962C8B-B14F-4D97-AF65-F5344CB8AC3E}">
        <p14:creationId xmlns="" xmlns:p14="http://schemas.microsoft.com/office/powerpoint/2010/main" val="42132535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dirty="0" smtClean="0"/>
              <a:t>ΤΑ 5 ΜΕΡΗ ΤΗΣ ΡΗΤΟΡΙΚΗΣ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75191"/>
            <a:ext cx="8229600" cy="4939957"/>
          </a:xfrm>
        </p:spPr>
        <p:txBody>
          <a:bodyPr>
            <a:normAutofit/>
          </a:bodyPr>
          <a:lstStyle/>
          <a:p>
            <a:pPr algn="just"/>
            <a:r>
              <a:rPr lang="el-GR" sz="3600" dirty="0" err="1" smtClean="0">
                <a:latin typeface="Garamond" pitchFamily="18" charset="0"/>
              </a:rPr>
              <a:t>Εύρεσις</a:t>
            </a:r>
            <a:r>
              <a:rPr lang="el-GR" sz="3600" dirty="0" smtClean="0">
                <a:latin typeface="Garamond" pitchFamily="18" charset="0"/>
              </a:rPr>
              <a:t>: το αντικείμενο της ομιλίας (δεν πρέπει να το χάνουμε ποτέ από τον νου μας)</a:t>
            </a:r>
          </a:p>
          <a:p>
            <a:pPr algn="just"/>
            <a:r>
              <a:rPr lang="el-GR" sz="3600" dirty="0" smtClean="0">
                <a:latin typeface="Garamond" pitchFamily="18" charset="0"/>
              </a:rPr>
              <a:t>Τάξις: διάταξη του λόγου (το ένα οδηγεί στο άλλο αβίαστα)</a:t>
            </a:r>
          </a:p>
          <a:p>
            <a:pPr algn="just"/>
            <a:r>
              <a:rPr lang="el-GR" sz="3600" dirty="0" smtClean="0">
                <a:latin typeface="Garamond" pitchFamily="18" charset="0"/>
              </a:rPr>
              <a:t>Λέξις: ύφος (όλα μπορούν να έχουν τον ρόλο τους – απαιτούνται αλλαγές και αυξομειώσεις συναισθηματικής έντασης)</a:t>
            </a:r>
          </a:p>
        </p:txBody>
      </p:sp>
    </p:spTree>
    <p:extLst>
      <p:ext uri="{BB962C8B-B14F-4D97-AF65-F5344CB8AC3E}">
        <p14:creationId xmlns="" xmlns:p14="http://schemas.microsoft.com/office/powerpoint/2010/main" val="16672590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l-GR" sz="3600" dirty="0" smtClean="0">
                <a:latin typeface="Garamond" pitchFamily="18" charset="0"/>
              </a:rPr>
              <a:t>Μνήμη: μνημονικές τεχνικές (επίκληση στοιχείων που μπορεί να επηρεάσουν τον άλλο – συνεχής προσπάθεια να μην πέσουμε σε αντιφάσεις)</a:t>
            </a:r>
          </a:p>
          <a:p>
            <a:pPr algn="just"/>
            <a:r>
              <a:rPr lang="el-GR" sz="3600" dirty="0" err="1" smtClean="0">
                <a:latin typeface="Garamond" pitchFamily="18" charset="0"/>
              </a:rPr>
              <a:t>Υπόκρουσις</a:t>
            </a:r>
            <a:r>
              <a:rPr lang="el-GR" sz="3600" dirty="0" smtClean="0">
                <a:latin typeface="Garamond" pitchFamily="18" charset="0"/>
              </a:rPr>
              <a:t>: παρουσίαση (το στήσιμο, τα χέρια, τα ρούχα, το πρόσωπο, η φωνή)</a:t>
            </a:r>
          </a:p>
          <a:p>
            <a:endParaRPr lang="el-G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dirty="0" smtClean="0">
                <a:latin typeface="Constantia" pitchFamily="18" charset="0"/>
              </a:rPr>
              <a:t>Ο ΡΟΛΟΣ ΤΗΣ ΑΛΗΘΕΙΑΣ</a:t>
            </a:r>
            <a:endParaRPr lang="el-GR" dirty="0">
              <a:latin typeface="Constantia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l-GR" sz="3600" dirty="0" smtClean="0">
                <a:latin typeface="Garamond" pitchFamily="18" charset="0"/>
              </a:rPr>
              <a:t>Πρωταγόρας: δεν υπάρχει απόλυτη αλήθεια</a:t>
            </a:r>
          </a:p>
          <a:p>
            <a:pPr algn="just"/>
            <a:r>
              <a:rPr lang="el-GR" sz="3600" dirty="0" smtClean="0">
                <a:latin typeface="Garamond" pitchFamily="18" charset="0"/>
              </a:rPr>
              <a:t>Μεταμοντέρνα σκέψη: </a:t>
            </a:r>
            <a:r>
              <a:rPr lang="el-GR" sz="3600" dirty="0" err="1" smtClean="0">
                <a:latin typeface="Garamond" pitchFamily="18" charset="0"/>
              </a:rPr>
              <a:t>Ντελέζ</a:t>
            </a:r>
            <a:r>
              <a:rPr lang="el-GR" sz="3600" dirty="0" smtClean="0">
                <a:latin typeface="Garamond" pitchFamily="18" charset="0"/>
              </a:rPr>
              <a:t>, </a:t>
            </a:r>
            <a:r>
              <a:rPr lang="el-GR" sz="3600" dirty="0" err="1" smtClean="0">
                <a:latin typeface="Garamond" pitchFamily="18" charset="0"/>
              </a:rPr>
              <a:t>Μποντριγιάρ</a:t>
            </a:r>
            <a:r>
              <a:rPr lang="el-GR" sz="3600" dirty="0" smtClean="0">
                <a:latin typeface="Garamond" pitchFamily="18" charset="0"/>
              </a:rPr>
              <a:t>, </a:t>
            </a:r>
            <a:r>
              <a:rPr lang="el-GR" sz="3600" dirty="0" err="1" smtClean="0">
                <a:latin typeface="Garamond" pitchFamily="18" charset="0"/>
              </a:rPr>
              <a:t>Ντεριντά</a:t>
            </a:r>
            <a:r>
              <a:rPr lang="el-GR" sz="3600" dirty="0" smtClean="0">
                <a:latin typeface="Garamond" pitchFamily="18" charset="0"/>
              </a:rPr>
              <a:t>, Φουκώ (γιατί λέμε </a:t>
            </a:r>
            <a:r>
              <a:rPr lang="el-GR" sz="3600" dirty="0" err="1" smtClean="0">
                <a:latin typeface="Garamond" pitchFamily="18" charset="0"/>
              </a:rPr>
              <a:t>ό,τι</a:t>
            </a:r>
            <a:r>
              <a:rPr lang="el-GR" sz="3600" dirty="0" smtClean="0">
                <a:latin typeface="Garamond" pitchFamily="18" charset="0"/>
              </a:rPr>
              <a:t> λέμε, </a:t>
            </a:r>
            <a:r>
              <a:rPr lang="el-GR" sz="3600" dirty="0" err="1" smtClean="0">
                <a:latin typeface="Garamond" pitchFamily="18" charset="0"/>
              </a:rPr>
              <a:t>ό,τι</a:t>
            </a:r>
            <a:r>
              <a:rPr lang="el-GR" sz="3600" dirty="0" smtClean="0">
                <a:latin typeface="Garamond" pitchFamily="18" charset="0"/>
              </a:rPr>
              <a:t> λέμε δεν είναι αθώο – η αλήθεια αποκαλύπτεται εμμέσως)</a:t>
            </a:r>
          </a:p>
          <a:p>
            <a:pPr algn="just"/>
            <a:r>
              <a:rPr lang="el-GR" sz="3600" dirty="0" smtClean="0">
                <a:latin typeface="Garamond" pitchFamily="18" charset="0"/>
              </a:rPr>
              <a:t>Γοργίας: τίποτε δεν υπάρχει, αν υπάρχει δε μπορεί να γίνει κατανοητό, αν μπορούσε να γίνει κατανοητό δεν θα μπορούσε να μεταφερθεί</a:t>
            </a:r>
          </a:p>
        </p:txBody>
      </p:sp>
    </p:spTree>
    <p:extLst>
      <p:ext uri="{BB962C8B-B14F-4D97-AF65-F5344CB8AC3E}">
        <p14:creationId xmlns="" xmlns:p14="http://schemas.microsoft.com/office/powerpoint/2010/main" val="18322952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l-GR" sz="3600" dirty="0" smtClean="0">
                <a:latin typeface="Garamond" pitchFamily="18" charset="0"/>
              </a:rPr>
              <a:t>Πλάτων: η ρητορική ασχολείται μόνο με πίστη και ψευδαίσθηση, όχι με γνώση</a:t>
            </a:r>
          </a:p>
          <a:p>
            <a:pPr algn="just"/>
            <a:r>
              <a:rPr lang="el-GR" sz="3600" dirty="0" smtClean="0">
                <a:latin typeface="Garamond" pitchFamily="18" charset="0"/>
              </a:rPr>
              <a:t>Ισοκράτης: μόνο το πιθανό μπορεί να γίνει γνωστό και αυτό παρουσιάζουν οι ρήτορες.</a:t>
            </a:r>
          </a:p>
          <a:p>
            <a:pPr algn="just"/>
            <a:r>
              <a:rPr lang="el-GR" sz="3600" dirty="0" smtClean="0">
                <a:latin typeface="Garamond" pitchFamily="18" charset="0"/>
              </a:rPr>
              <a:t>Ισοκράτης: ο καλός ρήτορας πρέπει να είναι καλός όχι μόνο τεχνικά, αλλά και </a:t>
            </a:r>
            <a:r>
              <a:rPr lang="el-GR" sz="3600" b="1" dirty="0" smtClean="0">
                <a:latin typeface="Garamond" pitchFamily="18" charset="0"/>
              </a:rPr>
              <a:t>ηθικά</a:t>
            </a:r>
            <a:r>
              <a:rPr lang="el-GR" sz="3600" dirty="0" smtClean="0">
                <a:latin typeface="Garamond" pitchFamily="18" charset="0"/>
              </a:rPr>
              <a:t> και να κατανοεί την ισχύ του και τη σημασία της ισχύος του.</a:t>
            </a:r>
          </a:p>
          <a:p>
            <a:endParaRPr lang="el-G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sz="3600" dirty="0" smtClean="0">
                <a:latin typeface="Garamond" pitchFamily="18" charset="0"/>
              </a:rPr>
              <a:t>Σχέση δικανικού – πολιτικού λόγου.</a:t>
            </a:r>
          </a:p>
          <a:p>
            <a:pPr algn="just"/>
            <a:r>
              <a:rPr lang="el-GR" sz="3600" dirty="0" smtClean="0">
                <a:latin typeface="Garamond" pitchFamily="18" charset="0"/>
              </a:rPr>
              <a:t>Σημασία νομικής σκέψης (επικέντρωση σε αυτό που κάθε φορά έχει σημασία – η παρουσίαση διαφέρει)</a:t>
            </a:r>
          </a:p>
          <a:p>
            <a:pPr algn="just"/>
            <a:r>
              <a:rPr lang="el-GR" sz="3600" dirty="0" smtClean="0">
                <a:latin typeface="Garamond" pitchFamily="18" charset="0"/>
              </a:rPr>
              <a:t>Παρουσίαση διάφορων πλευρών της αλήθειας (το ανέκδοτο με τον ελέφαντα και τους σοφούς) – η έννοια του ψέματος</a:t>
            </a:r>
          </a:p>
        </p:txBody>
      </p:sp>
    </p:spTree>
    <p:extLst>
      <p:ext uri="{BB962C8B-B14F-4D97-AF65-F5344CB8AC3E}">
        <p14:creationId xmlns="" xmlns:p14="http://schemas.microsoft.com/office/powerpoint/2010/main" val="22159928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357</TotalTime>
  <Words>1783</Words>
  <Application>Microsoft Office PowerPoint</Application>
  <PresentationFormat>Προβολή στην οθόνη (4:3)</PresentationFormat>
  <Paragraphs>107</Paragraphs>
  <Slides>31</Slides>
  <Notes>1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31</vt:i4>
      </vt:variant>
    </vt:vector>
  </HeadingPairs>
  <TitlesOfParts>
    <vt:vector size="32" baseType="lpstr">
      <vt:lpstr>Module</vt:lpstr>
      <vt:lpstr>ΣΩΤΗΡΗΣ ΣΤ. ΛΙΒΑΣ</vt:lpstr>
      <vt:lpstr>ΡΗΤΟΡΕΙΑ</vt:lpstr>
      <vt:lpstr>Διαφάνεια 3</vt:lpstr>
      <vt:lpstr>Διαφάνεια 4</vt:lpstr>
      <vt:lpstr>ΤΑ 5 ΜΕΡΗ ΤΗΣ ΡΗΤΟΡΙΚΗΣ</vt:lpstr>
      <vt:lpstr>Διαφάνεια 6</vt:lpstr>
      <vt:lpstr>Ο ΡΟΛΟΣ ΤΗΣ ΑΛΗΘΕΙΑΣ</vt:lpstr>
      <vt:lpstr>Διαφάνεια 8</vt:lpstr>
      <vt:lpstr>Διαφάνεια 9</vt:lpstr>
      <vt:lpstr>Διαφάνεια 10</vt:lpstr>
      <vt:lpstr>Διαφάνεια 11</vt:lpstr>
      <vt:lpstr>Διαφάνεια 12</vt:lpstr>
      <vt:lpstr>Διαφάνεια 13</vt:lpstr>
      <vt:lpstr>ΓΛΩΣΣΑ ΚΑΙ ΕΘΝΟΣ</vt:lpstr>
      <vt:lpstr>Διαφάνεια 15</vt:lpstr>
      <vt:lpstr>Discourse – Critical discourse</vt:lpstr>
      <vt:lpstr>ΚΑΛ - CDA</vt:lpstr>
      <vt:lpstr>Διαφάνεια 18</vt:lpstr>
      <vt:lpstr>Διαφάνεια 19</vt:lpstr>
      <vt:lpstr>Διαφάνεια 20</vt:lpstr>
      <vt:lpstr>Διαφάνεια 21</vt:lpstr>
      <vt:lpstr>Διαφάνεια 22</vt:lpstr>
      <vt:lpstr>Διαφάνεια 23</vt:lpstr>
      <vt:lpstr>ΠΛΑΝΟ ΜΑΘΗΜΑΤΩΝ</vt:lpstr>
      <vt:lpstr>ΘΕΜΑΤΙΚΕΣ ΕΡΓΑΣΙΩΝ</vt:lpstr>
      <vt:lpstr>Πιθανά θέματα εργασιών</vt:lpstr>
      <vt:lpstr>Διαφάνεια 27</vt:lpstr>
      <vt:lpstr>Διαφάνεια 28</vt:lpstr>
      <vt:lpstr>Διαφάνεια 29</vt:lpstr>
      <vt:lpstr>Διαφάνεια 30</vt:lpstr>
      <vt:lpstr>Διαφάνεια 31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ΣΩΤΗΡΗΣ ΣΤ. ΛΙΒΑΣ</dc:title>
  <dc:creator>Σωτήρης</dc:creator>
  <cp:lastModifiedBy>Sotiris</cp:lastModifiedBy>
  <cp:revision>40</cp:revision>
  <dcterms:created xsi:type="dcterms:W3CDTF">2006-08-16T00:00:00Z</dcterms:created>
  <dcterms:modified xsi:type="dcterms:W3CDTF">2025-11-07T07:20:38Z</dcterms:modified>
</cp:coreProperties>
</file>