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handoutMasterIdLst>
    <p:handoutMasterId r:id="rId35"/>
  </p:handoutMasterIdLst>
  <p:sldIdLst>
    <p:sldId id="284" r:id="rId2"/>
    <p:sldId id="288" r:id="rId3"/>
    <p:sldId id="285" r:id="rId4"/>
    <p:sldId id="257" r:id="rId5"/>
    <p:sldId id="258" r:id="rId6"/>
    <p:sldId id="326" r:id="rId7"/>
    <p:sldId id="286" r:id="rId8"/>
    <p:sldId id="291" r:id="rId9"/>
    <p:sldId id="292" r:id="rId10"/>
    <p:sldId id="293" r:id="rId11"/>
    <p:sldId id="300" r:id="rId12"/>
    <p:sldId id="301" r:id="rId13"/>
    <p:sldId id="304" r:id="rId14"/>
    <p:sldId id="303" r:id="rId15"/>
    <p:sldId id="308" r:id="rId16"/>
    <p:sldId id="318" r:id="rId17"/>
    <p:sldId id="305" r:id="rId18"/>
    <p:sldId id="307" r:id="rId19"/>
    <p:sldId id="321" r:id="rId20"/>
    <p:sldId id="322" r:id="rId21"/>
    <p:sldId id="323" r:id="rId22"/>
    <p:sldId id="324" r:id="rId23"/>
    <p:sldId id="327" r:id="rId24"/>
    <p:sldId id="294" r:id="rId25"/>
    <p:sldId id="325" r:id="rId26"/>
    <p:sldId id="298" r:id="rId27"/>
    <p:sldId id="299" r:id="rId28"/>
    <p:sldId id="312" r:id="rId29"/>
    <p:sldId id="314" r:id="rId30"/>
    <p:sldId id="309" r:id="rId31"/>
    <p:sldId id="316" r:id="rId32"/>
    <p:sldId id="328"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F095BF-BF47-4294-AC49-E00CE611F514}" v="6" dt="2025-11-07T18:26:12.1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18" autoAdjust="0"/>
  </p:normalViewPr>
  <p:slideViewPr>
    <p:cSldViewPr>
      <p:cViewPr varScale="1">
        <p:scale>
          <a:sx n="78" d="100"/>
          <a:sy n="78" d="100"/>
        </p:scale>
        <p:origin x="159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ΚΩΝΣΤΑΝΤΙΝΟΣ ΓΚΑΡΑΒΕΛΑΣ" userId="e9d5ae90-24d7-4ef8-8b45-e330257e723a" providerId="ADAL" clId="{F03201A9-3820-4B54-A316-DA0A38F1D546}"/>
    <pc:docChg chg="custSel addSld delSld modSld sldOrd">
      <pc:chgData name="ΚΩΝΣΤΑΝΤΙΝΟΣ ΓΚΑΡΑΒΕΛΑΣ" userId="e9d5ae90-24d7-4ef8-8b45-e330257e723a" providerId="ADAL" clId="{F03201A9-3820-4B54-A316-DA0A38F1D546}" dt="2025-11-12T09:51:38.211" v="1574" actId="47"/>
      <pc:docMkLst>
        <pc:docMk/>
      </pc:docMkLst>
      <pc:sldChg chg="modSp add mod">
        <pc:chgData name="ΚΩΝΣΤΑΝΤΙΝΟΣ ΓΚΑΡΑΒΕΛΑΣ" userId="e9d5ae90-24d7-4ef8-8b45-e330257e723a" providerId="ADAL" clId="{F03201A9-3820-4B54-A316-DA0A38F1D546}" dt="2025-11-01T10:32:51.788" v="272" actId="20577"/>
        <pc:sldMkLst>
          <pc:docMk/>
          <pc:sldMk cId="0" sldId="257"/>
        </pc:sldMkLst>
        <pc:spChg chg="mod">
          <ac:chgData name="ΚΩΝΣΤΑΝΤΙΝΟΣ ΓΚΑΡΑΒΕΛΑΣ" userId="e9d5ae90-24d7-4ef8-8b45-e330257e723a" providerId="ADAL" clId="{F03201A9-3820-4B54-A316-DA0A38F1D546}" dt="2025-11-01T10:32:51.788" v="272" actId="20577"/>
          <ac:spMkLst>
            <pc:docMk/>
            <pc:sldMk cId="0" sldId="257"/>
            <ac:spMk id="2" creationId="{00000000-0000-0000-0000-000000000000}"/>
          </ac:spMkLst>
        </pc:spChg>
      </pc:sldChg>
      <pc:sldChg chg="modSp add mod">
        <pc:chgData name="ΚΩΝΣΤΑΝΤΙΝΟΣ ΓΚΑΡΑΒΕΛΑΣ" userId="e9d5ae90-24d7-4ef8-8b45-e330257e723a" providerId="ADAL" clId="{F03201A9-3820-4B54-A316-DA0A38F1D546}" dt="2025-10-27T16:51:57.925" v="254" actId="14100"/>
        <pc:sldMkLst>
          <pc:docMk/>
          <pc:sldMk cId="0" sldId="258"/>
        </pc:sldMkLst>
        <pc:spChg chg="mod">
          <ac:chgData name="ΚΩΝΣΤΑΝΤΙΝΟΣ ΓΚΑΡΑΒΕΛΑΣ" userId="e9d5ae90-24d7-4ef8-8b45-e330257e723a" providerId="ADAL" clId="{F03201A9-3820-4B54-A316-DA0A38F1D546}" dt="2025-10-27T16:51:32.335" v="246" actId="27636"/>
          <ac:spMkLst>
            <pc:docMk/>
            <pc:sldMk cId="0" sldId="258"/>
            <ac:spMk id="2" creationId="{00000000-0000-0000-0000-000000000000}"/>
          </ac:spMkLst>
        </pc:spChg>
        <pc:spChg chg="mod">
          <ac:chgData name="ΚΩΝΣΤΑΝΤΙΝΟΣ ΓΚΑΡΑΒΕΛΑΣ" userId="e9d5ae90-24d7-4ef8-8b45-e330257e723a" providerId="ADAL" clId="{F03201A9-3820-4B54-A316-DA0A38F1D546}" dt="2025-10-27T16:51:57.925" v="254" actId="14100"/>
          <ac:spMkLst>
            <pc:docMk/>
            <pc:sldMk cId="0" sldId="258"/>
            <ac:spMk id="3" creationId="{00000000-0000-0000-0000-000000000000}"/>
          </ac:spMkLst>
        </pc:spChg>
      </pc:sldChg>
      <pc:sldChg chg="modSp mod">
        <pc:chgData name="ΚΩΝΣΤΑΝΤΙΝΟΣ ΓΚΑΡΑΒΕΛΑΣ" userId="e9d5ae90-24d7-4ef8-8b45-e330257e723a" providerId="ADAL" clId="{F03201A9-3820-4B54-A316-DA0A38F1D546}" dt="2025-11-12T09:39:55.146" v="1511" actId="20577"/>
        <pc:sldMkLst>
          <pc:docMk/>
          <pc:sldMk cId="0" sldId="284"/>
        </pc:sldMkLst>
        <pc:spChg chg="mod">
          <ac:chgData name="ΚΩΝΣΤΑΝΤΙΝΟΣ ΓΚΑΡΑΒΕΛΑΣ" userId="e9d5ae90-24d7-4ef8-8b45-e330257e723a" providerId="ADAL" clId="{F03201A9-3820-4B54-A316-DA0A38F1D546}" dt="2025-11-11T16:49:15.608" v="1331" actId="20577"/>
          <ac:spMkLst>
            <pc:docMk/>
            <pc:sldMk cId="0" sldId="284"/>
            <ac:spMk id="4" creationId="{00000000-0000-0000-0000-000000000000}"/>
          </ac:spMkLst>
        </pc:spChg>
        <pc:spChg chg="mod">
          <ac:chgData name="ΚΩΝΣΤΑΝΤΙΝΟΣ ΓΚΑΡΑΒΕΛΑΣ" userId="e9d5ae90-24d7-4ef8-8b45-e330257e723a" providerId="ADAL" clId="{F03201A9-3820-4B54-A316-DA0A38F1D546}" dt="2025-11-12T09:39:55.146" v="1511" actId="20577"/>
          <ac:spMkLst>
            <pc:docMk/>
            <pc:sldMk cId="0" sldId="284"/>
            <ac:spMk id="5" creationId="{00000000-0000-0000-0000-000000000000}"/>
          </ac:spMkLst>
        </pc:spChg>
      </pc:sldChg>
      <pc:sldChg chg="modSp mod">
        <pc:chgData name="ΚΩΝΣΤΑΝΤΙΝΟΣ ΓΚΑΡΑΒΕΛΑΣ" userId="e9d5ae90-24d7-4ef8-8b45-e330257e723a" providerId="ADAL" clId="{F03201A9-3820-4B54-A316-DA0A38F1D546}" dt="2025-11-12T09:46:26.378" v="1553" actId="5793"/>
        <pc:sldMkLst>
          <pc:docMk/>
          <pc:sldMk cId="2550707099" sldId="286"/>
        </pc:sldMkLst>
        <pc:spChg chg="mod">
          <ac:chgData name="ΚΩΝΣΤΑΝΤΙΝΟΣ ΓΚΑΡΑΒΕΛΑΣ" userId="e9d5ae90-24d7-4ef8-8b45-e330257e723a" providerId="ADAL" clId="{F03201A9-3820-4B54-A316-DA0A38F1D546}" dt="2025-11-12T09:46:26.378" v="1553" actId="5793"/>
          <ac:spMkLst>
            <pc:docMk/>
            <pc:sldMk cId="2550707099" sldId="286"/>
            <ac:spMk id="2" creationId="{00000000-0000-0000-0000-000000000000}"/>
          </ac:spMkLst>
        </pc:spChg>
        <pc:spChg chg="mod">
          <ac:chgData name="ΚΩΝΣΤΑΝΤΙΝΟΣ ΓΚΑΡΑΒΕΛΑΣ" userId="e9d5ae90-24d7-4ef8-8b45-e330257e723a" providerId="ADAL" clId="{F03201A9-3820-4B54-A316-DA0A38F1D546}" dt="2025-11-11T17:11:42.180" v="1378" actId="20577"/>
          <ac:spMkLst>
            <pc:docMk/>
            <pc:sldMk cId="2550707099" sldId="286"/>
            <ac:spMk id="3" creationId="{00000000-0000-0000-0000-000000000000}"/>
          </ac:spMkLst>
        </pc:spChg>
      </pc:sldChg>
      <pc:sldChg chg="modSp mod">
        <pc:chgData name="ΚΩΝΣΤΑΝΤΙΝΟΣ ΓΚΑΡΑΒΕΛΑΣ" userId="e9d5ae90-24d7-4ef8-8b45-e330257e723a" providerId="ADAL" clId="{F03201A9-3820-4B54-A316-DA0A38F1D546}" dt="2025-11-12T09:40:23.426" v="1512" actId="20577"/>
        <pc:sldMkLst>
          <pc:docMk/>
          <pc:sldMk cId="898391208" sldId="288"/>
        </pc:sldMkLst>
        <pc:spChg chg="mod">
          <ac:chgData name="ΚΩΝΣΤΑΝΤΙΝΟΣ ΓΚΑΡΑΒΕΛΑΣ" userId="e9d5ae90-24d7-4ef8-8b45-e330257e723a" providerId="ADAL" clId="{F03201A9-3820-4B54-A316-DA0A38F1D546}" dt="2025-11-12T09:40:23.426" v="1512" actId="20577"/>
          <ac:spMkLst>
            <pc:docMk/>
            <pc:sldMk cId="898391208" sldId="288"/>
            <ac:spMk id="2" creationId="{00000000-0000-0000-0000-000000000000}"/>
          </ac:spMkLst>
        </pc:spChg>
        <pc:spChg chg="mod">
          <ac:chgData name="ΚΩΝΣΤΑΝΤΙΝΟΣ ΓΚΑΡΑΒΕΛΑΣ" userId="e9d5ae90-24d7-4ef8-8b45-e330257e723a" providerId="ADAL" clId="{F03201A9-3820-4B54-A316-DA0A38F1D546}" dt="2025-11-12T08:24:34.216" v="1417" actId="20577"/>
          <ac:spMkLst>
            <pc:docMk/>
            <pc:sldMk cId="898391208" sldId="288"/>
            <ac:spMk id="3" creationId="{00000000-0000-0000-0000-000000000000}"/>
          </ac:spMkLst>
        </pc:spChg>
      </pc:sldChg>
      <pc:sldChg chg="modSp del mod">
        <pc:chgData name="ΚΩΝΣΤΑΝΤΙΝΟΣ ΓΚΑΡΑΒΕΛΑΣ" userId="e9d5ae90-24d7-4ef8-8b45-e330257e723a" providerId="ADAL" clId="{F03201A9-3820-4B54-A316-DA0A38F1D546}" dt="2025-11-12T09:45:25.485" v="1513" actId="47"/>
        <pc:sldMkLst>
          <pc:docMk/>
          <pc:sldMk cId="3567497648" sldId="290"/>
        </pc:sldMkLst>
      </pc:sldChg>
      <pc:sldChg chg="modSp mod">
        <pc:chgData name="ΚΩΝΣΤΑΝΤΙΝΟΣ ΓΚΑΡΑΒΕΛΑΣ" userId="e9d5ae90-24d7-4ef8-8b45-e330257e723a" providerId="ADAL" clId="{F03201A9-3820-4B54-A316-DA0A38F1D546}" dt="2025-11-11T16:50:03.815" v="1334" actId="20577"/>
        <pc:sldMkLst>
          <pc:docMk/>
          <pc:sldMk cId="206059556" sldId="292"/>
        </pc:sldMkLst>
        <pc:spChg chg="mod">
          <ac:chgData name="ΚΩΝΣΤΑΝΤΙΝΟΣ ΓΚΑΡΑΒΕΛΑΣ" userId="e9d5ae90-24d7-4ef8-8b45-e330257e723a" providerId="ADAL" clId="{F03201A9-3820-4B54-A316-DA0A38F1D546}" dt="2025-11-11T16:50:03.815" v="1334" actId="20577"/>
          <ac:spMkLst>
            <pc:docMk/>
            <pc:sldMk cId="206059556" sldId="292"/>
            <ac:spMk id="2" creationId="{00000000-0000-0000-0000-000000000000}"/>
          </ac:spMkLst>
        </pc:spChg>
        <pc:spChg chg="mod">
          <ac:chgData name="ΚΩΝΣΤΑΝΤΙΝΟΣ ΓΚΑΡΑΒΕΛΑΣ" userId="e9d5ae90-24d7-4ef8-8b45-e330257e723a" providerId="ADAL" clId="{F03201A9-3820-4B54-A316-DA0A38F1D546}" dt="2025-11-11T16:47:28.521" v="1329" actId="313"/>
          <ac:spMkLst>
            <pc:docMk/>
            <pc:sldMk cId="206059556" sldId="292"/>
            <ac:spMk id="3" creationId="{00000000-0000-0000-0000-000000000000}"/>
          </ac:spMkLst>
        </pc:spChg>
      </pc:sldChg>
      <pc:sldChg chg="modSp mod">
        <pc:chgData name="ΚΩΝΣΤΑΝΤΙΝΟΣ ΓΚΑΡΑΒΕΛΑΣ" userId="e9d5ae90-24d7-4ef8-8b45-e330257e723a" providerId="ADAL" clId="{F03201A9-3820-4B54-A316-DA0A38F1D546}" dt="2025-11-11T16:50:17.401" v="1335" actId="20577"/>
        <pc:sldMkLst>
          <pc:docMk/>
          <pc:sldMk cId="3672515323" sldId="293"/>
        </pc:sldMkLst>
        <pc:spChg chg="mod">
          <ac:chgData name="ΚΩΝΣΤΑΝΤΙΝΟΣ ΓΚΑΡΑΒΕΛΑΣ" userId="e9d5ae90-24d7-4ef8-8b45-e330257e723a" providerId="ADAL" clId="{F03201A9-3820-4B54-A316-DA0A38F1D546}" dt="2025-11-11T16:50:17.401" v="1335" actId="20577"/>
          <ac:spMkLst>
            <pc:docMk/>
            <pc:sldMk cId="3672515323" sldId="293"/>
            <ac:spMk id="2" creationId="{00000000-0000-0000-0000-000000000000}"/>
          </ac:spMkLst>
        </pc:spChg>
        <pc:spChg chg="mod">
          <ac:chgData name="ΚΩΝΣΤΑΝΤΙΝΟΣ ΓΚΑΡΑΒΕΛΑΣ" userId="e9d5ae90-24d7-4ef8-8b45-e330257e723a" providerId="ADAL" clId="{F03201A9-3820-4B54-A316-DA0A38F1D546}" dt="2025-11-11T16:47:37.998" v="1330" actId="20577"/>
          <ac:spMkLst>
            <pc:docMk/>
            <pc:sldMk cId="3672515323" sldId="293"/>
            <ac:spMk id="3" creationId="{00000000-0000-0000-0000-000000000000}"/>
          </ac:spMkLst>
        </pc:spChg>
      </pc:sldChg>
      <pc:sldChg chg="modSp mod ord">
        <pc:chgData name="ΚΩΝΣΤΑΝΤΙΝΟΣ ΓΚΑΡΑΒΕΛΑΣ" userId="e9d5ae90-24d7-4ef8-8b45-e330257e723a" providerId="ADAL" clId="{F03201A9-3820-4B54-A316-DA0A38F1D546}" dt="2025-11-11T17:01:37.324" v="1348"/>
        <pc:sldMkLst>
          <pc:docMk/>
          <pc:sldMk cId="4204012569" sldId="294"/>
        </pc:sldMkLst>
        <pc:spChg chg="mod">
          <ac:chgData name="ΚΩΝΣΤΑΝΤΙΝΟΣ ΓΚΑΡΑΒΕΛΑΣ" userId="e9d5ae90-24d7-4ef8-8b45-e330257e723a" providerId="ADAL" clId="{F03201A9-3820-4B54-A316-DA0A38F1D546}" dt="2025-11-07T18:28:07.688" v="1271" actId="20577"/>
          <ac:spMkLst>
            <pc:docMk/>
            <pc:sldMk cId="4204012569" sldId="294"/>
            <ac:spMk id="3" creationId="{00000000-0000-0000-0000-000000000000}"/>
          </ac:spMkLst>
        </pc:spChg>
      </pc:sldChg>
      <pc:sldChg chg="del ord">
        <pc:chgData name="ΚΩΝΣΤΑΝΤΙΝΟΣ ΓΚΑΡΑΒΕΛΑΣ" userId="e9d5ae90-24d7-4ef8-8b45-e330257e723a" providerId="ADAL" clId="{F03201A9-3820-4B54-A316-DA0A38F1D546}" dt="2025-11-12T09:51:38.211" v="1574" actId="47"/>
        <pc:sldMkLst>
          <pc:docMk/>
          <pc:sldMk cId="3790755586" sldId="296"/>
        </pc:sldMkLst>
      </pc:sldChg>
      <pc:sldChg chg="modSp mod">
        <pc:chgData name="ΚΩΝΣΤΑΝΤΙΝΟΣ ΓΚΑΡΑΒΕΛΑΣ" userId="e9d5ae90-24d7-4ef8-8b45-e330257e723a" providerId="ADAL" clId="{F03201A9-3820-4B54-A316-DA0A38F1D546}" dt="2025-11-01T13:50:23.720" v="951" actId="115"/>
        <pc:sldMkLst>
          <pc:docMk/>
          <pc:sldMk cId="3379800448" sldId="298"/>
        </pc:sldMkLst>
        <pc:spChg chg="mod">
          <ac:chgData name="ΚΩΝΣΤΑΝΤΙΝΟΣ ΓΚΑΡΑΒΕΛΑΣ" userId="e9d5ae90-24d7-4ef8-8b45-e330257e723a" providerId="ADAL" clId="{F03201A9-3820-4B54-A316-DA0A38F1D546}" dt="2025-11-01T13:50:23.720" v="951" actId="115"/>
          <ac:spMkLst>
            <pc:docMk/>
            <pc:sldMk cId="3379800448" sldId="298"/>
            <ac:spMk id="3" creationId="{00000000-0000-0000-0000-000000000000}"/>
          </ac:spMkLst>
        </pc:spChg>
      </pc:sldChg>
      <pc:sldChg chg="modSp mod">
        <pc:chgData name="ΚΩΝΣΤΑΝΤΙΝΟΣ ΓΚΑΡΑΒΕΛΑΣ" userId="e9d5ae90-24d7-4ef8-8b45-e330257e723a" providerId="ADAL" clId="{F03201A9-3820-4B54-A316-DA0A38F1D546}" dt="2025-11-11T17:13:04.977" v="1380" actId="27636"/>
        <pc:sldMkLst>
          <pc:docMk/>
          <pc:sldMk cId="703946435" sldId="300"/>
        </pc:sldMkLst>
        <pc:spChg chg="mod">
          <ac:chgData name="ΚΩΝΣΤΑΝΤΙΝΟΣ ΓΚΑΡΑΒΕΛΑΣ" userId="e9d5ae90-24d7-4ef8-8b45-e330257e723a" providerId="ADAL" clId="{F03201A9-3820-4B54-A316-DA0A38F1D546}" dt="2025-11-11T17:13:04.977" v="1380" actId="27636"/>
          <ac:spMkLst>
            <pc:docMk/>
            <pc:sldMk cId="703946435" sldId="300"/>
            <ac:spMk id="3" creationId="{00000000-0000-0000-0000-000000000000}"/>
          </ac:spMkLst>
        </pc:spChg>
      </pc:sldChg>
      <pc:sldChg chg="modSp mod">
        <pc:chgData name="ΚΩΝΣΤΑΝΤΙΝΟΣ ΓΚΑΡΑΒΕΛΑΣ" userId="e9d5ae90-24d7-4ef8-8b45-e330257e723a" providerId="ADAL" clId="{F03201A9-3820-4B54-A316-DA0A38F1D546}" dt="2025-11-11T17:14:25.942" v="1381" actId="115"/>
        <pc:sldMkLst>
          <pc:docMk/>
          <pc:sldMk cId="3155144755" sldId="301"/>
        </pc:sldMkLst>
        <pc:spChg chg="mod">
          <ac:chgData name="ΚΩΝΣΤΑΝΤΙΝΟΣ ΓΚΑΡΑΒΕΛΑΣ" userId="e9d5ae90-24d7-4ef8-8b45-e330257e723a" providerId="ADAL" clId="{F03201A9-3820-4B54-A316-DA0A38F1D546}" dt="2025-11-11T17:14:25.942" v="1381" actId="115"/>
          <ac:spMkLst>
            <pc:docMk/>
            <pc:sldMk cId="3155144755" sldId="301"/>
            <ac:spMk id="3" creationId="{00000000-0000-0000-0000-000000000000}"/>
          </ac:spMkLst>
        </pc:spChg>
      </pc:sldChg>
      <pc:sldChg chg="modSp mod">
        <pc:chgData name="ΚΩΝΣΤΑΝΤΙΝΟΣ ΓΚΑΡΑΒΕΛΑΣ" userId="e9d5ae90-24d7-4ef8-8b45-e330257e723a" providerId="ADAL" clId="{F03201A9-3820-4B54-A316-DA0A38F1D546}" dt="2025-11-11T16:51:17.990" v="1338" actId="20577"/>
        <pc:sldMkLst>
          <pc:docMk/>
          <pc:sldMk cId="3109802767" sldId="305"/>
        </pc:sldMkLst>
        <pc:spChg chg="mod">
          <ac:chgData name="ΚΩΝΣΤΑΝΤΙΝΟΣ ΓΚΑΡΑΒΕΛΑΣ" userId="e9d5ae90-24d7-4ef8-8b45-e330257e723a" providerId="ADAL" clId="{F03201A9-3820-4B54-A316-DA0A38F1D546}" dt="2025-11-11T16:51:10.487" v="1336" actId="20577"/>
          <ac:spMkLst>
            <pc:docMk/>
            <pc:sldMk cId="3109802767" sldId="305"/>
            <ac:spMk id="2" creationId="{00000000-0000-0000-0000-000000000000}"/>
          </ac:spMkLst>
        </pc:spChg>
        <pc:spChg chg="mod">
          <ac:chgData name="ΚΩΝΣΤΑΝΤΙΝΟΣ ΓΚΑΡΑΒΕΛΑΣ" userId="e9d5ae90-24d7-4ef8-8b45-e330257e723a" providerId="ADAL" clId="{F03201A9-3820-4B54-A316-DA0A38F1D546}" dt="2025-11-11T16:51:17.990" v="1338" actId="20577"/>
          <ac:spMkLst>
            <pc:docMk/>
            <pc:sldMk cId="3109802767" sldId="305"/>
            <ac:spMk id="3" creationId="{00000000-0000-0000-0000-000000000000}"/>
          </ac:spMkLst>
        </pc:spChg>
      </pc:sldChg>
      <pc:sldChg chg="modSp mod">
        <pc:chgData name="ΚΩΝΣΤΑΝΤΙΝΟΣ ΓΚΑΡΑΒΕΛΑΣ" userId="e9d5ae90-24d7-4ef8-8b45-e330257e723a" providerId="ADAL" clId="{F03201A9-3820-4B54-A316-DA0A38F1D546}" dt="2025-11-12T08:49:14.637" v="1465" actId="20577"/>
        <pc:sldMkLst>
          <pc:docMk/>
          <pc:sldMk cId="3146946479" sldId="307"/>
        </pc:sldMkLst>
        <pc:spChg chg="mod">
          <ac:chgData name="ΚΩΝΣΤΑΝΤΙΝΟΣ ΓΚΑΡΑΒΕΛΑΣ" userId="e9d5ae90-24d7-4ef8-8b45-e330257e723a" providerId="ADAL" clId="{F03201A9-3820-4B54-A316-DA0A38F1D546}" dt="2025-11-11T16:51:30.400" v="1339" actId="20577"/>
          <ac:spMkLst>
            <pc:docMk/>
            <pc:sldMk cId="3146946479" sldId="307"/>
            <ac:spMk id="2" creationId="{00000000-0000-0000-0000-000000000000}"/>
          </ac:spMkLst>
        </pc:spChg>
        <pc:spChg chg="mod">
          <ac:chgData name="ΚΩΝΣΤΑΝΤΙΝΟΣ ΓΚΑΡΑΒΕΛΑΣ" userId="e9d5ae90-24d7-4ef8-8b45-e330257e723a" providerId="ADAL" clId="{F03201A9-3820-4B54-A316-DA0A38F1D546}" dt="2025-11-12T08:49:14.637" v="1465" actId="20577"/>
          <ac:spMkLst>
            <pc:docMk/>
            <pc:sldMk cId="3146946479" sldId="307"/>
            <ac:spMk id="3" creationId="{00000000-0000-0000-0000-000000000000}"/>
          </ac:spMkLst>
        </pc:spChg>
      </pc:sldChg>
      <pc:sldChg chg="modSp mod ord">
        <pc:chgData name="ΚΩΝΣΤΑΝΤΙΝΟΣ ΓΚΑΡΑΒΕΛΑΣ" userId="e9d5ae90-24d7-4ef8-8b45-e330257e723a" providerId="ADAL" clId="{F03201A9-3820-4B54-A316-DA0A38F1D546}" dt="2025-11-12T08:40:05.046" v="1459"/>
        <pc:sldMkLst>
          <pc:docMk/>
          <pc:sldMk cId="3392790816" sldId="308"/>
        </pc:sldMkLst>
        <pc:spChg chg="mod">
          <ac:chgData name="ΚΩΝΣΤΑΝΤΙΝΟΣ ΓΚΑΡΑΒΕΛΑΣ" userId="e9d5ae90-24d7-4ef8-8b45-e330257e723a" providerId="ADAL" clId="{F03201A9-3820-4B54-A316-DA0A38F1D546}" dt="2025-11-11T16:51:44.913" v="1340" actId="20577"/>
          <ac:spMkLst>
            <pc:docMk/>
            <pc:sldMk cId="3392790816" sldId="308"/>
            <ac:spMk id="2" creationId="{00000000-0000-0000-0000-000000000000}"/>
          </ac:spMkLst>
        </pc:spChg>
      </pc:sldChg>
      <pc:sldChg chg="ord">
        <pc:chgData name="ΚΩΝΣΤΑΝΤΙΝΟΣ ΓΚΑΡΑΒΕΛΑΣ" userId="e9d5ae90-24d7-4ef8-8b45-e330257e723a" providerId="ADAL" clId="{F03201A9-3820-4B54-A316-DA0A38F1D546}" dt="2025-11-12T08:27:09.647" v="1454"/>
        <pc:sldMkLst>
          <pc:docMk/>
          <pc:sldMk cId="763587385" sldId="309"/>
        </pc:sldMkLst>
      </pc:sldChg>
      <pc:sldChg chg="modSp mod ord">
        <pc:chgData name="ΚΩΝΣΤΑΝΤΙΝΟΣ ΓΚΑΡΑΒΕΛΑΣ" userId="e9d5ae90-24d7-4ef8-8b45-e330257e723a" providerId="ADAL" clId="{F03201A9-3820-4B54-A316-DA0A38F1D546}" dt="2025-11-12T08:32:37.355" v="1457" actId="1076"/>
        <pc:sldMkLst>
          <pc:docMk/>
          <pc:sldMk cId="2096963697" sldId="312"/>
        </pc:sldMkLst>
        <pc:picChg chg="mod">
          <ac:chgData name="ΚΩΝΣΤΑΝΤΙΝΟΣ ΓΚΑΡΑΒΕΛΑΣ" userId="e9d5ae90-24d7-4ef8-8b45-e330257e723a" providerId="ADAL" clId="{F03201A9-3820-4B54-A316-DA0A38F1D546}" dt="2025-11-12T08:32:37.355" v="1457" actId="1076"/>
          <ac:picMkLst>
            <pc:docMk/>
            <pc:sldMk cId="2096963697" sldId="312"/>
            <ac:picMk id="4" creationId="{00000000-0000-0000-0000-000000000000}"/>
          </ac:picMkLst>
        </pc:picChg>
      </pc:sldChg>
      <pc:sldChg chg="ord">
        <pc:chgData name="ΚΩΝΣΤΑΝΤΙΝΟΣ ΓΚΑΡΑΒΕΛΑΣ" userId="e9d5ae90-24d7-4ef8-8b45-e330257e723a" providerId="ADAL" clId="{F03201A9-3820-4B54-A316-DA0A38F1D546}" dt="2025-11-12T08:26:37.990" v="1450"/>
        <pc:sldMkLst>
          <pc:docMk/>
          <pc:sldMk cId="3873906046" sldId="314"/>
        </pc:sldMkLst>
      </pc:sldChg>
      <pc:sldChg chg="ord">
        <pc:chgData name="ΚΩΝΣΤΑΝΤΙΝΟΣ ΓΚΑΡΑΒΕΛΑΣ" userId="e9d5ae90-24d7-4ef8-8b45-e330257e723a" providerId="ADAL" clId="{F03201A9-3820-4B54-A316-DA0A38F1D546}" dt="2025-11-12T08:27:16.896" v="1456"/>
        <pc:sldMkLst>
          <pc:docMk/>
          <pc:sldMk cId="756721610" sldId="316"/>
        </pc:sldMkLst>
      </pc:sldChg>
      <pc:sldChg chg="modSp new del mod">
        <pc:chgData name="ΚΩΝΣΤΑΝΤΙΝΟΣ ΓΚΑΡΑΒΕΛΑΣ" userId="e9d5ae90-24d7-4ef8-8b45-e330257e723a" providerId="ADAL" clId="{F03201A9-3820-4B54-A316-DA0A38F1D546}" dt="2025-11-12T08:25:16.367" v="1420" actId="47"/>
        <pc:sldMkLst>
          <pc:docMk/>
          <pc:sldMk cId="2680847324" sldId="317"/>
        </pc:sldMkLst>
      </pc:sldChg>
      <pc:sldChg chg="modSp new mod ord">
        <pc:chgData name="ΚΩΝΣΤΑΝΤΙΝΟΣ ΓΚΑΡΑΒΕΛΑΣ" userId="e9d5ae90-24d7-4ef8-8b45-e330257e723a" providerId="ADAL" clId="{F03201A9-3820-4B54-A316-DA0A38F1D546}" dt="2025-11-12T08:40:09.763" v="1461"/>
        <pc:sldMkLst>
          <pc:docMk/>
          <pc:sldMk cId="511313098" sldId="318"/>
        </pc:sldMkLst>
        <pc:spChg chg="mod">
          <ac:chgData name="ΚΩΝΣΤΑΝΤΙΝΟΣ ΓΚΑΡΑΒΕΛΑΣ" userId="e9d5ae90-24d7-4ef8-8b45-e330257e723a" providerId="ADAL" clId="{F03201A9-3820-4B54-A316-DA0A38F1D546}" dt="2025-11-12T08:25:52.965" v="1444" actId="20577"/>
          <ac:spMkLst>
            <pc:docMk/>
            <pc:sldMk cId="511313098" sldId="318"/>
            <ac:spMk id="2" creationId="{C289BDD6-5E9F-6168-7EC2-B7176912D1E9}"/>
          </ac:spMkLst>
        </pc:spChg>
        <pc:spChg chg="mod">
          <ac:chgData name="ΚΩΝΣΤΑΝΤΙΝΟΣ ΓΚΑΡΑΒΕΛΑΣ" userId="e9d5ae90-24d7-4ef8-8b45-e330257e723a" providerId="ADAL" clId="{F03201A9-3820-4B54-A316-DA0A38F1D546}" dt="2025-11-11T17:16:05.893" v="1384" actId="6549"/>
          <ac:spMkLst>
            <pc:docMk/>
            <pc:sldMk cId="511313098" sldId="318"/>
            <ac:spMk id="3" creationId="{BB1AE6DF-EDFB-5AFB-6585-6008E71EDDB5}"/>
          </ac:spMkLst>
        </pc:spChg>
      </pc:sldChg>
      <pc:sldChg chg="modSp new del mod">
        <pc:chgData name="ΚΩΝΣΤΑΝΤΙΝΟΣ ΓΚΑΡΑΒΕΛΑΣ" userId="e9d5ae90-24d7-4ef8-8b45-e330257e723a" providerId="ADAL" clId="{F03201A9-3820-4B54-A316-DA0A38F1D546}" dt="2025-11-12T08:25:11.079" v="1419" actId="47"/>
        <pc:sldMkLst>
          <pc:docMk/>
          <pc:sldMk cId="2355366270" sldId="319"/>
        </pc:sldMkLst>
        <pc:spChg chg="mod">
          <ac:chgData name="ΚΩΝΣΤΑΝΤΙΝΟΣ ΓΚΑΡΑΒΕΛΑΣ" userId="e9d5ae90-24d7-4ef8-8b45-e330257e723a" providerId="ADAL" clId="{F03201A9-3820-4B54-A316-DA0A38F1D546}" dt="2025-11-11T17:17:04.818" v="1386" actId="27636"/>
          <ac:spMkLst>
            <pc:docMk/>
            <pc:sldMk cId="2355366270" sldId="319"/>
            <ac:spMk id="3" creationId="{04B00D75-A206-80B1-F286-846C331B0DD4}"/>
          </ac:spMkLst>
        </pc:spChg>
      </pc:sldChg>
      <pc:sldChg chg="modSp new del mod">
        <pc:chgData name="ΚΩΝΣΤΑΝΤΙΝΟΣ ΓΚΑΡΑΒΕΛΑΣ" userId="e9d5ae90-24d7-4ef8-8b45-e330257e723a" providerId="ADAL" clId="{F03201A9-3820-4B54-A316-DA0A38F1D546}" dt="2025-11-12T08:25:06.718" v="1418" actId="47"/>
        <pc:sldMkLst>
          <pc:docMk/>
          <pc:sldMk cId="1970022069" sldId="320"/>
        </pc:sldMkLst>
        <pc:spChg chg="mod">
          <ac:chgData name="ΚΩΝΣΤΑΝΤΙΝΟΣ ΓΚΑΡΑΒΕΛΑΣ" userId="e9d5ae90-24d7-4ef8-8b45-e330257e723a" providerId="ADAL" clId="{F03201A9-3820-4B54-A316-DA0A38F1D546}" dt="2025-11-11T16:52:15.418" v="1342" actId="20577"/>
          <ac:spMkLst>
            <pc:docMk/>
            <pc:sldMk cId="1970022069" sldId="320"/>
            <ac:spMk id="2" creationId="{B3B3E64A-8747-EE3F-332C-40FC21FE6BEA}"/>
          </ac:spMkLst>
        </pc:spChg>
        <pc:spChg chg="mod">
          <ac:chgData name="ΚΩΝΣΤΑΝΤΙΝΟΣ ΓΚΑΡΑΒΕΛΑΣ" userId="e9d5ae90-24d7-4ef8-8b45-e330257e723a" providerId="ADAL" clId="{F03201A9-3820-4B54-A316-DA0A38F1D546}" dt="2025-11-11T16:52:19.374" v="1343" actId="20577"/>
          <ac:spMkLst>
            <pc:docMk/>
            <pc:sldMk cId="1970022069" sldId="320"/>
            <ac:spMk id="3" creationId="{1800B5BA-E52E-48C3-A32F-0FBA0367CBBC}"/>
          </ac:spMkLst>
        </pc:spChg>
      </pc:sldChg>
      <pc:sldChg chg="modSp new mod">
        <pc:chgData name="ΚΩΝΣΤΑΝΤΙΝΟΣ ΓΚΑΡΑΒΕΛΑΣ" userId="e9d5ae90-24d7-4ef8-8b45-e330257e723a" providerId="ADAL" clId="{F03201A9-3820-4B54-A316-DA0A38F1D546}" dt="2025-11-11T17:17:34.344" v="1406" actId="20577"/>
        <pc:sldMkLst>
          <pc:docMk/>
          <pc:sldMk cId="1387281136" sldId="321"/>
        </pc:sldMkLst>
        <pc:spChg chg="mod">
          <ac:chgData name="ΚΩΝΣΤΑΝΤΙΝΟΣ ΓΚΑΡΑΒΕΛΑΣ" userId="e9d5ae90-24d7-4ef8-8b45-e330257e723a" providerId="ADAL" clId="{F03201A9-3820-4B54-A316-DA0A38F1D546}" dt="2025-11-01T11:31:40.950" v="750" actId="20577"/>
          <ac:spMkLst>
            <pc:docMk/>
            <pc:sldMk cId="1387281136" sldId="321"/>
            <ac:spMk id="2" creationId="{DDCEF82B-A512-F26E-06E0-DAA47468E0F5}"/>
          </ac:spMkLst>
        </pc:spChg>
        <pc:spChg chg="mod">
          <ac:chgData name="ΚΩΝΣΤΑΝΤΙΝΟΣ ΓΚΑΡΑΒΕΛΑΣ" userId="e9d5ae90-24d7-4ef8-8b45-e330257e723a" providerId="ADAL" clId="{F03201A9-3820-4B54-A316-DA0A38F1D546}" dt="2025-11-11T17:17:34.344" v="1406" actId="20577"/>
          <ac:spMkLst>
            <pc:docMk/>
            <pc:sldMk cId="1387281136" sldId="321"/>
            <ac:spMk id="3" creationId="{9D3A7A06-47C6-1C61-51A1-42A7AA817574}"/>
          </ac:spMkLst>
        </pc:spChg>
      </pc:sldChg>
      <pc:sldChg chg="modSp add mod">
        <pc:chgData name="ΚΩΝΣΤΑΝΤΙΝΟΣ ΓΚΑΡΑΒΕΛΑΣ" userId="e9d5ae90-24d7-4ef8-8b45-e330257e723a" providerId="ADAL" clId="{F03201A9-3820-4B54-A316-DA0A38F1D546}" dt="2025-11-11T17:21:36.297" v="1415" actId="20577"/>
        <pc:sldMkLst>
          <pc:docMk/>
          <pc:sldMk cId="2023561685" sldId="322"/>
        </pc:sldMkLst>
        <pc:spChg chg="mod">
          <ac:chgData name="ΚΩΝΣΤΑΝΤΙΝΟΣ ΓΚΑΡΑΒΕΛΑΣ" userId="e9d5ae90-24d7-4ef8-8b45-e330257e723a" providerId="ADAL" clId="{F03201A9-3820-4B54-A316-DA0A38F1D546}" dt="2025-11-01T13:40:26.318" v="783" actId="20577"/>
          <ac:spMkLst>
            <pc:docMk/>
            <pc:sldMk cId="2023561685" sldId="322"/>
            <ac:spMk id="2" creationId="{75AA4B20-C66E-1370-CFC0-E509DF0EA77A}"/>
          </ac:spMkLst>
        </pc:spChg>
        <pc:spChg chg="mod">
          <ac:chgData name="ΚΩΝΣΤΑΝΤΙΝΟΣ ΓΚΑΡΑΒΕΛΑΣ" userId="e9d5ae90-24d7-4ef8-8b45-e330257e723a" providerId="ADAL" clId="{F03201A9-3820-4B54-A316-DA0A38F1D546}" dt="2025-11-11T17:21:36.297" v="1415" actId="20577"/>
          <ac:spMkLst>
            <pc:docMk/>
            <pc:sldMk cId="2023561685" sldId="322"/>
            <ac:spMk id="3" creationId="{D3E31EDA-2A9C-5BCE-3EB1-D805503AFA03}"/>
          </ac:spMkLst>
        </pc:spChg>
      </pc:sldChg>
      <pc:sldChg chg="modSp add mod">
        <pc:chgData name="ΚΩΝΣΤΑΝΤΙΝΟΣ ΓΚΑΡΑΒΕΛΑΣ" userId="e9d5ae90-24d7-4ef8-8b45-e330257e723a" providerId="ADAL" clId="{F03201A9-3820-4B54-A316-DA0A38F1D546}" dt="2025-11-01T13:47:19.252" v="918" actId="20577"/>
        <pc:sldMkLst>
          <pc:docMk/>
          <pc:sldMk cId="4068803632" sldId="323"/>
        </pc:sldMkLst>
        <pc:spChg chg="mod">
          <ac:chgData name="ΚΩΝΣΤΑΝΤΙΝΟΣ ΓΚΑΡΑΒΕΛΑΣ" userId="e9d5ae90-24d7-4ef8-8b45-e330257e723a" providerId="ADAL" clId="{F03201A9-3820-4B54-A316-DA0A38F1D546}" dt="2025-11-01T13:45:07.550" v="867" actId="20577"/>
          <ac:spMkLst>
            <pc:docMk/>
            <pc:sldMk cId="4068803632" sldId="323"/>
            <ac:spMk id="2" creationId="{F6D5DE2E-E320-03D2-D617-3C580719A37A}"/>
          </ac:spMkLst>
        </pc:spChg>
        <pc:spChg chg="mod">
          <ac:chgData name="ΚΩΝΣΤΑΝΤΙΝΟΣ ΓΚΑΡΑΒΕΛΑΣ" userId="e9d5ae90-24d7-4ef8-8b45-e330257e723a" providerId="ADAL" clId="{F03201A9-3820-4B54-A316-DA0A38F1D546}" dt="2025-11-01T13:47:19.252" v="918" actId="20577"/>
          <ac:spMkLst>
            <pc:docMk/>
            <pc:sldMk cId="4068803632" sldId="323"/>
            <ac:spMk id="3" creationId="{A999A3C3-6A12-1B5D-24B7-053CFFD222D9}"/>
          </ac:spMkLst>
        </pc:spChg>
      </pc:sldChg>
      <pc:sldChg chg="modSp add mod">
        <pc:chgData name="ΚΩΝΣΤΑΝΤΙΝΟΣ ΓΚΑΡΑΒΕΛΑΣ" userId="e9d5ae90-24d7-4ef8-8b45-e330257e723a" providerId="ADAL" clId="{F03201A9-3820-4B54-A316-DA0A38F1D546}" dt="2025-11-01T13:51:56.051" v="1006" actId="20577"/>
        <pc:sldMkLst>
          <pc:docMk/>
          <pc:sldMk cId="1824816362" sldId="324"/>
        </pc:sldMkLst>
        <pc:spChg chg="mod">
          <ac:chgData name="ΚΩΝΣΤΑΝΤΙΝΟΣ ΓΚΑΡΑΒΕΛΑΣ" userId="e9d5ae90-24d7-4ef8-8b45-e330257e723a" providerId="ADAL" clId="{F03201A9-3820-4B54-A316-DA0A38F1D546}" dt="2025-11-01T13:49:17.990" v="921" actId="20577"/>
          <ac:spMkLst>
            <pc:docMk/>
            <pc:sldMk cId="1824816362" sldId="324"/>
            <ac:spMk id="2" creationId="{B900AD79-55A3-AFF3-E0BA-817A4DF80B56}"/>
          </ac:spMkLst>
        </pc:spChg>
        <pc:spChg chg="mod">
          <ac:chgData name="ΚΩΝΣΤΑΝΤΙΝΟΣ ΓΚΑΡΑΒΕΛΑΣ" userId="e9d5ae90-24d7-4ef8-8b45-e330257e723a" providerId="ADAL" clId="{F03201A9-3820-4B54-A316-DA0A38F1D546}" dt="2025-11-01T13:51:56.051" v="1006" actId="20577"/>
          <ac:spMkLst>
            <pc:docMk/>
            <pc:sldMk cId="1824816362" sldId="324"/>
            <ac:spMk id="3" creationId="{DAF9BFAD-86E9-D469-1DFD-2F15700A650E}"/>
          </ac:spMkLst>
        </pc:spChg>
      </pc:sldChg>
      <pc:sldChg chg="addSp modSp new mod">
        <pc:chgData name="ΚΩΝΣΤΑΝΤΙΝΟΣ ΓΚΑΡΑΒΕΛΑΣ" userId="e9d5ae90-24d7-4ef8-8b45-e330257e723a" providerId="ADAL" clId="{F03201A9-3820-4B54-A316-DA0A38F1D546}" dt="2025-11-12T09:49:36.316" v="1571"/>
        <pc:sldMkLst>
          <pc:docMk/>
          <pc:sldMk cId="799364485" sldId="325"/>
        </pc:sldMkLst>
        <pc:spChg chg="mod">
          <ac:chgData name="ΚΩΝΣΤΑΝΤΙΝΟΣ ΓΚΑΡΑΒΕΛΑΣ" userId="e9d5ae90-24d7-4ef8-8b45-e330257e723a" providerId="ADAL" clId="{F03201A9-3820-4B54-A316-DA0A38F1D546}" dt="2025-11-01T13:53:45.454" v="1070" actId="14100"/>
          <ac:spMkLst>
            <pc:docMk/>
            <pc:sldMk cId="799364485" sldId="325"/>
            <ac:spMk id="2" creationId="{9051E780-121A-8132-21E1-F3C25374F4A5}"/>
          </ac:spMkLst>
        </pc:spChg>
        <pc:spChg chg="mod">
          <ac:chgData name="ΚΩΝΣΤΑΝΤΙΝΟΣ ΓΚΑΡΑΒΕΛΑΣ" userId="e9d5ae90-24d7-4ef8-8b45-e330257e723a" providerId="ADAL" clId="{F03201A9-3820-4B54-A316-DA0A38F1D546}" dt="2025-11-12T09:49:36.316" v="1571"/>
          <ac:spMkLst>
            <pc:docMk/>
            <pc:sldMk cId="799364485" sldId="325"/>
            <ac:spMk id="3" creationId="{178EDA53-4CDF-6BE4-2057-302DA44791BB}"/>
          </ac:spMkLst>
        </pc:spChg>
        <pc:spChg chg="add mod">
          <ac:chgData name="ΚΩΝΣΤΑΝΤΙΝΟΣ ΓΚΑΡΑΒΕΛΑΣ" userId="e9d5ae90-24d7-4ef8-8b45-e330257e723a" providerId="ADAL" clId="{F03201A9-3820-4B54-A316-DA0A38F1D546}" dt="2025-11-01T13:58:02.352" v="1173" actId="1076"/>
          <ac:spMkLst>
            <pc:docMk/>
            <pc:sldMk cId="799364485" sldId="325"/>
            <ac:spMk id="4" creationId="{A570CB8A-21E2-F66A-D2D7-47F37CCC4249}"/>
          </ac:spMkLst>
        </pc:spChg>
        <pc:spChg chg="add mod">
          <ac:chgData name="ΚΩΝΣΤΑΝΤΙΝΟΣ ΓΚΑΡΑΒΕΛΑΣ" userId="e9d5ae90-24d7-4ef8-8b45-e330257e723a" providerId="ADAL" clId="{F03201A9-3820-4B54-A316-DA0A38F1D546}" dt="2025-11-01T13:58:33.730" v="1179" actId="1076"/>
          <ac:spMkLst>
            <pc:docMk/>
            <pc:sldMk cId="799364485" sldId="325"/>
            <ac:spMk id="5" creationId="{D8E6FBBE-6FAF-EB71-4BF9-00FEF02CB1EA}"/>
          </ac:spMkLst>
        </pc:spChg>
      </pc:sldChg>
      <pc:sldChg chg="modSp add mod">
        <pc:chgData name="ΚΩΝΣΤΑΝΤΙΝΟΣ ΓΚΑΡΑΒΕΛΑΣ" userId="e9d5ae90-24d7-4ef8-8b45-e330257e723a" providerId="ADAL" clId="{F03201A9-3820-4B54-A316-DA0A38F1D546}" dt="2025-11-07T18:27:25.819" v="1270" actId="20577"/>
        <pc:sldMkLst>
          <pc:docMk/>
          <pc:sldMk cId="1834890132" sldId="326"/>
        </pc:sldMkLst>
        <pc:spChg chg="mod">
          <ac:chgData name="ΚΩΝΣΤΑΝΤΙΝΟΣ ΓΚΑΡΑΒΕΛΑΣ" userId="e9d5ae90-24d7-4ef8-8b45-e330257e723a" providerId="ADAL" clId="{F03201A9-3820-4B54-A316-DA0A38F1D546}" dt="2025-11-07T18:27:22.001" v="1269" actId="20577"/>
          <ac:spMkLst>
            <pc:docMk/>
            <pc:sldMk cId="1834890132" sldId="326"/>
            <ac:spMk id="2" creationId="{C47D77FA-0F5C-A2CA-8803-781D652D39D6}"/>
          </ac:spMkLst>
        </pc:spChg>
        <pc:spChg chg="mod">
          <ac:chgData name="ΚΩΝΣΤΑΝΤΙΝΟΣ ΓΚΑΡΑΒΕΛΑΣ" userId="e9d5ae90-24d7-4ef8-8b45-e330257e723a" providerId="ADAL" clId="{F03201A9-3820-4B54-A316-DA0A38F1D546}" dt="2025-11-07T18:27:25.819" v="1270" actId="20577"/>
          <ac:spMkLst>
            <pc:docMk/>
            <pc:sldMk cId="1834890132" sldId="326"/>
            <ac:spMk id="3" creationId="{2D05B5FB-B32D-437B-F3F2-E3CE63779A9B}"/>
          </ac:spMkLst>
        </pc:spChg>
      </pc:sldChg>
      <pc:sldChg chg="modSp new mod">
        <pc:chgData name="ΚΩΝΣΤΑΝΤΙΝΟΣ ΓΚΑΡΑΒΕΛΑΣ" userId="e9d5ae90-24d7-4ef8-8b45-e330257e723a" providerId="ADAL" clId="{F03201A9-3820-4B54-A316-DA0A38F1D546}" dt="2025-11-07T18:29:10.583" v="1291" actId="20577"/>
        <pc:sldMkLst>
          <pc:docMk/>
          <pc:sldMk cId="3961702380" sldId="327"/>
        </pc:sldMkLst>
        <pc:spChg chg="mod">
          <ac:chgData name="ΚΩΝΣΤΑΝΤΙΝΟΣ ΓΚΑΡΑΒΕΛΑΣ" userId="e9d5ae90-24d7-4ef8-8b45-e330257e723a" providerId="ADAL" clId="{F03201A9-3820-4B54-A316-DA0A38F1D546}" dt="2025-11-07T18:29:10.583" v="1291" actId="20577"/>
          <ac:spMkLst>
            <pc:docMk/>
            <pc:sldMk cId="3961702380" sldId="327"/>
            <ac:spMk id="2" creationId="{249669CA-0E47-8105-140D-8E75F5C0D623}"/>
          </ac:spMkLst>
        </pc:spChg>
        <pc:spChg chg="mod">
          <ac:chgData name="ΚΩΝΣΤΑΝΤΙΝΟΣ ΓΚΑΡΑΒΕΛΑΣ" userId="e9d5ae90-24d7-4ef8-8b45-e330257e723a" providerId="ADAL" clId="{F03201A9-3820-4B54-A316-DA0A38F1D546}" dt="2025-11-07T18:29:02.149" v="1277"/>
          <ac:spMkLst>
            <pc:docMk/>
            <pc:sldMk cId="3961702380" sldId="327"/>
            <ac:spMk id="3" creationId="{AB25C9DC-FD5A-4671-FF5D-5928FB0DAA47}"/>
          </ac:spMkLst>
        </pc:spChg>
      </pc:sldChg>
      <pc:sldChg chg="modSp new mod">
        <pc:chgData name="ΚΩΝΣΤΑΝΤΙΝΟΣ ΓΚΑΡΑΒΕΛΑΣ" userId="e9d5ae90-24d7-4ef8-8b45-e330257e723a" providerId="ADAL" clId="{F03201A9-3820-4B54-A316-DA0A38F1D546}" dt="2025-11-12T09:00:32.684" v="1510" actId="20577"/>
        <pc:sldMkLst>
          <pc:docMk/>
          <pc:sldMk cId="1947441689" sldId="328"/>
        </pc:sldMkLst>
        <pc:spChg chg="mod">
          <ac:chgData name="ΚΩΝΣΤΑΝΤΙΝΟΣ ΓΚΑΡΑΒΕΛΑΣ" userId="e9d5ae90-24d7-4ef8-8b45-e330257e723a" providerId="ADAL" clId="{F03201A9-3820-4B54-A316-DA0A38F1D546}" dt="2025-11-12T09:00:32.684" v="1510" actId="20577"/>
          <ac:spMkLst>
            <pc:docMk/>
            <pc:sldMk cId="1947441689" sldId="328"/>
            <ac:spMk id="3" creationId="{9FB60720-50BF-813F-B185-DF1FBB24786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0AA620-9823-4C4E-A6A9-D2D911B2BBC1}" type="datetimeFigureOut">
              <a:rPr lang="el-GR" smtClean="0"/>
              <a:pPr/>
              <a:t>12/11/2025</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34609C-F46F-483B-97D3-E5D4B92AE1F1}" type="slidenum">
              <a:rPr lang="el-GR" smtClean="0"/>
              <a:pPr/>
              <a:t>‹#›</a:t>
            </a:fld>
            <a:endParaRPr lang="el-GR"/>
          </a:p>
        </p:txBody>
      </p:sp>
    </p:spTree>
    <p:extLst>
      <p:ext uri="{BB962C8B-B14F-4D97-AF65-F5344CB8AC3E}">
        <p14:creationId xmlns:p14="http://schemas.microsoft.com/office/powerpoint/2010/main" val="4203046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3D3E59-06DE-451D-B128-AB9B6632FC90}" type="datetimeFigureOut">
              <a:rPr lang="el-GR" smtClean="0"/>
              <a:pPr/>
              <a:t>12/11/2025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302248-670F-437A-B5CD-23DF4398006A}" type="slidenum">
              <a:rPr lang="el-GR" smtClean="0"/>
              <a:pPr/>
              <a:t>‹#›</a:t>
            </a:fld>
            <a:endParaRPr lang="el-GR"/>
          </a:p>
        </p:txBody>
      </p:sp>
    </p:spTree>
    <p:extLst>
      <p:ext uri="{BB962C8B-B14F-4D97-AF65-F5344CB8AC3E}">
        <p14:creationId xmlns:p14="http://schemas.microsoft.com/office/powerpoint/2010/main" val="64046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9302248-670F-437A-B5CD-23DF4398006A}" type="slidenum">
              <a:rPr lang="el-GR" smtClean="0"/>
              <a:pPr/>
              <a:t>1</a:t>
            </a:fld>
            <a:endParaRPr lang="el-GR"/>
          </a:p>
        </p:txBody>
      </p:sp>
    </p:spTree>
    <p:extLst>
      <p:ext uri="{BB962C8B-B14F-4D97-AF65-F5344CB8AC3E}">
        <p14:creationId xmlns:p14="http://schemas.microsoft.com/office/powerpoint/2010/main" val="1732940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B488B329-20C1-44AC-8167-DBA53776A011}" type="datetimeFigureOut">
              <a:rPr lang="el-GR" smtClean="0"/>
              <a:pPr/>
              <a:t>12/11/2025</a:t>
            </a:fld>
            <a:endParaRPr lang="el-GR"/>
          </a:p>
        </p:txBody>
      </p:sp>
      <p:sp>
        <p:nvSpPr>
          <p:cNvPr id="19" name="Footer Placeholder 18"/>
          <p:cNvSpPr>
            <a:spLocks noGrp="1"/>
          </p:cNvSpPr>
          <p:nvPr>
            <p:ph type="ftr" sz="quarter" idx="11"/>
          </p:nvPr>
        </p:nvSpPr>
        <p:spPr/>
        <p:txBody>
          <a:bodyPr/>
          <a:lstStyle/>
          <a:p>
            <a:endParaRPr lang="el-GR"/>
          </a:p>
        </p:txBody>
      </p:sp>
      <p:sp>
        <p:nvSpPr>
          <p:cNvPr id="27" name="Slide Number Placeholder 26"/>
          <p:cNvSpPr>
            <a:spLocks noGrp="1"/>
          </p:cNvSpPr>
          <p:nvPr>
            <p:ph type="sldNum" sz="quarter" idx="12"/>
          </p:nvPr>
        </p:nvSpPr>
        <p:spPr/>
        <p:txBody>
          <a:bodyPr/>
          <a:lstStyle/>
          <a:p>
            <a:fld id="{22096C40-2A6D-4889-83E7-010FF331EC10}"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488B329-20C1-44AC-8167-DBA53776A011}" type="datetimeFigureOut">
              <a:rPr lang="el-GR" smtClean="0"/>
              <a:pPr/>
              <a:t>12/11/2025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096C40-2A6D-4889-83E7-010FF331EC1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488B329-20C1-44AC-8167-DBA53776A011}" type="datetimeFigureOut">
              <a:rPr lang="el-GR" smtClean="0"/>
              <a:pPr/>
              <a:t>12/11/2025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096C40-2A6D-4889-83E7-010FF331EC1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488B329-20C1-44AC-8167-DBA53776A011}" type="datetimeFigureOut">
              <a:rPr lang="el-GR" smtClean="0"/>
              <a:pPr/>
              <a:t>12/11/2025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096C40-2A6D-4889-83E7-010FF331EC1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488B329-20C1-44AC-8167-DBA53776A011}" type="datetimeFigureOut">
              <a:rPr lang="el-GR" smtClean="0"/>
              <a:pPr/>
              <a:t>12/11/2025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096C40-2A6D-4889-83E7-010FF331EC10}"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488B329-20C1-44AC-8167-DBA53776A011}" type="datetimeFigureOut">
              <a:rPr lang="el-GR" smtClean="0"/>
              <a:pPr/>
              <a:t>12/11/2025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2096C40-2A6D-4889-83E7-010FF331EC1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488B329-20C1-44AC-8167-DBA53776A011}" type="datetimeFigureOut">
              <a:rPr lang="el-GR" smtClean="0"/>
              <a:pPr/>
              <a:t>12/11/2025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2096C40-2A6D-4889-83E7-010FF331EC1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B488B329-20C1-44AC-8167-DBA53776A011}" type="datetimeFigureOut">
              <a:rPr lang="el-GR" smtClean="0"/>
              <a:pPr/>
              <a:t>12/11/2025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2096C40-2A6D-4889-83E7-010FF331EC1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8B329-20C1-44AC-8167-DBA53776A011}" type="datetimeFigureOut">
              <a:rPr lang="el-GR" smtClean="0"/>
              <a:pPr/>
              <a:t>12/11/2025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2096C40-2A6D-4889-83E7-010FF331EC1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488B329-20C1-44AC-8167-DBA53776A011}" type="datetimeFigureOut">
              <a:rPr lang="el-GR" smtClean="0"/>
              <a:pPr/>
              <a:t>12/11/2025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2096C40-2A6D-4889-83E7-010FF331EC1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488B329-20C1-44AC-8167-DBA53776A011}" type="datetimeFigureOut">
              <a:rPr lang="el-GR" smtClean="0"/>
              <a:pPr/>
              <a:t>12/11/2025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077200" y="6356350"/>
            <a:ext cx="609600" cy="365125"/>
          </a:xfrm>
        </p:spPr>
        <p:txBody>
          <a:bodyPr/>
          <a:lstStyle/>
          <a:p>
            <a:fld id="{22096C40-2A6D-4889-83E7-010FF331EC10}" type="slidenum">
              <a:rPr lang="el-GR" smtClean="0"/>
              <a:pPr/>
              <a:t>‹#›</a:t>
            </a:fld>
            <a:endParaRPr lang="el-G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88B329-20C1-44AC-8167-DBA53776A011}" type="datetimeFigureOut">
              <a:rPr lang="el-GR" smtClean="0"/>
              <a:pPr/>
              <a:t>12/11/2025</a:t>
            </a:fld>
            <a:endParaRPr lang="el-G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2096C40-2A6D-4889-83E7-010FF331EC10}" type="slidenum">
              <a:rPr lang="el-GR" smtClean="0"/>
              <a:pPr/>
              <a:t>‹#›</a:t>
            </a:fld>
            <a:endParaRPr lang="el-G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pasisahlberg.com/wp-content/uploads/2013/01/PISA-in-Finland-CEPS-2011.pdf" TargetMode="External"/><Relationship Id="rId7" Type="http://schemas.openxmlformats.org/officeDocument/2006/relationships/hyperlink" Target="http://pasisahlberg.com/wp-content/uploads/2013/01/Qualit_and_Equity_SA_2012.pdf" TargetMode="External"/><Relationship Id="rId2" Type="http://schemas.openxmlformats.org/officeDocument/2006/relationships/hyperlink" Target="http://pasisahlberg.com/wp-content/uploads/2013/01/Education-policies-for-raising-learning-JEP.pdf" TargetMode="External"/><Relationship Id="rId1" Type="http://schemas.openxmlformats.org/officeDocument/2006/relationships/slideLayout" Target="../slideLayouts/slideLayout2.xml"/><Relationship Id="rId6" Type="http://schemas.openxmlformats.org/officeDocument/2006/relationships/hyperlink" Target="http://pasisahlberg.com/wp-content/uploads/2013/01/OECD-Finland-Lessons-for-Japan-2012.pdf" TargetMode="External"/><Relationship Id="rId5" Type="http://schemas.openxmlformats.org/officeDocument/2006/relationships/hyperlink" Target="http://pasisahlberg.com/wp-content/uploads/2013/01/A-Model-Lesson-AE-2012.pdf" TargetMode="External"/><Relationship Id="rId4" Type="http://schemas.openxmlformats.org/officeDocument/2006/relationships/hyperlink" Target="http://pasisahlberg.com/wp-content/uploads/2013/01/The-Fourth-Way-of-Filand-JEC-2011.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428596" y="1000108"/>
            <a:ext cx="7851648" cy="1828800"/>
          </a:xfrm>
        </p:spPr>
        <p:txBody>
          <a:bodyPr>
            <a:normAutofit/>
          </a:bodyPr>
          <a:lstStyle/>
          <a:p>
            <a:r>
              <a:rPr lang="el-GR" sz="3600" dirty="0"/>
              <a:t>Το Φινλανδικό Εκπαιδευτικό Σύστημα: </a:t>
            </a:r>
            <a:br>
              <a:rPr lang="el-GR" sz="3600" dirty="0"/>
            </a:br>
            <a:r>
              <a:rPr lang="el-GR" sz="3600" dirty="0"/>
              <a:t>Τι μπορεί να μας διδάξει</a:t>
            </a:r>
            <a:br>
              <a:rPr lang="en-US" sz="3600" dirty="0"/>
            </a:br>
            <a:r>
              <a:rPr lang="en-US" sz="3600" i="1" dirty="0"/>
              <a:t> </a:t>
            </a:r>
            <a:endParaRPr lang="el-GR" sz="3600" i="1" dirty="0"/>
          </a:p>
        </p:txBody>
      </p:sp>
      <p:sp>
        <p:nvSpPr>
          <p:cNvPr id="5" name="4 - Υπότιτλος"/>
          <p:cNvSpPr>
            <a:spLocks noGrp="1"/>
          </p:cNvSpPr>
          <p:nvPr>
            <p:ph type="subTitle" idx="1"/>
          </p:nvPr>
        </p:nvSpPr>
        <p:spPr>
          <a:xfrm>
            <a:off x="3707904" y="3428999"/>
            <a:ext cx="4680192" cy="2232249"/>
          </a:xfrm>
        </p:spPr>
        <p:txBody>
          <a:bodyPr>
            <a:normAutofit/>
          </a:bodyPr>
          <a:lstStyle/>
          <a:p>
            <a:r>
              <a:rPr lang="el-GR" sz="2400" b="1" dirty="0">
                <a:solidFill>
                  <a:schemeClr val="bg2">
                    <a:lumMod val="60000"/>
                    <a:lumOff val="40000"/>
                  </a:schemeClr>
                </a:solidFill>
              </a:rPr>
              <a:t>Γκαραβέλας Κων/νος</a:t>
            </a:r>
            <a:endParaRPr lang="en-US" sz="2400" b="1" dirty="0">
              <a:solidFill>
                <a:schemeClr val="bg2">
                  <a:lumMod val="60000"/>
                  <a:lumOff val="40000"/>
                </a:schemeClr>
              </a:solidFill>
            </a:endParaRPr>
          </a:p>
          <a:p>
            <a:endParaRPr lang="el-GR" sz="2400" b="1" dirty="0">
              <a:solidFill>
                <a:schemeClr val="bg2">
                  <a:lumMod val="60000"/>
                  <a:lumOff val="40000"/>
                </a:schemeClr>
              </a:solidFill>
            </a:endParaRPr>
          </a:p>
        </p:txBody>
      </p:sp>
      <p:sp>
        <p:nvSpPr>
          <p:cNvPr id="6" name="Subtitle 2"/>
          <p:cNvSpPr txBox="1">
            <a:spLocks/>
          </p:cNvSpPr>
          <p:nvPr/>
        </p:nvSpPr>
        <p:spPr>
          <a:xfrm>
            <a:off x="827584" y="4786322"/>
            <a:ext cx="2736304" cy="1187366"/>
          </a:xfrm>
          <a:prstGeom prst="rect">
            <a:avLst/>
          </a:prstGeom>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l-GR"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AutoShape 2" descr="Αποτέλεσμα εικόνας για Erasmus pl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 name="AutoShape 4" descr="Αποτέλεσμα εικόνας για Erasmus plu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dirty="0"/>
              <a:t>Βασικές αρχές του φινλανδικού εκπαιδευτικού συστήματος 2</a:t>
            </a:r>
          </a:p>
        </p:txBody>
      </p:sp>
      <p:sp>
        <p:nvSpPr>
          <p:cNvPr id="3" name="Θέση περιεχομένου 2"/>
          <p:cNvSpPr>
            <a:spLocks noGrp="1"/>
          </p:cNvSpPr>
          <p:nvPr>
            <p:ph idx="1"/>
          </p:nvPr>
        </p:nvSpPr>
        <p:spPr/>
        <p:txBody>
          <a:bodyPr>
            <a:normAutofit lnSpcReduction="10000"/>
          </a:bodyPr>
          <a:lstStyle/>
          <a:p>
            <a:pPr marL="0" indent="0">
              <a:buNone/>
            </a:pPr>
            <a:r>
              <a:rPr lang="en-US" dirty="0">
                <a:solidFill>
                  <a:schemeClr val="tx2">
                    <a:lumMod val="60000"/>
                    <a:lumOff val="40000"/>
                  </a:schemeClr>
                </a:solidFill>
              </a:rPr>
              <a:t>5. </a:t>
            </a:r>
            <a:r>
              <a:rPr lang="el-GR" dirty="0"/>
              <a:t>Οι μαθητές προετοιμάζονται πρώτα απ’ όλα για την καθημερινή ζωή. </a:t>
            </a:r>
          </a:p>
          <a:p>
            <a:pPr marL="0" indent="0">
              <a:buNone/>
            </a:pPr>
            <a:r>
              <a:rPr lang="el-GR" dirty="0">
                <a:solidFill>
                  <a:schemeClr val="tx2">
                    <a:lumMod val="60000"/>
                    <a:lumOff val="40000"/>
                  </a:schemeClr>
                </a:solidFill>
              </a:rPr>
              <a:t>6. </a:t>
            </a:r>
            <a:r>
              <a:rPr lang="el-GR" dirty="0"/>
              <a:t>Η εκπαίδευση πρέπει να είναι σε όλα τα επίπεδα (πρωτοβάθμια, δευτεροβάθμια, τριτοβάθμια) δωρεάν για τους μαθητές. Αυτό σημαίνει δωρεάν:</a:t>
            </a:r>
          </a:p>
          <a:p>
            <a:pPr>
              <a:buFont typeface="Wingdings"/>
              <a:buChar char="à"/>
            </a:pPr>
            <a:r>
              <a:rPr lang="el-GR" dirty="0">
                <a:sym typeface="Wingdings" panose="05000000000000000000" pitchFamily="2" charset="2"/>
              </a:rPr>
              <a:t>Βιβλία</a:t>
            </a:r>
          </a:p>
          <a:p>
            <a:pPr>
              <a:buFont typeface="Wingdings"/>
              <a:buChar char="à"/>
            </a:pPr>
            <a:r>
              <a:rPr lang="el-GR" dirty="0">
                <a:solidFill>
                  <a:schemeClr val="tx2">
                    <a:lumMod val="60000"/>
                    <a:lumOff val="40000"/>
                  </a:schemeClr>
                </a:solidFill>
                <a:sym typeface="Wingdings" panose="05000000000000000000" pitchFamily="2" charset="2"/>
              </a:rPr>
              <a:t> </a:t>
            </a:r>
            <a:r>
              <a:rPr lang="el-GR" dirty="0">
                <a:sym typeface="Wingdings" panose="05000000000000000000" pitchFamily="2" charset="2"/>
              </a:rPr>
              <a:t>Μεταφορά μαθητών</a:t>
            </a:r>
          </a:p>
          <a:p>
            <a:pPr>
              <a:buFont typeface="Wingdings"/>
              <a:buChar char="à"/>
            </a:pPr>
            <a:r>
              <a:rPr lang="el-GR" dirty="0">
                <a:solidFill>
                  <a:schemeClr val="tx2">
                    <a:lumMod val="60000"/>
                    <a:lumOff val="40000"/>
                  </a:schemeClr>
                </a:solidFill>
                <a:sym typeface="Wingdings" panose="05000000000000000000" pitchFamily="2" charset="2"/>
              </a:rPr>
              <a:t> </a:t>
            </a:r>
            <a:r>
              <a:rPr lang="el-GR" dirty="0">
                <a:sym typeface="Wingdings" panose="05000000000000000000" pitchFamily="2" charset="2"/>
              </a:rPr>
              <a:t>Διατροφή των μαθητών μέσα στο σχολείο (για λόγους υγείας!)</a:t>
            </a:r>
          </a:p>
          <a:p>
            <a:pPr marL="0" indent="0">
              <a:buNone/>
            </a:pPr>
            <a:r>
              <a:rPr lang="el-GR" dirty="0">
                <a:solidFill>
                  <a:schemeClr val="tx2">
                    <a:lumMod val="60000"/>
                    <a:lumOff val="40000"/>
                  </a:schemeClr>
                </a:solidFill>
                <a:sym typeface="Wingdings" panose="05000000000000000000" pitchFamily="2" charset="2"/>
              </a:rPr>
              <a:t>7. </a:t>
            </a:r>
            <a:r>
              <a:rPr lang="el-GR" dirty="0">
                <a:sym typeface="Wingdings" panose="05000000000000000000" pitchFamily="2" charset="2"/>
              </a:rPr>
              <a:t>Η Δια Βίου Μάθηση</a:t>
            </a:r>
            <a:endParaRPr lang="el-GR" dirty="0">
              <a:solidFill>
                <a:schemeClr val="tx2">
                  <a:lumMod val="60000"/>
                  <a:lumOff val="40000"/>
                </a:schemeClr>
              </a:solidFill>
            </a:endParaRPr>
          </a:p>
        </p:txBody>
      </p:sp>
    </p:spTree>
    <p:extLst>
      <p:ext uri="{BB962C8B-B14F-4D97-AF65-F5344CB8AC3E}">
        <p14:creationId xmlns:p14="http://schemas.microsoft.com/office/powerpoint/2010/main" val="3672515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04088"/>
            <a:ext cx="8229600" cy="780696"/>
          </a:xfrm>
        </p:spPr>
        <p:txBody>
          <a:bodyPr>
            <a:normAutofit fontScale="90000"/>
          </a:bodyPr>
          <a:lstStyle/>
          <a:p>
            <a:pPr algn="ctr"/>
            <a:r>
              <a:rPr lang="el-GR" dirty="0"/>
              <a:t>Στην Φινλανδία τα σχολεία 1: </a:t>
            </a:r>
          </a:p>
        </p:txBody>
      </p:sp>
      <p:sp>
        <p:nvSpPr>
          <p:cNvPr id="3" name="Θέση περιεχομένου 2"/>
          <p:cNvSpPr>
            <a:spLocks noGrp="1"/>
          </p:cNvSpPr>
          <p:nvPr>
            <p:ph idx="1"/>
          </p:nvPr>
        </p:nvSpPr>
        <p:spPr>
          <a:xfrm>
            <a:off x="457200" y="1700808"/>
            <a:ext cx="8229600" cy="4623792"/>
          </a:xfrm>
        </p:spPr>
        <p:txBody>
          <a:bodyPr>
            <a:normAutofit/>
          </a:bodyPr>
          <a:lstStyle/>
          <a:p>
            <a:pPr>
              <a:buFont typeface="Wingdings" panose="05000000000000000000" pitchFamily="2" charset="2"/>
              <a:buChar char="ü"/>
            </a:pPr>
            <a:r>
              <a:rPr lang="el-GR" dirty="0"/>
              <a:t> Δεν αποτελούν μόνο χώρο μάθησης (την ώρα των μαθημάτων) αφού οι μαθητές μπορούν να χρησιμοποιήσουν τις εγκαταστάσεις του σχολείου για να γευματίσουν, να διαβάσουν, να κάνουν αθλητισμό κλπ..</a:t>
            </a:r>
          </a:p>
          <a:p>
            <a:pPr>
              <a:buFont typeface="Wingdings" panose="05000000000000000000" pitchFamily="2" charset="2"/>
              <a:buChar char="ü"/>
            </a:pPr>
            <a:r>
              <a:rPr lang="el-GR" dirty="0"/>
              <a:t> Έχουν πολλούς ανοικτούς χώρους, σαλονάκια για τους μαθητές, γυάλινους τοίχους, έξυπνο σχεδιασμό, βιβλιοθήκες και πολλούς υπολογιστές. Εκεί, παρά το μεγάλο αριθμό των μαθητών που έχουν μερικά σχολεία - και 1000 παιδιά ακόμα – αισθάνεται κανείς μια οικειότητα με το χώρο, μια ηρεμία και μια ησυχία.</a:t>
            </a:r>
          </a:p>
        </p:txBody>
      </p:sp>
    </p:spTree>
    <p:extLst>
      <p:ext uri="{BB962C8B-B14F-4D97-AF65-F5344CB8AC3E}">
        <p14:creationId xmlns:p14="http://schemas.microsoft.com/office/powerpoint/2010/main" val="703946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04088"/>
            <a:ext cx="8229600" cy="636680"/>
          </a:xfrm>
        </p:spPr>
        <p:txBody>
          <a:bodyPr>
            <a:normAutofit fontScale="90000"/>
          </a:bodyPr>
          <a:lstStyle/>
          <a:p>
            <a:pPr algn="ctr"/>
            <a:r>
              <a:rPr lang="el-GR" dirty="0"/>
              <a:t>Στην Φινλανδία τα σχολεία 2: </a:t>
            </a:r>
          </a:p>
        </p:txBody>
      </p:sp>
      <p:sp>
        <p:nvSpPr>
          <p:cNvPr id="3" name="Θέση περιεχομένου 2"/>
          <p:cNvSpPr>
            <a:spLocks noGrp="1"/>
          </p:cNvSpPr>
          <p:nvPr>
            <p:ph idx="1"/>
          </p:nvPr>
        </p:nvSpPr>
        <p:spPr>
          <a:xfrm>
            <a:off x="457200" y="1484784"/>
            <a:ext cx="8229600" cy="4839816"/>
          </a:xfrm>
        </p:spPr>
        <p:txBody>
          <a:bodyPr>
            <a:normAutofit fontScale="92500"/>
          </a:bodyPr>
          <a:lstStyle/>
          <a:p>
            <a:pPr>
              <a:buFont typeface="Wingdings" panose="05000000000000000000" pitchFamily="2" charset="2"/>
              <a:buChar char="ü"/>
            </a:pPr>
            <a:r>
              <a:rPr lang="el-GR" dirty="0"/>
              <a:t>Δίνουν μια αίσθηση ενός φιλικού χώρου ή ακόμα και οικογενειακού – χαρακτηριστικό παράδειγμα είναι ότι οι μαθητές αλλά και οι περισσότεροι εκπαιδευτικοί κυκλοφορούν με τις κάλτσες!</a:t>
            </a:r>
          </a:p>
          <a:p>
            <a:pPr>
              <a:buFont typeface="Wingdings" panose="05000000000000000000" pitchFamily="2" charset="2"/>
              <a:buChar char="ü"/>
            </a:pPr>
            <a:r>
              <a:rPr lang="el-GR" dirty="0"/>
              <a:t> Είναι χώροι οικείοι στα παιδιά δεδομένου ότι οι μαθητές θα είναι εκεί από τη νηπιακή ηλικία μέχρι τα 16. Οι ειδικοί στη Φινλανδία θεωρούν πως </a:t>
            </a:r>
            <a:r>
              <a:rPr lang="el-GR" u="sng" dirty="0"/>
              <a:t>η ενιαία σχολική δομή </a:t>
            </a:r>
            <a:r>
              <a:rPr lang="el-GR" dirty="0"/>
              <a:t>σημαίνει:</a:t>
            </a:r>
          </a:p>
          <a:p>
            <a:pPr marL="0" indent="0">
              <a:buNone/>
            </a:pPr>
            <a:r>
              <a:rPr lang="el-GR" dirty="0"/>
              <a:t>   </a:t>
            </a:r>
            <a:r>
              <a:rPr lang="el-GR" dirty="0">
                <a:sym typeface="Wingdings" panose="05000000000000000000" pitchFamily="2" charset="2"/>
              </a:rPr>
              <a:t> </a:t>
            </a:r>
            <a:r>
              <a:rPr lang="el-GR" dirty="0"/>
              <a:t>ότι το προσωπικό ξέρει τους μαθητές και τις οικογένειές τους πολύ καλά,</a:t>
            </a:r>
          </a:p>
          <a:p>
            <a:pPr marL="0" indent="0">
              <a:buNone/>
            </a:pPr>
            <a:r>
              <a:rPr lang="el-GR" dirty="0"/>
              <a:t>   </a:t>
            </a:r>
            <a:r>
              <a:rPr lang="el-GR" dirty="0">
                <a:sym typeface="Wingdings" panose="05000000000000000000" pitchFamily="2" charset="2"/>
              </a:rPr>
              <a:t> ότι </a:t>
            </a:r>
            <a:r>
              <a:rPr lang="el-GR" dirty="0"/>
              <a:t>τα παιδιά αισθάνονται ασφαλέστερα, υπάρχει μικρή πιθανότητα του φόβου για το άγνωστο και μια πιο εύκολη μετάβαση στα εφηβικά χρόνια. </a:t>
            </a:r>
          </a:p>
        </p:txBody>
      </p:sp>
    </p:spTree>
    <p:extLst>
      <p:ext uri="{BB962C8B-B14F-4D97-AF65-F5344CB8AC3E}">
        <p14:creationId xmlns:p14="http://schemas.microsoft.com/office/powerpoint/2010/main" val="3155144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04088"/>
            <a:ext cx="8229600" cy="708688"/>
          </a:xfrm>
        </p:spPr>
        <p:txBody>
          <a:bodyPr>
            <a:normAutofit fontScale="90000"/>
          </a:bodyPr>
          <a:lstStyle/>
          <a:p>
            <a:pPr algn="ctr"/>
            <a:r>
              <a:rPr lang="el-GR" dirty="0"/>
              <a:t>Οι μαθητές 1: </a:t>
            </a:r>
          </a:p>
        </p:txBody>
      </p:sp>
      <p:sp>
        <p:nvSpPr>
          <p:cNvPr id="3" name="Θέση περιεχομένου 2"/>
          <p:cNvSpPr>
            <a:spLocks noGrp="1"/>
          </p:cNvSpPr>
          <p:nvPr>
            <p:ph idx="1"/>
          </p:nvPr>
        </p:nvSpPr>
        <p:spPr>
          <a:xfrm>
            <a:off x="457200" y="1556792"/>
            <a:ext cx="8229600" cy="4767808"/>
          </a:xfrm>
        </p:spPr>
        <p:txBody>
          <a:bodyPr>
            <a:normAutofit fontScale="92500" lnSpcReduction="20000"/>
          </a:bodyPr>
          <a:lstStyle/>
          <a:p>
            <a:pPr>
              <a:buFont typeface="Wingdings" panose="05000000000000000000" pitchFamily="2" charset="2"/>
              <a:buChar char="Ø"/>
            </a:pPr>
            <a:r>
              <a:rPr lang="el-GR" dirty="0"/>
              <a:t> Την εβδομάδα οι μαθητές παρακολουθούν 19 ώρες, αργότερα 23 ώρες και τέλος, στις μεγάλες τάξεις, οι μαθητές κάνουν 30 ώρες. </a:t>
            </a:r>
          </a:p>
          <a:p>
            <a:pPr>
              <a:buFont typeface="Wingdings" panose="05000000000000000000" pitchFamily="2" charset="2"/>
              <a:buChar char="Ø"/>
            </a:pPr>
            <a:r>
              <a:rPr lang="el-GR" dirty="0"/>
              <a:t> Παρακολουθούν τόσο υποχρεωτικά μαθήματα όσο και αρκετά μαθήματα επιλογής</a:t>
            </a:r>
          </a:p>
          <a:p>
            <a:pPr>
              <a:buFont typeface="Wingdings" panose="05000000000000000000" pitchFamily="2" charset="2"/>
              <a:buChar char="Ø"/>
            </a:pPr>
            <a:r>
              <a:rPr lang="el-GR" dirty="0"/>
              <a:t> Στο πανεπιστήμιο οι μαθητές εισάγονται με πανεθνικές εξετάσεις, όταν τελειώσουν το Λύκειο (19 ετών). Εξετάζονται </a:t>
            </a:r>
            <a:r>
              <a:rPr lang="el-GR" u="sng" dirty="0"/>
              <a:t>στη μητρική</a:t>
            </a:r>
            <a:r>
              <a:rPr lang="el-GR" dirty="0"/>
              <a:t> τους γλώσσα (υπάρχει μια μειονότητα που μιλάει Σουηδικά), </a:t>
            </a:r>
            <a:r>
              <a:rPr lang="el-GR" u="sng" dirty="0"/>
              <a:t>στη δεύτερη εθνική </a:t>
            </a:r>
            <a:r>
              <a:rPr lang="el-GR" dirty="0"/>
              <a:t>(είτε πρόκειται για τη φινλανδική είτε για τη σουηδική), μια ακόμη </a:t>
            </a:r>
            <a:r>
              <a:rPr lang="el-GR" u="sng" dirty="0"/>
              <a:t>ξένη γλώσσα </a:t>
            </a:r>
            <a:r>
              <a:rPr lang="el-GR" dirty="0"/>
              <a:t>και τέλος είτε </a:t>
            </a:r>
            <a:r>
              <a:rPr lang="el-GR" u="sng" dirty="0"/>
              <a:t>μαθηματικά</a:t>
            </a:r>
            <a:r>
              <a:rPr lang="el-GR" dirty="0"/>
              <a:t> είτε ένα </a:t>
            </a:r>
            <a:r>
              <a:rPr lang="el-GR" u="sng" dirty="0"/>
              <a:t>μάθημα γενικών σπουδών</a:t>
            </a:r>
            <a:r>
              <a:rPr lang="el-GR" dirty="0"/>
              <a:t>. Στις γενικές σπουδές, ο μαθητής μπορεί να επιλέξει ανάμεσα στη Βιολογία, στη Γεωγραφία, στη Χημεία, στη Φυσική, στην Ιστορία και στις Πολιτικές Επιστήμες, στη Φιλοσοφία ή στην Ψυχολογία.</a:t>
            </a:r>
          </a:p>
          <a:p>
            <a:pPr>
              <a:buFont typeface="Wingdings" panose="05000000000000000000" pitchFamily="2" charset="2"/>
              <a:buChar char="Ø"/>
            </a:pPr>
            <a:endParaRPr lang="el-GR" dirty="0"/>
          </a:p>
        </p:txBody>
      </p:sp>
    </p:spTree>
    <p:extLst>
      <p:ext uri="{BB962C8B-B14F-4D97-AF65-F5344CB8AC3E}">
        <p14:creationId xmlns:p14="http://schemas.microsoft.com/office/powerpoint/2010/main" val="1890760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04088"/>
            <a:ext cx="8229600" cy="636680"/>
          </a:xfrm>
        </p:spPr>
        <p:txBody>
          <a:bodyPr>
            <a:normAutofit fontScale="90000"/>
          </a:bodyPr>
          <a:lstStyle/>
          <a:p>
            <a:pPr algn="ctr"/>
            <a:r>
              <a:rPr lang="el-GR" dirty="0"/>
              <a:t>Οι μαθητές 2: </a:t>
            </a:r>
          </a:p>
        </p:txBody>
      </p:sp>
      <p:sp>
        <p:nvSpPr>
          <p:cNvPr id="3" name="Θέση περιεχομένου 2"/>
          <p:cNvSpPr>
            <a:spLocks noGrp="1"/>
          </p:cNvSpPr>
          <p:nvPr>
            <p:ph idx="1"/>
          </p:nvPr>
        </p:nvSpPr>
        <p:spPr>
          <a:xfrm>
            <a:off x="457200" y="1556792"/>
            <a:ext cx="8229600" cy="4767808"/>
          </a:xfrm>
        </p:spPr>
        <p:txBody>
          <a:bodyPr>
            <a:normAutofit lnSpcReduction="10000"/>
          </a:bodyPr>
          <a:lstStyle/>
          <a:p>
            <a:pPr>
              <a:buFont typeface="Wingdings" panose="05000000000000000000" pitchFamily="2" charset="2"/>
              <a:buChar char="Ø"/>
            </a:pPr>
            <a:r>
              <a:rPr lang="el-GR" dirty="0"/>
              <a:t>Για τους μαθητές υπάρχει </a:t>
            </a:r>
            <a:r>
              <a:rPr lang="el-GR" u="sng" dirty="0"/>
              <a:t>ισότητα των ευκαιριών </a:t>
            </a:r>
            <a:r>
              <a:rPr lang="el-GR" dirty="0"/>
              <a:t>στην εκπαίδευση αφού δεν υπάρχουν μαθητές δύο ταχυτήτων αλλά προχωρούν με όλους τους μαθητές, επιδιώκοντας υψηλό επίπεδο εκπαίδευσης για όλα τα παιδιά ως τα 16 τους.</a:t>
            </a:r>
          </a:p>
          <a:p>
            <a:pPr>
              <a:buFont typeface="Wingdings" panose="05000000000000000000" pitchFamily="2" charset="2"/>
              <a:buChar char="Ø"/>
            </a:pPr>
            <a:r>
              <a:rPr lang="el-GR" dirty="0"/>
              <a:t> Υπάρχει ιδιαίτερη φροντίδα για τα παιδιά με μαθησιακές δυσκολίες. </a:t>
            </a:r>
          </a:p>
          <a:p>
            <a:pPr>
              <a:buFont typeface="Wingdings" panose="05000000000000000000" pitchFamily="2" charset="2"/>
              <a:buChar char="Ø"/>
            </a:pPr>
            <a:r>
              <a:rPr lang="el-GR" dirty="0"/>
              <a:t> Οι μαθητές δείχνουν περισσότερο συνειδητοποιημένοι και με μεγαλύτερη εμπιστοσύνη στις δυνάμεις τους. </a:t>
            </a:r>
          </a:p>
          <a:p>
            <a:pPr>
              <a:buFont typeface="Wingdings" panose="05000000000000000000" pitchFamily="2" charset="2"/>
              <a:buChar char="Ø"/>
            </a:pPr>
            <a:r>
              <a:rPr lang="el-GR" dirty="0"/>
              <a:t> Οι μαθητές δεν δείχνουν στρεσαρισμένοι και μέσα στα πλαίσια του σχολείου δείχνουν να έχουν μεγάλη ελευθερία κινήσεων.</a:t>
            </a:r>
          </a:p>
          <a:p>
            <a:pPr>
              <a:buFont typeface="Wingdings" panose="05000000000000000000" pitchFamily="2" charset="2"/>
              <a:buChar char="Ø"/>
            </a:pPr>
            <a:endParaRPr lang="el-GR" dirty="0"/>
          </a:p>
        </p:txBody>
      </p:sp>
    </p:spTree>
    <p:extLst>
      <p:ext uri="{BB962C8B-B14F-4D97-AF65-F5344CB8AC3E}">
        <p14:creationId xmlns:p14="http://schemas.microsoft.com/office/powerpoint/2010/main" val="1500518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04088"/>
            <a:ext cx="8229600" cy="924712"/>
          </a:xfrm>
        </p:spPr>
        <p:txBody>
          <a:bodyPr/>
          <a:lstStyle/>
          <a:p>
            <a:pPr algn="ctr"/>
            <a:r>
              <a:rPr lang="el-GR" dirty="0"/>
              <a:t>Οι γονείς στη Φινλανδία: </a:t>
            </a:r>
          </a:p>
        </p:txBody>
      </p:sp>
      <p:sp>
        <p:nvSpPr>
          <p:cNvPr id="3" name="Θέση περιεχομένου 2"/>
          <p:cNvSpPr>
            <a:spLocks noGrp="1"/>
          </p:cNvSpPr>
          <p:nvPr>
            <p:ph idx="1"/>
          </p:nvPr>
        </p:nvSpPr>
        <p:spPr/>
        <p:txBody>
          <a:bodyPr/>
          <a:lstStyle/>
          <a:p>
            <a:r>
              <a:rPr lang="el-GR" dirty="0"/>
              <a:t> Συμμετέχουν σε επιλογές που σχετίζονται με την οργάνωση και τη λειτουργία του σχολείου και με αυτόν τον τρόπο έχουν ευθύνη για την διατήρηση της υψηλής ποιότητας εκπαίδευσης των παιδιών τους.</a:t>
            </a:r>
          </a:p>
          <a:p>
            <a:r>
              <a:rPr lang="el-GR" dirty="0"/>
              <a:t> Έχουν στενή σχέση με τη διεύθυνση και τους εκπαιδευτικούς του σχολείου, συμβάλλοντας εποικοδομητικά στη βελτίωση των παιδιών τους.  </a:t>
            </a:r>
          </a:p>
          <a:p>
            <a:r>
              <a:rPr lang="el-GR" dirty="0"/>
              <a:t> Δείχνουν να έχουν τεράστια εμπιστοσύνη στο εκπαιδευτικό σύστημα και στους ίδιους τους εκπαιδευτικούς.</a:t>
            </a:r>
          </a:p>
        </p:txBody>
      </p:sp>
    </p:spTree>
    <p:extLst>
      <p:ext uri="{BB962C8B-B14F-4D97-AF65-F5344CB8AC3E}">
        <p14:creationId xmlns:p14="http://schemas.microsoft.com/office/powerpoint/2010/main" val="3392790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89BDD6-5E9F-6168-7EC2-B7176912D1E9}"/>
              </a:ext>
            </a:extLst>
          </p:cNvPr>
          <p:cNvSpPr>
            <a:spLocks noGrp="1"/>
          </p:cNvSpPr>
          <p:nvPr>
            <p:ph type="title"/>
          </p:nvPr>
        </p:nvSpPr>
        <p:spPr/>
        <p:txBody>
          <a:bodyPr/>
          <a:lstStyle/>
          <a:p>
            <a:pPr algn="ctr"/>
            <a:r>
              <a:rPr lang="el-GR" dirty="0"/>
              <a:t>Το Α.Π. </a:t>
            </a:r>
          </a:p>
        </p:txBody>
      </p:sp>
      <p:sp>
        <p:nvSpPr>
          <p:cNvPr id="3" name="Θέση περιεχομένου 2">
            <a:extLst>
              <a:ext uri="{FF2B5EF4-FFF2-40B4-BE49-F238E27FC236}">
                <a16:creationId xmlns:a16="http://schemas.microsoft.com/office/drawing/2014/main" id="{BB1AE6DF-EDFB-5AFB-6585-6008E71EDDB5}"/>
              </a:ext>
            </a:extLst>
          </p:cNvPr>
          <p:cNvSpPr>
            <a:spLocks noGrp="1"/>
          </p:cNvSpPr>
          <p:nvPr>
            <p:ph idx="1"/>
          </p:nvPr>
        </p:nvSpPr>
        <p:spPr/>
        <p:txBody>
          <a:bodyPr/>
          <a:lstStyle/>
          <a:p>
            <a:pPr marL="0" indent="0">
              <a:buNone/>
            </a:pPr>
            <a:endParaRPr lang="el-GR" dirty="0"/>
          </a:p>
          <a:p>
            <a:pPr marL="0" indent="0">
              <a:buNone/>
            </a:pPr>
            <a:r>
              <a:rPr lang="el-GR" dirty="0">
                <a:sym typeface="Wingdings" panose="05000000000000000000" pitchFamily="2" charset="2"/>
              </a:rPr>
              <a:t> </a:t>
            </a:r>
            <a:r>
              <a:rPr lang="el-GR" dirty="0"/>
              <a:t>τα δύο συστήματα </a:t>
            </a:r>
            <a:r>
              <a:rPr lang="el-GR" u="sng" dirty="0"/>
              <a:t>δεν παρουσιάζουν ιδιαίτερες διαφορές όσον αφορά τα Α.Π.</a:t>
            </a:r>
            <a:r>
              <a:rPr lang="el-GR" dirty="0"/>
              <a:t>, αφού τόσο στο φινλανδικό, όσο και στο ελληνικό εκπαιδευτικό σύστημα η στοχοθεσία σε γενικές γραμμές δε διαφέρει</a:t>
            </a:r>
          </a:p>
        </p:txBody>
      </p:sp>
    </p:spTree>
    <p:extLst>
      <p:ext uri="{BB962C8B-B14F-4D97-AF65-F5344CB8AC3E}">
        <p14:creationId xmlns:p14="http://schemas.microsoft.com/office/powerpoint/2010/main" val="511313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0648"/>
            <a:ext cx="8229600" cy="1296144"/>
          </a:xfrm>
        </p:spPr>
        <p:txBody>
          <a:bodyPr>
            <a:normAutofit fontScale="90000"/>
          </a:bodyPr>
          <a:lstStyle/>
          <a:p>
            <a:pPr algn="ctr"/>
            <a:r>
              <a:rPr lang="el-GR" dirty="0"/>
              <a:t>Οι εκπαιδευτικοί στο φινλανδικό σύστημα 1:  </a:t>
            </a:r>
          </a:p>
        </p:txBody>
      </p:sp>
      <p:sp>
        <p:nvSpPr>
          <p:cNvPr id="3" name="Θέση περιεχομένου 2"/>
          <p:cNvSpPr>
            <a:spLocks noGrp="1"/>
          </p:cNvSpPr>
          <p:nvPr>
            <p:ph idx="1"/>
          </p:nvPr>
        </p:nvSpPr>
        <p:spPr>
          <a:xfrm>
            <a:off x="457200" y="1628800"/>
            <a:ext cx="8229600" cy="4695800"/>
          </a:xfrm>
        </p:spPr>
        <p:txBody>
          <a:bodyPr>
            <a:normAutofit fontScale="85000" lnSpcReduction="20000"/>
          </a:bodyPr>
          <a:lstStyle/>
          <a:p>
            <a:pPr>
              <a:buFont typeface="Wingdings" panose="05000000000000000000" pitchFamily="2" charset="2"/>
              <a:buChar char="q"/>
            </a:pPr>
            <a:r>
              <a:rPr lang="el-GR" dirty="0"/>
              <a:t> Απολαμβάνουν </a:t>
            </a:r>
            <a:r>
              <a:rPr lang="el-GR" u="sng" dirty="0"/>
              <a:t>ιδιαίτερο σεβασμό </a:t>
            </a:r>
            <a:r>
              <a:rPr lang="el-GR" dirty="0"/>
              <a:t>τόσο από το κράτος όσο και από την κοινωνία την ίδια. (</a:t>
            </a:r>
            <a:r>
              <a:rPr lang="el-GR" dirty="0" err="1"/>
              <a:t>To</a:t>
            </a:r>
            <a:r>
              <a:rPr lang="el-GR" dirty="0"/>
              <a:t> 100% των Φινλανδών δασκάλων είναι απόφοιτοι του καλύτερου 10% των τάξεων τους. Στη Φινλανδία οι καλύτεροι μαθητές δεν γίνονται μόνο γιατροί ή νομικοί αλλά και δάσκαλοι! )</a:t>
            </a:r>
          </a:p>
          <a:p>
            <a:pPr>
              <a:buFont typeface="Wingdings" panose="05000000000000000000" pitchFamily="2" charset="2"/>
              <a:buChar char="q"/>
            </a:pPr>
            <a:r>
              <a:rPr lang="el-GR" dirty="0"/>
              <a:t>Οι Φινλανδοί επένδυσαν στους εκπαιδευτικούς, που είναι ο πυρήνας της εκπαίδευσής τους. Γι' αυτό, οι δάσκαλοι στη συντριπτική τους πλειοψηφία έχουν </a:t>
            </a:r>
            <a:r>
              <a:rPr lang="el-GR" u="sng" dirty="0"/>
              <a:t>μεταπτυχιακό δίπλωμα</a:t>
            </a:r>
            <a:r>
              <a:rPr lang="el-GR" dirty="0"/>
              <a:t>, ενώ </a:t>
            </a:r>
            <a:r>
              <a:rPr lang="el-GR" u="sng" dirty="0"/>
              <a:t>μετεκπαιδεύονται</a:t>
            </a:r>
            <a:r>
              <a:rPr lang="el-GR" dirty="0"/>
              <a:t> και κατά τη διάρκεια της δουλειάς τους από το κράτος.</a:t>
            </a:r>
          </a:p>
          <a:p>
            <a:pPr>
              <a:buFont typeface="Wingdings" panose="05000000000000000000" pitchFamily="2" charset="2"/>
              <a:buChar char="q"/>
            </a:pPr>
            <a:r>
              <a:rPr lang="el-GR" dirty="0"/>
              <a:t>Έχουν τεράστια </a:t>
            </a:r>
            <a:r>
              <a:rPr lang="el-GR" u="sng" dirty="0"/>
              <a:t>αυτονομία</a:t>
            </a:r>
            <a:r>
              <a:rPr lang="el-GR" dirty="0"/>
              <a:t> να διαμορφώσουν το μάθημα στην τάξη τους όπως πιστεύουν οι ίδιοι!</a:t>
            </a:r>
          </a:p>
          <a:p>
            <a:pPr>
              <a:buFont typeface="Wingdings" panose="05000000000000000000" pitchFamily="2" charset="2"/>
              <a:buChar char="q"/>
            </a:pPr>
            <a:r>
              <a:rPr lang="el-GR" dirty="0"/>
              <a:t>Έχουν τη </a:t>
            </a:r>
            <a:r>
              <a:rPr lang="el-GR" u="sng" dirty="0"/>
              <a:t>δική του αίθουσα </a:t>
            </a:r>
            <a:r>
              <a:rPr lang="el-GR" dirty="0"/>
              <a:t>όπου έχει τα προσωπικά τους αντικείμενα, βιβλία και </a:t>
            </a:r>
            <a:r>
              <a:rPr lang="el-GR" dirty="0" err="1"/>
              <a:t>ό,τι</a:t>
            </a:r>
            <a:r>
              <a:rPr lang="el-GR" dirty="0"/>
              <a:t> άλλο χρειάζεται για το μάθημά τους. Έτσι υποδέχονται τους μαθητές σαν «οικοδεσπότες» στην αίθουσά τους. </a:t>
            </a:r>
          </a:p>
          <a:p>
            <a:pPr marL="0" indent="0">
              <a:buNone/>
            </a:pPr>
            <a:endParaRPr lang="el-GR" dirty="0"/>
          </a:p>
          <a:p>
            <a:pPr>
              <a:buFont typeface="Wingdings" panose="05000000000000000000" pitchFamily="2" charset="2"/>
              <a:buChar char="q"/>
            </a:pPr>
            <a:endParaRPr lang="el-GR" dirty="0"/>
          </a:p>
        </p:txBody>
      </p:sp>
    </p:spTree>
    <p:extLst>
      <p:ext uri="{BB962C8B-B14F-4D97-AF65-F5344CB8AC3E}">
        <p14:creationId xmlns:p14="http://schemas.microsoft.com/office/powerpoint/2010/main" val="3109802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48680"/>
            <a:ext cx="8229600" cy="1298408"/>
          </a:xfrm>
        </p:spPr>
        <p:txBody>
          <a:bodyPr>
            <a:normAutofit fontScale="90000"/>
          </a:bodyPr>
          <a:lstStyle/>
          <a:p>
            <a:pPr algn="ctr"/>
            <a:r>
              <a:rPr lang="el-GR" dirty="0"/>
              <a:t>Οι εκπαιδευτικοί στο φινλανδικό σύστημα 2: </a:t>
            </a:r>
          </a:p>
        </p:txBody>
      </p:sp>
      <p:sp>
        <p:nvSpPr>
          <p:cNvPr id="3" name="Θέση περιεχομένου 2"/>
          <p:cNvSpPr>
            <a:spLocks noGrp="1"/>
          </p:cNvSpPr>
          <p:nvPr>
            <p:ph idx="1"/>
          </p:nvPr>
        </p:nvSpPr>
        <p:spPr/>
        <p:txBody>
          <a:bodyPr>
            <a:normAutofit/>
          </a:bodyPr>
          <a:lstStyle/>
          <a:p>
            <a:pPr>
              <a:buFont typeface="Wingdings" panose="05000000000000000000" pitchFamily="2" charset="2"/>
              <a:buChar char="q"/>
            </a:pPr>
            <a:r>
              <a:rPr lang="el-GR" dirty="0"/>
              <a:t>Εργάζονται περίπου 570 ώρες το χρόνο (από 16 μέχρι 23 ώρες την εβδομάδα ανάλογα με την ειδικότητα)</a:t>
            </a:r>
          </a:p>
          <a:p>
            <a:pPr>
              <a:buFont typeface="Wingdings" panose="05000000000000000000" pitchFamily="2" charset="2"/>
              <a:buChar char="q"/>
            </a:pPr>
            <a:r>
              <a:rPr lang="el-GR" dirty="0"/>
              <a:t> Έχουν μέσο εισόδημα περίπου 31,500€ (περίπου 2500 καθαρά / 3500 μικτά)</a:t>
            </a:r>
          </a:p>
          <a:p>
            <a:pPr>
              <a:buFont typeface="Wingdings" panose="05000000000000000000" pitchFamily="2" charset="2"/>
              <a:buChar char="q"/>
            </a:pPr>
            <a:r>
              <a:rPr lang="el-GR" dirty="0"/>
              <a:t>Επιλέγονται από τους δήμους μαζί με το Συμβούλιο των γονέων και κηδεμόνων οι οποίοι έχουν και την ευθύνη των σχολείων </a:t>
            </a:r>
          </a:p>
          <a:p>
            <a:pPr>
              <a:buFont typeface="Wingdings" panose="05000000000000000000" pitchFamily="2" charset="2"/>
              <a:buChar char="q"/>
            </a:pPr>
            <a:endParaRPr lang="el-GR" dirty="0"/>
          </a:p>
        </p:txBody>
      </p:sp>
    </p:spTree>
    <p:extLst>
      <p:ext uri="{BB962C8B-B14F-4D97-AF65-F5344CB8AC3E}">
        <p14:creationId xmlns:p14="http://schemas.microsoft.com/office/powerpoint/2010/main" val="3146946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CEF82B-A512-F26E-06E0-DAA47468E0F5}"/>
              </a:ext>
            </a:extLst>
          </p:cNvPr>
          <p:cNvSpPr>
            <a:spLocks noGrp="1"/>
          </p:cNvSpPr>
          <p:nvPr>
            <p:ph type="title"/>
          </p:nvPr>
        </p:nvSpPr>
        <p:spPr>
          <a:xfrm>
            <a:off x="457200" y="704088"/>
            <a:ext cx="8229600" cy="708688"/>
          </a:xfrm>
        </p:spPr>
        <p:txBody>
          <a:bodyPr>
            <a:normAutofit fontScale="90000"/>
          </a:bodyPr>
          <a:lstStyle/>
          <a:p>
            <a:pPr algn="ctr"/>
            <a:r>
              <a:rPr lang="el-GR" dirty="0"/>
              <a:t>Κατάρτιση εκπαιδευτικών 1</a:t>
            </a:r>
          </a:p>
        </p:txBody>
      </p:sp>
      <p:sp>
        <p:nvSpPr>
          <p:cNvPr id="3" name="Θέση περιεχομένου 2">
            <a:extLst>
              <a:ext uri="{FF2B5EF4-FFF2-40B4-BE49-F238E27FC236}">
                <a16:creationId xmlns:a16="http://schemas.microsoft.com/office/drawing/2014/main" id="{9D3A7A06-47C6-1C61-51A1-42A7AA817574}"/>
              </a:ext>
            </a:extLst>
          </p:cNvPr>
          <p:cNvSpPr>
            <a:spLocks noGrp="1"/>
          </p:cNvSpPr>
          <p:nvPr>
            <p:ph idx="1"/>
          </p:nvPr>
        </p:nvSpPr>
        <p:spPr>
          <a:xfrm>
            <a:off x="457200" y="1628800"/>
            <a:ext cx="8229600" cy="4695800"/>
          </a:xfrm>
        </p:spPr>
        <p:txBody>
          <a:bodyPr>
            <a:normAutofit/>
          </a:bodyPr>
          <a:lstStyle/>
          <a:p>
            <a:pPr marL="0" indent="0">
              <a:buNone/>
            </a:pPr>
            <a:r>
              <a:rPr lang="el-GR" dirty="0"/>
              <a:t>Διαφορές σε επίπεδο σπουδών:</a:t>
            </a:r>
          </a:p>
          <a:p>
            <a:pPr marL="514350" indent="-514350">
              <a:buAutoNum type="arabicPeriod"/>
            </a:pPr>
            <a:r>
              <a:rPr lang="el-GR" dirty="0"/>
              <a:t>Στη Φινλανδία το 1978-79 με νομοθετική πράξη ορίστηκε ότι ελάχιστη προϋπόθεση για μόνιμη εργασία ως εκπαιδευτικός είναι ένας μεταπτυχιακός τίτλος σπουδών (</a:t>
            </a:r>
            <a:r>
              <a:rPr lang="el-GR" dirty="0" err="1"/>
              <a:t>Sahlberg</a:t>
            </a:r>
            <a:r>
              <a:rPr lang="el-GR" dirty="0"/>
              <a:t>, 2013)</a:t>
            </a:r>
          </a:p>
          <a:p>
            <a:pPr marL="0" indent="0">
              <a:buNone/>
            </a:pPr>
            <a:endParaRPr lang="el-GR" dirty="0"/>
          </a:p>
          <a:p>
            <a:pPr marL="0" indent="0">
              <a:buNone/>
            </a:pPr>
            <a:r>
              <a:rPr lang="el-GR" dirty="0">
                <a:sym typeface="Wingdings" panose="05000000000000000000" pitchFamily="2" charset="2"/>
              </a:rPr>
              <a:t> </a:t>
            </a:r>
            <a:r>
              <a:rPr lang="el-GR" dirty="0"/>
              <a:t>Με αυτόν τον τρόπο εξασφαλίζεται η εξειδίκευση</a:t>
            </a:r>
          </a:p>
          <a:p>
            <a:pPr marL="0" indent="0">
              <a:buNone/>
            </a:pPr>
            <a:r>
              <a:rPr lang="el-GR" dirty="0"/>
              <a:t>αλλά και η ερευνητική εμπειρία του μελλοντικού εκπαιδευτικού, ενώ και το επάγγελμα του</a:t>
            </a:r>
          </a:p>
          <a:p>
            <a:pPr marL="0" indent="0">
              <a:buNone/>
            </a:pPr>
            <a:r>
              <a:rPr lang="el-GR" dirty="0"/>
              <a:t>αποκτά μεγαλύτερο κύρος. </a:t>
            </a:r>
          </a:p>
        </p:txBody>
      </p:sp>
    </p:spTree>
    <p:extLst>
      <p:ext uri="{BB962C8B-B14F-4D97-AF65-F5344CB8AC3E}">
        <p14:creationId xmlns:p14="http://schemas.microsoft.com/office/powerpoint/2010/main" val="138728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dirty="0"/>
              <a:t>Στόχος της συγκεκριμένης παρουσίασης: </a:t>
            </a:r>
          </a:p>
        </p:txBody>
      </p:sp>
      <p:sp>
        <p:nvSpPr>
          <p:cNvPr id="3" name="Θέση περιεχομένου 2"/>
          <p:cNvSpPr>
            <a:spLocks noGrp="1"/>
          </p:cNvSpPr>
          <p:nvPr>
            <p:ph idx="1"/>
          </p:nvPr>
        </p:nvSpPr>
        <p:spPr/>
        <p:txBody>
          <a:bodyPr>
            <a:normAutofit/>
          </a:bodyPr>
          <a:lstStyle/>
          <a:p>
            <a:pPr marL="0" indent="0">
              <a:buNone/>
            </a:pPr>
            <a:endParaRPr lang="el-GR" dirty="0"/>
          </a:p>
          <a:p>
            <a:pPr marL="0" indent="0">
              <a:buNone/>
            </a:pPr>
            <a:r>
              <a:rPr lang="el-GR" dirty="0">
                <a:sym typeface="Wingdings" panose="05000000000000000000" pitchFamily="2" charset="2"/>
              </a:rPr>
              <a:t> Να ενημερώσει για βασικές πτυχές του επιτυχημένου Φινλανδικού εκπαιδευτικού συστήματος</a:t>
            </a:r>
          </a:p>
          <a:p>
            <a:pPr marL="0" indent="0">
              <a:buNone/>
            </a:pPr>
            <a:r>
              <a:rPr lang="el-GR" dirty="0">
                <a:sym typeface="Wingdings" panose="05000000000000000000" pitchFamily="2" charset="2"/>
              </a:rPr>
              <a:t>  Να ενημερώσει για την καθημερινότητα στα φινλανδικά σχολεία</a:t>
            </a:r>
          </a:p>
          <a:p>
            <a:pPr marL="0" indent="0">
              <a:buNone/>
            </a:pPr>
            <a:r>
              <a:rPr lang="el-GR" dirty="0">
                <a:sym typeface="Wingdings" panose="05000000000000000000" pitchFamily="2" charset="2"/>
              </a:rPr>
              <a:t>  Να αποτελέσει αφορμή για συζήτηση για το τι θα μπορούσε να εφαρμοστεί αποτελεσματικά και στην Ελλάδα </a:t>
            </a:r>
          </a:p>
          <a:p>
            <a:pPr marL="0" indent="0">
              <a:buNone/>
            </a:pPr>
            <a:endParaRPr lang="el-GR" u="sng" dirty="0"/>
          </a:p>
        </p:txBody>
      </p:sp>
    </p:spTree>
    <p:extLst>
      <p:ext uri="{BB962C8B-B14F-4D97-AF65-F5344CB8AC3E}">
        <p14:creationId xmlns:p14="http://schemas.microsoft.com/office/powerpoint/2010/main" val="898391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6A5C3-EB0D-BF53-F893-7E599F09FD4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5AA4B20-C66E-1370-CFC0-E509DF0EA77A}"/>
              </a:ext>
            </a:extLst>
          </p:cNvPr>
          <p:cNvSpPr>
            <a:spLocks noGrp="1"/>
          </p:cNvSpPr>
          <p:nvPr>
            <p:ph type="title"/>
          </p:nvPr>
        </p:nvSpPr>
        <p:spPr>
          <a:xfrm>
            <a:off x="457200" y="704088"/>
            <a:ext cx="8229600" cy="708688"/>
          </a:xfrm>
        </p:spPr>
        <p:txBody>
          <a:bodyPr>
            <a:normAutofit fontScale="90000"/>
          </a:bodyPr>
          <a:lstStyle/>
          <a:p>
            <a:pPr algn="ctr"/>
            <a:r>
              <a:rPr lang="el-GR" dirty="0"/>
              <a:t>Κατάρτιση εκπαιδευτικών 2</a:t>
            </a:r>
          </a:p>
        </p:txBody>
      </p:sp>
      <p:sp>
        <p:nvSpPr>
          <p:cNvPr id="3" name="Θέση περιεχομένου 2">
            <a:extLst>
              <a:ext uri="{FF2B5EF4-FFF2-40B4-BE49-F238E27FC236}">
                <a16:creationId xmlns:a16="http://schemas.microsoft.com/office/drawing/2014/main" id="{D3E31EDA-2A9C-5BCE-3EB1-D805503AFA03}"/>
              </a:ext>
            </a:extLst>
          </p:cNvPr>
          <p:cNvSpPr>
            <a:spLocks noGrp="1"/>
          </p:cNvSpPr>
          <p:nvPr>
            <p:ph idx="1"/>
          </p:nvPr>
        </p:nvSpPr>
        <p:spPr>
          <a:xfrm>
            <a:off x="457200" y="1628800"/>
            <a:ext cx="8229600" cy="4695800"/>
          </a:xfrm>
        </p:spPr>
        <p:txBody>
          <a:bodyPr>
            <a:normAutofit fontScale="92500"/>
          </a:bodyPr>
          <a:lstStyle/>
          <a:p>
            <a:pPr marL="0" indent="0">
              <a:buNone/>
            </a:pPr>
            <a:r>
              <a:rPr lang="el-GR" dirty="0"/>
              <a:t>Διαφορές σε επίπεδο σπουδών:</a:t>
            </a:r>
          </a:p>
          <a:p>
            <a:pPr marL="0" indent="0">
              <a:buNone/>
            </a:pPr>
            <a:r>
              <a:rPr lang="el-GR" dirty="0"/>
              <a:t>2. Στη Φινλανδία τόσο σε προπτυχιακό, όσο και σε μεταπτυχιακό επίπεδο είναι υποχρεωτική η συμμετοχή των φοιτητών σε μεγάλης διάρκειας πρακτική άσκηση σε δημόσια σχολεία υπό την επίβλεψη μόνιμων εκπαιδευτικών.</a:t>
            </a:r>
          </a:p>
          <a:p>
            <a:pPr marL="0" indent="0">
              <a:buNone/>
            </a:pPr>
            <a:r>
              <a:rPr lang="el-GR">
                <a:sym typeface="Wingdings" panose="05000000000000000000" pitchFamily="2" charset="2"/>
              </a:rPr>
              <a:t> </a:t>
            </a:r>
            <a:r>
              <a:rPr lang="el-GR"/>
              <a:t>Ενδεικτικό </a:t>
            </a:r>
            <a:r>
              <a:rPr lang="el-GR" dirty="0"/>
              <a:t>της φιλοσοφίας που κυριαρχεί: ένας εκπαιδευτικός πρωτοβάθμιας εκπαίδευσης έχει από τις μεταπτυχιακές του σπουδές 28 πιστωτικές μονάδες (ECTS) από πρακτική. Αν λάβει κανείς υπόψη ότι κάθε μονάδα αντιπροσωπεύει 25-30 ώρες διδασκαλίας σε δημόσια σχολεία, αντιλαμβάνεται εύκολα τη σημασία που το ίδιο το σύστημα δίνει στην διδακτική εμπειρία των μελλοντικών εκπαιδευτικών</a:t>
            </a:r>
          </a:p>
        </p:txBody>
      </p:sp>
    </p:spTree>
    <p:extLst>
      <p:ext uri="{BB962C8B-B14F-4D97-AF65-F5344CB8AC3E}">
        <p14:creationId xmlns:p14="http://schemas.microsoft.com/office/powerpoint/2010/main" val="2023561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581C2-E795-666E-3EFC-B620EF307EA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6D5DE2E-E320-03D2-D617-3C580719A37A}"/>
              </a:ext>
            </a:extLst>
          </p:cNvPr>
          <p:cNvSpPr>
            <a:spLocks noGrp="1"/>
          </p:cNvSpPr>
          <p:nvPr>
            <p:ph type="title"/>
          </p:nvPr>
        </p:nvSpPr>
        <p:spPr>
          <a:xfrm>
            <a:off x="457200" y="704088"/>
            <a:ext cx="8229600" cy="708688"/>
          </a:xfrm>
        </p:spPr>
        <p:txBody>
          <a:bodyPr>
            <a:normAutofit fontScale="90000"/>
          </a:bodyPr>
          <a:lstStyle/>
          <a:p>
            <a:pPr algn="ctr"/>
            <a:r>
              <a:rPr lang="el-GR" dirty="0"/>
              <a:t>Κατάρτιση εκπαιδευτικών 3</a:t>
            </a:r>
          </a:p>
        </p:txBody>
      </p:sp>
      <p:sp>
        <p:nvSpPr>
          <p:cNvPr id="3" name="Θέση περιεχομένου 2">
            <a:extLst>
              <a:ext uri="{FF2B5EF4-FFF2-40B4-BE49-F238E27FC236}">
                <a16:creationId xmlns:a16="http://schemas.microsoft.com/office/drawing/2014/main" id="{A999A3C3-6A12-1B5D-24B7-053CFFD222D9}"/>
              </a:ext>
            </a:extLst>
          </p:cNvPr>
          <p:cNvSpPr>
            <a:spLocks noGrp="1"/>
          </p:cNvSpPr>
          <p:nvPr>
            <p:ph idx="1"/>
          </p:nvPr>
        </p:nvSpPr>
        <p:spPr>
          <a:xfrm>
            <a:off x="457200" y="1628800"/>
            <a:ext cx="8229600" cy="4695800"/>
          </a:xfrm>
        </p:spPr>
        <p:txBody>
          <a:bodyPr>
            <a:normAutofit/>
          </a:bodyPr>
          <a:lstStyle/>
          <a:p>
            <a:pPr marL="0" indent="0">
              <a:buNone/>
            </a:pPr>
            <a:r>
              <a:rPr lang="el-GR" dirty="0"/>
              <a:t>Επίπεδο επιμόρφωσης:</a:t>
            </a:r>
          </a:p>
          <a:p>
            <a:pPr>
              <a:buFont typeface="Wingdings" panose="05000000000000000000" pitchFamily="2" charset="2"/>
              <a:buChar char="ü"/>
            </a:pPr>
            <a:r>
              <a:rPr lang="el-GR" dirty="0"/>
              <a:t>στη Φινλανδία οι περισσότερες δράσεις διοργανώνονται από το ίδιο το υπουργείο </a:t>
            </a:r>
          </a:p>
          <a:p>
            <a:pPr marL="0" indent="0">
              <a:buNone/>
            </a:pPr>
            <a:r>
              <a:rPr lang="el-GR" dirty="0">
                <a:sym typeface="Wingdings" panose="05000000000000000000" pitchFamily="2" charset="2"/>
              </a:rPr>
              <a:t> </a:t>
            </a:r>
            <a:r>
              <a:rPr lang="el-GR" dirty="0"/>
              <a:t>Αξιοσημείωτο είναι ότι ο φινλανδικός κρατικός προϋπολογισμός προορίζει περίπου 30 εκατομμύρια δολάρια ετησίως στην επαγγελματική αναβάθμιση των εκπαιδευτικών και των διευθυντών</a:t>
            </a:r>
          </a:p>
        </p:txBody>
      </p:sp>
    </p:spTree>
    <p:extLst>
      <p:ext uri="{BB962C8B-B14F-4D97-AF65-F5344CB8AC3E}">
        <p14:creationId xmlns:p14="http://schemas.microsoft.com/office/powerpoint/2010/main" val="4068803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837E0-0DB2-077E-099F-A0001C42C3F7}"/>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900AD79-55A3-AFF3-E0BA-817A4DF80B56}"/>
              </a:ext>
            </a:extLst>
          </p:cNvPr>
          <p:cNvSpPr>
            <a:spLocks noGrp="1"/>
          </p:cNvSpPr>
          <p:nvPr>
            <p:ph type="title"/>
          </p:nvPr>
        </p:nvSpPr>
        <p:spPr>
          <a:xfrm>
            <a:off x="457200" y="704088"/>
            <a:ext cx="8229600" cy="708688"/>
          </a:xfrm>
        </p:spPr>
        <p:txBody>
          <a:bodyPr>
            <a:normAutofit fontScale="90000"/>
          </a:bodyPr>
          <a:lstStyle/>
          <a:p>
            <a:pPr algn="ctr"/>
            <a:r>
              <a:rPr lang="el-GR" dirty="0"/>
              <a:t>Κατάρτιση εκπαιδευτικών 4</a:t>
            </a:r>
          </a:p>
        </p:txBody>
      </p:sp>
      <p:sp>
        <p:nvSpPr>
          <p:cNvPr id="3" name="Θέση περιεχομένου 2">
            <a:extLst>
              <a:ext uri="{FF2B5EF4-FFF2-40B4-BE49-F238E27FC236}">
                <a16:creationId xmlns:a16="http://schemas.microsoft.com/office/drawing/2014/main" id="{DAF9BFAD-86E9-D469-1DFD-2F15700A650E}"/>
              </a:ext>
            </a:extLst>
          </p:cNvPr>
          <p:cNvSpPr>
            <a:spLocks noGrp="1"/>
          </p:cNvSpPr>
          <p:nvPr>
            <p:ph idx="1"/>
          </p:nvPr>
        </p:nvSpPr>
        <p:spPr>
          <a:xfrm>
            <a:off x="457200" y="1628800"/>
            <a:ext cx="8229600" cy="4695800"/>
          </a:xfrm>
        </p:spPr>
        <p:txBody>
          <a:bodyPr>
            <a:normAutofit/>
          </a:bodyPr>
          <a:lstStyle/>
          <a:p>
            <a:pPr marL="0" indent="0">
              <a:buNone/>
            </a:pPr>
            <a:r>
              <a:rPr lang="el-GR" dirty="0"/>
              <a:t>Οι εκπαιδευτικοί έχουν τον απαραίτητο χρόνο και κατ’ επέκταση τις αναγκαίες συνθήκες για να προχωρήσουν σε </a:t>
            </a:r>
            <a:r>
              <a:rPr lang="el-GR" dirty="0" err="1"/>
              <a:t>αναστοχασμό</a:t>
            </a:r>
            <a:r>
              <a:rPr lang="el-GR" dirty="0"/>
              <a:t> πάνω στο έργο τους. Οι εκπαιδευτικοί, παρόλο που είναι κατά τη διάρκεια όλης της σχολικής μέρας στο χώρο του σχολείου, διδάσκουν πολύ λιγότερες ώρες από το μέσο όρο των εκπαιδευτικών του ΟΟΣΑ</a:t>
            </a:r>
          </a:p>
          <a:p>
            <a:pPr marL="0" indent="0">
              <a:buNone/>
            </a:pPr>
            <a:r>
              <a:rPr lang="el-GR" dirty="0"/>
              <a:t>(</a:t>
            </a:r>
            <a:r>
              <a:rPr lang="el-GR" dirty="0" err="1"/>
              <a:t>Sahlberg</a:t>
            </a:r>
            <a:r>
              <a:rPr lang="el-GR" dirty="0"/>
              <a:t>, 2011)</a:t>
            </a:r>
          </a:p>
          <a:p>
            <a:pPr marL="0" indent="0">
              <a:buNone/>
            </a:pPr>
            <a:r>
              <a:rPr lang="el-GR" dirty="0">
                <a:sym typeface="Wingdings" panose="05000000000000000000" pitchFamily="2" charset="2"/>
              </a:rPr>
              <a:t>  έχουν π.χ. χρόνο να συνεργαστούν κατά τη διάρκεια μιας σχολικής μέρας, να παρακολουθήσουν το μάθημα κάποιου συναδέλφου διαμορφώνοντας μια άποψη για το πώς αυτός διδάσκει</a:t>
            </a:r>
            <a:endParaRPr lang="el-GR" dirty="0"/>
          </a:p>
        </p:txBody>
      </p:sp>
    </p:spTree>
    <p:extLst>
      <p:ext uri="{BB962C8B-B14F-4D97-AF65-F5344CB8AC3E}">
        <p14:creationId xmlns:p14="http://schemas.microsoft.com/office/powerpoint/2010/main" val="1824816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9669CA-0E47-8105-140D-8E75F5C0D623}"/>
              </a:ext>
            </a:extLst>
          </p:cNvPr>
          <p:cNvSpPr>
            <a:spLocks noGrp="1"/>
          </p:cNvSpPr>
          <p:nvPr>
            <p:ph type="title"/>
          </p:nvPr>
        </p:nvSpPr>
        <p:spPr/>
        <p:txBody>
          <a:bodyPr/>
          <a:lstStyle/>
          <a:p>
            <a:pPr algn="ctr"/>
            <a:r>
              <a:rPr lang="el-GR" dirty="0"/>
              <a:t>Άλλα στοιχεία</a:t>
            </a:r>
          </a:p>
        </p:txBody>
      </p:sp>
      <p:sp>
        <p:nvSpPr>
          <p:cNvPr id="3" name="Θέση περιεχομένου 2">
            <a:extLst>
              <a:ext uri="{FF2B5EF4-FFF2-40B4-BE49-F238E27FC236}">
                <a16:creationId xmlns:a16="http://schemas.microsoft.com/office/drawing/2014/main" id="{AB25C9DC-FD5A-4671-FF5D-5928FB0DAA47}"/>
              </a:ext>
            </a:extLst>
          </p:cNvPr>
          <p:cNvSpPr>
            <a:spLocks noGrp="1"/>
          </p:cNvSpPr>
          <p:nvPr>
            <p:ph idx="1"/>
          </p:nvPr>
        </p:nvSpPr>
        <p:spPr/>
        <p:txBody>
          <a:bodyPr/>
          <a:lstStyle/>
          <a:p>
            <a:r>
              <a:rPr lang="el-GR" dirty="0"/>
              <a:t>στη Φινλανδία υπάρχουν εδώ και πέντε δεκαετίες ειδικοί (ψυχολόγοι, εκπαιδευτικοί εξειδικευμένοι στην ειδική αγωγή κ.τ.λ.) που αναλαμβάνουν όλες τις περιπτώσεις παιδιών με ειδικές μαθησιακές δυσκολίες και εργάζονται είτε ατομικά είτε σε πολύ μικρές ομάδες</a:t>
            </a:r>
          </a:p>
          <a:p>
            <a:r>
              <a:rPr lang="el-GR" dirty="0"/>
              <a:t>ο θεσμός του βοηθού καθηγητή, αφού αυτός εργάζεται κυρίως με μαθητές που χρειάζονται βοήθεια(σαν τη δική μας παράλληλη στήριξη) </a:t>
            </a:r>
          </a:p>
          <a:p>
            <a:endParaRPr lang="el-GR" dirty="0"/>
          </a:p>
        </p:txBody>
      </p:sp>
    </p:spTree>
    <p:extLst>
      <p:ext uri="{BB962C8B-B14F-4D97-AF65-F5344CB8AC3E}">
        <p14:creationId xmlns:p14="http://schemas.microsoft.com/office/powerpoint/2010/main" val="3961702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04088"/>
            <a:ext cx="8229600" cy="708688"/>
          </a:xfrm>
        </p:spPr>
        <p:txBody>
          <a:bodyPr>
            <a:normAutofit fontScale="90000"/>
          </a:bodyPr>
          <a:lstStyle/>
          <a:p>
            <a:pPr algn="ctr"/>
            <a:r>
              <a:rPr lang="el-GR" dirty="0"/>
              <a:t>Συνεπώς: </a:t>
            </a:r>
          </a:p>
        </p:txBody>
      </p:sp>
      <p:sp>
        <p:nvSpPr>
          <p:cNvPr id="3" name="Θέση περιεχομένου 2"/>
          <p:cNvSpPr>
            <a:spLocks noGrp="1"/>
          </p:cNvSpPr>
          <p:nvPr>
            <p:ph idx="1"/>
          </p:nvPr>
        </p:nvSpPr>
        <p:spPr>
          <a:xfrm>
            <a:off x="457200" y="1628800"/>
            <a:ext cx="8229600" cy="4695800"/>
          </a:xfrm>
        </p:spPr>
        <p:txBody>
          <a:bodyPr>
            <a:normAutofit/>
          </a:bodyPr>
          <a:lstStyle/>
          <a:p>
            <a:r>
              <a:rPr lang="el-GR" dirty="0"/>
              <a:t>Οι</a:t>
            </a:r>
            <a:r>
              <a:rPr lang="el-GR" b="1" dirty="0"/>
              <a:t> </a:t>
            </a:r>
            <a:r>
              <a:rPr lang="el-GR" b="1" dirty="0" err="1"/>
              <a:t>Φινλανδοί</a:t>
            </a:r>
            <a:r>
              <a:rPr lang="el-GR" b="1" dirty="0"/>
              <a:t> επένδυσαν στην εκπαίδευση</a:t>
            </a:r>
            <a:r>
              <a:rPr lang="el-GR" dirty="0"/>
              <a:t>, </a:t>
            </a:r>
            <a:r>
              <a:rPr lang="el-GR" b="1" dirty="0"/>
              <a:t>όχι μόνο σε υλικά και σε χρήμα… αλλά σε φιλοσοφία και στάση ζωής!</a:t>
            </a:r>
            <a:endParaRPr lang="el-GR" dirty="0"/>
          </a:p>
          <a:p>
            <a:r>
              <a:rPr lang="el-GR" dirty="0"/>
              <a:t>Θέλουν </a:t>
            </a:r>
            <a:r>
              <a:rPr lang="el-GR" b="1" dirty="0"/>
              <a:t>οι καλύτεροι να εκπαιδεύουν </a:t>
            </a:r>
            <a:r>
              <a:rPr lang="el-GR" dirty="0"/>
              <a:t>τα παιδιά τους</a:t>
            </a:r>
          </a:p>
          <a:p>
            <a:r>
              <a:rPr lang="el-GR" dirty="0"/>
              <a:t>Θέλουν </a:t>
            </a:r>
            <a:r>
              <a:rPr lang="el-GR" b="1" dirty="0"/>
              <a:t>όλα τα παιδιά</a:t>
            </a:r>
            <a:r>
              <a:rPr lang="el-GR" dirty="0"/>
              <a:t>, ανεξαιρέτως ικανοτήτων  </a:t>
            </a:r>
            <a:r>
              <a:rPr lang="el-GR" b="1" dirty="0"/>
              <a:t>να τελειώσουν την βασική τους εκπαίδευσή στο σχολείο </a:t>
            </a:r>
            <a:r>
              <a:rPr lang="el-GR" dirty="0"/>
              <a:t>χωρίς να υπάρχει εκπαίδευση διαφορετικών ταχυτήτων.</a:t>
            </a:r>
          </a:p>
          <a:p>
            <a:pPr marL="0" indent="0">
              <a:buNone/>
            </a:pPr>
            <a:endParaRPr lang="el-GR" dirty="0"/>
          </a:p>
        </p:txBody>
      </p:sp>
    </p:spTree>
    <p:extLst>
      <p:ext uri="{BB962C8B-B14F-4D97-AF65-F5344CB8AC3E}">
        <p14:creationId xmlns:p14="http://schemas.microsoft.com/office/powerpoint/2010/main" val="4204012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51E780-121A-8132-21E1-F3C25374F4A5}"/>
              </a:ext>
            </a:extLst>
          </p:cNvPr>
          <p:cNvSpPr>
            <a:spLocks noGrp="1"/>
          </p:cNvSpPr>
          <p:nvPr>
            <p:ph type="title"/>
          </p:nvPr>
        </p:nvSpPr>
        <p:spPr>
          <a:xfrm>
            <a:off x="457200" y="260648"/>
            <a:ext cx="8229600" cy="1224136"/>
          </a:xfrm>
        </p:spPr>
        <p:txBody>
          <a:bodyPr>
            <a:normAutofit fontScale="90000"/>
          </a:bodyPr>
          <a:lstStyle/>
          <a:p>
            <a:pPr algn="ctr"/>
            <a:r>
              <a:rPr lang="el-GR" dirty="0"/>
              <a:t>Ενδεικτικές προτάσεις για το ελληνικό εκπαιδευτικό σύστημα</a:t>
            </a:r>
          </a:p>
        </p:txBody>
      </p:sp>
      <p:sp>
        <p:nvSpPr>
          <p:cNvPr id="3" name="Θέση περιεχομένου 2">
            <a:extLst>
              <a:ext uri="{FF2B5EF4-FFF2-40B4-BE49-F238E27FC236}">
                <a16:creationId xmlns:a16="http://schemas.microsoft.com/office/drawing/2014/main" id="{178EDA53-4CDF-6BE4-2057-302DA44791BB}"/>
              </a:ext>
            </a:extLst>
          </p:cNvPr>
          <p:cNvSpPr>
            <a:spLocks noGrp="1"/>
          </p:cNvSpPr>
          <p:nvPr>
            <p:ph idx="1"/>
          </p:nvPr>
        </p:nvSpPr>
        <p:spPr>
          <a:xfrm>
            <a:off x="457200" y="1700808"/>
            <a:ext cx="8229600" cy="4623792"/>
          </a:xfrm>
        </p:spPr>
        <p:txBody>
          <a:bodyPr/>
          <a:lstStyle/>
          <a:p>
            <a:pPr>
              <a:buFont typeface="Wingdings" panose="05000000000000000000" pitchFamily="2" charset="2"/>
              <a:buChar char="Ø"/>
            </a:pPr>
            <a:r>
              <a:rPr lang="el-GR" dirty="0"/>
              <a:t>σταθερή εκπαιδευτική πολιτική </a:t>
            </a:r>
          </a:p>
          <a:p>
            <a:pPr>
              <a:buFont typeface="Wingdings" panose="05000000000000000000" pitchFamily="2" charset="2"/>
              <a:buChar char="Ø"/>
            </a:pPr>
            <a:r>
              <a:rPr lang="el-GR" dirty="0"/>
              <a:t>να προβλεφθεί ένα σύστημα παρακολούθησης της εφαρμογής των Α.Π. στο οποίο θα πρέπει να συμμετέχουν και οι ίδιοι οι εκπαιδευτικοί, αποκτώντας έτσι μεγαλύτερη ευθύνη αλλά και αυτονομία </a:t>
            </a:r>
            <a:r>
              <a:rPr lang="el-GR" dirty="0">
                <a:sym typeface="Wingdings" panose="05000000000000000000" pitchFamily="2" charset="2"/>
              </a:rPr>
              <a:t> ανατροφοδότηση</a:t>
            </a:r>
          </a:p>
          <a:p>
            <a:pPr>
              <a:buFont typeface="Wingdings" panose="05000000000000000000" pitchFamily="2" charset="2"/>
              <a:buChar char="Ø"/>
            </a:pPr>
            <a:r>
              <a:rPr lang="el-GR" dirty="0"/>
              <a:t>Προετοιμασία                                     Πρακτικό</a:t>
            </a:r>
          </a:p>
          <a:p>
            <a:pPr marL="0" indent="0">
              <a:buNone/>
            </a:pPr>
            <a:r>
              <a:rPr lang="el-GR" dirty="0"/>
              <a:t>μελλοντικών εκπαιδευτικών                  χαρακτήρα   </a:t>
            </a:r>
          </a:p>
          <a:p>
            <a:pPr>
              <a:buFont typeface="Wingdings" panose="05000000000000000000" pitchFamily="2" charset="2"/>
              <a:buChar char="Ø"/>
            </a:pPr>
            <a:r>
              <a:rPr lang="el-GR" dirty="0"/>
              <a:t>Επιμόρφωση </a:t>
            </a:r>
          </a:p>
          <a:p>
            <a:pPr>
              <a:buFont typeface="Wingdings" panose="05000000000000000000" pitchFamily="2" charset="2"/>
              <a:buChar char="Ø"/>
            </a:pPr>
            <a:endParaRPr lang="el-GR" dirty="0"/>
          </a:p>
        </p:txBody>
      </p:sp>
      <p:sp>
        <p:nvSpPr>
          <p:cNvPr id="4" name="Δεξί άγκιστρο 3">
            <a:extLst>
              <a:ext uri="{FF2B5EF4-FFF2-40B4-BE49-F238E27FC236}">
                <a16:creationId xmlns:a16="http://schemas.microsoft.com/office/drawing/2014/main" id="{A570CB8A-21E2-F66A-D2D7-47F37CCC4249}"/>
              </a:ext>
            </a:extLst>
          </p:cNvPr>
          <p:cNvSpPr/>
          <p:nvPr/>
        </p:nvSpPr>
        <p:spPr>
          <a:xfrm>
            <a:off x="4572000" y="4149080"/>
            <a:ext cx="216024" cy="14401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 name="Βέλος: Δεξιό 4">
            <a:extLst>
              <a:ext uri="{FF2B5EF4-FFF2-40B4-BE49-F238E27FC236}">
                <a16:creationId xmlns:a16="http://schemas.microsoft.com/office/drawing/2014/main" id="{D8E6FBBE-6FAF-EB71-4BF9-00FEF02CB1EA}"/>
              </a:ext>
            </a:extLst>
          </p:cNvPr>
          <p:cNvSpPr/>
          <p:nvPr/>
        </p:nvSpPr>
        <p:spPr>
          <a:xfrm>
            <a:off x="4572000" y="4626844"/>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99364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04088"/>
            <a:ext cx="8229600" cy="708688"/>
          </a:xfrm>
        </p:spPr>
        <p:txBody>
          <a:bodyPr>
            <a:normAutofit fontScale="90000"/>
          </a:bodyPr>
          <a:lstStyle/>
          <a:p>
            <a:pPr algn="ctr"/>
            <a:r>
              <a:rPr lang="el-GR" dirty="0"/>
              <a:t>ΒΙΒΛΙΟΓΡΑΦΙΑ 1</a:t>
            </a:r>
          </a:p>
        </p:txBody>
      </p:sp>
      <p:sp>
        <p:nvSpPr>
          <p:cNvPr id="3" name="Θέση περιεχομένου 2"/>
          <p:cNvSpPr>
            <a:spLocks noGrp="1"/>
          </p:cNvSpPr>
          <p:nvPr>
            <p:ph idx="1"/>
          </p:nvPr>
        </p:nvSpPr>
        <p:spPr>
          <a:xfrm>
            <a:off x="457200" y="1628800"/>
            <a:ext cx="8229600" cy="4695800"/>
          </a:xfrm>
        </p:spPr>
        <p:txBody>
          <a:bodyPr>
            <a:normAutofit fontScale="85000" lnSpcReduction="20000"/>
          </a:bodyPr>
          <a:lstStyle/>
          <a:p>
            <a:pPr lvl="0"/>
            <a:r>
              <a:rPr lang="en-US" dirty="0">
                <a:hlinkClick r:id="rId2">
                  <a:extLst>
                    <a:ext uri="{A12FA001-AC4F-418D-AE19-62706E023703}">
                      <ahyp:hlinkClr xmlns:ahyp="http://schemas.microsoft.com/office/drawing/2018/hyperlinkcolor" val="tx"/>
                    </a:ext>
                  </a:extLst>
                </a:hlinkClick>
              </a:rPr>
              <a:t>Sahlberg, P. 2007. Education policies for raising student learning: The Finnish approach. Journal of Education Policy, 22(2), 173-197</a:t>
            </a:r>
            <a:endParaRPr lang="el-GR" dirty="0"/>
          </a:p>
          <a:p>
            <a:pPr lvl="0"/>
            <a:r>
              <a:rPr lang="en-US" dirty="0">
                <a:hlinkClick r:id="rId3">
                  <a:extLst>
                    <a:ext uri="{A12FA001-AC4F-418D-AE19-62706E023703}">
                      <ahyp:hlinkClr xmlns:ahyp="http://schemas.microsoft.com/office/drawing/2018/hyperlinkcolor" val="tx"/>
                    </a:ext>
                  </a:extLst>
                </a:hlinkClick>
              </a:rPr>
              <a:t>Sahlberg, P. 2011. PISA in Finland: An education miracle or an obstacle to change? Centre for Education Policy Journal, 1(3), 119-140</a:t>
            </a:r>
            <a:endParaRPr lang="el-GR" dirty="0"/>
          </a:p>
          <a:p>
            <a:pPr lvl="0"/>
            <a:r>
              <a:rPr lang="en-US" dirty="0">
                <a:hlinkClick r:id="rId4">
                  <a:extLst>
                    <a:ext uri="{A12FA001-AC4F-418D-AE19-62706E023703}">
                      <ahyp:hlinkClr xmlns:ahyp="http://schemas.microsoft.com/office/drawing/2018/hyperlinkcolor" val="tx"/>
                    </a:ext>
                  </a:extLst>
                </a:hlinkClick>
              </a:rPr>
              <a:t>Sahlberg, P. 2011. The Fourth Way of Finland. Journal of educational Change, 12(2), 173-184.</a:t>
            </a:r>
            <a:endParaRPr lang="el-GR" dirty="0"/>
          </a:p>
          <a:p>
            <a:pPr lvl="0"/>
            <a:r>
              <a:rPr lang="en-US" dirty="0">
                <a:hlinkClick r:id="rId5">
                  <a:extLst>
                    <a:ext uri="{A12FA001-AC4F-418D-AE19-62706E023703}">
                      <ahyp:hlinkClr xmlns:ahyp="http://schemas.microsoft.com/office/drawing/2018/hyperlinkcolor" val="tx"/>
                    </a:ext>
                  </a:extLst>
                </a:hlinkClick>
              </a:rPr>
              <a:t>Sahlberg, P. 2012. A Model Lesson. Finland shows us how equal opportunity looks like. American Educator, 36(2), 20-27.</a:t>
            </a:r>
            <a:endParaRPr lang="el-GR" dirty="0"/>
          </a:p>
          <a:p>
            <a:pPr lvl="0"/>
            <a:r>
              <a:rPr lang="en-US" dirty="0">
                <a:hlinkClick r:id="rId6">
                  <a:extLst>
                    <a:ext uri="{A12FA001-AC4F-418D-AE19-62706E023703}">
                      <ahyp:hlinkClr xmlns:ahyp="http://schemas.microsoft.com/office/drawing/2018/hyperlinkcolor" val="tx"/>
                    </a:ext>
                  </a:extLst>
                </a:hlinkClick>
              </a:rPr>
              <a:t>Sahlberg, P. 2012. Finland: A non-competitive education for competitive economy. In OECD: Strong performers and successful reformers – Lessons from PISA for Japan. Paris: OECD, pp. 93-111.</a:t>
            </a:r>
            <a:endParaRPr lang="el-GR" dirty="0"/>
          </a:p>
          <a:p>
            <a:pPr lvl="0"/>
            <a:r>
              <a:rPr lang="en-US" dirty="0">
                <a:hlinkClick r:id="rId7">
                  <a:extLst>
                    <a:ext uri="{A12FA001-AC4F-418D-AE19-62706E023703}">
                      <ahyp:hlinkClr xmlns:ahyp="http://schemas.microsoft.com/office/drawing/2018/hyperlinkcolor" val="tx"/>
                    </a:ext>
                  </a:extLst>
                </a:hlinkClick>
              </a:rPr>
              <a:t>Sahlberg, P. 2012. Quality and Equity in Finnish Schools. School Administrator, September 2012.</a:t>
            </a:r>
            <a:endParaRPr lang="el-GR" dirty="0"/>
          </a:p>
        </p:txBody>
      </p:sp>
    </p:spTree>
    <p:extLst>
      <p:ext uri="{BB962C8B-B14F-4D97-AF65-F5344CB8AC3E}">
        <p14:creationId xmlns:p14="http://schemas.microsoft.com/office/powerpoint/2010/main" val="3379800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04088"/>
            <a:ext cx="8229600" cy="636680"/>
          </a:xfrm>
        </p:spPr>
        <p:txBody>
          <a:bodyPr>
            <a:normAutofit fontScale="90000"/>
          </a:bodyPr>
          <a:lstStyle/>
          <a:p>
            <a:pPr algn="ctr"/>
            <a:r>
              <a:rPr lang="el-GR" dirty="0"/>
              <a:t>ΒΙΒΛΙΟΓΡΑΦΙΑ 2</a:t>
            </a:r>
          </a:p>
        </p:txBody>
      </p:sp>
      <p:sp>
        <p:nvSpPr>
          <p:cNvPr id="3" name="Θέση περιεχομένου 2"/>
          <p:cNvSpPr>
            <a:spLocks noGrp="1"/>
          </p:cNvSpPr>
          <p:nvPr>
            <p:ph idx="1"/>
          </p:nvPr>
        </p:nvSpPr>
        <p:spPr>
          <a:xfrm>
            <a:off x="457200" y="1484784"/>
            <a:ext cx="8229600" cy="4839816"/>
          </a:xfrm>
        </p:spPr>
        <p:txBody>
          <a:bodyPr>
            <a:normAutofit lnSpcReduction="10000"/>
          </a:bodyPr>
          <a:lstStyle/>
          <a:p>
            <a:r>
              <a:rPr lang="en-US" sz="2000" dirty="0"/>
              <a:t>Sahlberg, P. 2011</a:t>
            </a:r>
            <a:r>
              <a:rPr lang="en-US" sz="2000" i="1" dirty="0"/>
              <a:t>.</a:t>
            </a:r>
            <a:r>
              <a:rPr lang="en-US" sz="2000" dirty="0"/>
              <a:t>Finnish lessons. </a:t>
            </a:r>
            <a:br>
              <a:rPr lang="en-US" sz="2000" dirty="0"/>
            </a:br>
            <a:r>
              <a:rPr lang="en-US" sz="2000" dirty="0"/>
              <a:t>What can the world learn from educational change in Finland? New York: Teachers College Press.</a:t>
            </a:r>
          </a:p>
          <a:p>
            <a:r>
              <a:rPr lang="en-US" sz="2000" dirty="0"/>
              <a:t>OECD. PISA 2012 Results in Focus: What 15-year-olds know and what they can do with what they know: Key results from PISA 2012.</a:t>
            </a:r>
          </a:p>
          <a:p>
            <a:r>
              <a:rPr lang="en-US" sz="2000" dirty="0"/>
              <a:t>OECD. PISA 2009 Results: What Students Know and Can Do: Student Performance in Reading, Mathematics and Science (Volume I).</a:t>
            </a:r>
          </a:p>
          <a:p>
            <a:pPr fontAlgn="base"/>
            <a:r>
              <a:rPr lang="en-US" sz="2000" dirty="0"/>
              <a:t>OECD. PISA 2006: Science Competencies for Tomorrow's World: Volume 1: Analysis.</a:t>
            </a:r>
          </a:p>
          <a:p>
            <a:pPr fontAlgn="base"/>
            <a:r>
              <a:rPr lang="en-US" sz="2000" dirty="0"/>
              <a:t>OECD. Learning for Tomorrow's World: First Results from PISA 2003.</a:t>
            </a:r>
          </a:p>
          <a:p>
            <a:pPr fontAlgn="base"/>
            <a:r>
              <a:rPr lang="en-US" sz="2000" dirty="0"/>
              <a:t>OECD. Literacy Skills for the World of Tomorrow </a:t>
            </a:r>
            <a:r>
              <a:rPr lang="en-US" sz="2000" i="1" dirty="0"/>
              <a:t>Further Results from PISA 2000..</a:t>
            </a:r>
          </a:p>
          <a:p>
            <a:r>
              <a:rPr lang="en-US" sz="2000" dirty="0"/>
              <a:t>Finnish Ministry of Education</a:t>
            </a:r>
            <a:r>
              <a:rPr lang="en-US" sz="2200" dirty="0"/>
              <a:t>. http://www.minedu.fi/export/sites/default/OPM/Julkaisut/2013/liitteet/Finnish_education_in_a_nuttshell.pdf </a:t>
            </a:r>
            <a:endParaRPr lang="el-GR" sz="2200" dirty="0"/>
          </a:p>
        </p:txBody>
      </p:sp>
    </p:spTree>
    <p:extLst>
      <p:ext uri="{BB962C8B-B14F-4D97-AF65-F5344CB8AC3E}">
        <p14:creationId xmlns:p14="http://schemas.microsoft.com/office/powerpoint/2010/main" val="3726607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48680"/>
            <a:ext cx="8229600" cy="648072"/>
          </a:xfrm>
        </p:spPr>
        <p:txBody>
          <a:bodyPr>
            <a:normAutofit fontScale="90000"/>
          </a:bodyPr>
          <a:lstStyle/>
          <a:p>
            <a:pPr algn="ctr"/>
            <a:r>
              <a:rPr lang="el-GR" dirty="0"/>
              <a:t>Οι μαθητές … σαν το σπίτι τους!</a:t>
            </a: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72650" y="1412776"/>
            <a:ext cx="6598699" cy="4983832"/>
          </a:xfrm>
        </p:spPr>
      </p:pic>
    </p:spTree>
    <p:extLst>
      <p:ext uri="{BB962C8B-B14F-4D97-AF65-F5344CB8AC3E}">
        <p14:creationId xmlns:p14="http://schemas.microsoft.com/office/powerpoint/2010/main" val="2096963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76672"/>
            <a:ext cx="8229600" cy="864096"/>
          </a:xfrm>
        </p:spPr>
        <p:txBody>
          <a:bodyPr>
            <a:normAutofit fontScale="90000"/>
          </a:bodyPr>
          <a:lstStyle/>
          <a:p>
            <a:pPr algn="ctr"/>
            <a:r>
              <a:rPr lang="el-GR" dirty="0"/>
              <a:t>Διδασκαλία σε τριτοβάθμιο ίδρυμα</a:t>
            </a: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5709" y="1628801"/>
            <a:ext cx="5852582" cy="4695800"/>
          </a:xfrm>
        </p:spPr>
      </p:pic>
    </p:spTree>
    <p:extLst>
      <p:ext uri="{BB962C8B-B14F-4D97-AF65-F5344CB8AC3E}">
        <p14:creationId xmlns:p14="http://schemas.microsoft.com/office/powerpoint/2010/main" val="3873906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04088"/>
            <a:ext cx="8229600" cy="636680"/>
          </a:xfrm>
        </p:spPr>
        <p:txBody>
          <a:bodyPr>
            <a:normAutofit fontScale="90000"/>
          </a:bodyPr>
          <a:lstStyle/>
          <a:p>
            <a:pPr algn="ctr"/>
            <a:r>
              <a:rPr lang="el-GR" dirty="0"/>
              <a:t>Η ΦΙΝΛΑΝΔΙΑ: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2466975"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03848" y="1412776"/>
            <a:ext cx="4896544" cy="3416320"/>
          </a:xfrm>
          <a:prstGeom prst="rect">
            <a:avLst/>
          </a:prstGeom>
          <a:noFill/>
        </p:spPr>
        <p:txBody>
          <a:bodyPr wrap="square" rtlCol="0">
            <a:spAutoFit/>
          </a:bodyPr>
          <a:lstStyle/>
          <a:p>
            <a:r>
              <a:rPr lang="el-GR" dirty="0"/>
              <a:t>Αποτελεί χώρα-πρότυπο στον χώρο της Εκπαίδευσης παγκοσμίως</a:t>
            </a:r>
            <a:r>
              <a:rPr lang="en-US" dirty="0"/>
              <a:t> </a:t>
            </a:r>
            <a:r>
              <a:rPr lang="el-GR" dirty="0"/>
              <a:t>αφού: </a:t>
            </a:r>
          </a:p>
          <a:p>
            <a:endParaRPr lang="el-GR" dirty="0"/>
          </a:p>
          <a:p>
            <a:pPr marL="285750" indent="-285750">
              <a:buFont typeface="Arial" panose="020B0604020202020204" pitchFamily="34" charset="0"/>
              <a:buChar char="•"/>
            </a:pPr>
            <a:r>
              <a:rPr lang="el-GR" dirty="0"/>
              <a:t>Από το 2000 οι μαθητές της φιγουράρουν στις κορυφαίες θέσεις της παγκόσμιας κατάταξης του ΟΟΣΑ με τους καλύτερους 15χρονους μαθητές της υφηλίου (έρευνα </a:t>
            </a:r>
            <a:r>
              <a:rPr lang="en-US" dirty="0"/>
              <a:t>PISA)</a:t>
            </a:r>
            <a:endParaRPr lang="el-GR" dirty="0"/>
          </a:p>
          <a:p>
            <a:pPr marL="285750" indent="-285750">
              <a:buFont typeface="Arial" panose="020B0604020202020204" pitchFamily="34" charset="0"/>
              <a:buChar char="•"/>
            </a:pPr>
            <a:r>
              <a:rPr lang="el-GR" dirty="0"/>
              <a:t>Το 99% ολοκληρώνει τη φοίτηση στην υποχρεωτική εκπαίδευση</a:t>
            </a:r>
          </a:p>
          <a:p>
            <a:pPr marL="285750" indent="-285750">
              <a:buFont typeface="Arial" panose="020B0604020202020204" pitchFamily="34" charset="0"/>
              <a:buChar char="•"/>
            </a:pPr>
            <a:r>
              <a:rPr lang="el-GR" dirty="0"/>
              <a:t>Μόλις 4% είναι το ποσοστό των παιδιών που εγκαταλείπουν γενικά το σχολείο!</a:t>
            </a:r>
          </a:p>
        </p:txBody>
      </p:sp>
    </p:spTree>
    <p:extLst>
      <p:ext uri="{BB962C8B-B14F-4D97-AF65-F5344CB8AC3E}">
        <p14:creationId xmlns:p14="http://schemas.microsoft.com/office/powerpoint/2010/main" val="2348787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20688"/>
            <a:ext cx="8229600" cy="576064"/>
          </a:xfrm>
        </p:spPr>
        <p:txBody>
          <a:bodyPr>
            <a:normAutofit fontScale="90000"/>
          </a:bodyPr>
          <a:lstStyle/>
          <a:p>
            <a:pPr algn="ctr"/>
            <a:r>
              <a:rPr lang="el-GR" dirty="0"/>
              <a:t>Σχολείο στο </a:t>
            </a:r>
            <a:r>
              <a:rPr lang="en-US" dirty="0"/>
              <a:t>Joensuu</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3" y="1412776"/>
            <a:ext cx="6598698" cy="4911824"/>
          </a:xfrm>
        </p:spPr>
      </p:pic>
    </p:spTree>
    <p:extLst>
      <p:ext uri="{BB962C8B-B14F-4D97-AF65-F5344CB8AC3E}">
        <p14:creationId xmlns:p14="http://schemas.microsoft.com/office/powerpoint/2010/main" val="763587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04088"/>
            <a:ext cx="8229600" cy="636680"/>
          </a:xfrm>
        </p:spPr>
        <p:txBody>
          <a:bodyPr>
            <a:normAutofit fontScale="90000"/>
          </a:bodyPr>
          <a:lstStyle/>
          <a:p>
            <a:pPr algn="ctr"/>
            <a:r>
              <a:rPr lang="el-GR" dirty="0"/>
              <a:t>Αίθουσα καθηγητών</a:t>
            </a: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5709" y="1484785"/>
            <a:ext cx="5852582" cy="4839816"/>
          </a:xfrm>
        </p:spPr>
      </p:pic>
    </p:spTree>
    <p:extLst>
      <p:ext uri="{BB962C8B-B14F-4D97-AF65-F5344CB8AC3E}">
        <p14:creationId xmlns:p14="http://schemas.microsoft.com/office/powerpoint/2010/main" val="756721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17510B-81E0-35F6-659E-6B0B70E3983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FB60720-50BF-813F-B185-DF1FBB24786F}"/>
              </a:ext>
            </a:extLst>
          </p:cNvPr>
          <p:cNvSpPr>
            <a:spLocks noGrp="1"/>
          </p:cNvSpPr>
          <p:nvPr>
            <p:ph idx="1"/>
          </p:nvPr>
        </p:nvSpPr>
        <p:spPr/>
        <p:txBody>
          <a:bodyPr/>
          <a:lstStyle/>
          <a:p>
            <a:pPr marL="0" indent="0">
              <a:buNone/>
            </a:pPr>
            <a:endParaRPr lang="el-GR" dirty="0"/>
          </a:p>
          <a:p>
            <a:pPr marL="0" indent="0">
              <a:buNone/>
            </a:pPr>
            <a:endParaRPr lang="el-GR" dirty="0"/>
          </a:p>
          <a:p>
            <a:pPr marL="0" indent="0" algn="ctr">
              <a:buNone/>
            </a:pPr>
            <a:r>
              <a:rPr lang="el-GR" dirty="0"/>
              <a:t>Σας ευχαριστώ πολύ!</a:t>
            </a:r>
          </a:p>
          <a:p>
            <a:pPr marL="0" indent="0" algn="ctr">
              <a:buNone/>
            </a:pPr>
            <a:r>
              <a:rPr lang="en-GB" dirty="0"/>
              <a:t>kgkaravelas@uoi.gr</a:t>
            </a:r>
            <a:endParaRPr lang="el-GR" dirty="0"/>
          </a:p>
        </p:txBody>
      </p:sp>
    </p:spTree>
    <p:extLst>
      <p:ext uri="{BB962C8B-B14F-4D97-AF65-F5344CB8AC3E}">
        <p14:creationId xmlns:p14="http://schemas.microsoft.com/office/powerpoint/2010/main" val="194744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dirty="0"/>
              <a:t>Διαγωνισμός που έχει τον τύπο γραπτής εξέτασης</a:t>
            </a:r>
          </a:p>
          <a:p>
            <a:r>
              <a:rPr lang="el-GR" dirty="0"/>
              <a:t>Εξετάζεται κατά πόσο δεκαπεντάχρονοι μαθητές, οι οποίοι βρίσκονται κοντά στο τέλος της υποχρεωτικής τους εκπαίδευσης, είναι εξοπλισμένοι για τη σημερινή κοινωνία γνώσης</a:t>
            </a:r>
          </a:p>
          <a:p>
            <a:pPr marL="0" indent="0">
              <a:buNone/>
            </a:pPr>
            <a:r>
              <a:rPr lang="en-GB" dirty="0">
                <a:sym typeface="Wingdings" panose="05000000000000000000" pitchFamily="2" charset="2"/>
              </a:rPr>
              <a:t> </a:t>
            </a:r>
            <a:r>
              <a:rPr lang="el-GR" dirty="0"/>
              <a:t>Δηλαδή, κατά πόσο μπορούν να ενεργοποιήσουν τις γνώσεις και τις</a:t>
            </a:r>
            <a:r>
              <a:rPr lang="en-GB" dirty="0"/>
              <a:t> </a:t>
            </a:r>
            <a:r>
              <a:rPr lang="el-GR" dirty="0"/>
              <a:t>ικανότητές τους και να τις χρησιμοποιήσουν στην καθημερινή πραγματικότητα, ώστε να</a:t>
            </a:r>
            <a:r>
              <a:rPr lang="en-GB" dirty="0"/>
              <a:t> </a:t>
            </a:r>
            <a:r>
              <a:rPr lang="el-GR" dirty="0"/>
              <a:t>αντιμετωπίσουν προκλήσεις που είναι δυνατόν να συναντήσει ένας ενήλικας</a:t>
            </a:r>
          </a:p>
        </p:txBody>
      </p:sp>
      <p:sp>
        <p:nvSpPr>
          <p:cNvPr id="3" name="2 - Τίτλος"/>
          <p:cNvSpPr>
            <a:spLocks noGrp="1"/>
          </p:cNvSpPr>
          <p:nvPr>
            <p:ph type="title"/>
          </p:nvPr>
        </p:nvSpPr>
        <p:spPr/>
        <p:txBody>
          <a:bodyPr>
            <a:normAutofit fontScale="90000"/>
          </a:bodyPr>
          <a:lstStyle/>
          <a:p>
            <a:pPr algn="ctr"/>
            <a:br>
              <a:rPr lang="en-US" i="1" dirty="0"/>
            </a:br>
            <a:r>
              <a:rPr lang="el-GR" i="1" dirty="0"/>
              <a:t>Τι είναι η έρευνα </a:t>
            </a:r>
            <a:r>
              <a:rPr lang="en-US" i="1" dirty="0"/>
              <a:t>PISA</a:t>
            </a:r>
            <a:br>
              <a:rPr lang="el-GR" dirty="0"/>
            </a:b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836712"/>
            <a:ext cx="8229600" cy="5472608"/>
          </a:xfrm>
        </p:spPr>
        <p:txBody>
          <a:bodyPr>
            <a:normAutofit lnSpcReduction="10000"/>
          </a:bodyPr>
          <a:lstStyle/>
          <a:p>
            <a:r>
              <a:rPr lang="el-GR" dirty="0"/>
              <a:t>ανάγνωση γραπτού λόγου (</a:t>
            </a:r>
            <a:r>
              <a:rPr lang="el-GR" dirty="0" err="1"/>
              <a:t>Reading</a:t>
            </a:r>
            <a:r>
              <a:rPr lang="el-GR" dirty="0"/>
              <a:t> </a:t>
            </a:r>
            <a:r>
              <a:rPr lang="el-GR" dirty="0" err="1"/>
              <a:t>Literacy</a:t>
            </a:r>
            <a:r>
              <a:rPr lang="el-GR" dirty="0"/>
              <a:t>)</a:t>
            </a:r>
          </a:p>
          <a:p>
            <a:r>
              <a:rPr lang="el-GR" dirty="0"/>
              <a:t>βασικές γνώσεις μαθηματικών (</a:t>
            </a:r>
            <a:r>
              <a:rPr lang="el-GR" dirty="0" err="1"/>
              <a:t>Mathematical</a:t>
            </a:r>
            <a:r>
              <a:rPr lang="el-GR" dirty="0"/>
              <a:t> </a:t>
            </a:r>
            <a:r>
              <a:rPr lang="el-GR" dirty="0" err="1"/>
              <a:t>Literacy</a:t>
            </a:r>
            <a:r>
              <a:rPr lang="el-GR" dirty="0"/>
              <a:t>)</a:t>
            </a:r>
          </a:p>
          <a:p>
            <a:r>
              <a:rPr lang="el-GR" dirty="0"/>
              <a:t>βασικές γνώσεις φυσικών επιστημών (</a:t>
            </a:r>
            <a:r>
              <a:rPr lang="en-US" dirty="0" err="1"/>
              <a:t>Scietific</a:t>
            </a:r>
            <a:r>
              <a:rPr lang="en-US" dirty="0"/>
              <a:t> Literacy</a:t>
            </a:r>
            <a:r>
              <a:rPr lang="el-GR" dirty="0"/>
              <a:t>)</a:t>
            </a:r>
          </a:p>
          <a:p>
            <a:pPr>
              <a:buFont typeface="Wingdings"/>
              <a:buChar char="à"/>
            </a:pPr>
            <a:r>
              <a:rPr lang="el-GR" dirty="0"/>
              <a:t>Τους παραπάνω τομείς τους εξετάζει όχι από την άποψη της επαρκούς γνώσης της σχολικής ύλης, αλλά εξετάζει κατά πόσο οι μαθητές είναι σε θέση να χρησιμοποιήσουν τις γνώσεις τους για την αντιμετώπιση καθημερινών προβλημάτων. </a:t>
            </a:r>
          </a:p>
          <a:p>
            <a:pPr>
              <a:buFont typeface="Wingdings"/>
              <a:buChar char="à"/>
            </a:pPr>
            <a:r>
              <a:rPr lang="el-GR" dirty="0"/>
              <a:t>επαναλαμβάνεται από τον Ο.Ο.Σ.Α. κάθε 3 χρόνια και στους τρεις προαναφερθέντες τομείς με τη διαφορά όμως ότι κάθε φορά δίνεται έμφαση σε διαφορετικό τομέα</a:t>
            </a:r>
          </a:p>
        </p:txBody>
      </p:sp>
      <p:sp>
        <p:nvSpPr>
          <p:cNvPr id="3" name="2 - Τίτλος"/>
          <p:cNvSpPr>
            <a:spLocks noGrp="1"/>
          </p:cNvSpPr>
          <p:nvPr>
            <p:ph type="title"/>
          </p:nvPr>
        </p:nvSpPr>
        <p:spPr>
          <a:xfrm>
            <a:off x="457200" y="44624"/>
            <a:ext cx="8229600" cy="792088"/>
          </a:xfrm>
        </p:spPr>
        <p:txBody>
          <a:bodyPr>
            <a:normAutofit fontScale="90000"/>
          </a:bodyPr>
          <a:lstStyle/>
          <a:p>
            <a:pPr algn="ctr"/>
            <a:r>
              <a:rPr lang="el-GR" dirty="0"/>
              <a:t>Γνωστικά πεδία: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C47D77FA-0F5C-A2CA-8803-781D652D39D6}"/>
              </a:ext>
            </a:extLst>
          </p:cNvPr>
          <p:cNvSpPr>
            <a:spLocks noGrp="1"/>
          </p:cNvSpPr>
          <p:nvPr>
            <p:ph idx="1"/>
          </p:nvPr>
        </p:nvSpPr>
        <p:spPr/>
        <p:txBody>
          <a:bodyPr/>
          <a:lstStyle/>
          <a:p>
            <a:r>
              <a:rPr lang="el-GR" dirty="0"/>
              <a:t>διαμορφώθηκε σύμφωνα με τα μέτρα άλλων εκπαιδευτικών συστημάτων, τα οποία εξυπηρετούν διαφορετικούς εκπαιδευτικούς σκοπούς και στόχους </a:t>
            </a:r>
          </a:p>
          <a:p>
            <a:endParaRPr lang="el-GR" dirty="0">
              <a:sym typeface="Wingdings" panose="05000000000000000000" pitchFamily="2" charset="2"/>
            </a:endParaRPr>
          </a:p>
          <a:p>
            <a:r>
              <a:rPr lang="el-GR" dirty="0">
                <a:sym typeface="Wingdings" panose="05000000000000000000" pitchFamily="2" charset="2"/>
              </a:rPr>
              <a:t>οι ερωτήσεις αξιολόγησης </a:t>
            </a:r>
            <a:r>
              <a:rPr lang="el-GR" dirty="0" err="1">
                <a:sym typeface="Wingdings" panose="05000000000000000000" pitchFamily="2" charset="2"/>
              </a:rPr>
              <a:t>νοηματοδοτούνται</a:t>
            </a:r>
            <a:r>
              <a:rPr lang="el-GR" dirty="0">
                <a:sym typeface="Wingdings" panose="05000000000000000000" pitchFamily="2" charset="2"/>
              </a:rPr>
              <a:t> εντελώς διαφορετικά από τους μαθητές/τριες με διαφορετική κουλτούρα και πολιτισμό</a:t>
            </a:r>
          </a:p>
          <a:p>
            <a:pPr marL="566928" indent="-457200">
              <a:buFont typeface="Wingdings" panose="05000000000000000000" pitchFamily="2" charset="2"/>
              <a:buChar char="è"/>
            </a:pPr>
            <a:endParaRPr lang="el-GR" dirty="0">
              <a:sym typeface="Wingdings" panose="05000000000000000000" pitchFamily="2" charset="2"/>
            </a:endParaRPr>
          </a:p>
          <a:p>
            <a:pPr marL="109728" indent="0">
              <a:buNone/>
            </a:pPr>
            <a:endParaRPr lang="el-GR" dirty="0"/>
          </a:p>
        </p:txBody>
      </p:sp>
      <p:sp>
        <p:nvSpPr>
          <p:cNvPr id="3" name="Τίτλος 2">
            <a:extLst>
              <a:ext uri="{FF2B5EF4-FFF2-40B4-BE49-F238E27FC236}">
                <a16:creationId xmlns:a16="http://schemas.microsoft.com/office/drawing/2014/main" id="{2D05B5FB-B32D-437B-F3F2-E3CE63779A9B}"/>
              </a:ext>
            </a:extLst>
          </p:cNvPr>
          <p:cNvSpPr>
            <a:spLocks noGrp="1"/>
          </p:cNvSpPr>
          <p:nvPr>
            <p:ph type="title"/>
          </p:nvPr>
        </p:nvSpPr>
        <p:spPr/>
        <p:txBody>
          <a:bodyPr/>
          <a:lstStyle/>
          <a:p>
            <a:pPr algn="ctr"/>
            <a:r>
              <a:rPr lang="el-GR" dirty="0"/>
              <a:t>Κριτική της </a:t>
            </a:r>
            <a:r>
              <a:rPr lang="en-GB" dirty="0"/>
              <a:t>PISA</a:t>
            </a:r>
            <a:r>
              <a:rPr lang="el-GR" dirty="0"/>
              <a:t> </a:t>
            </a:r>
          </a:p>
        </p:txBody>
      </p:sp>
    </p:spTree>
    <p:extLst>
      <p:ext uri="{BB962C8B-B14F-4D97-AF65-F5344CB8AC3E}">
        <p14:creationId xmlns:p14="http://schemas.microsoft.com/office/powerpoint/2010/main" val="1834890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48680"/>
            <a:ext cx="8229600" cy="1152128"/>
          </a:xfrm>
        </p:spPr>
        <p:txBody>
          <a:bodyPr>
            <a:normAutofit/>
          </a:bodyPr>
          <a:lstStyle/>
          <a:p>
            <a:pPr algn="ctr"/>
            <a:r>
              <a:rPr lang="el-GR" dirty="0"/>
              <a:t>Φινλανδικά Παράδοξα…: </a:t>
            </a:r>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dirty="0"/>
              <a:t> Φαίνεται ότι </a:t>
            </a:r>
          </a:p>
          <a:p>
            <a:r>
              <a:rPr lang="el-GR" dirty="0"/>
              <a:t>οι μαθητές έχουν πολύ λιγότερη δουλειά για το σπίτι απ’ ό,τι οι συνομήλικοί τους σε άλλες χώρες του κόσμου, αφού μελετούν κατά μέσο όρο μόλις 30 λεπτά κάθε βράδυ σπίτι τους.</a:t>
            </a:r>
          </a:p>
          <a:p>
            <a:r>
              <a:rPr lang="el-GR" dirty="0"/>
              <a:t>οι σχολικές μέρες της χρονιάς είναι λιγότερες από το τις αντίστοιχες σχολικές ημέρες  που έχει το 86% των ανεπτυγμένων κρατών.</a:t>
            </a:r>
          </a:p>
          <a:p>
            <a:r>
              <a:rPr lang="el-GR" dirty="0"/>
              <a:t>καθ’ όλη τη διάρκεια του εκπαιδευτικού ταξιδιού τους υποβάλλονται μόνο μία φορά σε εξετάσεις στην τελευταία τάξη του σχολείου.</a:t>
            </a:r>
          </a:p>
          <a:p>
            <a:r>
              <a:rPr lang="el-GR" dirty="0"/>
              <a:t>είναι περιορισμένη η σημασία του εκπαιδευτικού ανταγωνισμού. </a:t>
            </a:r>
          </a:p>
          <a:p>
            <a:endParaRPr lang="el-GR" dirty="0"/>
          </a:p>
          <a:p>
            <a:endParaRPr lang="el-GR" dirty="0"/>
          </a:p>
          <a:p>
            <a:endParaRPr lang="el-GR" dirty="0"/>
          </a:p>
        </p:txBody>
      </p:sp>
    </p:spTree>
    <p:extLst>
      <p:ext uri="{BB962C8B-B14F-4D97-AF65-F5344CB8AC3E}">
        <p14:creationId xmlns:p14="http://schemas.microsoft.com/office/powerpoint/2010/main" val="255070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20688"/>
            <a:ext cx="8229600" cy="792088"/>
          </a:xfrm>
        </p:spPr>
        <p:txBody>
          <a:bodyPr>
            <a:normAutofit fontScale="90000"/>
          </a:bodyPr>
          <a:lstStyle/>
          <a:p>
            <a:pPr algn="ctr"/>
            <a:r>
              <a:rPr lang="el-GR" dirty="0"/>
              <a:t>Βασικό εκπαιδευτικό πλαίσιο: </a:t>
            </a:r>
          </a:p>
        </p:txBody>
      </p:sp>
      <p:sp>
        <p:nvSpPr>
          <p:cNvPr id="3" name="Θέση περιεχομένου 2"/>
          <p:cNvSpPr>
            <a:spLocks noGrp="1"/>
          </p:cNvSpPr>
          <p:nvPr>
            <p:ph idx="1"/>
          </p:nvPr>
        </p:nvSpPr>
        <p:spPr/>
        <p:txBody>
          <a:bodyPr>
            <a:normAutofit lnSpcReduction="10000"/>
          </a:bodyPr>
          <a:lstStyle/>
          <a:p>
            <a:pPr marL="0" indent="0">
              <a:buNone/>
            </a:pPr>
            <a:r>
              <a:rPr lang="el-GR" dirty="0"/>
              <a:t>1. Υπάρχει σταθερή εκπαιδευτική πολιτική που εφαρμόζεται στα θέματα της Παιδείας, ανεξαρτήτως αλλαγής στην κυβέρνηση ή στον υπουργό Παιδείας</a:t>
            </a:r>
          </a:p>
          <a:p>
            <a:pPr marL="0" indent="0">
              <a:buNone/>
            </a:pPr>
            <a:r>
              <a:rPr lang="el-GR" dirty="0"/>
              <a:t>2. Είναι χαρακτηριστική η πολιτική της συναίνεσης στο χώρο της Παιδείας</a:t>
            </a:r>
          </a:p>
          <a:p>
            <a:pPr marL="0" indent="0">
              <a:buNone/>
            </a:pPr>
            <a:r>
              <a:rPr lang="el-GR" dirty="0"/>
              <a:t>3. Υπάρχει αποκεντρωμένο σχολείο, τη διοικητική ευθύνη του οποίου φέρει αποκλειστικά η </a:t>
            </a:r>
            <a:r>
              <a:rPr lang="el-GR" dirty="0" err="1"/>
              <a:t>Tοπική</a:t>
            </a:r>
            <a:r>
              <a:rPr lang="el-GR" dirty="0"/>
              <a:t> </a:t>
            </a:r>
            <a:r>
              <a:rPr lang="el-GR" dirty="0" err="1"/>
              <a:t>Aυτοδιοίκηση</a:t>
            </a:r>
            <a:endParaRPr lang="el-GR" dirty="0"/>
          </a:p>
          <a:p>
            <a:pPr marL="0" indent="0">
              <a:buNone/>
            </a:pPr>
            <a:r>
              <a:rPr lang="el-GR" dirty="0"/>
              <a:t>4. Το Εθνικό Εκπαιδευτικό Συμβούλιο χαράσσει τις βασικές κατευθυντήριες γραμμές της εκπαίδευσης</a:t>
            </a:r>
          </a:p>
          <a:p>
            <a:pPr marL="0" indent="0">
              <a:buNone/>
            </a:pPr>
            <a:r>
              <a:rPr lang="el-GR" dirty="0"/>
              <a:t>5. Υπάρχει στενή συνεργασία του συνόλου της εκπαιδευτικής κοινότητας με το υπουργείο Παιδείας</a:t>
            </a:r>
          </a:p>
          <a:p>
            <a:pPr marL="0" indent="0">
              <a:buNone/>
            </a:pPr>
            <a:endParaRPr lang="el-GR" dirty="0"/>
          </a:p>
        </p:txBody>
      </p:sp>
    </p:spTree>
    <p:extLst>
      <p:ext uri="{BB962C8B-B14F-4D97-AF65-F5344CB8AC3E}">
        <p14:creationId xmlns:p14="http://schemas.microsoft.com/office/powerpoint/2010/main" val="280058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76672"/>
            <a:ext cx="8229600" cy="1368152"/>
          </a:xfrm>
        </p:spPr>
        <p:txBody>
          <a:bodyPr>
            <a:normAutofit fontScale="90000"/>
          </a:bodyPr>
          <a:lstStyle/>
          <a:p>
            <a:pPr algn="ctr"/>
            <a:r>
              <a:rPr lang="el-GR" dirty="0"/>
              <a:t>Βασικές αρχές του φινλανδικού εκπαιδευτικού συστήματος 1</a:t>
            </a:r>
          </a:p>
        </p:txBody>
      </p:sp>
      <p:sp>
        <p:nvSpPr>
          <p:cNvPr id="3" name="Θέση περιεχομένου 2"/>
          <p:cNvSpPr>
            <a:spLocks noGrp="1"/>
          </p:cNvSpPr>
          <p:nvPr>
            <p:ph idx="1"/>
          </p:nvPr>
        </p:nvSpPr>
        <p:spPr/>
        <p:txBody>
          <a:bodyPr>
            <a:normAutofit/>
          </a:bodyPr>
          <a:lstStyle/>
          <a:p>
            <a:pPr marL="514350" indent="-514350">
              <a:buFont typeface="+mj-lt"/>
              <a:buAutoNum type="arabicPeriod"/>
            </a:pPr>
            <a:r>
              <a:rPr lang="el-GR" dirty="0"/>
              <a:t>Πρέπει να εξασφαλίζει ίσες ευκαιρίες για καλή δημόσια εκπαίδευση για όλους. </a:t>
            </a:r>
          </a:p>
          <a:p>
            <a:pPr marL="514350" indent="-514350">
              <a:buFont typeface="+mj-lt"/>
              <a:buAutoNum type="arabicPeriod"/>
            </a:pPr>
            <a:r>
              <a:rPr lang="el-GR" dirty="0"/>
              <a:t>Στο επίκεντρο είναι ο ίδιος ο μαθητής (σε περίπτωση που χρειάζεται υπάρχουν οι συνθήκες που επιτρέπουν να εκπονηθούν προγράμματα για ένα συγκεκριμένο μαθητή)</a:t>
            </a:r>
          </a:p>
          <a:p>
            <a:pPr marL="514350" indent="-514350">
              <a:buFont typeface="+mj-lt"/>
              <a:buAutoNum type="arabicPeriod"/>
            </a:pPr>
            <a:r>
              <a:rPr lang="el-GR" dirty="0"/>
              <a:t>Πρέπει να υπάρχει  ενίσχυση του </a:t>
            </a:r>
            <a:r>
              <a:rPr lang="el-GR" u="sng" dirty="0"/>
              <a:t>επαγγελματισμού</a:t>
            </a:r>
            <a:r>
              <a:rPr lang="el-GR" dirty="0"/>
              <a:t> και της </a:t>
            </a:r>
            <a:r>
              <a:rPr lang="el-GR" u="sng" dirty="0"/>
              <a:t>εμπιστοσύνης</a:t>
            </a:r>
            <a:r>
              <a:rPr lang="el-GR" dirty="0"/>
              <a:t> στους εκπαιδευτικούς</a:t>
            </a:r>
          </a:p>
          <a:p>
            <a:pPr marL="514350" indent="-514350">
              <a:buFont typeface="+mj-lt"/>
              <a:buAutoNum type="arabicPeriod"/>
            </a:pPr>
            <a:r>
              <a:rPr lang="el-GR" dirty="0"/>
              <a:t>Εποικοδομητική Αξιολόγηση</a:t>
            </a:r>
          </a:p>
          <a:p>
            <a:pPr marL="514350" indent="-514350">
              <a:buFont typeface="+mj-lt"/>
              <a:buAutoNum type="arabicPeriod"/>
            </a:pPr>
            <a:endParaRPr lang="el-GR" dirty="0"/>
          </a:p>
          <a:p>
            <a:pPr marL="514350" indent="-514350">
              <a:buFont typeface="+mj-lt"/>
              <a:buAutoNum type="arabicPeriod"/>
            </a:pPr>
            <a:endParaRPr lang="el-GR" dirty="0"/>
          </a:p>
          <a:p>
            <a:pPr marL="0" indent="0">
              <a:buNone/>
            </a:pPr>
            <a:endParaRPr lang="el-GR" dirty="0"/>
          </a:p>
        </p:txBody>
      </p:sp>
    </p:spTree>
    <p:extLst>
      <p:ext uri="{BB962C8B-B14F-4D97-AF65-F5344CB8AC3E}">
        <p14:creationId xmlns:p14="http://schemas.microsoft.com/office/powerpoint/2010/main" val="2060595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1783</TotalTime>
  <Words>2163</Words>
  <Application>Microsoft Office PowerPoint</Application>
  <PresentationFormat>Προβολή στην οθόνη (4:3)</PresentationFormat>
  <Paragraphs>142</Paragraphs>
  <Slides>32</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32</vt:i4>
      </vt:variant>
    </vt:vector>
  </HeadingPairs>
  <TitlesOfParts>
    <vt:vector size="38" baseType="lpstr">
      <vt:lpstr>Arial</vt:lpstr>
      <vt:lpstr>Calibri</vt:lpstr>
      <vt:lpstr>Constantia</vt:lpstr>
      <vt:lpstr>Wingdings</vt:lpstr>
      <vt:lpstr>Wingdings 2</vt:lpstr>
      <vt:lpstr>Flow</vt:lpstr>
      <vt:lpstr>Το Φινλανδικό Εκπαιδευτικό Σύστημα:  Τι μπορεί να μας διδάξει  </vt:lpstr>
      <vt:lpstr>Στόχος της συγκεκριμένης παρουσίασης: </vt:lpstr>
      <vt:lpstr>Η ΦΙΝΛΑΝΔΙΑ: </vt:lpstr>
      <vt:lpstr> Τι είναι η έρευνα PISA </vt:lpstr>
      <vt:lpstr>Γνωστικά πεδία: </vt:lpstr>
      <vt:lpstr>Κριτική της PISA </vt:lpstr>
      <vt:lpstr>Φινλανδικά Παράδοξα…: </vt:lpstr>
      <vt:lpstr>Βασικό εκπαιδευτικό πλαίσιο: </vt:lpstr>
      <vt:lpstr>Βασικές αρχές του φινλανδικού εκπαιδευτικού συστήματος 1</vt:lpstr>
      <vt:lpstr>Βασικές αρχές του φινλανδικού εκπαιδευτικού συστήματος 2</vt:lpstr>
      <vt:lpstr>Στην Φινλανδία τα σχολεία 1: </vt:lpstr>
      <vt:lpstr>Στην Φινλανδία τα σχολεία 2: </vt:lpstr>
      <vt:lpstr>Οι μαθητές 1: </vt:lpstr>
      <vt:lpstr>Οι μαθητές 2: </vt:lpstr>
      <vt:lpstr>Οι γονείς στη Φινλανδία: </vt:lpstr>
      <vt:lpstr>Το Α.Π. </vt:lpstr>
      <vt:lpstr>Οι εκπαιδευτικοί στο φινλανδικό σύστημα 1:  </vt:lpstr>
      <vt:lpstr>Οι εκπαιδευτικοί στο φινλανδικό σύστημα 2: </vt:lpstr>
      <vt:lpstr>Κατάρτιση εκπαιδευτικών 1</vt:lpstr>
      <vt:lpstr>Κατάρτιση εκπαιδευτικών 2</vt:lpstr>
      <vt:lpstr>Κατάρτιση εκπαιδευτικών 3</vt:lpstr>
      <vt:lpstr>Κατάρτιση εκπαιδευτικών 4</vt:lpstr>
      <vt:lpstr>Άλλα στοιχεία</vt:lpstr>
      <vt:lpstr>Συνεπώς: </vt:lpstr>
      <vt:lpstr>Ενδεικτικές προτάσεις για το ελληνικό εκπαιδευτικό σύστημα</vt:lpstr>
      <vt:lpstr>ΒΙΒΛΙΟΓΡΑΦΙΑ 1</vt:lpstr>
      <vt:lpstr>ΒΙΒΛΙΟΓΡΑΦΙΑ 2</vt:lpstr>
      <vt:lpstr>Οι μαθητές … σαν το σπίτι τους!</vt:lpstr>
      <vt:lpstr>Διδασκαλία σε τριτοβάθμιο ίδρυμα</vt:lpstr>
      <vt:lpstr>Σχολείο στο Joensuu</vt:lpstr>
      <vt:lpstr>Αίθουσα καθηγητών</vt:lpstr>
      <vt:lpstr>Παρουσίαση του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ΕΠΙΚΟΙΝΩΝΙΑΚΗ ΙΚΑΝΟΤΗΤΑ ΔΙΓΛΩΣΣΩΝ ΜΑΘΗΤΩΝ ΚΑΤΑ ΤΗΝ ΑΝΑΓΝΩΣΗ ΓΡΑΠΤΩΝ ΚΕΙΜΕΝΩΝ</dc:title>
  <dc:creator>THEOPHANO</dc:creator>
  <cp:lastModifiedBy>ΚΩΝΣΤΑΝΤΙΝΟΣ ΓΚΑΡΑΒΕΛΑΣ</cp:lastModifiedBy>
  <cp:revision>162</cp:revision>
  <dcterms:created xsi:type="dcterms:W3CDTF">2011-04-21T06:49:07Z</dcterms:created>
  <dcterms:modified xsi:type="dcterms:W3CDTF">2025-11-12T09:51:41Z</dcterms:modified>
</cp:coreProperties>
</file>