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96" r:id="rId6"/>
    <p:sldId id="280" r:id="rId7"/>
    <p:sldId id="297" r:id="rId8"/>
    <p:sldId id="299" r:id="rId9"/>
    <p:sldId id="298" r:id="rId10"/>
    <p:sldId id="306" r:id="rId11"/>
    <p:sldId id="261" r:id="rId12"/>
    <p:sldId id="300" r:id="rId13"/>
    <p:sldId id="262" r:id="rId14"/>
    <p:sldId id="301" r:id="rId15"/>
    <p:sldId id="263" r:id="rId16"/>
    <p:sldId id="290" r:id="rId17"/>
    <p:sldId id="302" r:id="rId18"/>
    <p:sldId id="303" r:id="rId19"/>
    <p:sldId id="292" r:id="rId20"/>
    <p:sldId id="293" r:id="rId21"/>
    <p:sldId id="304" r:id="rId22"/>
    <p:sldId id="294" r:id="rId23"/>
    <p:sldId id="307" r:id="rId24"/>
    <p:sldId id="295" r:id="rId25"/>
    <p:sldId id="305" r:id="rId26"/>
    <p:sldId id="286" r:id="rId27"/>
    <p:sldId id="282" r:id="rId28"/>
    <p:sldId id="289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/>
              <a:t>ΕΠΙΧΕΙΡΗΜΑΤΙΚΟΤΗΤΑ</a:t>
            </a:r>
            <a:br>
              <a:rPr lang="el-GR" sz="6000" b="1" dirty="0"/>
            </a:br>
            <a:r>
              <a:rPr lang="el-GR" sz="2200" b="1" dirty="0">
                <a:solidFill>
                  <a:schemeClr val="bg1">
                    <a:lumMod val="65000"/>
                  </a:schemeClr>
                </a:solidFill>
              </a:rPr>
              <a:t>ΚΟΙΝΩΝΙΑ, ΨΗΦΙΑΚΟ ΠΕΡΙΒΑΛΛΟΝ, ΔΙΟΙΚΗΣΗ, ΤΟΥΡΙΣΜΟΣ</a:t>
            </a:r>
            <a:endParaRPr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64234"/>
            <a:ext cx="8229600" cy="56619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/>
              <a:t>Αφθονία Πληροφοριών</a:t>
            </a:r>
          </a:p>
          <a:p>
            <a:r>
              <a:rPr lang="el-GR" b="1" dirty="0"/>
              <a:t>Πλούσιο περιεχόμενο &amp; πληροφορία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Αναλυτική παρουσίαση προϊόντων/υπηρεσιών </a:t>
            </a:r>
          </a:p>
          <a:p>
            <a:r>
              <a:rPr lang="el-GR" b="1" dirty="0"/>
              <a:t>Ενδυνάμωση καταναλωτή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Σύγκριση τιμών &amp; ποιότητας </a:t>
            </a:r>
          </a:p>
          <a:p>
            <a:pPr lvl="1"/>
            <a:r>
              <a:rPr lang="el-GR" dirty="0"/>
              <a:t>Περισσότερες επιλογές </a:t>
            </a:r>
          </a:p>
          <a:p>
            <a:r>
              <a:rPr lang="el-GR" b="1" dirty="0"/>
              <a:t>Συνεχής λειτουργία αγοράς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24/7 πρόσβαση χωρίς χρονικούς περιορισμούς </a:t>
            </a:r>
          </a:p>
          <a:p>
            <a:r>
              <a:rPr lang="el-GR" b="1" dirty="0"/>
              <a:t>Οφέλη για επιχειρήσεις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Προβολή σε ευρύ κοινό </a:t>
            </a:r>
          </a:p>
          <a:p>
            <a:pPr lvl="1"/>
            <a:r>
              <a:rPr lang="el-GR" dirty="0"/>
              <a:t>Άμεση επικοινωνία με πελάτες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9655"/>
          </a:xfrm>
        </p:spPr>
        <p:txBody>
          <a:bodyPr>
            <a:noAutofit/>
          </a:bodyPr>
          <a:lstStyle/>
          <a:p>
            <a:r>
              <a:rPr lang="el-GR" sz="3600" dirty="0"/>
              <a:t>Κίνητρα ώθησης ηλεκτρονικών συναλλαγών</a:t>
            </a:r>
            <a:endParaRPr sz="3600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026942"/>
            <a:ext cx="42625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Τεχνικοί Περιορισμοί e-</a:t>
            </a:r>
            <a:r>
              <a:rPr lang="el-GR" sz="2400" b="1" u="sng" dirty="0" err="1"/>
              <a:t>Commerce</a:t>
            </a:r>
            <a:endParaRPr lang="el-GR" sz="2400" b="1" u="sng" dirty="0"/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Ασφάλεια &amp; αξιοπιστία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Ελλείψεις σε πρότυπα &amp; πρωτόκολλα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Τηλεπικοινωνιακοί περιορισμοί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Ανεπαρκές εύρος ζώνης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Τεχνολογική μεταβλητότητα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Συνεχείς αλλαγές σε εργαλεία λογισμικού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Υποδομές &amp; συμβατότητα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-Ανάγκη ειδικών </a:t>
            </a:r>
            <a:r>
              <a:rPr lang="el-GR" sz="2400" dirty="0" err="1"/>
              <a:t>servers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-Πιθανές ασυμβατότητες συστημάτων</a:t>
            </a:r>
          </a:p>
          <a:p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262511" y="759655"/>
            <a:ext cx="48814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Μη Τεχνικοί Περιορισμοί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Υψηλό κόστος ανάπτυξης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Δυσκολία αξιολόγησης μη απτών οφελών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Ασφάλεια &amp; απόρρητο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-Ανάγκη ενίσχυσης εμπιστοσύνης </a:t>
            </a:r>
          </a:p>
          <a:p>
            <a:pPr lvl="1"/>
            <a:r>
              <a:rPr lang="el-GR" sz="2400" dirty="0"/>
              <a:t>-Ρυθμιστικό πλαίσιο: GDPR, PSD2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Τεχνολογίες προστασίας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2FA, κρυπτογράφηση, </a:t>
            </a:r>
            <a:r>
              <a:rPr lang="el-GR" sz="2400" dirty="0" err="1"/>
              <a:t>tokenization</a:t>
            </a:r>
            <a:r>
              <a:rPr lang="el-GR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Έλλειψη εμπιστοσύνης χρηστών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-Δισταγμός σε </a:t>
            </a:r>
            <a:r>
              <a:rPr lang="el-GR" sz="2400" dirty="0" err="1"/>
              <a:t>online</a:t>
            </a:r>
            <a:r>
              <a:rPr lang="el-GR" sz="2400" dirty="0"/>
              <a:t> συναλλαγές </a:t>
            </a:r>
          </a:p>
          <a:p>
            <a:pPr lvl="1"/>
            <a:r>
              <a:rPr lang="el-GR" sz="2400" dirty="0"/>
              <a:t>-Αντίσταση στη μετάβαση από φυσικά καταστήματα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4614203" cy="5655212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/>
              <a:t>Επιπλέον Περιορισμοί e-</a:t>
            </a:r>
            <a:r>
              <a:rPr lang="el-GR" b="1" dirty="0" err="1"/>
              <a:t>Commerce</a:t>
            </a:r>
            <a:endParaRPr lang="el-GR" b="1" dirty="0"/>
          </a:p>
          <a:p>
            <a:r>
              <a:rPr lang="el-GR" b="1" dirty="0"/>
              <a:t>Έλλειψη φυσικής εμπειρίας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Αδυναμία επαφής με προϊόντα </a:t>
            </a:r>
          </a:p>
          <a:p>
            <a:r>
              <a:rPr lang="el-GR" b="1" dirty="0"/>
              <a:t>Νομικά &amp; ρυθμιστικά κενά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Ανεπαρκείς κανονισμοί &amp; πρότυπα </a:t>
            </a:r>
          </a:p>
          <a:p>
            <a:r>
              <a:rPr lang="el-GR" b="1" dirty="0"/>
              <a:t>Ταχεία εξέλιξη τεχνολογίας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Αβεβαιότητα για νέους χρήστες </a:t>
            </a:r>
          </a:p>
          <a:p>
            <a:r>
              <a:rPr lang="el-GR" b="1" dirty="0"/>
              <a:t>Έλλειψη υποστηρικτικών υπηρεσιών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Περιορισμένοι ειδικοί &amp; δομές </a:t>
            </a:r>
          </a:p>
          <a:p>
            <a:r>
              <a:rPr lang="el-GR" b="1" dirty="0"/>
              <a:t>Περιορισμένη αγορά σε ορισμένες εφαρμογές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Λίγοι αγοραστές/πωλητές </a:t>
            </a:r>
          </a:p>
          <a:p>
            <a:r>
              <a:rPr lang="el-GR" b="1" dirty="0"/>
              <a:t>Μείωση ανθρώπινης επαφής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Περιορισμός προσωπικών σχέσεων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Image 1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78437"/>
            <a:ext cx="4614203" cy="113948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" y="6217920"/>
            <a:ext cx="478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11.3 Το οικοσύστημα του ηλεκτρονικού εμπορίου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375052" y="0"/>
            <a:ext cx="476894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Κρίσιμοι Παράγοντες Επιτυχίας (CSF)</a:t>
            </a:r>
          </a:p>
          <a:p>
            <a:r>
              <a:rPr lang="el-GR" sz="2400" b="1" dirty="0"/>
              <a:t>Ορισμός CSF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Παράγοντες που καθορίζουν την επιτυχία (τεχνολογικοί, επιχειρηματικοί, ανθρώπινοι) </a:t>
            </a:r>
          </a:p>
          <a:p>
            <a:r>
              <a:rPr lang="el-GR" sz="2400" b="1" dirty="0"/>
              <a:t>Αναγκαία ανάλυση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Περιβάλλον επιχείρησης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Οφέλη &amp; κίνδυνοι e-</a:t>
            </a:r>
            <a:r>
              <a:rPr lang="el-GR" sz="2400" dirty="0" err="1"/>
              <a:t>commerce</a:t>
            </a:r>
            <a:r>
              <a:rPr lang="el-GR" sz="2400" dirty="0"/>
              <a:t> </a:t>
            </a:r>
          </a:p>
          <a:p>
            <a:endParaRPr lang="el-GR" sz="2400" b="1" dirty="0"/>
          </a:p>
          <a:p>
            <a:r>
              <a:rPr lang="el-GR" sz="2400" b="1" dirty="0"/>
              <a:t>Κρίσιμα ερωτήματα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-Πώς αξιοποιώ δεδομένα πελατών; </a:t>
            </a:r>
          </a:p>
          <a:p>
            <a:pPr lvl="1"/>
            <a:r>
              <a:rPr lang="el-GR" sz="2400" dirty="0"/>
              <a:t>-Πώς μειώνω κόστος υπηρεσιών; </a:t>
            </a:r>
          </a:p>
          <a:p>
            <a:pPr lvl="1"/>
            <a:r>
              <a:rPr lang="el-GR" sz="2400" dirty="0"/>
              <a:t>-Πώς ενισχύω την εξυπηρέτηση πελατών; </a:t>
            </a:r>
          </a:p>
          <a:p>
            <a:pPr lvl="1"/>
            <a:r>
              <a:rPr lang="el-GR" sz="2400" dirty="0"/>
              <a:t>-Τι κάνουν οι ανταγωνιστές; </a:t>
            </a: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375053" y="6217921"/>
            <a:ext cx="47689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Στόχος</a:t>
            </a:r>
            <a:r>
              <a:rPr lang="el-GR" sz="2400" dirty="0"/>
              <a:t> : </a:t>
            </a:r>
            <a:r>
              <a:rPr lang="el-GR" sz="1600" b="1" dirty="0"/>
              <a:t>Καλύτερος σχεδιασμός &amp; αξιοποίηση ευκαιριών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9655"/>
          </a:xfrm>
        </p:spPr>
        <p:txBody>
          <a:bodyPr>
            <a:noAutofit/>
          </a:bodyPr>
          <a:lstStyle/>
          <a:p>
            <a:r>
              <a:rPr lang="el-GR" sz="3600" dirty="0"/>
              <a:t>Ηλεκτρονικό εμπόριο και επιχειρηματικά μοντέλα</a:t>
            </a:r>
            <a:endParaRPr sz="3600" dirty="0"/>
          </a:p>
        </p:txBody>
      </p:sp>
      <p:pic>
        <p:nvPicPr>
          <p:cNvPr id="4" name="Image 113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0375" y="3369468"/>
            <a:ext cx="1876425" cy="220027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428935" y="5569743"/>
            <a:ext cx="2715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11.4 Αγοράζοντας αγαθά και υπηρεσίες μέσω ηλεκτρονικού υπολογιστή και κινητών συσκευών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" y="1167618"/>
            <a:ext cx="68103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/>
              <a:t>Επιχειρηματικά Μοντέλα e-</a:t>
            </a:r>
            <a:r>
              <a:rPr lang="el-GR" sz="2200" b="1" dirty="0" err="1"/>
              <a:t>Commerce</a:t>
            </a:r>
            <a:r>
              <a:rPr lang="el-GR" sz="2200" b="1" dirty="0"/>
              <a:t> (Μέρος Α)</a:t>
            </a:r>
          </a:p>
          <a:p>
            <a:endParaRPr lang="el-GR" sz="2200" b="1" dirty="0"/>
          </a:p>
          <a:p>
            <a:r>
              <a:rPr lang="el-GR" sz="2200" b="1" dirty="0"/>
              <a:t>Τι είναι επιχειρηματικό μοντέλο</a:t>
            </a:r>
            <a:r>
              <a:rPr lang="el-GR" sz="22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Δομή λειτουργίας, ροή πληροφορίας &amp; εσόδων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Ρόλοι συμμετεχόντων &amp; αξία για κάθε μέρος </a:t>
            </a:r>
          </a:p>
          <a:p>
            <a:r>
              <a:rPr lang="el-GR" sz="2200" b="1" dirty="0"/>
              <a:t>B2B (</a:t>
            </a:r>
            <a:r>
              <a:rPr lang="el-GR" sz="2200" b="1" dirty="0" err="1"/>
              <a:t>Business</a:t>
            </a:r>
            <a:r>
              <a:rPr lang="el-GR" sz="2200" b="1" dirty="0"/>
              <a:t>-</a:t>
            </a:r>
            <a:r>
              <a:rPr lang="el-GR" sz="2200" b="1" dirty="0" err="1"/>
              <a:t>to</a:t>
            </a:r>
            <a:r>
              <a:rPr lang="el-GR" sz="2200" b="1" dirty="0"/>
              <a:t>-</a:t>
            </a:r>
            <a:r>
              <a:rPr lang="el-GR" sz="2200" b="1" dirty="0" err="1"/>
              <a:t>Business</a:t>
            </a:r>
            <a:r>
              <a:rPr lang="el-GR" sz="2200" b="1" dirty="0"/>
              <a:t>)</a:t>
            </a:r>
            <a:r>
              <a:rPr lang="el-GR" sz="22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Συναλλαγές μεταξύ επιχειρήσεων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Μείωση κόστους &amp; αυτοματοποίηση διαδικασιών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Βελτίωση εφοδιαστικής αλυσίδας </a:t>
            </a:r>
          </a:p>
          <a:p>
            <a:r>
              <a:rPr lang="el-GR" sz="2200" b="1" dirty="0"/>
              <a:t>B2C (</a:t>
            </a:r>
            <a:r>
              <a:rPr lang="el-GR" sz="2200" b="1" dirty="0" err="1"/>
              <a:t>Business</a:t>
            </a:r>
            <a:r>
              <a:rPr lang="el-GR" sz="2200" b="1" dirty="0"/>
              <a:t>-</a:t>
            </a:r>
            <a:r>
              <a:rPr lang="el-GR" sz="2200" b="1" dirty="0" err="1"/>
              <a:t>to</a:t>
            </a:r>
            <a:r>
              <a:rPr lang="el-GR" sz="2200" b="1" dirty="0"/>
              <a:t>-</a:t>
            </a:r>
            <a:r>
              <a:rPr lang="el-GR" sz="2200" b="1" dirty="0" err="1"/>
              <a:t>Consumer</a:t>
            </a:r>
            <a:r>
              <a:rPr lang="el-GR" sz="2200" b="1" dirty="0"/>
              <a:t>)</a:t>
            </a:r>
            <a:r>
              <a:rPr lang="el-GR" sz="22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Πώληση απευθείας σε καταναλωτές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Μεγάλη ποικιλία &amp; σύγκριση προϊόντων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Ευκολία &amp; εξοικονόμηση χρόνου </a:t>
            </a:r>
          </a:p>
          <a:p>
            <a:r>
              <a:rPr lang="el-GR" sz="2200" b="1" dirty="0"/>
              <a:t>C2C (</a:t>
            </a:r>
            <a:r>
              <a:rPr lang="el-GR" sz="2200" b="1" dirty="0" err="1"/>
              <a:t>Consumer</a:t>
            </a:r>
            <a:r>
              <a:rPr lang="el-GR" sz="2200" b="1" dirty="0"/>
              <a:t>-</a:t>
            </a:r>
            <a:r>
              <a:rPr lang="el-GR" sz="2200" b="1" dirty="0" err="1"/>
              <a:t>to</a:t>
            </a:r>
            <a:r>
              <a:rPr lang="el-GR" sz="2200" b="1" dirty="0"/>
              <a:t>-</a:t>
            </a:r>
            <a:r>
              <a:rPr lang="el-GR" sz="2200" b="1" dirty="0" err="1"/>
              <a:t>Consumer</a:t>
            </a:r>
            <a:r>
              <a:rPr lang="el-GR" sz="2200" b="1" dirty="0"/>
              <a:t>)</a:t>
            </a:r>
            <a:r>
              <a:rPr lang="el-GR" sz="22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Συναλλαγές μεταξύ καταναλωτών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/>
              <a:t>Πλατφόρμες δημοπρασιών &amp; </a:t>
            </a:r>
            <a:r>
              <a:rPr lang="el-GR" sz="2200" dirty="0" err="1"/>
              <a:t>marketplaces</a:t>
            </a:r>
            <a:r>
              <a:rPr lang="el-GR" sz="2200" dirty="0"/>
              <a:t>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2665" y="1913206"/>
            <a:ext cx="2314135" cy="4038497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6372665" y="5951704"/>
            <a:ext cx="231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11.5 Οι συναλλαγές στο ηλεκτρονικό εμπόριο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81355" y="196948"/>
            <a:ext cx="582402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Επιχειρηματικά Μοντέλα e-</a:t>
            </a:r>
            <a:r>
              <a:rPr lang="el-GR" sz="2400" b="1" dirty="0" err="1"/>
              <a:t>Commerce</a:t>
            </a:r>
            <a:r>
              <a:rPr lang="el-GR" sz="2400" b="1" dirty="0"/>
              <a:t> (Μέρος Β)</a:t>
            </a:r>
          </a:p>
          <a:p>
            <a:endParaRPr lang="el-GR" sz="2400" b="1" dirty="0"/>
          </a:p>
          <a:p>
            <a:r>
              <a:rPr lang="el-GR" sz="2400" b="1" dirty="0"/>
              <a:t>G2C (</a:t>
            </a:r>
            <a:r>
              <a:rPr lang="el-GR" sz="2400" b="1" dirty="0" err="1"/>
              <a:t>Government</a:t>
            </a:r>
            <a:r>
              <a:rPr lang="el-GR" sz="2400" b="1" dirty="0"/>
              <a:t>-</a:t>
            </a:r>
            <a:r>
              <a:rPr lang="el-GR" sz="2400" b="1" dirty="0" err="1"/>
              <a:t>to</a:t>
            </a:r>
            <a:r>
              <a:rPr lang="el-GR" sz="2400" b="1" dirty="0"/>
              <a:t>-</a:t>
            </a:r>
            <a:r>
              <a:rPr lang="el-GR" sz="2400" b="1" dirty="0" err="1"/>
              <a:t>Consumer</a:t>
            </a:r>
            <a:r>
              <a:rPr lang="el-GR" sz="2400" b="1" dirty="0"/>
              <a:t>)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Ηλεκτρονικές δημόσιες υπηρεσίες </a:t>
            </a:r>
          </a:p>
          <a:p>
            <a:pPr lvl="1"/>
            <a:r>
              <a:rPr lang="el-GR" sz="2400" dirty="0"/>
              <a:t>π.χ. φορολογία, e-</a:t>
            </a:r>
            <a:r>
              <a:rPr lang="el-GR" sz="2400" dirty="0" err="1"/>
              <a:t>gov</a:t>
            </a:r>
            <a:r>
              <a:rPr lang="el-GR" sz="2400" dirty="0"/>
              <a:t> </a:t>
            </a:r>
          </a:p>
          <a:p>
            <a:r>
              <a:rPr lang="el-GR" sz="2400" b="1" dirty="0"/>
              <a:t>B2G (</a:t>
            </a:r>
            <a:r>
              <a:rPr lang="el-GR" sz="2400" b="1" dirty="0" err="1"/>
              <a:t>Business</a:t>
            </a:r>
            <a:r>
              <a:rPr lang="el-GR" sz="2400" b="1" dirty="0"/>
              <a:t>-</a:t>
            </a:r>
            <a:r>
              <a:rPr lang="el-GR" sz="2400" b="1" dirty="0" err="1"/>
              <a:t>to</a:t>
            </a:r>
            <a:r>
              <a:rPr lang="el-GR" sz="2400" b="1" dirty="0"/>
              <a:t>-</a:t>
            </a:r>
            <a:r>
              <a:rPr lang="el-GR" sz="2400" b="1" dirty="0" err="1"/>
              <a:t>Government</a:t>
            </a:r>
            <a:r>
              <a:rPr lang="el-GR" sz="2400" b="1" dirty="0"/>
              <a:t>)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Συναλλαγές επιχειρήσεων με δημόσιο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Προμήθειες, τελωνεία, φορολογία </a:t>
            </a:r>
          </a:p>
          <a:p>
            <a:r>
              <a:rPr lang="el-GR" sz="2400" b="1" dirty="0"/>
              <a:t>G2G (</a:t>
            </a:r>
            <a:r>
              <a:rPr lang="el-GR" sz="2400" b="1" dirty="0" err="1"/>
              <a:t>Government</a:t>
            </a:r>
            <a:r>
              <a:rPr lang="el-GR" sz="2400" b="1" dirty="0"/>
              <a:t>-</a:t>
            </a:r>
            <a:r>
              <a:rPr lang="el-GR" sz="2400" b="1" dirty="0" err="1"/>
              <a:t>to</a:t>
            </a:r>
            <a:r>
              <a:rPr lang="el-GR" sz="2400" b="1" dirty="0"/>
              <a:t>-</a:t>
            </a:r>
            <a:r>
              <a:rPr lang="el-GR" sz="2400" b="1" dirty="0" err="1"/>
              <a:t>Government</a:t>
            </a:r>
            <a:r>
              <a:rPr lang="el-GR" sz="2400" b="1" dirty="0"/>
              <a:t>)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Ανταλλαγή δεδομένων μεταξύ κρατικών φορέων </a:t>
            </a:r>
          </a:p>
          <a:p>
            <a:r>
              <a:rPr lang="el-GR" sz="2400" b="1" dirty="0"/>
              <a:t>Κοινό στοιχείο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Ρόλος τεχνολογίας ως βασικός παράγοντας εξέλιξης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Συνεχής προσαρμογή μοντέλων στις ψηφιακές εξελίξεις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3723"/>
          </a:xfrm>
        </p:spPr>
        <p:txBody>
          <a:bodyPr>
            <a:noAutofit/>
          </a:bodyPr>
          <a:lstStyle/>
          <a:p>
            <a:r>
              <a:rPr lang="el-GR" sz="3600" dirty="0"/>
              <a:t>Ηλεκτρονικό εμπόριο και υπολογιστική νέφους (</a:t>
            </a:r>
            <a:r>
              <a:rPr lang="el-GR" sz="3600" dirty="0" err="1"/>
              <a:t>cloud</a:t>
            </a:r>
            <a:r>
              <a:rPr lang="el-GR" sz="3600" dirty="0"/>
              <a:t> </a:t>
            </a:r>
            <a:r>
              <a:rPr lang="el-GR" sz="3600" dirty="0" err="1"/>
              <a:t>computing</a:t>
            </a:r>
            <a:r>
              <a:rPr lang="el-GR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3723"/>
            <a:ext cx="4698609" cy="6084277"/>
          </a:xfrm>
        </p:spPr>
        <p:txBody>
          <a:bodyPr>
            <a:noAutofit/>
          </a:bodyPr>
          <a:lstStyle/>
          <a:p>
            <a:r>
              <a:rPr lang="el-GR" sz="2500" b="1" dirty="0"/>
              <a:t>Τι είναι το </a:t>
            </a:r>
            <a:r>
              <a:rPr lang="el-GR" sz="2500" b="1" dirty="0" err="1"/>
              <a:t>cloud</a:t>
            </a:r>
            <a:r>
              <a:rPr lang="el-GR" sz="2500" b="1" dirty="0"/>
              <a:t> </a:t>
            </a:r>
            <a:r>
              <a:rPr lang="el-GR" sz="2500" b="1" dirty="0" err="1"/>
              <a:t>computing</a:t>
            </a:r>
            <a:r>
              <a:rPr lang="el-GR" sz="2500" dirty="0"/>
              <a:t> </a:t>
            </a:r>
          </a:p>
          <a:p>
            <a:pPr lvl="1"/>
            <a:r>
              <a:rPr lang="el-GR" sz="2500" dirty="0"/>
              <a:t>Πρόσβαση σε λογισμικό, αποθήκευση &amp; υποδομές μέσω Internet </a:t>
            </a:r>
          </a:p>
          <a:p>
            <a:pPr lvl="1"/>
            <a:r>
              <a:rPr lang="el-GR" sz="2500" dirty="0"/>
              <a:t>Χωρίς ανάγκη τοπικών </a:t>
            </a:r>
            <a:r>
              <a:rPr lang="el-GR" sz="2500" dirty="0" err="1"/>
              <a:t>servers</a:t>
            </a:r>
            <a:r>
              <a:rPr lang="el-GR" sz="2500" dirty="0"/>
              <a:t> </a:t>
            </a:r>
          </a:p>
          <a:p>
            <a:r>
              <a:rPr lang="el-GR" sz="2500" b="1" dirty="0"/>
              <a:t>Οφέλη για e-</a:t>
            </a:r>
            <a:r>
              <a:rPr lang="el-GR" sz="2500" b="1" dirty="0" err="1"/>
              <a:t>Commerce</a:t>
            </a:r>
            <a:endParaRPr lang="el-GR" sz="2500" b="1" dirty="0"/>
          </a:p>
          <a:p>
            <a:r>
              <a:rPr lang="el-GR" sz="2500" b="1" dirty="0"/>
              <a:t>Ευελιξία &amp; επεκτασιμότητα (</a:t>
            </a:r>
            <a:r>
              <a:rPr lang="el-GR" sz="2500" b="1" dirty="0" err="1"/>
              <a:t>scalability</a:t>
            </a:r>
            <a:r>
              <a:rPr lang="el-GR" sz="2500" b="1" dirty="0"/>
              <a:t>)</a:t>
            </a:r>
            <a:r>
              <a:rPr lang="el-GR" sz="2500" dirty="0"/>
              <a:t> </a:t>
            </a:r>
          </a:p>
          <a:p>
            <a:pPr lvl="1"/>
            <a:r>
              <a:rPr lang="el-GR" sz="2500" dirty="0"/>
              <a:t>Διαχείριση αυξημένης ζήτησης </a:t>
            </a:r>
          </a:p>
          <a:p>
            <a:r>
              <a:rPr lang="el-GR" sz="2500" b="1" dirty="0"/>
              <a:t>Μείωση κόστους</a:t>
            </a:r>
            <a:r>
              <a:rPr lang="el-GR" sz="2500" dirty="0"/>
              <a:t> </a:t>
            </a:r>
          </a:p>
          <a:p>
            <a:pPr lvl="1"/>
            <a:r>
              <a:rPr lang="el-GR" sz="2500" dirty="0"/>
              <a:t>Λιγότερες επενδύσεις σε υποδομές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98609" y="1012874"/>
            <a:ext cx="44453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Ασφάλεια &amp; υποστήριξη</a:t>
            </a:r>
            <a:r>
              <a:rPr lang="el-GR" sz="25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500" dirty="0"/>
              <a:t>Αναβαθμισμένα συστήματα &amp; συνεχή τεχνική υποστήριξη </a:t>
            </a:r>
          </a:p>
          <a:p>
            <a:r>
              <a:rPr lang="el-GR" sz="2500" b="1" dirty="0"/>
              <a:t>Υποστήριξη μοντέλων</a:t>
            </a:r>
            <a:r>
              <a:rPr lang="el-GR" sz="25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500" dirty="0" err="1"/>
              <a:t>SaaS</a:t>
            </a:r>
            <a:r>
              <a:rPr lang="el-GR" sz="2500" dirty="0"/>
              <a:t> &amp; </a:t>
            </a:r>
            <a:r>
              <a:rPr lang="el-GR" sz="2500" dirty="0" err="1"/>
              <a:t>PaaS</a:t>
            </a:r>
            <a:r>
              <a:rPr lang="el-GR" sz="2500" dirty="0"/>
              <a:t> </a:t>
            </a:r>
          </a:p>
          <a:p>
            <a:pPr>
              <a:buNone/>
            </a:pPr>
            <a:r>
              <a:rPr lang="el-GR" sz="2500" b="1" dirty="0"/>
              <a:t>Στρατηγική Σημασία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/>
              <a:t>Μετάβαση από </a:t>
            </a:r>
            <a:r>
              <a:rPr lang="el-GR" sz="2500" dirty="0" err="1"/>
              <a:t>on</a:t>
            </a:r>
            <a:r>
              <a:rPr lang="el-GR" sz="2500" dirty="0"/>
              <a:t>-</a:t>
            </a:r>
            <a:r>
              <a:rPr lang="el-GR" sz="2500" dirty="0" err="1"/>
              <a:t>premise</a:t>
            </a:r>
            <a:r>
              <a:rPr lang="el-GR" sz="2500" dirty="0"/>
              <a:t> σε </a:t>
            </a:r>
            <a:r>
              <a:rPr lang="el-GR" sz="2500" dirty="0" err="1"/>
              <a:t>cloud</a:t>
            </a:r>
            <a:r>
              <a:rPr lang="el-GR" sz="25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/>
              <a:t>Ταχύτερο </a:t>
            </a:r>
            <a:r>
              <a:rPr lang="el-GR" sz="2500" dirty="0" err="1"/>
              <a:t>time</a:t>
            </a:r>
            <a:r>
              <a:rPr lang="el-GR" sz="2500" dirty="0"/>
              <a:t>-</a:t>
            </a:r>
            <a:r>
              <a:rPr lang="el-GR" sz="2500" dirty="0" err="1"/>
              <a:t>to</a:t>
            </a:r>
            <a:r>
              <a:rPr lang="el-GR" sz="2500" dirty="0"/>
              <a:t>-</a:t>
            </a:r>
            <a:r>
              <a:rPr lang="el-GR" sz="2500" dirty="0" err="1"/>
              <a:t>market</a:t>
            </a:r>
            <a:r>
              <a:rPr lang="el-GR" sz="2500" dirty="0"/>
              <a:t> </a:t>
            </a:r>
          </a:p>
          <a:p>
            <a:r>
              <a:rPr lang="el-GR" sz="2500" b="1" dirty="0"/>
              <a:t>Ενσωμάτωση τεχνολογιών: </a:t>
            </a:r>
          </a:p>
          <a:p>
            <a:pPr lvl="1">
              <a:buFont typeface="Arial" pitchFamily="34" charset="0"/>
              <a:buChar char="•"/>
            </a:pPr>
            <a:r>
              <a:rPr lang="el-GR" sz="2500" dirty="0" err="1"/>
              <a:t>Big</a:t>
            </a:r>
            <a:r>
              <a:rPr lang="el-GR" sz="2500" dirty="0"/>
              <a:t> </a:t>
            </a:r>
            <a:r>
              <a:rPr lang="el-GR" sz="2500" dirty="0" err="1"/>
              <a:t>Data</a:t>
            </a:r>
            <a:r>
              <a:rPr lang="el-GR" sz="25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500" dirty="0" err="1"/>
              <a:t>Machine</a:t>
            </a:r>
            <a:r>
              <a:rPr lang="el-GR" sz="2500" dirty="0"/>
              <a:t> </a:t>
            </a:r>
            <a:r>
              <a:rPr lang="el-GR" sz="2500" dirty="0" err="1"/>
              <a:t>Learning</a:t>
            </a:r>
            <a:r>
              <a:rPr lang="el-GR" sz="25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500" dirty="0"/>
              <a:t>Εξατομικευμένες υπηρεσίες </a:t>
            </a:r>
          </a:p>
          <a:p>
            <a:endParaRPr lang="el-GR" sz="2500" dirty="0"/>
          </a:p>
          <a:p>
            <a:endParaRPr lang="el-GR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6603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εφαρμογές ηλεκτρονικής επιχειρηματικότητας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0" y="956603"/>
            <a:ext cx="46564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Κύριες εφαρμογές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e-shop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e-procurement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e-malls &amp; marketplaces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one-stop reporting </a:t>
            </a:r>
          </a:p>
          <a:p>
            <a:endParaRPr lang="el-GR" sz="2400" dirty="0"/>
          </a:p>
          <a:p>
            <a:r>
              <a:rPr lang="el-GR" sz="2800" b="1" dirty="0"/>
              <a:t>Ηλεκτρονικό μαγαζί (e-</a:t>
            </a:r>
            <a:r>
              <a:rPr lang="el-GR" sz="2800" b="1" dirty="0" err="1"/>
              <a:t>sho</a:t>
            </a:r>
            <a:r>
              <a:rPr lang="el-GR" sz="2800" b="1" dirty="0"/>
              <a:t>p)</a:t>
            </a:r>
          </a:p>
          <a:p>
            <a:r>
              <a:rPr lang="el-GR" sz="2400" b="1" dirty="0"/>
              <a:t>Ρόλος </a:t>
            </a:r>
            <a:r>
              <a:rPr lang="en-US" sz="2400" b="1" dirty="0"/>
              <a:t>e-shop</a:t>
            </a:r>
            <a:r>
              <a:rPr lang="en-US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Βασικός πυλώνας </a:t>
            </a:r>
            <a:r>
              <a:rPr lang="en-US" sz="2400" dirty="0"/>
              <a:t>e-commerce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Από απλή προβολή → ολοκληρωμένο σύστημα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56406" y="956603"/>
            <a:ext cx="448759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Σύγχρονα </a:t>
            </a:r>
            <a:r>
              <a:rPr lang="en-US" sz="2000" b="1" dirty="0"/>
              <a:t>e-Shops &amp; </a:t>
            </a:r>
            <a:r>
              <a:rPr lang="el-GR" sz="2000" b="1" dirty="0"/>
              <a:t>Τεχνολογίες</a:t>
            </a:r>
          </a:p>
          <a:p>
            <a:r>
              <a:rPr lang="el-GR" sz="2000" b="1" dirty="0"/>
              <a:t>Λειτουργίες </a:t>
            </a:r>
            <a:r>
              <a:rPr lang="en-US" sz="2000" b="1" dirty="0"/>
              <a:t>e-shop</a:t>
            </a:r>
            <a:r>
              <a:rPr lang="en-US" sz="20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Παραγγελίες &amp; πληρωμές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Διαχείριση πελατών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Αυτοματοποιημένες διαδικασίες </a:t>
            </a:r>
          </a:p>
          <a:p>
            <a:r>
              <a:rPr lang="el-GR" sz="2000" b="1" dirty="0"/>
              <a:t>Εξέλιξη τεχνολογιών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Από σύνθετα συστήματα (</a:t>
            </a:r>
            <a:r>
              <a:rPr lang="en-US" sz="2000" dirty="0"/>
              <a:t>Microsoft tools) </a:t>
            </a:r>
          </a:p>
          <a:p>
            <a:pPr lvl="1"/>
            <a:r>
              <a:rPr lang="en-US" sz="2000" dirty="0"/>
              <a:t>→ </a:t>
            </a:r>
            <a:r>
              <a:rPr lang="el-GR" sz="2000" dirty="0"/>
              <a:t>σε σύγχρονες πλατφόρμες </a:t>
            </a:r>
            <a:r>
              <a:rPr lang="en-US" sz="2000" dirty="0" err="1"/>
              <a:t>SaaS</a:t>
            </a:r>
            <a:r>
              <a:rPr lang="en-US" sz="2000" dirty="0"/>
              <a:t> &amp; open-source </a:t>
            </a:r>
          </a:p>
          <a:p>
            <a:r>
              <a:rPr lang="el-GR" sz="2000" b="1" dirty="0"/>
              <a:t>Σύγχρονες πλατφόρμες</a:t>
            </a:r>
            <a:r>
              <a:rPr lang="el-GR" sz="2000" dirty="0"/>
              <a:t> </a:t>
            </a:r>
          </a:p>
          <a:p>
            <a:pPr lvl="1"/>
            <a:r>
              <a:rPr lang="en-US" sz="2000" dirty="0" err="1"/>
              <a:t>Shopify</a:t>
            </a:r>
            <a:r>
              <a:rPr lang="en-US" sz="2000" dirty="0"/>
              <a:t>, </a:t>
            </a:r>
            <a:r>
              <a:rPr lang="en-US" sz="2000" dirty="0" err="1"/>
              <a:t>Wix</a:t>
            </a:r>
            <a:r>
              <a:rPr lang="en-US" sz="2000" dirty="0"/>
              <a:t>, </a:t>
            </a:r>
            <a:r>
              <a:rPr lang="en-US" sz="2000" dirty="0" err="1"/>
              <a:t>BigCommerce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WooCommerce</a:t>
            </a:r>
            <a:r>
              <a:rPr lang="en-US" sz="2000" dirty="0"/>
              <a:t>, </a:t>
            </a:r>
            <a:r>
              <a:rPr lang="en-US" sz="2000" dirty="0" err="1"/>
              <a:t>Magento</a:t>
            </a:r>
            <a:r>
              <a:rPr lang="en-US" sz="2000" dirty="0"/>
              <a:t> </a:t>
            </a:r>
          </a:p>
          <a:p>
            <a:r>
              <a:rPr lang="el-GR" sz="2000" b="1" dirty="0"/>
              <a:t>Κύρια χαρακτηριστικά</a:t>
            </a:r>
            <a:r>
              <a:rPr lang="el-GR" sz="2000" dirty="0"/>
              <a:t> </a:t>
            </a:r>
          </a:p>
          <a:p>
            <a:pPr lvl="1"/>
            <a:r>
              <a:rPr lang="en-US" sz="2000" dirty="0"/>
              <a:t>Responsive design </a:t>
            </a:r>
          </a:p>
          <a:p>
            <a:pPr lvl="1"/>
            <a:r>
              <a:rPr lang="en-US" sz="2000" dirty="0"/>
              <a:t>APIs &amp; integrations (ERP, CRM) </a:t>
            </a:r>
          </a:p>
          <a:p>
            <a:pPr lvl="1"/>
            <a:r>
              <a:rPr lang="en-US" sz="2000" dirty="0"/>
              <a:t>Online </a:t>
            </a:r>
            <a:r>
              <a:rPr lang="el-GR" sz="2000" dirty="0"/>
              <a:t>πληρωμές (</a:t>
            </a:r>
            <a:r>
              <a:rPr lang="en-US" sz="2000" dirty="0"/>
              <a:t>Stripe, PayPal </a:t>
            </a:r>
            <a:r>
              <a:rPr lang="el-GR" sz="2000" dirty="0"/>
              <a:t>κ.ά.) </a:t>
            </a:r>
          </a:p>
          <a:p>
            <a:r>
              <a:rPr lang="el-GR" sz="2000" b="1" i="1" dirty="0"/>
              <a:t>Σημείωση</a:t>
            </a:r>
            <a:r>
              <a:rPr lang="en-US" sz="2000" b="1" i="1" dirty="0"/>
              <a:t>:</a:t>
            </a:r>
            <a:endParaRPr lang="en-US" sz="2000" i="1" dirty="0"/>
          </a:p>
          <a:p>
            <a:r>
              <a:rPr lang="el-GR" sz="2000" dirty="0"/>
              <a:t>Παραμετροποίηση = προσαρμογή λειτουργιών </a:t>
            </a:r>
          </a:p>
          <a:p>
            <a:r>
              <a:rPr lang="en-US" sz="2000" dirty="0"/>
              <a:t>Hosting = </a:t>
            </a:r>
            <a:r>
              <a:rPr lang="el-GR" sz="2000" dirty="0"/>
              <a:t>τρόπος φιλοξενίας (</a:t>
            </a:r>
            <a:r>
              <a:rPr lang="en-US" sz="2000" dirty="0"/>
              <a:t>cloud </a:t>
            </a:r>
            <a:r>
              <a:rPr lang="el-GR" sz="2000" dirty="0"/>
              <a:t>ή </a:t>
            </a:r>
            <a:r>
              <a:rPr lang="en-US" sz="2000" dirty="0"/>
              <a:t>server) 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643531" y="464234"/>
          <a:ext cx="5500468" cy="5438909"/>
        </p:xfrm>
        <a:graphic>
          <a:graphicData uri="http://schemas.openxmlformats.org/drawingml/2006/table">
            <a:tbl>
              <a:tblPr/>
              <a:tblGrid>
                <a:gridCol w="90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14154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0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ΠΛΑΤΦΟΡΜΑ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04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ΤΥΠΟΣ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04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ΚΟΣΤΟΣ</a:t>
                      </a:r>
                      <a:r>
                        <a:rPr lang="el-GR" sz="1400" b="1" spc="5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ΕΝΑΡΞΗΣ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0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ΕΥΚΟΛΙΑ</a:t>
                      </a:r>
                      <a:r>
                        <a:rPr lang="el-GR" sz="1400" b="1" spc="5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ΧΡΗΣΗΣ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04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ΥΠΟΣΤΗΡΙΞΗ ΠΛΗΡΩΜΩΝ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0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ΠΑΡΑΜΕΤΡΟΠΟΙΗΣΗ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04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HOSTING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728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Shopify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SaaS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Μέτριο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Πολύ</a:t>
                      </a:r>
                      <a:r>
                        <a:rPr lang="el-GR" sz="1400" spc="-1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υψηλή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59690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Stripe, </a:t>
                      </a:r>
                      <a:r>
                        <a:rPr lang="el-GR" sz="1400" spc="-3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PayPal,</a:t>
                      </a:r>
                      <a:r>
                        <a:rPr lang="el-GR" sz="1400" spc="-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3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Viva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4572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Μέτρια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57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Περιλαμβάνεται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716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9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WooCommerce</a:t>
                      </a:r>
                      <a:endParaRPr lang="el-GR" sz="9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98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Open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Source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Χαμηλό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Υψηλή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Όλες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572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Υψηλή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952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Εξαρτάται</a:t>
                      </a:r>
                      <a:r>
                        <a:rPr lang="el-GR" sz="1400" spc="-6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από </a:t>
                      </a:r>
                      <a:r>
                        <a:rPr lang="el-GR" sz="14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WordPress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703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Magento</a:t>
                      </a:r>
                      <a:r>
                        <a:rPr lang="el-GR" sz="1400" spc="-5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</a:t>
                      </a:r>
                      <a:r>
                        <a:rPr lang="el-GR" sz="14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Open</a:t>
                      </a: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)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98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Open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Source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Υψηλό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Χαμηλή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Όλες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2001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Πολύ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υψηλή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952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Χρήζει διαχείρισης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80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Wix</a:t>
                      </a:r>
                      <a:r>
                        <a:rPr lang="el-GR" sz="1400" spc="-4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eCommerce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SaaS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Χαμηλό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Πολύ</a:t>
                      </a:r>
                      <a:r>
                        <a:rPr lang="el-GR" sz="1400" spc="-1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υψηλή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PayPal,</a:t>
                      </a: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Stripe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4572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Χαμηλή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57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Περιλαμβάνεται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643531" y="5966909"/>
            <a:ext cx="5500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11.2 Σύγκριση Βασικών Λύσεων e-</a:t>
            </a:r>
            <a:r>
              <a:rPr lang="el-GR" dirty="0" err="1"/>
              <a:t>commerce</a:t>
            </a:r>
            <a:r>
              <a:rPr lang="el-GR" dirty="0"/>
              <a:t> για </a:t>
            </a:r>
            <a:r>
              <a:rPr lang="el-GR" dirty="0" err="1"/>
              <a:t>ΜμΕ</a:t>
            </a:r>
            <a:endParaRPr lang="el-GR" dirty="0"/>
          </a:p>
          <a:p>
            <a:r>
              <a:rPr lang="el-GR" i="1" dirty="0"/>
              <a:t>Πηγή: Ιδία επεξεργασία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" y="211016"/>
            <a:ext cx="384048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Σύγχρονα </a:t>
            </a:r>
            <a:r>
              <a:rPr lang="en-US" sz="2000" b="1" dirty="0"/>
              <a:t>e-Shops &amp; </a:t>
            </a:r>
            <a:r>
              <a:rPr lang="el-GR" sz="2000" b="1" dirty="0"/>
              <a:t>Ψηφιακά Οικοσυστήματα</a:t>
            </a:r>
          </a:p>
          <a:p>
            <a:r>
              <a:rPr lang="el-GR" sz="2000" b="1" dirty="0"/>
              <a:t>Από βιτρίνες → ψηφιακά οικοσυστήματα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Αξιολογήσεις, σύγκριση τιμών, εξατομίκευση </a:t>
            </a:r>
          </a:p>
          <a:p>
            <a:r>
              <a:rPr lang="el-GR" sz="2000" b="1" dirty="0"/>
              <a:t>Αυτοματοποιημένες λειτουργίες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Πληρωμές χωρίς μεσολάβηση </a:t>
            </a:r>
          </a:p>
          <a:p>
            <a:pPr lvl="1"/>
            <a:r>
              <a:rPr lang="el-GR" sz="2000" dirty="0"/>
              <a:t>Διασύνδεση με </a:t>
            </a:r>
            <a:r>
              <a:rPr lang="en-US" sz="2000" dirty="0"/>
              <a:t>logistics &amp; </a:t>
            </a:r>
            <a:r>
              <a:rPr lang="el-GR" sz="2000" dirty="0"/>
              <a:t>τιμολόγηση </a:t>
            </a:r>
          </a:p>
          <a:p>
            <a:r>
              <a:rPr lang="el-GR" sz="2000" b="1" dirty="0"/>
              <a:t>Ευκολία δημιουργίας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Χαμηλό αρχικό κόστος </a:t>
            </a:r>
          </a:p>
          <a:p>
            <a:pPr lvl="1"/>
            <a:r>
              <a:rPr lang="en-US" sz="2000" dirty="0"/>
              <a:t>Templates &amp; “wizards” (</a:t>
            </a:r>
            <a:r>
              <a:rPr lang="el-GR" sz="2000" dirty="0"/>
              <a:t>χωρίς </a:t>
            </a:r>
            <a:r>
              <a:rPr lang="en-US" sz="2000" dirty="0"/>
              <a:t>coding) </a:t>
            </a:r>
          </a:p>
          <a:p>
            <a:r>
              <a:rPr lang="el-GR" sz="2000" b="1" dirty="0"/>
              <a:t>Σύγχρονες δυνατότητες</a:t>
            </a:r>
            <a:r>
              <a:rPr lang="el-GR" sz="2000" dirty="0"/>
              <a:t> </a:t>
            </a:r>
          </a:p>
          <a:p>
            <a:pPr lvl="1"/>
            <a:r>
              <a:rPr lang="en-US" sz="2000" dirty="0"/>
              <a:t>Analytics, SEO, </a:t>
            </a:r>
            <a:r>
              <a:rPr lang="en-US" sz="2000" dirty="0" err="1"/>
              <a:t>omnichannel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Social media &amp; B2B/B2C </a:t>
            </a:r>
            <a:r>
              <a:rPr lang="el-GR" sz="2000" dirty="0"/>
              <a:t>υποστήριξη </a:t>
            </a:r>
          </a:p>
          <a:p>
            <a:r>
              <a:rPr lang="en-US" sz="2000" b="1" dirty="0"/>
              <a:t>Marketplace </a:t>
            </a:r>
            <a:r>
              <a:rPr lang="el-GR" sz="2000" b="1" dirty="0"/>
              <a:t>λύσεις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π.χ. </a:t>
            </a:r>
            <a:r>
              <a:rPr lang="en-US" sz="2000" dirty="0" err="1"/>
              <a:t>Skroutz</a:t>
            </a:r>
            <a:r>
              <a:rPr lang="en-US" sz="2000" dirty="0"/>
              <a:t> → </a:t>
            </a:r>
            <a:r>
              <a:rPr lang="el-GR" sz="2000" dirty="0"/>
              <a:t>εύκολη ψηφιακή παρουσία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67287" y="688535"/>
          <a:ext cx="3024554" cy="2194560"/>
        </p:xfrm>
        <a:graphic>
          <a:graphicData uri="http://schemas.openxmlformats.org/drawingml/2006/table">
            <a:tbl>
              <a:tblPr/>
              <a:tblGrid>
                <a:gridCol w="96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889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l-GR" sz="1800" b="1" spc="-2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ΕΤΟΣ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l-GR" sz="1800" b="1" spc="2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ΠΟΣΟΣΤΟ ΛΙΑΝΙΚΩΝ</a:t>
                      </a:r>
                      <a:r>
                        <a:rPr lang="el-GR" sz="1800" b="1" spc="25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800" b="1" spc="2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ΠΩΛΗΣΕΩΝ </a:t>
                      </a:r>
                      <a:r>
                        <a:rPr lang="el-GR" sz="1800" b="1" spc="-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ONLINE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8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2019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800" spc="-2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5%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8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2020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800" spc="-2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9%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8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2021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800" spc="-2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12%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l-GR" sz="18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2022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l-GR" sz="1800" spc="-2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14%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l-GR" sz="18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2023</a:t>
                      </a:r>
                      <a:endParaRPr lang="el-GR" sz="18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l-GR" sz="18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15%</a:t>
                      </a:r>
                      <a:endParaRPr lang="el-GR" sz="18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67286" y="3123028"/>
            <a:ext cx="3024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11.3 Εξέλιξη του Ηλεκτρονικού Εμπορίου στην Ελλάδα (2019–2023)</a:t>
            </a:r>
          </a:p>
          <a:p>
            <a:r>
              <a:rPr lang="el-GR" i="1" dirty="0"/>
              <a:t>Πηγή: Ιδία επεξεργασία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755218" y="1"/>
            <a:ext cx="53887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Εξέλιξη e-</a:t>
            </a:r>
            <a:r>
              <a:rPr lang="el-GR" sz="2400" b="1" dirty="0" err="1"/>
              <a:t>Commerce</a:t>
            </a:r>
            <a:r>
              <a:rPr lang="el-GR" sz="2400" b="1" dirty="0"/>
              <a:t> στην Ελλάδα</a:t>
            </a:r>
          </a:p>
          <a:p>
            <a:r>
              <a:rPr lang="el-GR" sz="2400" b="1" dirty="0"/>
              <a:t>Ανάπτυξη ηλεκτρονικών αγορών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Business</a:t>
            </a:r>
            <a:r>
              <a:rPr lang="el-GR" sz="2400" dirty="0"/>
              <a:t> </a:t>
            </a:r>
            <a:r>
              <a:rPr lang="el-GR" sz="2400" dirty="0" err="1"/>
              <a:t>Exchanges</a:t>
            </a:r>
            <a:r>
              <a:rPr lang="el-GR" sz="2400" dirty="0"/>
              <a:t>, </a:t>
            </a:r>
            <a:r>
              <a:rPr lang="el-GR" sz="2400" dirty="0" err="1"/>
              <a:t>CosmoOne</a:t>
            </a:r>
            <a:r>
              <a:rPr lang="el-GR" sz="2400" dirty="0"/>
              <a:t> (B2B) </a:t>
            </a:r>
          </a:p>
          <a:p>
            <a:r>
              <a:rPr lang="el-GR" sz="2400" b="1" dirty="0"/>
              <a:t>Κίνητρα υιοθέτησης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Πίεση από συνεργάτες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Εσωτερική στρατηγική επιχειρήσεων </a:t>
            </a:r>
          </a:p>
          <a:p>
            <a:r>
              <a:rPr lang="el-GR" sz="2400" b="1" dirty="0"/>
              <a:t>Ψηφιακές υπηρεσίες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Web </a:t>
            </a:r>
            <a:r>
              <a:rPr lang="el-GR" sz="2400" dirty="0" err="1"/>
              <a:t>banking</a:t>
            </a:r>
            <a:r>
              <a:rPr lang="el-GR" sz="2400" dirty="0"/>
              <a:t> &amp; </a:t>
            </a:r>
            <a:r>
              <a:rPr lang="el-GR" sz="2400" dirty="0" err="1"/>
              <a:t>online</a:t>
            </a:r>
            <a:r>
              <a:rPr lang="el-GR" sz="2400" dirty="0"/>
              <a:t> πωλήσεις (π.χ. </a:t>
            </a:r>
            <a:r>
              <a:rPr lang="el-GR" sz="2400" dirty="0" err="1"/>
              <a:t>plaisio.gr</a:t>
            </a:r>
            <a:r>
              <a:rPr lang="el-GR" sz="2400" dirty="0"/>
              <a:t>) </a:t>
            </a:r>
          </a:p>
          <a:p>
            <a:r>
              <a:rPr lang="el-GR" sz="2400" b="1" dirty="0"/>
              <a:t>Επιτάχυνση λόγω COVID-19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Ραγδαία αύξηση </a:t>
            </a:r>
            <a:r>
              <a:rPr lang="el-GR" sz="2400" dirty="0" err="1"/>
              <a:t>online</a:t>
            </a:r>
            <a:r>
              <a:rPr lang="el-GR" sz="2400" dirty="0"/>
              <a:t> αγορών </a:t>
            </a:r>
          </a:p>
          <a:p>
            <a:r>
              <a:rPr lang="el-GR" sz="2400" b="1" dirty="0"/>
              <a:t>Σημερινή εικόνα</a:t>
            </a:r>
            <a:r>
              <a:rPr lang="el-GR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Περίπου 15% λιανικών πωλήσεων </a:t>
            </a:r>
            <a:r>
              <a:rPr lang="el-GR" sz="2400" dirty="0" err="1"/>
              <a:t>online</a:t>
            </a:r>
            <a:r>
              <a:rPr lang="el-GR" sz="2400" dirty="0"/>
              <a:t> (2022)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Αύξηση εμπιστοσύνης καταναλωτών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Ισχυρή παρουσία </a:t>
            </a:r>
            <a:r>
              <a:rPr lang="el-GR" sz="2400" dirty="0" err="1"/>
              <a:t>ΜμΕ</a:t>
            </a:r>
            <a:r>
              <a:rPr lang="el-GR" sz="2400" dirty="0"/>
              <a:t> στο ψηφιακό περιβάλλον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42535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Ηλεκτρονική προμήθεια και διαχείριση προμηθειών (e-</a:t>
            </a:r>
            <a:r>
              <a:rPr lang="el-GR" dirty="0" err="1"/>
              <a:t>procuremen</a:t>
            </a:r>
            <a:r>
              <a:rPr lang="el-GR" dirty="0"/>
              <a:t>t)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942535"/>
            <a:ext cx="461420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e-</a:t>
            </a:r>
            <a:r>
              <a:rPr lang="el-GR" sz="2000" b="1" u="sng" dirty="0" err="1"/>
              <a:t>Procurement</a:t>
            </a:r>
            <a:r>
              <a:rPr lang="el-GR" sz="2000" b="1" u="sng" dirty="0"/>
              <a:t> (Ηλεκτρονική Προμήθεια)</a:t>
            </a:r>
          </a:p>
          <a:p>
            <a:r>
              <a:rPr lang="el-GR" sz="2000" b="1" dirty="0"/>
              <a:t>Ορισμός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Ψηφιακή αγορά αγαθών &amp; υπηρεσιών από επιχειρήσεις/οργανισμούς </a:t>
            </a:r>
          </a:p>
          <a:p>
            <a:r>
              <a:rPr lang="el-GR" sz="2000" b="1" dirty="0"/>
              <a:t>Χαρακτηριστικά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-Χρήση πλατφορμών &amp; ERP διασύνδεση </a:t>
            </a:r>
          </a:p>
          <a:p>
            <a:pPr lvl="1"/>
            <a:r>
              <a:rPr lang="el-GR" sz="2000" dirty="0"/>
              <a:t>-Αυτοματοποίηση διαδικασιών προμηθειών </a:t>
            </a:r>
          </a:p>
          <a:p>
            <a:r>
              <a:rPr lang="el-GR" sz="2000" b="1" dirty="0"/>
              <a:t>Βασικά οφέλη (για επιχειρήσεις)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-Διαφάνεια &amp; μεγαλύτερη επιλογή προμηθευτών </a:t>
            </a:r>
          </a:p>
          <a:p>
            <a:pPr lvl="1"/>
            <a:r>
              <a:rPr lang="el-GR" sz="2000" dirty="0"/>
              <a:t>-Μείωση κόστους &amp; λαθών </a:t>
            </a:r>
          </a:p>
          <a:p>
            <a:pPr lvl="1"/>
            <a:r>
              <a:rPr lang="el-GR" sz="2000" dirty="0"/>
              <a:t>-Ταχύτερες διαδικασίες &amp; παραδόσεις </a:t>
            </a:r>
          </a:p>
          <a:p>
            <a:pPr lvl="1"/>
            <a:r>
              <a:rPr lang="el-GR" sz="2000" dirty="0"/>
              <a:t>-Ηλεκτρονικές δημοπρασίες &amp; διαπραγματεύσεις 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14203" y="1223889"/>
            <a:ext cx="45297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Οφέλη &amp; Παραδείγματα</a:t>
            </a:r>
          </a:p>
          <a:p>
            <a:r>
              <a:rPr lang="el-GR" sz="2000" b="1" dirty="0"/>
              <a:t>Οφέλη για προμηθευτές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-Πρόσβαση σε περισσότερες αγορές (και διεθνώς) </a:t>
            </a:r>
          </a:p>
          <a:p>
            <a:pPr lvl="1"/>
            <a:r>
              <a:rPr lang="el-GR" sz="2000" dirty="0"/>
              <a:t>-Μείωση διαχειριστικού κόστους </a:t>
            </a:r>
          </a:p>
          <a:p>
            <a:pPr lvl="1"/>
            <a:r>
              <a:rPr lang="el-GR" sz="2000" dirty="0"/>
              <a:t>-Συμμετοχή μικρότερων επιχειρήσεων </a:t>
            </a:r>
          </a:p>
          <a:p>
            <a:r>
              <a:rPr lang="el-GR" sz="2000" b="1" dirty="0"/>
              <a:t>Παραδείγματα στην Ελλάδα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-ΕΣΗΔΗΣ (δημόσιες συμβάσεις) </a:t>
            </a:r>
          </a:p>
          <a:p>
            <a:pPr lvl="1"/>
            <a:r>
              <a:rPr lang="el-GR" sz="2000" dirty="0"/>
              <a:t>-</a:t>
            </a:r>
            <a:r>
              <a:rPr lang="el-GR" sz="2000" dirty="0" err="1"/>
              <a:t>CosmoONE</a:t>
            </a:r>
            <a:r>
              <a:rPr lang="el-GR" sz="2000" dirty="0"/>
              <a:t> (ιδιωτικός &amp; δημόσιος τομέας) </a:t>
            </a:r>
          </a:p>
          <a:p>
            <a:pPr lvl="1"/>
            <a:r>
              <a:rPr lang="el-GR" sz="2000" dirty="0"/>
              <a:t>-SAP </a:t>
            </a:r>
            <a:r>
              <a:rPr lang="el-GR" sz="2000" dirty="0" err="1"/>
              <a:t>Ariba</a:t>
            </a:r>
            <a:r>
              <a:rPr lang="el-GR" sz="2000" dirty="0"/>
              <a:t>, </a:t>
            </a:r>
            <a:r>
              <a:rPr lang="el-GR" sz="2000" dirty="0" err="1"/>
              <a:t>Oracle</a:t>
            </a:r>
            <a:r>
              <a:rPr lang="el-GR" sz="2000" dirty="0"/>
              <a:t> </a:t>
            </a:r>
            <a:r>
              <a:rPr lang="el-GR" sz="2000" dirty="0" err="1"/>
              <a:t>Procurement</a:t>
            </a:r>
            <a:r>
              <a:rPr lang="el-GR" sz="2000" dirty="0"/>
              <a:t> </a:t>
            </a:r>
            <a:r>
              <a:rPr lang="el-GR" sz="2000" dirty="0" err="1"/>
              <a:t>Cloud</a:t>
            </a:r>
            <a:r>
              <a:rPr lang="el-GR" sz="2000" dirty="0"/>
              <a:t> </a:t>
            </a:r>
          </a:p>
          <a:p>
            <a:r>
              <a:rPr lang="el-GR" sz="2000" b="1" dirty="0"/>
              <a:t>Στρατηγική αξία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-Μείωση κόστους σε όλη την εφοδιαστική αλυσίδα </a:t>
            </a:r>
          </a:p>
          <a:p>
            <a:pPr lvl="1"/>
            <a:r>
              <a:rPr lang="el-GR" sz="2000" dirty="0"/>
              <a:t>-Βελτίωση αποδοτικότητας &amp; ελέγχου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098"/>
            <a:ext cx="7772400" cy="2096088"/>
          </a:xfrm>
        </p:spPr>
        <p:txBody>
          <a:bodyPr>
            <a:normAutofit fontScale="90000"/>
          </a:bodyPr>
          <a:lstStyle/>
          <a:p>
            <a:r>
              <a:rPr lang="el-GR" dirty="0"/>
              <a:t>Μέρος 3</a:t>
            </a:r>
            <a:r>
              <a:rPr lang="el-GR" baseline="30000" dirty="0"/>
              <a:t>ο</a:t>
            </a:r>
            <a:r>
              <a:rPr lang="el-GR" dirty="0"/>
              <a:t> – Κεφάλαιο 11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br>
              <a:rPr lang="en-US" dirty="0"/>
            </a:br>
            <a:r>
              <a:rPr lang="el-GR" b="1" dirty="0"/>
              <a:t>ΕΠΙΧΕΙΡΗΜΑΤΙΚΟΤΗΤΑ</a:t>
            </a:r>
            <a:br>
              <a:rPr lang="el-GR" b="1" dirty="0"/>
            </a:br>
            <a:r>
              <a:rPr lang="el-GR" b="1" dirty="0"/>
              <a:t>ΣΤΟ ΨΗΦΙΑΚΟ ΠΕΡΙΒΑΛΛΟΝ</a:t>
            </a:r>
            <a:br>
              <a:rPr lang="el-GR" b="1" dirty="0"/>
            </a:br>
            <a:endParaRPr b="1" i="1" dirty="0"/>
          </a:p>
        </p:txBody>
      </p:sp>
      <p:grpSp>
        <p:nvGrpSpPr>
          <p:cNvPr id="2052" name="docshapegroup713"/>
          <p:cNvGrpSpPr>
            <a:grpSpLocks/>
          </p:cNvGrpSpPr>
          <p:nvPr/>
        </p:nvGrpSpPr>
        <p:grpSpPr bwMode="auto">
          <a:xfrm>
            <a:off x="686606" y="2669310"/>
            <a:ext cx="7772400" cy="2850027"/>
            <a:chOff x="0" y="-5396"/>
            <a:chExt cx="9638" cy="3735"/>
          </a:xfrm>
        </p:grpSpPr>
        <p:sp>
          <p:nvSpPr>
            <p:cNvPr id="2053" name="docshape714"/>
            <p:cNvSpPr>
              <a:spLocks noChangeArrowheads="1"/>
            </p:cNvSpPr>
            <p:nvPr/>
          </p:nvSpPr>
          <p:spPr bwMode="auto">
            <a:xfrm>
              <a:off x="1134" y="-4584"/>
              <a:ext cx="8504" cy="1738"/>
            </a:xfrm>
            <a:prstGeom prst="rect">
              <a:avLst/>
            </a:prstGeom>
            <a:solidFill>
              <a:srgbClr val="96D5D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134" y="-4584"/>
              <a:ext cx="0" cy="1738"/>
            </a:xfrm>
            <a:prstGeom prst="line">
              <a:avLst/>
            </a:prstGeom>
            <a:noFill/>
            <a:ln w="12700">
              <a:solidFill>
                <a:srgbClr val="006D6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55" name="docshape715"/>
            <p:cNvSpPr>
              <a:spLocks noChangeArrowheads="1"/>
            </p:cNvSpPr>
            <p:nvPr/>
          </p:nvSpPr>
          <p:spPr bwMode="auto">
            <a:xfrm>
              <a:off x="3996" y="-4854"/>
              <a:ext cx="5641" cy="20"/>
            </a:xfrm>
            <a:prstGeom prst="rect">
              <a:avLst/>
            </a:prstGeom>
            <a:solidFill>
              <a:srgbClr val="99474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2056" name="docshape7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6" y="-5396"/>
              <a:ext cx="3353" cy="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" name="docshape717"/>
            <p:cNvSpPr>
              <a:spLocks/>
            </p:cNvSpPr>
            <p:nvPr/>
          </p:nvSpPr>
          <p:spPr bwMode="auto">
            <a:xfrm>
              <a:off x="7251" y="-5376"/>
              <a:ext cx="1220" cy="1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3"/>
                </a:cxn>
                <a:cxn ang="0">
                  <a:pos x="1219" y="1731"/>
                </a:cxn>
                <a:cxn ang="0">
                  <a:pos x="1219" y="749"/>
                </a:cxn>
                <a:cxn ang="0">
                  <a:pos x="0" y="0"/>
                </a:cxn>
              </a:cxnLst>
              <a:rect l="0" t="0" r="r" b="b"/>
              <a:pathLst>
                <a:path w="1220" h="1731">
                  <a:moveTo>
                    <a:pt x="0" y="0"/>
                  </a:moveTo>
                  <a:lnTo>
                    <a:pt x="0" y="983"/>
                  </a:lnTo>
                  <a:lnTo>
                    <a:pt x="1219" y="1731"/>
                  </a:lnTo>
                  <a:lnTo>
                    <a:pt x="1219" y="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C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2058" name="docshape7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46" y="-4754"/>
              <a:ext cx="11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docshape719"/>
            <p:cNvSpPr>
              <a:spLocks/>
            </p:cNvSpPr>
            <p:nvPr/>
          </p:nvSpPr>
          <p:spPr bwMode="auto">
            <a:xfrm>
              <a:off x="7583" y="-4845"/>
              <a:ext cx="234" cy="648"/>
            </a:xfrm>
            <a:custGeom>
              <a:avLst/>
              <a:gdLst/>
              <a:ahLst/>
              <a:cxnLst>
                <a:cxn ang="0">
                  <a:pos x="114" y="56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22" y="509"/>
                </a:cxn>
                <a:cxn ang="0">
                  <a:pos x="92" y="574"/>
                </a:cxn>
                <a:cxn ang="0">
                  <a:pos x="114" y="565"/>
                </a:cxn>
                <a:cxn ang="0">
                  <a:pos x="114" y="56"/>
                </a:cxn>
                <a:cxn ang="0">
                  <a:pos x="234" y="216"/>
                </a:cxn>
                <a:cxn ang="0">
                  <a:pos x="142" y="160"/>
                </a:cxn>
                <a:cxn ang="0">
                  <a:pos x="120" y="169"/>
                </a:cxn>
                <a:cxn ang="0">
                  <a:pos x="142" y="582"/>
                </a:cxn>
                <a:cxn ang="0">
                  <a:pos x="212" y="647"/>
                </a:cxn>
                <a:cxn ang="0">
                  <a:pos x="234" y="638"/>
                </a:cxn>
                <a:cxn ang="0">
                  <a:pos x="234" y="216"/>
                </a:cxn>
              </a:cxnLst>
              <a:rect l="0" t="0" r="r" b="b"/>
              <a:pathLst>
                <a:path w="234" h="648">
                  <a:moveTo>
                    <a:pt x="114" y="56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22" y="509"/>
                  </a:lnTo>
                  <a:lnTo>
                    <a:pt x="92" y="574"/>
                  </a:lnTo>
                  <a:lnTo>
                    <a:pt x="114" y="565"/>
                  </a:lnTo>
                  <a:lnTo>
                    <a:pt x="114" y="56"/>
                  </a:lnTo>
                  <a:close/>
                  <a:moveTo>
                    <a:pt x="234" y="216"/>
                  </a:moveTo>
                  <a:lnTo>
                    <a:pt x="142" y="160"/>
                  </a:lnTo>
                  <a:lnTo>
                    <a:pt x="120" y="169"/>
                  </a:lnTo>
                  <a:lnTo>
                    <a:pt x="142" y="582"/>
                  </a:lnTo>
                  <a:lnTo>
                    <a:pt x="212" y="647"/>
                  </a:lnTo>
                  <a:lnTo>
                    <a:pt x="234" y="638"/>
                  </a:lnTo>
                  <a:lnTo>
                    <a:pt x="234" y="216"/>
                  </a:lnTo>
                  <a:close/>
                </a:path>
              </a:pathLst>
            </a:custGeom>
            <a:solidFill>
              <a:srgbClr val="65AA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2060" name="docshape7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46" y="-4745"/>
              <a:ext cx="23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docshape721"/>
            <p:cNvSpPr>
              <a:spLocks/>
            </p:cNvSpPr>
            <p:nvPr/>
          </p:nvSpPr>
          <p:spPr bwMode="auto">
            <a:xfrm>
              <a:off x="7463" y="-4836"/>
              <a:ext cx="331" cy="639"/>
            </a:xfrm>
            <a:custGeom>
              <a:avLst/>
              <a:gdLst/>
              <a:ahLst/>
              <a:cxnLst>
                <a:cxn ang="0">
                  <a:pos x="91" y="311"/>
                </a:cxn>
                <a:cxn ang="0">
                  <a:pos x="0" y="255"/>
                </a:cxn>
                <a:cxn ang="0">
                  <a:pos x="0" y="436"/>
                </a:cxn>
                <a:cxn ang="0">
                  <a:pos x="91" y="492"/>
                </a:cxn>
                <a:cxn ang="0">
                  <a:pos x="91" y="311"/>
                </a:cxn>
                <a:cxn ang="0">
                  <a:pos x="211" y="56"/>
                </a:cxn>
                <a:cxn ang="0">
                  <a:pos x="119" y="0"/>
                </a:cxn>
                <a:cxn ang="0">
                  <a:pos x="119" y="509"/>
                </a:cxn>
                <a:cxn ang="0">
                  <a:pos x="211" y="565"/>
                </a:cxn>
                <a:cxn ang="0">
                  <a:pos x="211" y="56"/>
                </a:cxn>
                <a:cxn ang="0">
                  <a:pos x="331" y="216"/>
                </a:cxn>
                <a:cxn ang="0">
                  <a:pos x="239" y="160"/>
                </a:cxn>
                <a:cxn ang="0">
                  <a:pos x="239" y="582"/>
                </a:cxn>
                <a:cxn ang="0">
                  <a:pos x="331" y="638"/>
                </a:cxn>
                <a:cxn ang="0">
                  <a:pos x="331" y="216"/>
                </a:cxn>
              </a:cxnLst>
              <a:rect l="0" t="0" r="r" b="b"/>
              <a:pathLst>
                <a:path w="331" h="639">
                  <a:moveTo>
                    <a:pt x="91" y="311"/>
                  </a:moveTo>
                  <a:lnTo>
                    <a:pt x="0" y="255"/>
                  </a:lnTo>
                  <a:lnTo>
                    <a:pt x="0" y="436"/>
                  </a:lnTo>
                  <a:lnTo>
                    <a:pt x="91" y="492"/>
                  </a:lnTo>
                  <a:lnTo>
                    <a:pt x="91" y="311"/>
                  </a:lnTo>
                  <a:close/>
                  <a:moveTo>
                    <a:pt x="211" y="56"/>
                  </a:moveTo>
                  <a:lnTo>
                    <a:pt x="119" y="0"/>
                  </a:lnTo>
                  <a:lnTo>
                    <a:pt x="119" y="509"/>
                  </a:lnTo>
                  <a:lnTo>
                    <a:pt x="211" y="565"/>
                  </a:lnTo>
                  <a:lnTo>
                    <a:pt x="211" y="56"/>
                  </a:lnTo>
                  <a:close/>
                  <a:moveTo>
                    <a:pt x="331" y="216"/>
                  </a:moveTo>
                  <a:lnTo>
                    <a:pt x="239" y="160"/>
                  </a:lnTo>
                  <a:lnTo>
                    <a:pt x="239" y="582"/>
                  </a:lnTo>
                  <a:lnTo>
                    <a:pt x="331" y="638"/>
                  </a:lnTo>
                  <a:lnTo>
                    <a:pt x="331" y="216"/>
                  </a:lnTo>
                  <a:close/>
                </a:path>
              </a:pathLst>
            </a:custGeom>
            <a:solidFill>
              <a:srgbClr val="2F72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2" name="docshape722"/>
            <p:cNvSpPr>
              <a:spLocks/>
            </p:cNvSpPr>
            <p:nvPr/>
          </p:nvSpPr>
          <p:spPr bwMode="auto">
            <a:xfrm>
              <a:off x="7330" y="-5150"/>
              <a:ext cx="522" cy="1043"/>
            </a:xfrm>
            <a:custGeom>
              <a:avLst/>
              <a:gdLst/>
              <a:ahLst/>
              <a:cxnLst>
                <a:cxn ang="0">
                  <a:pos x="521" y="1042"/>
                </a:cxn>
                <a:cxn ang="0">
                  <a:pos x="0" y="722"/>
                </a:cxn>
                <a:cxn ang="0">
                  <a:pos x="0" y="0"/>
                </a:cxn>
                <a:cxn ang="0">
                  <a:pos x="521" y="319"/>
                </a:cxn>
                <a:cxn ang="0">
                  <a:pos x="521" y="1042"/>
                </a:cxn>
              </a:cxnLst>
              <a:rect l="0" t="0" r="r" b="b"/>
              <a:pathLst>
                <a:path w="522" h="1043">
                  <a:moveTo>
                    <a:pt x="521" y="1042"/>
                  </a:moveTo>
                  <a:lnTo>
                    <a:pt x="0" y="722"/>
                  </a:lnTo>
                  <a:lnTo>
                    <a:pt x="0" y="0"/>
                  </a:lnTo>
                  <a:lnTo>
                    <a:pt x="521" y="319"/>
                  </a:lnTo>
                  <a:lnTo>
                    <a:pt x="521" y="1042"/>
                  </a:lnTo>
                  <a:close/>
                </a:path>
              </a:pathLst>
            </a:custGeom>
            <a:noFill/>
            <a:ln w="574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3" name="docshape723"/>
            <p:cNvSpPr>
              <a:spLocks/>
            </p:cNvSpPr>
            <p:nvPr/>
          </p:nvSpPr>
          <p:spPr bwMode="auto">
            <a:xfrm>
              <a:off x="7924" y="-4796"/>
              <a:ext cx="481" cy="925"/>
            </a:xfrm>
            <a:custGeom>
              <a:avLst/>
              <a:gdLst/>
              <a:ahLst/>
              <a:cxnLst>
                <a:cxn ang="0">
                  <a:pos x="240" y="846"/>
                </a:cxn>
                <a:cxn ang="0">
                  <a:pos x="0" y="699"/>
                </a:cxn>
                <a:cxn ang="0">
                  <a:pos x="0" y="733"/>
                </a:cxn>
                <a:cxn ang="0">
                  <a:pos x="240" y="879"/>
                </a:cxn>
                <a:cxn ang="0">
                  <a:pos x="240" y="846"/>
                </a:cxn>
                <a:cxn ang="0">
                  <a:pos x="240" y="404"/>
                </a:cxn>
                <a:cxn ang="0">
                  <a:pos x="0" y="258"/>
                </a:cxn>
                <a:cxn ang="0">
                  <a:pos x="0" y="291"/>
                </a:cxn>
                <a:cxn ang="0">
                  <a:pos x="240" y="438"/>
                </a:cxn>
                <a:cxn ang="0">
                  <a:pos x="240" y="404"/>
                </a:cxn>
                <a:cxn ang="0">
                  <a:pos x="413" y="780"/>
                </a:cxn>
                <a:cxn ang="0">
                  <a:pos x="0" y="527"/>
                </a:cxn>
                <a:cxn ang="0">
                  <a:pos x="0" y="560"/>
                </a:cxn>
                <a:cxn ang="0">
                  <a:pos x="413" y="814"/>
                </a:cxn>
                <a:cxn ang="0">
                  <a:pos x="413" y="780"/>
                </a:cxn>
                <a:cxn ang="0">
                  <a:pos x="413" y="339"/>
                </a:cxn>
                <a:cxn ang="0">
                  <a:pos x="0" y="86"/>
                </a:cxn>
                <a:cxn ang="0">
                  <a:pos x="0" y="119"/>
                </a:cxn>
                <a:cxn ang="0">
                  <a:pos x="413" y="372"/>
                </a:cxn>
                <a:cxn ang="0">
                  <a:pos x="413" y="339"/>
                </a:cxn>
                <a:cxn ang="0">
                  <a:pos x="453" y="891"/>
                </a:cxn>
                <a:cxn ang="0">
                  <a:pos x="0" y="613"/>
                </a:cxn>
                <a:cxn ang="0">
                  <a:pos x="0" y="647"/>
                </a:cxn>
                <a:cxn ang="0">
                  <a:pos x="453" y="924"/>
                </a:cxn>
                <a:cxn ang="0">
                  <a:pos x="453" y="891"/>
                </a:cxn>
                <a:cxn ang="0">
                  <a:pos x="453" y="449"/>
                </a:cxn>
                <a:cxn ang="0">
                  <a:pos x="0" y="172"/>
                </a:cxn>
                <a:cxn ang="0">
                  <a:pos x="0" y="205"/>
                </a:cxn>
                <a:cxn ang="0">
                  <a:pos x="453" y="483"/>
                </a:cxn>
                <a:cxn ang="0">
                  <a:pos x="453" y="449"/>
                </a:cxn>
                <a:cxn ang="0">
                  <a:pos x="480" y="735"/>
                </a:cxn>
                <a:cxn ang="0">
                  <a:pos x="0" y="441"/>
                </a:cxn>
                <a:cxn ang="0">
                  <a:pos x="0" y="475"/>
                </a:cxn>
                <a:cxn ang="0">
                  <a:pos x="480" y="768"/>
                </a:cxn>
                <a:cxn ang="0">
                  <a:pos x="480" y="735"/>
                </a:cxn>
                <a:cxn ang="0">
                  <a:pos x="480" y="294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480" y="327"/>
                </a:cxn>
                <a:cxn ang="0">
                  <a:pos x="480" y="294"/>
                </a:cxn>
              </a:cxnLst>
              <a:rect l="0" t="0" r="r" b="b"/>
              <a:pathLst>
                <a:path w="481" h="925">
                  <a:moveTo>
                    <a:pt x="240" y="846"/>
                  </a:moveTo>
                  <a:lnTo>
                    <a:pt x="0" y="699"/>
                  </a:lnTo>
                  <a:lnTo>
                    <a:pt x="0" y="733"/>
                  </a:lnTo>
                  <a:lnTo>
                    <a:pt x="240" y="879"/>
                  </a:lnTo>
                  <a:lnTo>
                    <a:pt x="240" y="846"/>
                  </a:lnTo>
                  <a:close/>
                  <a:moveTo>
                    <a:pt x="240" y="404"/>
                  </a:moveTo>
                  <a:lnTo>
                    <a:pt x="0" y="258"/>
                  </a:lnTo>
                  <a:lnTo>
                    <a:pt x="0" y="291"/>
                  </a:lnTo>
                  <a:lnTo>
                    <a:pt x="240" y="438"/>
                  </a:lnTo>
                  <a:lnTo>
                    <a:pt x="240" y="404"/>
                  </a:lnTo>
                  <a:close/>
                  <a:moveTo>
                    <a:pt x="413" y="780"/>
                  </a:moveTo>
                  <a:lnTo>
                    <a:pt x="0" y="527"/>
                  </a:lnTo>
                  <a:lnTo>
                    <a:pt x="0" y="560"/>
                  </a:lnTo>
                  <a:lnTo>
                    <a:pt x="413" y="814"/>
                  </a:lnTo>
                  <a:lnTo>
                    <a:pt x="413" y="780"/>
                  </a:lnTo>
                  <a:close/>
                  <a:moveTo>
                    <a:pt x="413" y="339"/>
                  </a:moveTo>
                  <a:lnTo>
                    <a:pt x="0" y="86"/>
                  </a:lnTo>
                  <a:lnTo>
                    <a:pt x="0" y="119"/>
                  </a:lnTo>
                  <a:lnTo>
                    <a:pt x="413" y="372"/>
                  </a:lnTo>
                  <a:lnTo>
                    <a:pt x="413" y="339"/>
                  </a:lnTo>
                  <a:close/>
                  <a:moveTo>
                    <a:pt x="453" y="891"/>
                  </a:moveTo>
                  <a:lnTo>
                    <a:pt x="0" y="613"/>
                  </a:lnTo>
                  <a:lnTo>
                    <a:pt x="0" y="647"/>
                  </a:lnTo>
                  <a:lnTo>
                    <a:pt x="453" y="924"/>
                  </a:lnTo>
                  <a:lnTo>
                    <a:pt x="453" y="891"/>
                  </a:lnTo>
                  <a:close/>
                  <a:moveTo>
                    <a:pt x="453" y="449"/>
                  </a:moveTo>
                  <a:lnTo>
                    <a:pt x="0" y="172"/>
                  </a:lnTo>
                  <a:lnTo>
                    <a:pt x="0" y="205"/>
                  </a:lnTo>
                  <a:lnTo>
                    <a:pt x="453" y="483"/>
                  </a:lnTo>
                  <a:lnTo>
                    <a:pt x="453" y="449"/>
                  </a:lnTo>
                  <a:close/>
                  <a:moveTo>
                    <a:pt x="480" y="735"/>
                  </a:moveTo>
                  <a:lnTo>
                    <a:pt x="0" y="441"/>
                  </a:lnTo>
                  <a:lnTo>
                    <a:pt x="0" y="475"/>
                  </a:lnTo>
                  <a:lnTo>
                    <a:pt x="480" y="768"/>
                  </a:lnTo>
                  <a:lnTo>
                    <a:pt x="480" y="735"/>
                  </a:lnTo>
                  <a:close/>
                  <a:moveTo>
                    <a:pt x="480" y="294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480" y="327"/>
                  </a:lnTo>
                  <a:lnTo>
                    <a:pt x="480" y="2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4" name="docshape724"/>
            <p:cNvSpPr>
              <a:spLocks/>
            </p:cNvSpPr>
            <p:nvPr/>
          </p:nvSpPr>
          <p:spPr bwMode="auto">
            <a:xfrm>
              <a:off x="7972" y="-3449"/>
              <a:ext cx="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r" b="b"/>
              <a:pathLst>
                <a:path w="8" h="12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1B5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5" name="docshape725"/>
            <p:cNvSpPr txBox="1">
              <a:spLocks noChangeArrowheads="1"/>
            </p:cNvSpPr>
            <p:nvPr/>
          </p:nvSpPr>
          <p:spPr bwMode="auto">
            <a:xfrm>
              <a:off x="457" y="-4584"/>
              <a:ext cx="9180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R="3916363" lvl="1" defTabSz="914400" fontAlgn="base">
                <a:spcBef>
                  <a:spcPts val="1250"/>
                </a:spcBef>
                <a:spcAft>
                  <a:spcPts val="1000"/>
                </a:spcAft>
              </a:pPr>
              <a:r>
                <a:rPr lang="el-GR" sz="2400" dirty="0"/>
                <a:t>ΗΛΕΚΤΡΟΝΙΚΟ        ΕΜΠΟΡΙΟ</a:t>
              </a:r>
              <a:endParaRPr kumimoji="0" 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docshape726"/>
            <p:cNvSpPr txBox="1">
              <a:spLocks noChangeArrowheads="1"/>
            </p:cNvSpPr>
            <p:nvPr/>
          </p:nvSpPr>
          <p:spPr bwMode="auto">
            <a:xfrm>
              <a:off x="0" y="-5103"/>
              <a:ext cx="3997" cy="519"/>
            </a:xfrm>
            <a:prstGeom prst="rect">
              <a:avLst/>
            </a:prstGeom>
            <a:solidFill>
              <a:srgbClr val="99474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2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ΚΕΦ ΑΛΑΙΟ 11</a:t>
              </a:r>
              <a:endPara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15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942"/>
          </a:xfrm>
        </p:spPr>
        <p:txBody>
          <a:bodyPr>
            <a:noAutofit/>
          </a:bodyPr>
          <a:lstStyle/>
          <a:p>
            <a:r>
              <a:rPr lang="el-GR" sz="3200" dirty="0"/>
              <a:t>Ηλεκτρονικά εμπορικά κέντρα (e-</a:t>
            </a:r>
            <a:r>
              <a:rPr lang="el-GR" sz="3200" dirty="0" err="1"/>
              <a:t>mal</a:t>
            </a:r>
            <a:r>
              <a:rPr lang="el-GR" sz="3200" dirty="0"/>
              <a:t>l) και ψηφιακά </a:t>
            </a:r>
            <a:r>
              <a:rPr lang="el-GR" sz="3200" dirty="0" err="1"/>
              <a:t>marketplaces</a:t>
            </a:r>
            <a:endParaRPr lang="el-GR" sz="3200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844062"/>
            <a:ext cx="49236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u="sng" dirty="0"/>
              <a:t>e-</a:t>
            </a:r>
            <a:r>
              <a:rPr lang="el-GR" sz="2200" b="1" u="sng" dirty="0" err="1"/>
              <a:t>Malls</a:t>
            </a:r>
            <a:r>
              <a:rPr lang="el-GR" sz="2200" b="1" u="sng" dirty="0"/>
              <a:t> &amp; Μετεξέλιξη σε </a:t>
            </a:r>
            <a:r>
              <a:rPr lang="el-GR" sz="2200" b="1" u="sng" dirty="0" err="1"/>
              <a:t>Marketplaces</a:t>
            </a:r>
            <a:endParaRPr lang="el-GR" sz="2200" b="1" u="sng" dirty="0"/>
          </a:p>
          <a:p>
            <a:r>
              <a:rPr lang="el-GR" sz="2200" b="1" dirty="0"/>
              <a:t>- Τι είναι e-</a:t>
            </a:r>
            <a:r>
              <a:rPr lang="el-GR" sz="2200" b="1" dirty="0" err="1"/>
              <a:t>mall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Πλατφόρμα με πολλαπλά e-</a:t>
            </a:r>
            <a:r>
              <a:rPr lang="el-GR" sz="2200" dirty="0" err="1"/>
              <a:t>shops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Κοινή επωνυμία &amp; διαχείριση </a:t>
            </a:r>
          </a:p>
          <a:p>
            <a:r>
              <a:rPr lang="el-GR" sz="2200" b="1" dirty="0"/>
              <a:t>- Στόχος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Αύξηση </a:t>
            </a:r>
            <a:r>
              <a:rPr lang="el-GR" sz="2200" dirty="0" err="1"/>
              <a:t>επισκεψιμότητας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Ενίσχυση εμπιστοσύνης καταναλωτών </a:t>
            </a:r>
          </a:p>
          <a:p>
            <a:r>
              <a:rPr lang="el-GR" sz="2200" b="1" dirty="0"/>
              <a:t>- Λειτουργία (παλαιότερα)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«Ψηφιακή γειτονιά» καταστημάτων </a:t>
            </a:r>
          </a:p>
          <a:p>
            <a:pPr lvl="1"/>
            <a:r>
              <a:rPr lang="el-GR" sz="2200" dirty="0"/>
              <a:t>Κοινές υπηρεσίες (πληρωμές, προβολή) </a:t>
            </a:r>
          </a:p>
          <a:p>
            <a:r>
              <a:rPr lang="el-GR" sz="2200" b="1" dirty="0"/>
              <a:t>- Πλεονεκτήματα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Διαμοιρασμός υποδομών </a:t>
            </a:r>
          </a:p>
          <a:p>
            <a:pPr lvl="1"/>
            <a:r>
              <a:rPr lang="el-GR" sz="2200" dirty="0"/>
              <a:t>Μεγαλύτερη προβολή για μικρές επιχειρήσεις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84542" y="1828800"/>
            <a:ext cx="4459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Σύγχρονα </a:t>
            </a:r>
            <a:r>
              <a:rPr lang="el-GR" sz="2400" b="1" u="sng" dirty="0" err="1"/>
              <a:t>Marketplaces</a:t>
            </a:r>
            <a:endParaRPr lang="el-GR" sz="2400" b="1" u="sng" dirty="0"/>
          </a:p>
          <a:p>
            <a:r>
              <a:rPr lang="el-GR" sz="2400" b="1" u="sng" dirty="0"/>
              <a:t>-Μετάβαση από e-</a:t>
            </a:r>
            <a:r>
              <a:rPr lang="el-GR" sz="2400" b="1" u="sng" dirty="0" err="1"/>
              <a:t>malls</a:t>
            </a:r>
            <a:r>
              <a:rPr lang="el-GR" sz="2400" b="1" u="sng" dirty="0"/>
              <a:t> → </a:t>
            </a:r>
            <a:r>
              <a:rPr lang="el-GR" sz="2400" b="1" u="sng" dirty="0" err="1"/>
              <a:t>marketplaces</a:t>
            </a:r>
            <a:r>
              <a:rPr lang="el-GR" sz="2400" u="sng" dirty="0"/>
              <a:t> </a:t>
            </a:r>
          </a:p>
          <a:p>
            <a:pPr lvl="1"/>
            <a:r>
              <a:rPr lang="el-GR" sz="2400" dirty="0"/>
              <a:t>Πιο ολοκληρωμένα ψηφιακά οικοσυστήματα </a:t>
            </a:r>
          </a:p>
          <a:p>
            <a:r>
              <a:rPr lang="el-GR" sz="2400" b="1" dirty="0"/>
              <a:t>-Κύρια χαρακτηριστικά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Ενιαίο καλάθι &amp; πληρωμές </a:t>
            </a:r>
          </a:p>
          <a:p>
            <a:pPr lvl="1"/>
            <a:r>
              <a:rPr lang="el-GR" sz="2400" dirty="0"/>
              <a:t>Αξιολογήσεις &amp; αλληλεπίδραση </a:t>
            </a:r>
          </a:p>
          <a:p>
            <a:pPr lvl="1"/>
            <a:r>
              <a:rPr lang="el-GR" sz="2400" dirty="0"/>
              <a:t>Προσωποποιημένες προτάσεις 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711483" y="4417255"/>
            <a:ext cx="241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11.6 Ψηφιακά </a:t>
            </a:r>
            <a:r>
              <a:rPr lang="el-GR" dirty="0" err="1"/>
              <a:t>marketplaces</a:t>
            </a:r>
            <a:endParaRPr lang="el-GR" dirty="0"/>
          </a:p>
          <a:p>
            <a:endParaRPr lang="el-GR" dirty="0"/>
          </a:p>
        </p:txBody>
      </p:sp>
      <p:pic>
        <p:nvPicPr>
          <p:cNvPr id="4" name="Image 11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2769" y="2079571"/>
            <a:ext cx="2934031" cy="233768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67286" y="337625"/>
            <a:ext cx="51769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-Ρόλος </a:t>
            </a:r>
            <a:r>
              <a:rPr lang="el-GR" sz="2400" b="1" dirty="0" err="1"/>
              <a:t>platform</a:t>
            </a:r>
            <a:r>
              <a:rPr lang="el-GR" sz="2400" b="1" dirty="0"/>
              <a:t> </a:t>
            </a:r>
            <a:r>
              <a:rPr lang="el-GR" sz="2400" b="1" dirty="0" err="1"/>
              <a:t>owner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Έλεγχος ποιότητας &amp; πολιτικών </a:t>
            </a:r>
          </a:p>
          <a:p>
            <a:pPr lvl="1"/>
            <a:r>
              <a:rPr lang="el-GR" sz="2400" dirty="0"/>
              <a:t>Διαχείριση ροής πληροφορίας </a:t>
            </a:r>
          </a:p>
          <a:p>
            <a:endParaRPr lang="el-GR" sz="2400" b="1" dirty="0"/>
          </a:p>
          <a:p>
            <a:r>
              <a:rPr lang="el-GR" sz="2400" b="1" dirty="0"/>
              <a:t>Παραδείγματα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Amazon</a:t>
            </a:r>
            <a:r>
              <a:rPr lang="el-GR" sz="2400" dirty="0"/>
              <a:t>, </a:t>
            </a:r>
            <a:r>
              <a:rPr lang="el-GR" sz="2400" dirty="0" err="1"/>
              <a:t>Etsy</a:t>
            </a:r>
            <a:r>
              <a:rPr lang="el-GR" sz="2400" dirty="0"/>
              <a:t>, </a:t>
            </a:r>
            <a:r>
              <a:rPr lang="el-GR" sz="2400" dirty="0" err="1"/>
              <a:t>Skroutz</a:t>
            </a:r>
            <a:r>
              <a:rPr lang="el-GR" sz="2400" dirty="0"/>
              <a:t>, </a:t>
            </a:r>
            <a:r>
              <a:rPr lang="el-GR" sz="2400" dirty="0" err="1"/>
              <a:t>Public</a:t>
            </a:r>
            <a:r>
              <a:rPr lang="el-GR" sz="2400" dirty="0"/>
              <a:t> </a:t>
            </a:r>
          </a:p>
          <a:p>
            <a:endParaRPr lang="el-GR" sz="2400" b="1" dirty="0"/>
          </a:p>
          <a:p>
            <a:r>
              <a:rPr lang="el-GR" sz="2400" b="1" dirty="0"/>
              <a:t>Σημασία</a:t>
            </a:r>
            <a:r>
              <a:rPr lang="el-GR" sz="2400" dirty="0"/>
              <a:t> : </a:t>
            </a:r>
            <a:r>
              <a:rPr lang="el-GR" sz="2400" b="1" i="1" dirty="0"/>
              <a:t>Αυξημένη εμπιστοσύνη &amp; πωλήσεις / Ενίσχυση </a:t>
            </a:r>
            <a:r>
              <a:rPr lang="el-GR" sz="2400" b="1" i="1" dirty="0" err="1"/>
              <a:t>ΜμΕ</a:t>
            </a:r>
            <a:r>
              <a:rPr lang="el-GR" sz="2400" b="1" i="1" dirty="0"/>
              <a:t> μέσω ψηφιακής παρουσίας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8634"/>
          </a:xfrm>
        </p:spPr>
        <p:txBody>
          <a:bodyPr>
            <a:noAutofit/>
          </a:bodyPr>
          <a:lstStyle/>
          <a:p>
            <a:r>
              <a:rPr lang="el-GR" sz="3600" dirty="0"/>
              <a:t>Ενιαίες ψηφιακές πλατφόρμες αναφορών και </a:t>
            </a:r>
            <a:r>
              <a:rPr lang="el-GR" sz="3600" dirty="0" err="1"/>
              <a:t>διαλειτουργικότητα</a:t>
            </a:r>
            <a:r>
              <a:rPr lang="el-GR" sz="3600" dirty="0"/>
              <a:t> (</a:t>
            </a:r>
            <a:r>
              <a:rPr lang="el-GR" sz="3600" dirty="0" err="1"/>
              <a:t>one</a:t>
            </a:r>
            <a:r>
              <a:rPr lang="el-GR" sz="3600" dirty="0"/>
              <a:t> </a:t>
            </a:r>
            <a:r>
              <a:rPr lang="el-GR" sz="3600" dirty="0" err="1"/>
              <a:t>stop</a:t>
            </a:r>
            <a:r>
              <a:rPr lang="el-GR" sz="3600" dirty="0"/>
              <a:t> </a:t>
            </a:r>
            <a:r>
              <a:rPr lang="el-GR" sz="3600" dirty="0" err="1"/>
              <a:t>reporting</a:t>
            </a:r>
            <a:r>
              <a:rPr lang="el-GR" sz="3600" dirty="0"/>
              <a:t>)</a:t>
            </a:r>
            <a:br>
              <a:rPr lang="el-GR" sz="3600" dirty="0"/>
            </a:br>
            <a:endParaRPr lang="el-GR" sz="3600" dirty="0"/>
          </a:p>
        </p:txBody>
      </p:sp>
      <p:pic>
        <p:nvPicPr>
          <p:cNvPr id="3" name="Image 11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1542" y="4562061"/>
            <a:ext cx="2083241" cy="139147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6681542" y="6260123"/>
            <a:ext cx="208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11.7 Χρεωστικές και πιστωτικές κάρτες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79828" y="2250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1055078"/>
            <a:ext cx="7498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/>
              <a:t>One</a:t>
            </a:r>
            <a:r>
              <a:rPr lang="el-GR" sz="2800" b="1" dirty="0"/>
              <a:t> </a:t>
            </a:r>
            <a:r>
              <a:rPr lang="el-GR" sz="2800" b="1" dirty="0" err="1"/>
              <a:t>Stop</a:t>
            </a:r>
            <a:r>
              <a:rPr lang="el-GR" sz="2800" b="1" dirty="0"/>
              <a:t> </a:t>
            </a:r>
            <a:r>
              <a:rPr lang="el-GR" sz="2800" b="1" dirty="0" err="1"/>
              <a:t>Reporting</a:t>
            </a:r>
            <a:r>
              <a:rPr lang="el-GR" sz="2800" b="1" dirty="0"/>
              <a:t> </a:t>
            </a:r>
            <a:r>
              <a:rPr lang="el-GR" sz="2800" b="1" dirty="0" err="1"/>
              <a:t>Systems</a:t>
            </a:r>
            <a:endParaRPr lang="el-GR" sz="2800" b="1" dirty="0"/>
          </a:p>
          <a:p>
            <a:r>
              <a:rPr lang="el-GR" sz="2800" b="1" dirty="0"/>
              <a:t>Τι είναι</a:t>
            </a:r>
            <a:r>
              <a:rPr lang="el-GR" sz="28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/>
              <a:t>Ενιαία ψηφιακά συστήματα υποβολής στοιχείων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/>
              <a:t>Σύνδεση επιχειρήσεων, πολιτών &amp; κράτους </a:t>
            </a:r>
          </a:p>
          <a:p>
            <a:r>
              <a:rPr lang="el-GR" sz="2800" b="1" dirty="0"/>
              <a:t>Στόχος</a:t>
            </a:r>
            <a:r>
              <a:rPr lang="el-GR" sz="28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/>
              <a:t>Μείωση γραφειοκρατίας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err="1"/>
              <a:t>Κεντρικοποίηση</a:t>
            </a:r>
            <a:r>
              <a:rPr lang="el-GR" sz="2800" dirty="0"/>
              <a:t> διαδικασιών </a:t>
            </a:r>
          </a:p>
          <a:p>
            <a:r>
              <a:rPr lang="el-GR" sz="2800" b="1" dirty="0"/>
              <a:t>Βασικά χαρακτηριστικά</a:t>
            </a:r>
            <a:r>
              <a:rPr lang="el-GR" sz="28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/>
              <a:t>Ηλεκτρονικές αιτήσεις &amp; άδειες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/>
              <a:t>Αυτοματοποιημένες ειδοποιήσεις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/>
              <a:t>Ψηφιακή επεξεργασία (e-</a:t>
            </a:r>
            <a:r>
              <a:rPr lang="el-GR" sz="2800" dirty="0" err="1"/>
              <a:t>revie</a:t>
            </a:r>
            <a:r>
              <a:rPr lang="el-GR" sz="2800" dirty="0"/>
              <a:t>w)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err="1"/>
              <a:t>Ιχνηλασιμότητα</a:t>
            </a:r>
            <a:r>
              <a:rPr lang="el-GR" sz="2800" dirty="0"/>
              <a:t> &amp; διαφάνεια 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el-GR" sz="4000" b="1" dirty="0"/>
              <a:t>Λειτουργίες &amp; Παραδείγματα</a:t>
            </a:r>
            <a:br>
              <a:rPr lang="el-GR" sz="4000" b="1" dirty="0"/>
            </a:br>
            <a:r>
              <a:rPr lang="el-GR" sz="4000" b="1" dirty="0"/>
              <a:t>- </a:t>
            </a:r>
            <a:r>
              <a:rPr lang="el-GR" sz="4000" dirty="0"/>
              <a:t>Κεντρική πρόσβαση σε δεδομένα &amp; αρχεία </a:t>
            </a:r>
            <a:br>
              <a:rPr lang="el-GR" sz="4000" dirty="0"/>
            </a:br>
            <a:r>
              <a:rPr lang="el-GR" sz="4000" dirty="0"/>
              <a:t>- Διαχείριση &amp; ανάθεση εργασιών </a:t>
            </a:r>
            <a:br>
              <a:rPr lang="el-GR" sz="4000" dirty="0"/>
            </a:br>
            <a:r>
              <a:rPr lang="el-GR" sz="4000" dirty="0"/>
              <a:t>- Παρακολούθηση διαδικασιών </a:t>
            </a:r>
            <a:br>
              <a:rPr lang="el-GR" sz="4000" dirty="0"/>
            </a:br>
            <a:r>
              <a:rPr lang="el-GR" sz="4000" b="1" dirty="0"/>
              <a:t>Παραδείγματα στην Ελλάδα &amp; ΕΕ</a:t>
            </a:r>
            <a:r>
              <a:rPr lang="el-GR" sz="4000" dirty="0"/>
              <a:t> </a:t>
            </a:r>
            <a:br>
              <a:rPr lang="el-GR" sz="4000" dirty="0"/>
            </a:br>
            <a:r>
              <a:rPr lang="el-GR" sz="4000" dirty="0"/>
              <a:t>- </a:t>
            </a:r>
            <a:r>
              <a:rPr lang="el-GR" sz="4000" dirty="0" err="1"/>
              <a:t>gov.gr</a:t>
            </a:r>
            <a:r>
              <a:rPr lang="el-GR" sz="4000" dirty="0"/>
              <a:t> (ενιαίες δημόσιες υπηρεσίες) </a:t>
            </a:r>
            <a:br>
              <a:rPr lang="el-GR" sz="4000" dirty="0"/>
            </a:br>
            <a:r>
              <a:rPr lang="el-GR" sz="4000" dirty="0"/>
              <a:t>- </a:t>
            </a:r>
            <a:r>
              <a:rPr lang="el-GR" sz="4000" dirty="0" err="1"/>
              <a:t>myDATA</a:t>
            </a:r>
            <a:r>
              <a:rPr lang="el-GR" sz="4000" dirty="0"/>
              <a:t> (ψηφιακή φορολογία) </a:t>
            </a:r>
            <a:br>
              <a:rPr lang="el-GR" sz="4000" dirty="0"/>
            </a:br>
            <a:r>
              <a:rPr lang="el-GR" sz="4000" dirty="0"/>
              <a:t>- </a:t>
            </a:r>
            <a:r>
              <a:rPr lang="el-GR" sz="4000" dirty="0" err="1"/>
              <a:t>Single</a:t>
            </a:r>
            <a:r>
              <a:rPr lang="el-GR" sz="4000" dirty="0"/>
              <a:t> </a:t>
            </a:r>
            <a:r>
              <a:rPr lang="el-GR" sz="4000" dirty="0" err="1"/>
              <a:t>Digital</a:t>
            </a:r>
            <a:r>
              <a:rPr lang="el-GR" sz="4000" dirty="0"/>
              <a:t> </a:t>
            </a:r>
            <a:r>
              <a:rPr lang="el-GR" sz="4000" dirty="0" err="1"/>
              <a:t>Gateway</a:t>
            </a:r>
            <a:r>
              <a:rPr lang="el-GR" sz="4000" dirty="0"/>
              <a:t> (ΕΕ) </a:t>
            </a:r>
            <a:br>
              <a:rPr lang="el-GR" sz="4000" dirty="0"/>
            </a:br>
            <a:r>
              <a:rPr lang="el-GR" sz="4000" b="1" dirty="0"/>
              <a:t>Σημασία</a:t>
            </a:r>
            <a:r>
              <a:rPr lang="el-GR" sz="4000" dirty="0"/>
              <a:t> </a:t>
            </a:r>
            <a:br>
              <a:rPr lang="el-GR" sz="4000" dirty="0"/>
            </a:br>
            <a:r>
              <a:rPr lang="el-GR" sz="4000" dirty="0"/>
              <a:t>- Υποστήριξη B2G συναλλαγών </a:t>
            </a:r>
            <a:br>
              <a:rPr lang="el-GR" sz="4000" dirty="0"/>
            </a:br>
            <a:r>
              <a:rPr lang="el-GR" sz="4000" dirty="0"/>
              <a:t>- Μετάβαση σε </a:t>
            </a:r>
            <a:r>
              <a:rPr lang="el-GR" sz="4000" dirty="0" err="1"/>
              <a:t>digital</a:t>
            </a:r>
            <a:r>
              <a:rPr lang="el-GR" sz="4000" dirty="0"/>
              <a:t> </a:t>
            </a:r>
            <a:r>
              <a:rPr lang="el-GR" sz="4000" dirty="0" err="1"/>
              <a:t>government</a:t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Ηλεκτρονικές υπηρεσίες στήριξης επιχειρηματικότητας και χρηματοδότηση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281354" y="1417638"/>
            <a:ext cx="43328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Ψηφιακές Πλατφόρμες Στήριξης Επιχειρηματικότητας</a:t>
            </a:r>
          </a:p>
          <a:p>
            <a:r>
              <a:rPr lang="el-GR" sz="2400" b="1" dirty="0"/>
              <a:t>Ρόλος ψηφιακών εργαλείων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Υποστήριξη καινοτομίας &amp; επιχειρήσεων </a:t>
            </a:r>
          </a:p>
          <a:p>
            <a:r>
              <a:rPr lang="el-GR" sz="2400" b="1" dirty="0"/>
              <a:t>Παρεχόμενες υπηρεσίες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Σχεδιασμός </a:t>
            </a:r>
            <a:r>
              <a:rPr lang="el-GR" sz="2400" dirty="0" err="1"/>
              <a:t>business</a:t>
            </a:r>
            <a:r>
              <a:rPr lang="el-GR" sz="2400" dirty="0"/>
              <a:t> </a:t>
            </a:r>
            <a:r>
              <a:rPr lang="el-GR" sz="2400" dirty="0" err="1"/>
              <a:t>plan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Mentoring</a:t>
            </a:r>
            <a:r>
              <a:rPr lang="el-GR" sz="2400" dirty="0"/>
              <a:t> &amp; δικτύωση </a:t>
            </a:r>
          </a:p>
          <a:p>
            <a:pPr lvl="1"/>
            <a:r>
              <a:rPr lang="el-GR" sz="2400" dirty="0"/>
              <a:t>Ενίσχυση εξωστρέφειας </a:t>
            </a:r>
          </a:p>
          <a:p>
            <a:r>
              <a:rPr lang="el-GR" sz="2400" b="1" dirty="0"/>
              <a:t>Πρόσβαση σε χρηματοδότηση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Venture</a:t>
            </a:r>
            <a:r>
              <a:rPr lang="el-GR" sz="2400" dirty="0"/>
              <a:t> </a:t>
            </a:r>
            <a:r>
              <a:rPr lang="el-GR" sz="2400" dirty="0" err="1"/>
              <a:t>Capital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Business</a:t>
            </a:r>
            <a:r>
              <a:rPr lang="el-GR" sz="2400" dirty="0"/>
              <a:t> </a:t>
            </a:r>
            <a:r>
              <a:rPr lang="el-GR" sz="2400" dirty="0" err="1"/>
              <a:t>Angels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ΕΣΠΑ &amp; Ταμείο Ανάκαμψης </a:t>
            </a:r>
          </a:p>
          <a:p>
            <a:pPr lvl="1"/>
            <a:r>
              <a:rPr lang="el-GR" sz="2400" dirty="0"/>
              <a:t>Τραπεζικά δάνεια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14203" y="1209822"/>
            <a:ext cx="452979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/>
              <a:t>Παραδείγματα Πλατφορμών (Ελλάδα)</a:t>
            </a:r>
          </a:p>
          <a:p>
            <a:r>
              <a:rPr lang="en-US" sz="2200" b="1" dirty="0"/>
              <a:t>Elevate Greece</a:t>
            </a:r>
            <a:r>
              <a:rPr lang="en-US" sz="2200" dirty="0"/>
              <a:t> </a:t>
            </a:r>
          </a:p>
          <a:p>
            <a:pPr lvl="1"/>
            <a:r>
              <a:rPr lang="el-GR" sz="2200" dirty="0"/>
              <a:t>Μητρώο νεοφυών επιχειρήσεων </a:t>
            </a:r>
          </a:p>
          <a:p>
            <a:pPr lvl="1"/>
            <a:r>
              <a:rPr lang="el-GR" sz="2200" dirty="0"/>
              <a:t>Πρόσβαση σε </a:t>
            </a:r>
            <a:r>
              <a:rPr lang="en-US" sz="2200" dirty="0" err="1"/>
              <a:t>EquiFund</a:t>
            </a:r>
            <a:r>
              <a:rPr lang="en-US" sz="2200" dirty="0"/>
              <a:t> &amp; </a:t>
            </a:r>
            <a:r>
              <a:rPr lang="el-GR" sz="2200" dirty="0"/>
              <a:t>επενδυτές </a:t>
            </a:r>
          </a:p>
          <a:p>
            <a:pPr lvl="1"/>
            <a:r>
              <a:rPr lang="en-US" sz="2200" dirty="0"/>
              <a:t>Mentoring &amp; </a:t>
            </a:r>
            <a:r>
              <a:rPr lang="el-GR" sz="2200" dirty="0"/>
              <a:t>δικτύωση </a:t>
            </a:r>
          </a:p>
          <a:p>
            <a:r>
              <a:rPr lang="el-GR" sz="2200" b="1" dirty="0"/>
              <a:t>Αποτελέσματα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170 εκ. € επενδύσεις (2022)</a:t>
            </a:r>
          </a:p>
          <a:p>
            <a:pPr lvl="1"/>
            <a:r>
              <a:rPr lang="el-GR" sz="2200" dirty="0"/>
              <a:t>Παραδείγματα: </a:t>
            </a:r>
            <a:r>
              <a:rPr lang="en-US" sz="2200" dirty="0" err="1"/>
              <a:t>Blueground</a:t>
            </a:r>
            <a:r>
              <a:rPr lang="en-US" sz="2200" dirty="0"/>
              <a:t>, </a:t>
            </a:r>
            <a:r>
              <a:rPr lang="en-US" sz="2200" dirty="0" err="1"/>
              <a:t>Instashop</a:t>
            </a:r>
            <a:r>
              <a:rPr lang="en-US" sz="2200" dirty="0"/>
              <a:t> </a:t>
            </a:r>
          </a:p>
          <a:p>
            <a:r>
              <a:rPr lang="en-US" sz="2200" b="1" dirty="0"/>
              <a:t>egg (</a:t>
            </a:r>
            <a:r>
              <a:rPr lang="en-US" sz="2200" b="1" dirty="0" err="1"/>
              <a:t>Eurobank</a:t>
            </a:r>
            <a:r>
              <a:rPr lang="en-US" sz="2200" b="1" dirty="0"/>
              <a:t>)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Mentoring &amp; Investor Days </a:t>
            </a:r>
          </a:p>
          <a:p>
            <a:pPr lvl="1"/>
            <a:r>
              <a:rPr lang="el-GR" sz="2200" dirty="0"/>
              <a:t>Χρηματοδότηση &amp; τραπεζικά εργαλεία </a:t>
            </a:r>
          </a:p>
          <a:p>
            <a:pPr lvl="1"/>
            <a:r>
              <a:rPr lang="el-GR" sz="2200" dirty="0"/>
              <a:t>1.300 ομάδες υποστηρίχθηκαν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457200" y="3101317"/>
          <a:ext cx="8229600" cy="2736773"/>
        </p:xfrm>
        <a:graphic>
          <a:graphicData uri="http://schemas.openxmlformats.org/drawingml/2006/table">
            <a:tbl>
              <a:tblPr/>
              <a:tblGrid>
                <a:gridCol w="135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1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027">
                <a:tc>
                  <a:txBody>
                    <a:bodyPr/>
                    <a:lstStyle/>
                    <a:p>
                      <a:pPr marL="7175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7302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ΠΛΑΤΦΟΡΜΑ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0668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ΦΟΡΕΑΣ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15748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2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ΚΥΡΙΕΣ</a:t>
                      </a:r>
                      <a:r>
                        <a:rPr lang="el-GR" sz="1400" b="1" spc="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b="1" spc="-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ΥΠΗΡΕΣΙΕΣ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32258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ΣΤΟΧΟΣ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190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2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ΠΡΟΣΒΑΣΗ</a:t>
                      </a:r>
                      <a:r>
                        <a:rPr lang="el-GR" sz="1400" b="1" spc="5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b="1" spc="-25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ΣΕ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8255" marR="190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l-GR" sz="1400" b="1" spc="-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ΧΡΗΜΑΤΟΔΟΤΗΣΗ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914">
                <a:tc>
                  <a:txBody>
                    <a:bodyPr/>
                    <a:lstStyle/>
                    <a:p>
                      <a:pPr marL="361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Elevate</a:t>
                      </a:r>
                      <a:r>
                        <a:rPr lang="el-GR" sz="1400" spc="-3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Greece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Ελληνική Κυβέρνηση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3271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Προβολή</a:t>
                      </a:r>
                      <a:r>
                        <a:rPr lang="el-GR" sz="1400" spc="-9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startups</a:t>
                      </a: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, </a:t>
                      </a:r>
                      <a:r>
                        <a:rPr lang="el-GR" sz="14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mentoring</a:t>
                      </a: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,</a:t>
                      </a:r>
                      <a:r>
                        <a:rPr lang="el-GR" sz="1400" spc="-6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διασύνδεση </a:t>
                      </a: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με</a:t>
                      </a:r>
                      <a:r>
                        <a:rPr lang="el-GR" sz="1400" spc="-9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επενδυτές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Startups</a:t>
                      </a:r>
                      <a:r>
                        <a:rPr lang="el-GR" sz="1400" spc="-6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&amp;</a:t>
                      </a:r>
                      <a:r>
                        <a:rPr lang="el-GR" sz="1400" spc="-6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Νεοφυείς Επιχειρήσεις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0223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Ναι</a:t>
                      </a:r>
                      <a:r>
                        <a:rPr lang="el-GR" sz="1400" spc="-6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(μέσω</a:t>
                      </a:r>
                      <a:r>
                        <a:rPr lang="el-GR" sz="1400" spc="-6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επενδυτών και</a:t>
                      </a:r>
                      <a:r>
                        <a:rPr lang="el-GR" sz="1400" spc="-8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προγραμμάτων)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91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egg</a:t>
                      </a:r>
                      <a:r>
                        <a:rPr lang="el-GR" sz="1400" spc="-12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–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enter•grow•go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Eurobank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3271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Επιχειρηματική </a:t>
                      </a: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επιτάχυνση,</a:t>
                      </a:r>
                      <a:r>
                        <a:rPr lang="el-GR" sz="1400" spc="-4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mentoring,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επενδυτές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Startups</a:t>
                      </a:r>
                      <a:r>
                        <a:rPr lang="el-GR" sz="1400" spc="-9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&amp; </a:t>
                      </a:r>
                      <a:r>
                        <a:rPr lang="el-GR" sz="14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Αναπτυσσόμενες</a:t>
                      </a:r>
                      <a:r>
                        <a:rPr lang="el-GR" sz="1400" spc="-6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ΜμΕ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0223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Ναι</a:t>
                      </a:r>
                      <a:r>
                        <a:rPr lang="el-GR" sz="1400" spc="-9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(ιδιωτικοί επενδυτές,</a:t>
                      </a:r>
                      <a:r>
                        <a:rPr lang="el-GR" sz="1400" spc="-8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Venture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Capital)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914">
                <a:tc>
                  <a:txBody>
                    <a:bodyPr/>
                    <a:lstStyle/>
                    <a:p>
                      <a:pPr marL="36195" marR="2603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Enterprise Greece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Δημόσιος Φορέας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Υποστήριξη</a:t>
                      </a:r>
                      <a:r>
                        <a:rPr lang="el-GR" sz="1400" spc="-6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εξωστρέφειας, </a:t>
                      </a: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διεθνείς</a:t>
                      </a:r>
                      <a:r>
                        <a:rPr lang="el-GR" sz="1400" spc="-11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αγορές, επενδυτικά</a:t>
                      </a:r>
                      <a:r>
                        <a:rPr lang="el-GR" sz="1400" spc="-11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forums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20955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ΜμΕ</a:t>
                      </a:r>
                      <a:r>
                        <a:rPr lang="el-GR" sz="1400" spc="-6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&amp;</a:t>
                      </a:r>
                      <a:r>
                        <a:rPr lang="el-GR" sz="1400" spc="-6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Εξαγωγικές Επιχειρήσεις</a:t>
                      </a:r>
                      <a:endParaRPr lang="el-GR" sz="14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02235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Ναι</a:t>
                      </a:r>
                      <a:r>
                        <a:rPr lang="el-GR" sz="1400" spc="-9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(κυρίως</a:t>
                      </a:r>
                      <a:r>
                        <a:rPr lang="el-GR" sz="1400" spc="-9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για εξωστρεφείς</a:t>
                      </a:r>
                      <a:r>
                        <a:rPr lang="el-GR" sz="1400" spc="-4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4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δράσεις)</a:t>
                      </a:r>
                      <a:endParaRPr lang="el-GR" sz="14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457200" y="5838093"/>
            <a:ext cx="740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11.4 Πλατφόρμες Υποστήριξης της Επιχειρηματικότητας στην Ελλάδα</a:t>
            </a:r>
          </a:p>
          <a:p>
            <a:r>
              <a:rPr lang="el-GR" i="1" dirty="0"/>
              <a:t>Πηγή: Ιδία επεξεργασία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42203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Εξωστρέφεια &amp; Επιπτώσεις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err="1"/>
              <a:t>Enterprise</a:t>
            </a:r>
            <a:r>
              <a:rPr lang="el-GR" sz="2400" b="1" dirty="0"/>
              <a:t> </a:t>
            </a:r>
            <a:r>
              <a:rPr lang="el-GR" sz="2400" b="1" dirty="0" err="1"/>
              <a:t>Greece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-Στήριξη διεθνοποίησης </a:t>
            </a:r>
          </a:p>
          <a:p>
            <a:pPr lvl="1"/>
            <a:r>
              <a:rPr lang="el-GR" sz="2400" dirty="0"/>
              <a:t>-Πρόσβαση σε προγράμματα (COSME, </a:t>
            </a:r>
            <a:r>
              <a:rPr lang="el-GR" sz="2400" dirty="0" err="1"/>
              <a:t>Horizon</a:t>
            </a:r>
            <a:r>
              <a:rPr lang="el-GR" sz="2400" dirty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Επιτυχημένα παραδείγματα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Apifon</a:t>
            </a:r>
            <a:r>
              <a:rPr lang="el-GR" sz="2400" dirty="0"/>
              <a:t>, PD </a:t>
            </a:r>
            <a:r>
              <a:rPr lang="el-GR" sz="2400" dirty="0" err="1"/>
              <a:t>Neurotechnology</a:t>
            </a:r>
            <a:r>
              <a:rPr lang="el-GR" sz="2400" dirty="0"/>
              <a:t> </a:t>
            </a:r>
          </a:p>
          <a:p>
            <a:pPr lvl="1"/>
            <a:endParaRPr lang="el-GR" sz="2200" dirty="0"/>
          </a:p>
          <a:p>
            <a:endParaRPr lang="el-GR" sz="2200" dirty="0"/>
          </a:p>
        </p:txBody>
      </p:sp>
      <p:sp>
        <p:nvSpPr>
          <p:cNvPr id="6" name="5 - TextBox"/>
          <p:cNvSpPr txBox="1"/>
          <p:nvPr/>
        </p:nvSpPr>
        <p:spPr>
          <a:xfrm>
            <a:off x="4220309" y="0"/>
            <a:ext cx="49236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/>
              <a:t>Σημασία για επιχειρήσεις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-Πρόσβαση σε κεφάλαια </a:t>
            </a:r>
          </a:p>
          <a:p>
            <a:pPr lvl="1"/>
            <a:r>
              <a:rPr lang="el-GR" sz="2400" dirty="0"/>
              <a:t>-Είσοδος σε διεθνείς αγορές </a:t>
            </a:r>
          </a:p>
          <a:p>
            <a:pPr lvl="1"/>
            <a:r>
              <a:rPr lang="el-GR" sz="2400" dirty="0"/>
              <a:t>-Ανάπτυξη συνεργασιών </a:t>
            </a:r>
          </a:p>
          <a:p>
            <a:r>
              <a:rPr lang="el-GR" sz="2400" b="1" dirty="0"/>
              <a:t>       </a:t>
            </a:r>
            <a:r>
              <a:rPr lang="el-GR" sz="2400" b="1" u="sng" dirty="0"/>
              <a:t>Συμπέρασμα</a:t>
            </a:r>
            <a:r>
              <a:rPr lang="el-GR" sz="2400" u="sng" dirty="0"/>
              <a:t> </a:t>
            </a:r>
          </a:p>
          <a:p>
            <a:pPr lvl="1"/>
            <a:r>
              <a:rPr lang="el-GR" sz="2400" i="1" dirty="0"/>
              <a:t>Οι ψηφιακές πλατφόρμες αποτελούν βασικό μοχλό ανάπτυξης &amp; καινοτομίας</a:t>
            </a:r>
          </a:p>
          <a:p>
            <a:pPr lvl="1"/>
            <a:endParaRPr lang="el-GR" sz="22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04911"/>
          </a:xfrm>
        </p:spPr>
        <p:txBody>
          <a:bodyPr>
            <a:normAutofit fontScale="90000"/>
          </a:bodyPr>
          <a:lstStyle/>
          <a:p>
            <a:r>
              <a:rPr lang="el-GR" dirty="0"/>
              <a:t>Μελέτη περίπτωσης: SKROUTZ.GR</a:t>
            </a:r>
            <a:br>
              <a:rPr lang="el-GR" dirty="0"/>
            </a:br>
            <a:endParaRPr dirty="0"/>
          </a:p>
        </p:txBody>
      </p:sp>
      <p:sp>
        <p:nvSpPr>
          <p:cNvPr id="5" name="4 - TextBox"/>
          <p:cNvSpPr txBox="1"/>
          <p:nvPr/>
        </p:nvSpPr>
        <p:spPr>
          <a:xfrm>
            <a:off x="1" y="858129"/>
            <a:ext cx="44031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/>
              <a:t>Skroutz</a:t>
            </a:r>
            <a:r>
              <a:rPr lang="el-GR" sz="2000" b="1" dirty="0"/>
              <a:t> – Από Σύγκριση Τιμών σε Marketplace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/>
              <a:t>Ίδρυση &amp; εξέλιξη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- 2005: μηχανή σύγκρισης τιμών </a:t>
            </a:r>
          </a:p>
          <a:p>
            <a:pPr lvl="1"/>
            <a:r>
              <a:rPr lang="el-GR" sz="2000" dirty="0"/>
              <a:t>- Σήμερα: ολοκληρωμένο </a:t>
            </a:r>
            <a:r>
              <a:rPr lang="el-GR" sz="2000" dirty="0" err="1"/>
              <a:t>marketplace</a:t>
            </a:r>
            <a:r>
              <a:rPr lang="el-GR" sz="20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/>
              <a:t>Βασικά χαρακτηριστικά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- 10.000 συνεργαζόμενοι έμποροι</a:t>
            </a:r>
          </a:p>
          <a:p>
            <a:pPr lvl="1"/>
            <a:r>
              <a:rPr lang="el-GR" sz="2000" dirty="0"/>
              <a:t>- Αγορές, πληρωμές &amp; παρακολούθηση παραγγελιών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/>
              <a:t>Επιχειρηματικό μοντέλο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B2C &amp; </a:t>
            </a:r>
            <a:r>
              <a:rPr lang="el-GR" sz="2000" dirty="0" err="1"/>
              <a:t>platform</a:t>
            </a:r>
            <a:r>
              <a:rPr lang="el-GR" sz="2000" dirty="0"/>
              <a:t> </a:t>
            </a:r>
            <a:r>
              <a:rPr lang="el-GR" sz="2000" dirty="0" err="1"/>
              <a:t>economy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Υποδομές χωρίς ανάγκη ιδιόκτητης τεχνολογίας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/>
              <a:t>Τεχνολογία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API διασύνδεση e-</a:t>
            </a:r>
            <a:r>
              <a:rPr lang="el-GR" sz="2000" dirty="0" err="1"/>
              <a:t>shops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</a:t>
            </a:r>
            <a:r>
              <a:rPr lang="el-GR" sz="2000" dirty="0" err="1"/>
              <a:t>Skroutz</a:t>
            </a:r>
            <a:r>
              <a:rPr lang="el-GR" sz="2000" dirty="0"/>
              <a:t> </a:t>
            </a:r>
            <a:r>
              <a:rPr lang="el-GR" sz="2000" dirty="0" err="1"/>
              <a:t>Payments</a:t>
            </a:r>
            <a:r>
              <a:rPr lang="el-GR" sz="2000" dirty="0"/>
              <a:t> &amp; </a:t>
            </a:r>
            <a:r>
              <a:rPr lang="el-GR" sz="2000" dirty="0" err="1"/>
              <a:t>Last</a:t>
            </a:r>
            <a:r>
              <a:rPr lang="el-GR" sz="2000" dirty="0"/>
              <a:t> </a:t>
            </a:r>
            <a:r>
              <a:rPr lang="el-GR" sz="2000" dirty="0" err="1"/>
              <a:t>Mile</a:t>
            </a:r>
            <a:r>
              <a:rPr lang="el-GR" sz="2000" dirty="0"/>
              <a:t> </a:t>
            </a:r>
            <a:r>
              <a:rPr lang="el-GR" sz="2000" dirty="0" err="1"/>
              <a:t>logistics</a:t>
            </a:r>
            <a:endParaRPr lang="el-GR" sz="2000" dirty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995225" y="647115"/>
            <a:ext cx="514877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/>
              <a:t>Καινοτομία, Δεδομένα &amp; Επιπτώσεις</a:t>
            </a:r>
          </a:p>
          <a:p>
            <a:r>
              <a:rPr lang="el-GR" sz="2000" b="1" dirty="0"/>
              <a:t>Χρήση δεδομένων (</a:t>
            </a:r>
            <a:r>
              <a:rPr lang="en-US" sz="2000" b="1" dirty="0"/>
              <a:t>Big Data)</a:t>
            </a:r>
            <a:r>
              <a:rPr lang="en-US" sz="2000" dirty="0"/>
              <a:t> </a:t>
            </a:r>
          </a:p>
          <a:p>
            <a:pPr lvl="1"/>
            <a:r>
              <a:rPr lang="el-GR" sz="2000" dirty="0"/>
              <a:t>- </a:t>
            </a:r>
            <a:r>
              <a:rPr lang="en-US" sz="2000" dirty="0"/>
              <a:t>Recommendation systems </a:t>
            </a:r>
          </a:p>
          <a:p>
            <a:pPr lvl="1"/>
            <a:r>
              <a:rPr lang="el-GR" sz="2000" dirty="0"/>
              <a:t>- Ανάλυση συμπεριφοράς &amp; </a:t>
            </a:r>
            <a:r>
              <a:rPr lang="en-US" sz="2000" dirty="0"/>
              <a:t>conversion tracking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Logistics &amp; </a:t>
            </a:r>
            <a:r>
              <a:rPr lang="el-GR" sz="2000" b="1" dirty="0"/>
              <a:t>απόδοση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</a:t>
            </a:r>
            <a:r>
              <a:rPr lang="en-US" sz="2000" dirty="0" err="1"/>
              <a:t>Skroutz</a:t>
            </a:r>
            <a:r>
              <a:rPr lang="en-US" sz="2000" dirty="0"/>
              <a:t> Last Mile → -25% </a:t>
            </a:r>
            <a:r>
              <a:rPr lang="el-GR" sz="2000" dirty="0"/>
              <a:t>χρόνος παράδοσης </a:t>
            </a:r>
          </a:p>
          <a:p>
            <a:pPr lvl="1"/>
            <a:r>
              <a:rPr lang="el-GR" sz="2000" dirty="0"/>
              <a:t>- Βελτιστοποίηση αποθεμάτων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/>
              <a:t>Προστιθέμενη αξία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Διαφάνεια τιμών &amp; εύκολες επιστροφές </a:t>
            </a:r>
          </a:p>
          <a:p>
            <a:pPr lvl="1"/>
            <a:r>
              <a:rPr lang="el-GR" sz="2000" dirty="0"/>
              <a:t>- </a:t>
            </a:r>
            <a:r>
              <a:rPr lang="en-US" sz="2000" dirty="0" err="1"/>
              <a:t>Skroutz</a:t>
            </a:r>
            <a:r>
              <a:rPr lang="en-US" sz="2000" dirty="0"/>
              <a:t> Plus (</a:t>
            </a:r>
            <a:r>
              <a:rPr lang="el-GR" sz="2000" dirty="0"/>
              <a:t>συνδρομητικό μοντέλο)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ESG &amp; </a:t>
            </a:r>
            <a:r>
              <a:rPr lang="el-GR" sz="2000" b="1" dirty="0"/>
              <a:t>βιωσιμότητα</a:t>
            </a:r>
            <a:r>
              <a:rPr lang="el-GR" sz="2000" dirty="0"/>
              <a:t> </a:t>
            </a:r>
          </a:p>
          <a:p>
            <a:pPr lvl="1"/>
            <a:r>
              <a:rPr lang="en-US" sz="2000" dirty="0"/>
              <a:t>CO₂ Offset Delivery </a:t>
            </a:r>
          </a:p>
          <a:p>
            <a:endParaRPr lang="el-GR" sz="2000" b="1" dirty="0"/>
          </a:p>
          <a:p>
            <a:pPr>
              <a:buFont typeface="Arial" pitchFamily="34" charset="0"/>
              <a:buChar char="•"/>
            </a:pPr>
            <a:r>
              <a:rPr lang="el-GR" sz="2000" b="1" dirty="0"/>
              <a:t>Συμπέρασμα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- Παράδειγμα επιτυχημένου ελληνικού </a:t>
            </a:r>
            <a:r>
              <a:rPr lang="en-US" sz="2000" dirty="0"/>
              <a:t>marketplace </a:t>
            </a:r>
          </a:p>
          <a:p>
            <a:pPr lvl="1"/>
            <a:r>
              <a:rPr lang="el-GR" sz="2000" dirty="0"/>
              <a:t>- Μετάβαση σε ψηφιακό οικοσύστημα εμπιστοσύνης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48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6331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Ηλεκτρονικό Εμπόριο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Στρατηγικός ρόλος e-</a:t>
            </a:r>
            <a:r>
              <a:rPr lang="el-GR" sz="2400" b="1" dirty="0" err="1"/>
              <a:t>commerce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Θεμέλιο της σύγχρονης επιχειρηματικότητας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Βασικές έννοιες &amp; μοντέλα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e-</a:t>
            </a:r>
            <a:r>
              <a:rPr lang="el-GR" sz="2400" dirty="0" err="1"/>
              <a:t>commerce</a:t>
            </a:r>
            <a:r>
              <a:rPr lang="el-GR" sz="2400" dirty="0"/>
              <a:t> </a:t>
            </a:r>
            <a:r>
              <a:rPr lang="el-GR" sz="2400" dirty="0" err="1"/>
              <a:t>vs</a:t>
            </a:r>
            <a:r>
              <a:rPr lang="el-GR" sz="2400" dirty="0"/>
              <a:t> e-</a:t>
            </a:r>
            <a:r>
              <a:rPr lang="el-GR" sz="2400" dirty="0" err="1"/>
              <a:t>business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Μορφές: B2B, B2C, C2C, G2C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Οφέλη &amp; περιορισμοί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Καθολική παρουσία, αυτοματοποίηση, μείωση κόστους</a:t>
            </a:r>
          </a:p>
          <a:p>
            <a:pPr lvl="1"/>
            <a:r>
              <a:rPr lang="el-GR" sz="2400" b="1" dirty="0"/>
              <a:t>Προκλήσεις:</a:t>
            </a:r>
            <a:r>
              <a:rPr lang="el-GR" sz="2400" dirty="0"/>
              <a:t> ασφάλεια, εμπιστοσύνη, νομικό πλαίσιο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Τεχνολογικές εξελίξεις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Cloud</a:t>
            </a:r>
            <a:r>
              <a:rPr lang="el-GR" sz="2400" dirty="0"/>
              <a:t>, </a:t>
            </a:r>
            <a:r>
              <a:rPr lang="el-GR" sz="2400" dirty="0" err="1"/>
              <a:t>SaaS</a:t>
            </a:r>
            <a:r>
              <a:rPr lang="el-GR" sz="2400" dirty="0"/>
              <a:t>, e-</a:t>
            </a:r>
            <a:r>
              <a:rPr lang="el-GR" sz="2400" dirty="0" err="1"/>
              <a:t>shops</a:t>
            </a:r>
            <a:r>
              <a:rPr lang="el-GR" sz="2400" dirty="0"/>
              <a:t> &amp; </a:t>
            </a:r>
            <a:r>
              <a:rPr lang="el-GR" sz="2400" dirty="0" err="1"/>
              <a:t>marketplaces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Μετάβαση σε ψηφιακά οικοσυστήματα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/>
              <a:t>Ελληνική πραγματικότητα</a:t>
            </a:r>
            <a:r>
              <a:rPr lang="el-GR" sz="2400" dirty="0"/>
              <a:t> </a:t>
            </a:r>
          </a:p>
          <a:p>
            <a:pPr lvl="1"/>
            <a:r>
              <a:rPr lang="el-GR" sz="2400" dirty="0" err="1"/>
              <a:t>Skroutz</a:t>
            </a:r>
            <a:r>
              <a:rPr lang="el-GR" sz="2400" dirty="0"/>
              <a:t>, </a:t>
            </a:r>
            <a:r>
              <a:rPr lang="el-GR" sz="2400" dirty="0" err="1"/>
              <a:t>Elevate</a:t>
            </a:r>
            <a:r>
              <a:rPr lang="el-GR" sz="2400" dirty="0"/>
              <a:t> </a:t>
            </a:r>
            <a:r>
              <a:rPr lang="el-GR" sz="2400" dirty="0" err="1"/>
              <a:t>Greece</a:t>
            </a:r>
            <a:r>
              <a:rPr lang="el-GR" sz="2400" dirty="0"/>
              <a:t>, </a:t>
            </a:r>
            <a:r>
              <a:rPr lang="el-GR" sz="2400" dirty="0" err="1"/>
              <a:t>egg</a:t>
            </a:r>
            <a:r>
              <a:rPr lang="el-GR" sz="2400" dirty="0"/>
              <a:t>, </a:t>
            </a:r>
            <a:r>
              <a:rPr lang="el-GR" sz="2400" dirty="0" err="1"/>
              <a:t>Enterprise</a:t>
            </a:r>
            <a:r>
              <a:rPr lang="el-GR" sz="2400" dirty="0"/>
              <a:t> </a:t>
            </a:r>
            <a:r>
              <a:rPr lang="el-GR" sz="2400" dirty="0" err="1"/>
              <a:t>Greece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Σύνδεση με χρηματοδότηση &amp; καινοτομία </a:t>
            </a:r>
          </a:p>
          <a:p>
            <a:r>
              <a:rPr lang="el-GR" sz="2400" b="1" i="1" dirty="0"/>
              <a:t>Το ηλεκτρονικό εμπόριο εξελίσσεται σε ολοκληρωμένη ψηφιακή στρατηγική και πυλώνα της νέας οικονομίας</a:t>
            </a:r>
          </a:p>
          <a:p>
            <a:endParaRPr lang="el-GR" sz="2400" b="1" i="1" dirty="0"/>
          </a:p>
          <a:p>
            <a:br>
              <a:rPr lang="el-GR" sz="2400" dirty="0"/>
            </a:br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647114" y="0"/>
            <a:ext cx="371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Σύνοψη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7"/>
            <a:ext cx="8229600" cy="316235"/>
          </a:xfrm>
        </p:spPr>
        <p:txBody>
          <a:bodyPr>
            <a:normAutofit fontScale="90000"/>
          </a:bodyPr>
          <a:lstStyle/>
          <a:p>
            <a:br>
              <a:rPr lang="el-GR" sz="4000" b="1" dirty="0"/>
            </a:br>
            <a:r>
              <a:rPr lang="el-GR" sz="4000" b="1" dirty="0"/>
              <a:t>ΕΡΩΤΗΣΕΙΣ ΠΟΛΛΑΠΛΗΣ ΕΠΙΛΟΓΗΣ </a:t>
            </a:r>
            <a:br>
              <a:rPr lang="el-GR" dirty="0"/>
            </a:br>
            <a:endParaRPr lang="el-GR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84645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AutoNum type="arabicPeriod"/>
            </a:pPr>
            <a:r>
              <a:rPr lang="el-GR" b="1" dirty="0"/>
              <a:t>Ποια από τις παρακάτω πλατφόρμες είναι τύπου </a:t>
            </a:r>
            <a:r>
              <a:rPr lang="el-GR" b="1" dirty="0" err="1"/>
              <a:t>SaaS</a:t>
            </a:r>
            <a:r>
              <a:rPr lang="el-GR" b="1" dirty="0"/>
              <a:t>; </a:t>
            </a:r>
          </a:p>
          <a:p>
            <a:pPr marL="342900" lvl="0" indent="-342900"/>
            <a:r>
              <a:rPr lang="el-GR" b="1" dirty="0"/>
              <a:t>Α. </a:t>
            </a:r>
            <a:r>
              <a:rPr lang="el-GR" dirty="0" err="1"/>
              <a:t>WooCommerce</a:t>
            </a:r>
            <a:endParaRPr lang="el-GR" b="1" dirty="0"/>
          </a:p>
          <a:p>
            <a:r>
              <a:rPr lang="el-GR" b="1" dirty="0"/>
              <a:t>Β</a:t>
            </a:r>
            <a:r>
              <a:rPr lang="en-US" b="1" dirty="0"/>
              <a:t>. </a:t>
            </a:r>
            <a:r>
              <a:rPr lang="en-US" dirty="0" err="1"/>
              <a:t>Magento</a:t>
            </a:r>
            <a:r>
              <a:rPr lang="en-US" dirty="0"/>
              <a:t> Open Source</a:t>
            </a:r>
            <a:endParaRPr lang="el-GR" dirty="0"/>
          </a:p>
          <a:p>
            <a:r>
              <a:rPr lang="el-GR" b="1" dirty="0"/>
              <a:t>Γ</a:t>
            </a:r>
            <a:r>
              <a:rPr lang="en-US" b="1" dirty="0"/>
              <a:t>. </a:t>
            </a:r>
            <a:r>
              <a:rPr lang="en-US" dirty="0" err="1"/>
              <a:t>Shopify</a:t>
            </a:r>
            <a:endParaRPr lang="el-GR" dirty="0"/>
          </a:p>
          <a:p>
            <a:r>
              <a:rPr lang="el-GR" b="1" dirty="0"/>
              <a:t>Δ. </a:t>
            </a:r>
            <a:r>
              <a:rPr lang="el-GR" dirty="0" err="1"/>
              <a:t>Prestashop</a:t>
            </a:r>
            <a:endParaRPr lang="el-GR" dirty="0"/>
          </a:p>
          <a:p>
            <a:r>
              <a:rPr lang="el-GR" b="1" dirty="0"/>
              <a:t>2. Ποιο από τα παρακάτω </a:t>
            </a:r>
            <a:r>
              <a:rPr lang="el-GR" i="1" dirty="0"/>
              <a:t>δεν </a:t>
            </a:r>
            <a:r>
              <a:rPr lang="el-GR" b="1" dirty="0"/>
              <a:t>αποτελεί πλεονέκτημα του ηλεκτρονικού εμπορίου;</a:t>
            </a:r>
          </a:p>
          <a:p>
            <a:r>
              <a:rPr lang="el-GR" b="1" dirty="0"/>
              <a:t>Α. </a:t>
            </a:r>
            <a:r>
              <a:rPr lang="el-GR" dirty="0"/>
              <a:t>Αυτοματισμός διαδικασιών</a:t>
            </a:r>
          </a:p>
          <a:p>
            <a:r>
              <a:rPr lang="el-GR" b="1" dirty="0"/>
              <a:t>Β. </a:t>
            </a:r>
            <a:r>
              <a:rPr lang="el-GR" dirty="0"/>
              <a:t>Καθολική πρόσβαση</a:t>
            </a:r>
          </a:p>
          <a:p>
            <a:r>
              <a:rPr lang="el-GR" b="1" dirty="0"/>
              <a:t>Γ. </a:t>
            </a:r>
            <a:r>
              <a:rPr lang="el-GR" dirty="0"/>
              <a:t>Περιορισμός αγορών σε τοπικό επίπεδο</a:t>
            </a:r>
          </a:p>
          <a:p>
            <a:r>
              <a:rPr lang="el-GR" b="1" dirty="0"/>
              <a:t>Δ. </a:t>
            </a:r>
            <a:r>
              <a:rPr lang="el-GR" dirty="0"/>
              <a:t>Μείωση λειτουργικού κόστους</a:t>
            </a:r>
          </a:p>
          <a:p>
            <a:pPr lvl="0"/>
            <a:r>
              <a:rPr lang="el-GR" b="1" dirty="0"/>
              <a:t>3. Το </a:t>
            </a:r>
            <a:r>
              <a:rPr lang="el-GR" b="1" dirty="0" err="1"/>
              <a:t>Elevate</a:t>
            </a:r>
            <a:r>
              <a:rPr lang="el-GR" b="1" dirty="0"/>
              <a:t> </a:t>
            </a:r>
            <a:r>
              <a:rPr lang="el-GR" b="1" dirty="0" err="1"/>
              <a:t>Greece</a:t>
            </a:r>
            <a:r>
              <a:rPr lang="el-GR" b="1" dirty="0"/>
              <a:t> αποτελεί παράδειγμα πλατφόρμας που προσφέρει: Α. </a:t>
            </a:r>
            <a:r>
              <a:rPr lang="el-GR" dirty="0"/>
              <a:t>Τεχνική υποστήριξη </a:t>
            </a:r>
            <a:r>
              <a:rPr lang="el-GR" dirty="0" err="1"/>
              <a:t>cloud</a:t>
            </a:r>
            <a:r>
              <a:rPr lang="el-GR" dirty="0"/>
              <a:t> </a:t>
            </a:r>
            <a:r>
              <a:rPr lang="el-GR" dirty="0" err="1"/>
              <a:t>hosting</a:t>
            </a:r>
            <a:endParaRPr lang="el-GR" dirty="0"/>
          </a:p>
          <a:p>
            <a:r>
              <a:rPr lang="el-GR" b="1" dirty="0"/>
              <a:t>Β. </a:t>
            </a:r>
            <a:r>
              <a:rPr lang="el-GR" dirty="0"/>
              <a:t>Εκπαίδευση σε HTML και CSS</a:t>
            </a:r>
          </a:p>
          <a:p>
            <a:r>
              <a:rPr lang="el-GR" b="1" dirty="0"/>
              <a:t>Γ. </a:t>
            </a:r>
            <a:r>
              <a:rPr lang="el-GR" dirty="0"/>
              <a:t>Χρηματοδοτική στήριξη νεοφυών επιχειρήσεων</a:t>
            </a:r>
          </a:p>
          <a:p>
            <a:r>
              <a:rPr lang="el-GR" b="1" dirty="0"/>
              <a:t>Δ. </a:t>
            </a:r>
            <a:r>
              <a:rPr lang="el-GR" dirty="0" err="1"/>
              <a:t>Online</a:t>
            </a:r>
            <a:r>
              <a:rPr lang="el-GR" dirty="0"/>
              <a:t> </a:t>
            </a:r>
            <a:r>
              <a:rPr lang="el-GR" dirty="0" err="1"/>
              <a:t>marketplace</a:t>
            </a:r>
            <a:r>
              <a:rPr lang="el-GR" dirty="0"/>
              <a:t> για προϊόντα</a:t>
            </a:r>
          </a:p>
          <a:p>
            <a:r>
              <a:rPr lang="el-GR" b="1" dirty="0"/>
              <a:t>4. Ποια από τις παρακάτω δυνατότητες </a:t>
            </a:r>
            <a:r>
              <a:rPr lang="el-GR" i="1" dirty="0"/>
              <a:t>δεν </a:t>
            </a:r>
            <a:r>
              <a:rPr lang="el-GR" b="1" dirty="0"/>
              <a:t>αποτελεί λειτουργικότητα ενιαίας ψηφιακής πύλης (</a:t>
            </a:r>
            <a:r>
              <a:rPr lang="el-GR" b="1" dirty="0" err="1"/>
              <a:t>One</a:t>
            </a:r>
            <a:r>
              <a:rPr lang="el-GR" b="1" dirty="0"/>
              <a:t> </a:t>
            </a:r>
            <a:r>
              <a:rPr lang="el-GR" b="1" dirty="0" err="1"/>
              <a:t>Stop</a:t>
            </a:r>
            <a:r>
              <a:rPr lang="el-GR" b="1" dirty="0"/>
              <a:t> </a:t>
            </a:r>
            <a:r>
              <a:rPr lang="el-GR" b="1" dirty="0" err="1"/>
              <a:t>Reporting</a:t>
            </a:r>
            <a:r>
              <a:rPr lang="el-GR" b="1" dirty="0"/>
              <a:t>);</a:t>
            </a:r>
          </a:p>
          <a:p>
            <a:r>
              <a:rPr lang="el-GR" b="1" dirty="0"/>
              <a:t>Α. </a:t>
            </a:r>
            <a:r>
              <a:rPr lang="el-GR" dirty="0"/>
              <a:t>Ενιαία πρόσβαση σε έγγραφα</a:t>
            </a:r>
          </a:p>
          <a:p>
            <a:r>
              <a:rPr lang="el-GR" b="1" dirty="0"/>
              <a:t>Β. </a:t>
            </a:r>
            <a:r>
              <a:rPr lang="el-GR" dirty="0"/>
              <a:t>Πολλαπλή υποβολή ίδιου αιτήματος σε διαφορετικές υπηρεσίες</a:t>
            </a:r>
          </a:p>
          <a:p>
            <a:r>
              <a:rPr lang="el-GR" b="1" dirty="0"/>
              <a:t>Γ. </a:t>
            </a:r>
            <a:r>
              <a:rPr lang="el-GR" dirty="0"/>
              <a:t>Ανάθεση εργασιών με παρακολούθηση εξέλιξης</a:t>
            </a:r>
          </a:p>
          <a:p>
            <a:r>
              <a:rPr lang="el-GR" b="1" dirty="0"/>
              <a:t>Δ. </a:t>
            </a:r>
            <a:r>
              <a:rPr lang="el-GR" dirty="0"/>
              <a:t>Αυτοματοποιημένη ειδοποίηση σε χρήστες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374212-9E95-E1A3-D0E0-9C9EB722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2" y="1773452"/>
            <a:ext cx="2894095" cy="4084001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C214A2-8D3D-1458-1AD1-4D12FCB6A1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13" y="1773452"/>
            <a:ext cx="1514856" cy="576072"/>
          </a:xfrm>
          <a:prstGeom prst="rect">
            <a:avLst/>
          </a:prstGeom>
        </p:spPr>
      </p:pic>
      <p:sp>
        <p:nvSpPr>
          <p:cNvPr id="7" name="8 - TextBox">
            <a:extLst>
              <a:ext uri="{FF2B5EF4-FFF2-40B4-BE49-F238E27FC236}">
                <a16:creationId xmlns:a16="http://schemas.microsoft.com/office/drawing/2014/main" id="{67796937-0401-1D50-4047-9E31F7E61650}"/>
              </a:ext>
            </a:extLst>
          </p:cNvPr>
          <p:cNvSpPr txBox="1"/>
          <p:nvPr/>
        </p:nvSpPr>
        <p:spPr bwMode="auto">
          <a:xfrm>
            <a:off x="3829340" y="3756537"/>
            <a:ext cx="4980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παρόν αρχείο περιλαμβάνει υλικό από βιβλίο του συγγραφέα και επιτρέπεται να χρησιμοποιηθεί ολόκληρο ή μέρος του σε παρουσιάσεις στην τάξη για διδακτικό σκοπό.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ΑΠΑΓΟΡΕΥΕΤΑΙ η εν γένει αναπαραγωγή του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 οποιονδήποτε άλλον τρόπο ή μορφή και για οποιονδήποτε άλλον σκοπό χωρίς γραπτή άδεια των Εκδόσεων ΔΙΣΙΓΜΑ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e-mail: info@disigma.gr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0 - Ορθογώνιο">
            <a:extLst>
              <a:ext uri="{FF2B5EF4-FFF2-40B4-BE49-F238E27FC236}">
                <a16:creationId xmlns:a16="http://schemas.microsoft.com/office/drawing/2014/main" id="{820907E4-BECF-9A78-8EDD-52B2E44D11EF}"/>
              </a:ext>
            </a:extLst>
          </p:cNvPr>
          <p:cNvSpPr/>
          <p:nvPr/>
        </p:nvSpPr>
        <p:spPr bwMode="auto">
          <a:xfrm>
            <a:off x="5286811" y="5273253"/>
            <a:ext cx="352289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Άδεια χρήση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Creative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Αναφορά, Μη Εμπορική Χρήση, Μη παράγωγα έργα 4.0 [1] ή μεταγενέστερη, Διεθνής Έκδοση.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http://creativecommons.org/licenses/by-nc-nd/4.0/</a:t>
            </a:r>
            <a:endParaRPr kumimoji="0" lang="el-GR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A4D4B8-35A6-C206-C61B-4B4A96FA13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1" y="5356596"/>
            <a:ext cx="11922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3C253-6D2A-B841-3652-928C888A9C2F}"/>
              </a:ext>
            </a:extLst>
          </p:cNvPr>
          <p:cNvSpPr txBox="1"/>
          <p:nvPr/>
        </p:nvSpPr>
        <p:spPr>
          <a:xfrm>
            <a:off x="498932" y="315630"/>
            <a:ext cx="5939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ΕΠΙΧΕΙΡΗΜΑΤΙΚΟΤΗΤΑ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ΚΟΙΝΩΝΙΑ, ΨΗΦΙΑΚΟ ΠΕΡΙΒΑΛΛΟΝ, ΔΙΟΙΚΗΣΗ, ΤΟΥΡΙΣΜΟΣ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8C812-E3D3-B0F7-2FC0-E569815A3510}"/>
              </a:ext>
            </a:extLst>
          </p:cNvPr>
          <p:cNvSpPr txBox="1"/>
          <p:nvPr/>
        </p:nvSpPr>
        <p:spPr>
          <a:xfrm>
            <a:off x="3757353" y="1718791"/>
            <a:ext cx="3485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ΙΟΥΛΙΑ ΠΟΥΛΑΚΗ, ΒΙΚΥ ΚΑΤΣΩΝΗ</a:t>
            </a:r>
          </a:p>
        </p:txBody>
      </p:sp>
    </p:spTree>
    <p:extLst>
      <p:ext uri="{BB962C8B-B14F-4D97-AF65-F5344CB8AC3E}">
        <p14:creationId xmlns:p14="http://schemas.microsoft.com/office/powerpoint/2010/main" val="335327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0"/>
            <a:ext cx="7870874" cy="604911"/>
          </a:xfrm>
        </p:spPr>
        <p:txBody>
          <a:bodyPr>
            <a:normAutofit fontScale="90000"/>
          </a:bodyPr>
          <a:lstStyle/>
          <a:p>
            <a:r>
              <a:rPr dirty="0" err="1"/>
              <a:t>Μαθησιακά</a:t>
            </a:r>
            <a:r>
              <a:rPr dirty="0"/>
              <a:t> </a:t>
            </a:r>
            <a:r>
              <a:rPr dirty="0" err="1"/>
              <a:t>αποτελέσματα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7792"/>
            <a:ext cx="5950634" cy="53383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200" dirty="0"/>
              <a:t>Μετά την ολοκλήρωση του κεφαλαίου, ο αναγνώστης θα μπορεί να:</a:t>
            </a:r>
          </a:p>
          <a:p>
            <a:r>
              <a:rPr lang="el-GR" sz="2200" b="1" dirty="0"/>
              <a:t>Κατανοεί βασικές έννοιες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e-</a:t>
            </a:r>
            <a:r>
              <a:rPr lang="el-GR" sz="2200" dirty="0" err="1"/>
              <a:t>commerce</a:t>
            </a:r>
            <a:r>
              <a:rPr lang="el-GR" sz="2200" dirty="0"/>
              <a:t>, e-</a:t>
            </a:r>
            <a:r>
              <a:rPr lang="el-GR" sz="2200" dirty="0" err="1"/>
              <a:t>business</a:t>
            </a:r>
            <a:r>
              <a:rPr lang="el-GR" sz="2200" dirty="0"/>
              <a:t>, </a:t>
            </a:r>
            <a:r>
              <a:rPr lang="el-GR" sz="2200" dirty="0" err="1"/>
              <a:t>cloud</a:t>
            </a:r>
            <a:r>
              <a:rPr lang="el-GR" sz="2200" dirty="0"/>
              <a:t>, e-</a:t>
            </a:r>
            <a:r>
              <a:rPr lang="el-GR" sz="2200" dirty="0" err="1"/>
              <a:t>shop</a:t>
            </a:r>
            <a:r>
              <a:rPr lang="el-GR" sz="2200" dirty="0"/>
              <a:t> </a:t>
            </a:r>
          </a:p>
          <a:p>
            <a:r>
              <a:rPr lang="el-GR" sz="2200" b="1" dirty="0"/>
              <a:t>Διακρίνει μορφές ηλεκτρονικού εμπορίου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B2B, B2C, C2C, G2C </a:t>
            </a:r>
          </a:p>
          <a:p>
            <a:r>
              <a:rPr lang="el-GR" sz="2200" b="1" dirty="0"/>
              <a:t>Επιλέγει κατάλληλο επιχειρηματικό μοντέλο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Προσαρμοσμένο σε </a:t>
            </a:r>
            <a:r>
              <a:rPr lang="el-GR" sz="2200" dirty="0" err="1"/>
              <a:t>ΜμΕ</a:t>
            </a:r>
            <a:r>
              <a:rPr lang="el-GR" sz="2200" dirty="0"/>
              <a:t> </a:t>
            </a:r>
          </a:p>
          <a:p>
            <a:r>
              <a:rPr lang="el-GR" sz="2200" b="1" dirty="0"/>
              <a:t>Αναλύει περιορισμούς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Τεχνικούς &amp; οργανωτικούς </a:t>
            </a:r>
          </a:p>
          <a:p>
            <a:r>
              <a:rPr lang="el-GR" sz="2200" b="1" dirty="0"/>
              <a:t>Σχεδιάζει e-</a:t>
            </a:r>
            <a:r>
              <a:rPr lang="el-GR" sz="2200" b="1" dirty="0" err="1"/>
              <a:t>shop</a:t>
            </a:r>
            <a:r>
              <a:rPr lang="el-GR" sz="2200" dirty="0"/>
              <a:t> </a:t>
            </a:r>
          </a:p>
          <a:p>
            <a:pPr lvl="1"/>
            <a:r>
              <a:rPr lang="el-GR" sz="2200" dirty="0"/>
              <a:t>Πλατφόρμα, πληρωμές, </a:t>
            </a:r>
            <a:r>
              <a:rPr lang="el-GR" sz="2200" dirty="0" err="1"/>
              <a:t>marketing</a:t>
            </a:r>
            <a:r>
              <a:rPr lang="el-GR" sz="2200" dirty="0"/>
              <a:t> </a:t>
            </a:r>
          </a:p>
          <a:p>
            <a:r>
              <a:rPr lang="el-GR" sz="2200" b="1" dirty="0"/>
              <a:t>Αξιολογεί ψηφιακά εργαλεία</a:t>
            </a:r>
            <a:r>
              <a:rPr lang="el-GR" sz="2200" dirty="0"/>
              <a:t> </a:t>
            </a:r>
          </a:p>
          <a:p>
            <a:pPr lvl="1"/>
            <a:r>
              <a:rPr lang="el-GR" sz="2200" dirty="0" err="1"/>
              <a:t>Elevate</a:t>
            </a:r>
            <a:r>
              <a:rPr lang="el-GR" sz="2200" dirty="0"/>
              <a:t> </a:t>
            </a:r>
            <a:r>
              <a:rPr lang="el-GR" sz="2200" dirty="0" err="1"/>
              <a:t>Greece</a:t>
            </a:r>
            <a:r>
              <a:rPr lang="el-GR" sz="2200" dirty="0"/>
              <a:t>, </a:t>
            </a:r>
            <a:r>
              <a:rPr lang="el-GR" sz="2200" dirty="0" err="1"/>
              <a:t>egg</a:t>
            </a:r>
            <a:r>
              <a:rPr lang="el-GR" sz="2200" dirty="0"/>
              <a:t> </a:t>
            </a:r>
          </a:p>
          <a:p>
            <a:endParaRPr lang="el-GR" sz="1800" dirty="0"/>
          </a:p>
        </p:txBody>
      </p:sp>
      <p:sp>
        <p:nvSpPr>
          <p:cNvPr id="4" name="3 - TextBox"/>
          <p:cNvSpPr txBox="1"/>
          <p:nvPr/>
        </p:nvSpPr>
        <p:spPr>
          <a:xfrm>
            <a:off x="5950634" y="3516923"/>
            <a:ext cx="2736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b="1" dirty="0"/>
              <a:t>Ερμηνεύει δεδομένα αγοράς</a:t>
            </a:r>
            <a:r>
              <a:rPr lang="el-GR" sz="2200" dirty="0"/>
              <a:t> </a:t>
            </a:r>
          </a:p>
          <a:p>
            <a:r>
              <a:rPr lang="el-GR" sz="2200" dirty="0"/>
              <a:t>- Τάσεις e-</a:t>
            </a:r>
            <a:r>
              <a:rPr lang="el-GR" sz="2200" dirty="0" err="1"/>
              <a:t>commerce</a:t>
            </a:r>
            <a:r>
              <a:rPr lang="el-GR" sz="2200" dirty="0"/>
              <a:t> στην Ελλάδα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b="1" dirty="0"/>
              <a:t>Προτείνει λύσεις ασφάλειας &amp; εμπιστοσύνης</a:t>
            </a:r>
            <a:r>
              <a:rPr lang="el-GR" sz="2200" dirty="0"/>
              <a:t> </a:t>
            </a:r>
          </a:p>
          <a:p>
            <a:r>
              <a:rPr lang="el-GR" sz="2200" dirty="0"/>
              <a:t>- GDPR, PSD2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7963"/>
          </a:xfrm>
        </p:spPr>
        <p:txBody>
          <a:bodyPr>
            <a:normAutofit fontScale="90000"/>
          </a:bodyPr>
          <a:lstStyle/>
          <a:p>
            <a:r>
              <a:rPr dirty="0" err="1"/>
              <a:t>Εισαγωγή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576775"/>
            <a:ext cx="8693834" cy="392488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b="1" dirty="0"/>
              <a:t>Ηλεκτρονικό Εμπόριο – Εισαγωγή</a:t>
            </a:r>
          </a:p>
          <a:p>
            <a:r>
              <a:rPr lang="el-GR" sz="9600" b="1" dirty="0"/>
              <a:t>Δυναμικός τομέας ψηφιακής οικονομίας</a:t>
            </a:r>
            <a:r>
              <a:rPr lang="el-GR" sz="9600" dirty="0"/>
              <a:t> </a:t>
            </a:r>
          </a:p>
          <a:p>
            <a:pPr lvl="1"/>
            <a:r>
              <a:rPr lang="el-GR" sz="9600" dirty="0"/>
              <a:t>Μετασχηματισμός συναλλαγών &amp; επιχειρηματικών μοντέλων </a:t>
            </a:r>
          </a:p>
          <a:p>
            <a:r>
              <a:rPr lang="el-GR" sz="9600" b="1" dirty="0"/>
              <a:t>Ευρύ πεδίο εφαρμογής</a:t>
            </a:r>
            <a:r>
              <a:rPr lang="el-GR" sz="9600" dirty="0"/>
              <a:t> </a:t>
            </a:r>
          </a:p>
          <a:p>
            <a:pPr lvl="1"/>
            <a:r>
              <a:rPr lang="el-GR" sz="9600" dirty="0"/>
              <a:t>Αλληλεπιδράσεις μεταξύ επιχειρήσεων, καταναλωτών &amp; κράτους </a:t>
            </a:r>
          </a:p>
          <a:p>
            <a:r>
              <a:rPr lang="el-GR" sz="9600" b="1" dirty="0"/>
              <a:t>Ψηφιακές αγορές</a:t>
            </a:r>
            <a:r>
              <a:rPr lang="el-GR" sz="9600" dirty="0"/>
              <a:t> </a:t>
            </a:r>
          </a:p>
          <a:p>
            <a:pPr lvl="1"/>
            <a:r>
              <a:rPr lang="el-GR" sz="9600" dirty="0"/>
              <a:t>Παγκόσμια πρόσβαση &amp; αυξημένος ανταγωνισμός </a:t>
            </a:r>
          </a:p>
          <a:p>
            <a:r>
              <a:rPr lang="el-GR" sz="9600" b="1" dirty="0"/>
              <a:t>Τεχνολογικός μετασχηματισμός</a:t>
            </a:r>
            <a:r>
              <a:rPr lang="el-GR" sz="9600" dirty="0"/>
              <a:t> </a:t>
            </a:r>
          </a:p>
          <a:p>
            <a:pPr lvl="1"/>
            <a:r>
              <a:rPr lang="el-GR" sz="9600" dirty="0" err="1"/>
              <a:t>Cloud</a:t>
            </a:r>
            <a:r>
              <a:rPr lang="el-GR" sz="9600" dirty="0"/>
              <a:t>, </a:t>
            </a:r>
            <a:r>
              <a:rPr lang="el-GR" sz="9600" dirty="0" err="1"/>
              <a:t>analytics</a:t>
            </a:r>
            <a:r>
              <a:rPr lang="el-GR" sz="9600" dirty="0"/>
              <a:t>, τεχνητή νοημοσύνη </a:t>
            </a:r>
          </a:p>
          <a:p>
            <a:r>
              <a:rPr lang="el-GR" sz="9600" b="1" dirty="0"/>
              <a:t>Ελληνική πραγματικότητα</a:t>
            </a:r>
            <a:r>
              <a:rPr lang="el-GR" sz="9600" dirty="0"/>
              <a:t> </a:t>
            </a:r>
          </a:p>
          <a:p>
            <a:pPr lvl="1"/>
            <a:r>
              <a:rPr lang="el-GR" sz="9600" dirty="0"/>
              <a:t>Ανάπτυξη μέσω πανδημίας &amp; προγραμμάτων (π.χ. </a:t>
            </a:r>
            <a:r>
              <a:rPr lang="el-GR" sz="9600" dirty="0" err="1"/>
              <a:t>Elevate</a:t>
            </a:r>
            <a:r>
              <a:rPr lang="el-GR" sz="9600" dirty="0"/>
              <a:t> </a:t>
            </a:r>
            <a:r>
              <a:rPr lang="el-GR" sz="9600" dirty="0" err="1"/>
              <a:t>Greece</a:t>
            </a:r>
            <a:r>
              <a:rPr lang="el-GR" sz="9600" dirty="0"/>
              <a:t>)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984738" y="4501662"/>
            <a:ext cx="538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221502" y="5190978"/>
            <a:ext cx="59224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b="1" dirty="0"/>
              <a:t> </a:t>
            </a:r>
            <a:r>
              <a:rPr lang="el-GR" sz="2200" b="1" i="1" u="sng" dirty="0"/>
              <a:t>Σκοπός Κεφαλαίου</a:t>
            </a:r>
          </a:p>
          <a:p>
            <a:pPr>
              <a:buFont typeface="Arial" pitchFamily="34" charset="0"/>
              <a:buChar char="•"/>
            </a:pPr>
            <a:r>
              <a:rPr lang="el-GR" sz="2000" b="1" i="1" dirty="0"/>
              <a:t>Κατανόηση θεωρίας &amp; μοντέλων e-</a:t>
            </a:r>
            <a:r>
              <a:rPr lang="el-GR" sz="2000" b="1" i="1" dirty="0" err="1"/>
              <a:t>commerce</a:t>
            </a:r>
            <a:r>
              <a:rPr lang="el-GR" sz="2000" b="1" i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b="1" i="1" dirty="0"/>
              <a:t>Σύνδεση τεχνολογίας με επιχειρηματική πρακτική </a:t>
            </a:r>
          </a:p>
          <a:p>
            <a:pPr>
              <a:buFont typeface="Arial" pitchFamily="34" charset="0"/>
              <a:buChar char="•"/>
            </a:pPr>
            <a:r>
              <a:rPr lang="el-GR" sz="2000" b="1" i="1" dirty="0"/>
              <a:t>Ανάλυση παραδειγμάτων (Ελλάδα &amp; διεθνώς)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332849" y="175387"/>
          <a:ext cx="4811151" cy="6026318"/>
        </p:xfrm>
        <a:graphic>
          <a:graphicData uri="http://schemas.openxmlformats.org/drawingml/2006/table">
            <a:tbl>
              <a:tblPr/>
              <a:tblGrid>
                <a:gridCol w="119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3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720">
                <a:tc>
                  <a:txBody>
                    <a:bodyPr/>
                    <a:lstStyle/>
                    <a:p>
                      <a:pPr marL="889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l-GR" sz="1100" b="1" spc="-2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ΟΡΟΣ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l-GR" sz="1100" b="1" spc="-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ΟΡΙΣΜΟΣ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E-</a:t>
                      </a:r>
                      <a:r>
                        <a:rPr lang="el-GR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procurement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606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Η ηλεκτρονική διαχείριση προμηθειών και προμηθευτών μέσω πλατφορμών, όπως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το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ΕΣΗΔΗΣ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ή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η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CosmoONE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SaaS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marL="7175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(Software</a:t>
                      </a:r>
                      <a:r>
                        <a:rPr lang="en-US" sz="1100" spc="-7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n-US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as</a:t>
                      </a:r>
                      <a:r>
                        <a:rPr lang="en-US" sz="1100" spc="-7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n-US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a</a:t>
                      </a:r>
                      <a:r>
                        <a:rPr lang="en-US" sz="1100" spc="-7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n-US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Service)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Παροχή λογισμικού ως υπηρεσία μέσω διαδικτύου, χωρίς ανάγκη τοπικής εγκατάστασης (π.χ. </a:t>
                      </a:r>
                      <a:r>
                        <a:rPr lang="el-GR" sz="11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Shopify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,</a:t>
                      </a:r>
                      <a:r>
                        <a:rPr lang="el-GR" sz="1100" spc="-3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Wix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).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Hosting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Η</a:t>
                      </a:r>
                      <a:r>
                        <a:rPr lang="el-GR" sz="1100" spc="-6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υπηρεσία</a:t>
                      </a:r>
                      <a:r>
                        <a:rPr lang="el-GR" sz="1100" spc="-6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φιλοξενίας</a:t>
                      </a:r>
                      <a:r>
                        <a:rPr lang="el-GR" sz="1100" spc="-6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δεδομένων/εφαρμογών</a:t>
                      </a:r>
                      <a:r>
                        <a:rPr lang="el-GR" sz="1100" spc="-6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σε</a:t>
                      </a:r>
                      <a:r>
                        <a:rPr lang="el-GR" sz="1100" spc="-6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εξυπηρετητές</a:t>
                      </a:r>
                      <a:r>
                        <a:rPr lang="el-GR" sz="1100" spc="-6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</a:t>
                      </a:r>
                      <a:r>
                        <a:rPr lang="el-GR" sz="11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on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-</a:t>
                      </a:r>
                      <a:r>
                        <a:rPr lang="el-GR" sz="11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premise</a:t>
                      </a:r>
                      <a:r>
                        <a:rPr lang="el-GR" sz="1100" spc="-6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ή</a:t>
                      </a:r>
                      <a:r>
                        <a:rPr lang="el-GR" sz="1100" spc="-6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cloud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).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Παραμετροποίηση (Customization)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606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Η δυνατότητα προσαρμογής του e-</a:t>
                      </a:r>
                      <a:r>
                        <a:rPr lang="el-GR" sz="11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shop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(εμφάνιση, λειτουργικότητα, περιεχόμενο) στις ανάγκες της επιχείρησης.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Cloud</a:t>
                      </a:r>
                      <a:r>
                        <a:rPr lang="el-GR" sz="1100" spc="-9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Computing (Υπολογιστική</a:t>
                      </a:r>
                      <a:r>
                        <a:rPr lang="el-GR" sz="1100" spc="-4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Νέφους)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Η χρήση απομακρυσμένων υπολογιστικών πόρων (εφαρμογών, αποθήκευσης) μέσω</a:t>
                      </a:r>
                      <a:r>
                        <a:rPr lang="el-GR" sz="11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του</a:t>
                      </a:r>
                      <a:r>
                        <a:rPr lang="el-GR" sz="11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διαδικτύου.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API</a:t>
                      </a:r>
                      <a:r>
                        <a:rPr lang="el-GR" sz="1100" spc="-9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(Application </a:t>
                      </a:r>
                      <a:r>
                        <a:rPr lang="el-GR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Programming</a:t>
                      </a:r>
                      <a:r>
                        <a:rPr lang="el-GR" sz="1100" spc="-6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Interface)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606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Διεπαφή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που επιτρέπει σε διαφορετικές εφαρμογές να «επικοινωνούν» μεταξύ τους και να ανταλλάσσουν δεδομένα.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27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myDATA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Η ελληνική πλατφόρμα ψηφιακής υποβολής τιμολογίων και φορολογικών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δεδομένων</a:t>
                      </a:r>
                      <a:r>
                        <a:rPr lang="el-GR" sz="1100" spc="-9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της</a:t>
                      </a:r>
                      <a:r>
                        <a:rPr lang="el-GR" sz="1100" spc="-9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ΑΑΔΕ.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GDPR</a:t>
                      </a:r>
                      <a:r>
                        <a:rPr lang="en-US" sz="11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n-US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(General</a:t>
                      </a:r>
                      <a:r>
                        <a:rPr lang="en-US" sz="11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n-US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Data </a:t>
                      </a:r>
                      <a:r>
                        <a:rPr lang="en-US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Protection</a:t>
                      </a:r>
                      <a:r>
                        <a:rPr lang="en-US" sz="1100" spc="-6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n-US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Regulation)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Ο</a:t>
                      </a:r>
                      <a:r>
                        <a:rPr lang="el-GR" sz="1100" spc="-7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ευρωπαϊκός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κανονισμός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για</a:t>
                      </a:r>
                      <a:r>
                        <a:rPr lang="el-GR" sz="1100" spc="-7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την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προστασία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των</a:t>
                      </a:r>
                      <a:r>
                        <a:rPr lang="el-GR" sz="1100" spc="-7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προσωπικών</a:t>
                      </a:r>
                      <a:r>
                        <a:rPr lang="el-GR" sz="1100" spc="-7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δεδομένων.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PSD2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Ευρωπαϊκή οδηγία για τις ηλεκτρονικές πληρωμές, που εισάγει την έννοια της ισχυρής</a:t>
                      </a:r>
                      <a:r>
                        <a:rPr lang="el-GR" sz="1100" spc="-8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ταυτοποίησης</a:t>
                      </a:r>
                      <a:r>
                        <a:rPr lang="el-GR" sz="1100" spc="-7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πελάτη.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429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One</a:t>
                      </a:r>
                      <a:r>
                        <a:rPr lang="el-GR" sz="1100" spc="-7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Stop</a:t>
                      </a:r>
                      <a:r>
                        <a:rPr lang="el-GR" sz="1100" spc="-7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Reporting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Ψηφιακό σύστημα όπου συγκεντρώνονται σε μία πύλη όλες οι συναλλαγές, αιτήσεις και έγγραφα ενός οργανισμού.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727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spc="-2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ESG</a:t>
                      </a:r>
                      <a:endParaRPr lang="el-GR" sz="11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606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Περιβαλλοντικά, κοινωνικά και διοικητικά κριτήρια για τη βιώσιμη λειτουργία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μιας</a:t>
                      </a:r>
                      <a:r>
                        <a:rPr lang="el-GR" sz="1100" spc="-9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1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επιχείρησης.</a:t>
                      </a:r>
                      <a:endParaRPr lang="el-GR" sz="11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53218" y="175387"/>
          <a:ext cx="3840479" cy="4515485"/>
        </p:xfrm>
        <a:graphic>
          <a:graphicData uri="http://schemas.openxmlformats.org/drawingml/2006/table">
            <a:tbl>
              <a:tblPr/>
              <a:tblGrid>
                <a:gridCol w="95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 marL="889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l-GR" sz="1200" b="1" spc="-20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ΟΡΟΣ</a:t>
                      </a:r>
                      <a:endParaRPr lang="el-GR" sz="12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l-GR" sz="1200" b="1" spc="-1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ΟΡΙΣΜΟΣ</a:t>
                      </a:r>
                      <a:endParaRPr lang="el-GR" sz="12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47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E-commerce </a:t>
                      </a: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(Ηλεκτρονικό</a:t>
                      </a:r>
                      <a:r>
                        <a:rPr lang="el-GR" sz="1200" spc="-4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Εμπόριο)</a:t>
                      </a:r>
                      <a:endParaRPr lang="el-GR" sz="12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Η διεξαγωγή εμπορικών συναλλαγών (πώληση προϊόντων/υπηρεσιών) μέσω ψηφιακών μέσων, κυρίως διαδικτύου.</a:t>
                      </a:r>
                      <a:endParaRPr lang="el-GR" sz="12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E-</a:t>
                      </a:r>
                      <a:r>
                        <a:rPr lang="el-GR" sz="12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business</a:t>
                      </a:r>
                      <a:endParaRPr lang="el-GR" sz="12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Ο ευρύτερος ψηφιακός μετασχηματισμός των επιχειρησιακών διαδικασιών (π.χ. παραγωγή,</a:t>
                      </a:r>
                      <a:r>
                        <a:rPr lang="el-GR" sz="1200" spc="-3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logistics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,</a:t>
                      </a:r>
                      <a:r>
                        <a:rPr lang="el-GR" sz="1200" spc="-3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HR)</a:t>
                      </a:r>
                      <a:r>
                        <a:rPr lang="el-GR" sz="1200" spc="-3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πέρα</a:t>
                      </a:r>
                      <a:r>
                        <a:rPr lang="el-GR" sz="1200" spc="-3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από</a:t>
                      </a:r>
                      <a:r>
                        <a:rPr lang="el-GR" sz="1200" spc="-3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τις</a:t>
                      </a:r>
                      <a:r>
                        <a:rPr lang="el-GR" sz="1200" spc="-3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πωλήσεις.</a:t>
                      </a:r>
                      <a:endParaRPr lang="el-GR" sz="12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B2B</a:t>
                      </a:r>
                      <a:r>
                        <a:rPr lang="el-GR" sz="1200" spc="-4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/</a:t>
                      </a:r>
                      <a:r>
                        <a:rPr lang="el-GR" sz="1200" spc="-4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B2C</a:t>
                      </a:r>
                      <a:r>
                        <a:rPr lang="el-GR" sz="1200" spc="-4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/</a:t>
                      </a:r>
                      <a:r>
                        <a:rPr lang="el-GR" sz="1200" spc="-4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C2C</a:t>
                      </a:r>
                      <a:r>
                        <a:rPr lang="el-GR" sz="1200" spc="-4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/</a:t>
                      </a:r>
                      <a:r>
                        <a:rPr lang="el-GR" sz="1200" spc="-4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spc="-25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G2C</a:t>
                      </a:r>
                      <a:endParaRPr lang="el-GR" sz="12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Τύποι συναλλαγών: Επιχείρηση προς Επιχείρηση / Επιχείρηση προς Καταναλωτή / Καταναλωτής</a:t>
                      </a:r>
                      <a:r>
                        <a:rPr lang="el-GR" sz="12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προς</a:t>
                      </a:r>
                      <a:r>
                        <a:rPr lang="el-GR" sz="12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Καταναλωτή</a:t>
                      </a:r>
                      <a:r>
                        <a:rPr lang="el-GR" sz="12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/</a:t>
                      </a:r>
                      <a:r>
                        <a:rPr lang="el-GR" sz="12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Δημόσιος</a:t>
                      </a:r>
                      <a:r>
                        <a:rPr lang="el-GR" sz="12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φορέας</a:t>
                      </a:r>
                      <a:r>
                        <a:rPr lang="el-GR" sz="12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προς</a:t>
                      </a:r>
                      <a:r>
                        <a:rPr lang="el-GR" sz="1200" spc="-2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Πολίτη.</a:t>
                      </a:r>
                      <a:endParaRPr lang="el-GR" sz="12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 spc="-1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Marketplace</a:t>
                      </a:r>
                      <a:endParaRPr lang="el-GR" sz="12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Ψηφιακή πλατφόρμα που συγκεντρώνει πολλαπλούς πωλητές και προσφέρει ενιαία</a:t>
                      </a:r>
                      <a:r>
                        <a:rPr lang="el-GR" sz="12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εμπειρία</a:t>
                      </a:r>
                      <a:r>
                        <a:rPr lang="el-GR" sz="12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αγοράς</a:t>
                      </a:r>
                      <a:r>
                        <a:rPr lang="el-GR" sz="12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(π.χ.</a:t>
                      </a:r>
                      <a:r>
                        <a:rPr lang="el-GR" sz="12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Amazon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,</a:t>
                      </a:r>
                      <a:r>
                        <a:rPr lang="el-GR" sz="1200" spc="-1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Skroutz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).</a:t>
                      </a:r>
                      <a:endParaRPr lang="el-GR" sz="12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717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E-</a:t>
                      </a:r>
                      <a:r>
                        <a:rPr lang="el-GR" sz="1200" spc="-2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mall</a:t>
                      </a:r>
                      <a:endParaRPr lang="el-GR" sz="120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60655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Παλαιότερη μορφή </a:t>
                      </a:r>
                      <a:r>
                        <a:rPr lang="el-GR" sz="1200" dirty="0" err="1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marketplace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όπου διαφορετικά καταστήματα συστεγάζονται</a:t>
                      </a:r>
                      <a:r>
                        <a:rPr lang="el-GR" sz="1200" spc="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σε</a:t>
                      </a:r>
                      <a:r>
                        <a:rPr lang="el-GR" sz="12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κοινό</a:t>
                      </a:r>
                      <a:r>
                        <a:rPr lang="el-GR" sz="12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περιβάλλον</a:t>
                      </a:r>
                      <a:r>
                        <a:rPr lang="el-GR" sz="12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χωρίς</a:t>
                      </a:r>
                      <a:r>
                        <a:rPr lang="el-GR" sz="12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ενιαίο</a:t>
                      </a:r>
                      <a:r>
                        <a:rPr lang="el-GR" sz="12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καλάθι</a:t>
                      </a:r>
                      <a:r>
                        <a:rPr lang="el-GR" sz="12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ή</a:t>
                      </a:r>
                      <a:r>
                        <a:rPr lang="el-GR" sz="1200" spc="-25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994744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πολιτική.</a:t>
                      </a:r>
                      <a:endParaRPr lang="el-GR" sz="120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253218" y="5233182"/>
            <a:ext cx="384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11.1 Γλωσσάρι κεφαλαίου – ηλεκτρονικό εμπόριο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588"/>
          </a:xfrm>
        </p:spPr>
        <p:txBody>
          <a:bodyPr>
            <a:normAutofit fontScale="90000"/>
          </a:bodyPr>
          <a:lstStyle/>
          <a:p>
            <a:r>
              <a:rPr lang="el-GR" dirty="0"/>
              <a:t>Εννοιολογικό πλαίσιο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" y="745588"/>
            <a:ext cx="8890782" cy="32179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200" b="1" dirty="0"/>
              <a:t>Ορισμός Ηλεκτρονικού Εμπορίου</a:t>
            </a:r>
          </a:p>
          <a:p>
            <a:r>
              <a:rPr lang="el-GR" sz="2000" b="1" dirty="0"/>
              <a:t>Ανταλλαγή πληροφοριών &amp; συναλλαγών</a:t>
            </a:r>
            <a:r>
              <a:rPr lang="el-GR" sz="2000" dirty="0"/>
              <a:t> μέσω ηλεκτρονικών δικτύων </a:t>
            </a:r>
          </a:p>
          <a:p>
            <a:r>
              <a:rPr lang="el-GR" sz="2000" dirty="0"/>
              <a:t>Αφορά: </a:t>
            </a:r>
          </a:p>
          <a:p>
            <a:pPr lvl="1"/>
            <a:r>
              <a:rPr lang="el-GR" sz="2000" dirty="0"/>
              <a:t>Επιχειρήσεις (B2B) </a:t>
            </a:r>
          </a:p>
          <a:p>
            <a:pPr lvl="1"/>
            <a:r>
              <a:rPr lang="el-GR" sz="2000" dirty="0"/>
              <a:t>Καταναλωτές (B2C) </a:t>
            </a:r>
          </a:p>
          <a:p>
            <a:pPr lvl="1"/>
            <a:r>
              <a:rPr lang="el-GR" sz="2000" dirty="0"/>
              <a:t>Δημόσιο τομέα (G2C) </a:t>
            </a:r>
          </a:p>
          <a:p>
            <a:r>
              <a:rPr lang="el-GR" sz="2000" dirty="0"/>
              <a:t>Δεν περιορίζεται μόνο σε αγορές/πωλήσεις</a:t>
            </a:r>
            <a:br>
              <a:rPr lang="el-GR" sz="2000" dirty="0"/>
            </a:br>
            <a:r>
              <a:rPr lang="el-GR" sz="2000" dirty="0"/>
              <a:t> </a:t>
            </a:r>
            <a:r>
              <a:rPr lang="el-GR" sz="2000" i="1" dirty="0"/>
              <a:t>Περιλαμβάνει και μη οικονομικές συναλλαγές (π.χ. πληροφόρηση) </a:t>
            </a:r>
          </a:p>
          <a:p>
            <a:pPr>
              <a:buNone/>
            </a:pPr>
            <a:r>
              <a:rPr lang="el-GR" sz="2000" b="1" dirty="0"/>
              <a:t> Βασικές Πτυχές e-</a:t>
            </a:r>
            <a:r>
              <a:rPr lang="el-GR" sz="2000" b="1" dirty="0" err="1"/>
              <a:t>Commerce</a:t>
            </a:r>
            <a:endParaRPr lang="el-GR" sz="2000" b="1" dirty="0"/>
          </a:p>
          <a:p>
            <a:r>
              <a:rPr lang="el-GR" sz="2000" b="1" dirty="0"/>
              <a:t>Επικοινωνιακή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Πληροφορίες, υπηρεσίες, πληρωμές </a:t>
            </a:r>
          </a:p>
          <a:p>
            <a:r>
              <a:rPr lang="el-GR" sz="2000" b="1" dirty="0"/>
              <a:t>Επιχειρησιακή διαδικασία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Αυτοματοποίηση συναλλαγών &amp; </a:t>
            </a:r>
            <a:r>
              <a:rPr lang="el-GR" sz="2000" dirty="0" err="1"/>
              <a:t>workflows</a:t>
            </a:r>
            <a:r>
              <a:rPr lang="el-GR" sz="2000" dirty="0"/>
              <a:t> </a:t>
            </a:r>
          </a:p>
          <a:p>
            <a:r>
              <a:rPr lang="el-GR" sz="2000" b="1" dirty="0"/>
              <a:t>Παροχή υπηρεσιών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Μείωση κόστους &amp; αύξηση ταχύτητας </a:t>
            </a:r>
          </a:p>
          <a:p>
            <a:r>
              <a:rPr lang="el-GR" sz="2000" b="1" dirty="0"/>
              <a:t>Δικτυακή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Αγορές &amp; πωλήσεις μέσω διαδικτύου</a:t>
            </a:r>
          </a:p>
          <a:p>
            <a:pPr>
              <a:buNone/>
            </a:pPr>
            <a:br>
              <a:rPr lang="el-GR" sz="2000" dirty="0"/>
            </a:b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  <p:pic>
        <p:nvPicPr>
          <p:cNvPr id="5" name="Image 11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7070" y="4262512"/>
            <a:ext cx="2229729" cy="173032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625882" y="5992838"/>
            <a:ext cx="2264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11.1 Το ηλεκτρονικό εμπόριο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" y="0"/>
            <a:ext cx="4768949" cy="6126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b="1" dirty="0"/>
              <a:t>      </a:t>
            </a:r>
            <a:r>
              <a:rPr lang="el-GR" sz="8800" b="1" dirty="0"/>
              <a:t>Από το Παραδοσιακό στο Ηλεκτρονικό Εμπόριο</a:t>
            </a:r>
          </a:p>
          <a:p>
            <a:r>
              <a:rPr lang="el-GR" sz="8800" b="1" dirty="0"/>
              <a:t>Παραδοσιακό μοντέλο</a:t>
            </a:r>
            <a:r>
              <a:rPr lang="el-GR" sz="8800" dirty="0"/>
              <a:t> </a:t>
            </a:r>
          </a:p>
          <a:p>
            <a:pPr lvl="1"/>
            <a:r>
              <a:rPr lang="el-GR" sz="8800" dirty="0"/>
              <a:t>Καταναλωτές ως παθητικοί δέκτες </a:t>
            </a:r>
          </a:p>
          <a:p>
            <a:pPr lvl="1"/>
            <a:r>
              <a:rPr lang="el-GR" sz="8800" dirty="0"/>
              <a:t>Περιορισμένη πρόσβαση σε πληροφορίες </a:t>
            </a:r>
          </a:p>
          <a:p>
            <a:pPr lvl="1"/>
            <a:r>
              <a:rPr lang="el-GR" sz="8800" dirty="0"/>
              <a:t>Γεωγραφικοί &amp; κοινωνικοί περιορισμοί </a:t>
            </a:r>
          </a:p>
          <a:p>
            <a:pPr lvl="1"/>
            <a:r>
              <a:rPr lang="el-GR" sz="8800" dirty="0"/>
              <a:t>Ασυμμετρία πληροφοριών </a:t>
            </a:r>
          </a:p>
          <a:p>
            <a:r>
              <a:rPr lang="el-GR" sz="8800" b="1" dirty="0"/>
              <a:t>Ηλεκτρονικό εμπόριο</a:t>
            </a:r>
            <a:r>
              <a:rPr lang="el-GR" sz="8800" dirty="0"/>
              <a:t> </a:t>
            </a:r>
          </a:p>
          <a:p>
            <a:pPr lvl="1"/>
            <a:r>
              <a:rPr lang="el-GR" sz="8800" dirty="0"/>
              <a:t>Διαφάνεια &amp; πρόσβαση σε πληροφορίες </a:t>
            </a:r>
          </a:p>
          <a:p>
            <a:pPr lvl="1"/>
            <a:r>
              <a:rPr lang="el-GR" sz="8800" dirty="0"/>
              <a:t>Σύγκριση τιμών &amp; ποιότητας </a:t>
            </a:r>
          </a:p>
          <a:p>
            <a:pPr lvl="1"/>
            <a:r>
              <a:rPr lang="el-GR" sz="8800" dirty="0"/>
              <a:t>Ενίσχυση ανταγωνισμού </a:t>
            </a:r>
          </a:p>
          <a:p>
            <a:pPr lvl="1"/>
            <a:r>
              <a:rPr lang="el-GR" sz="8800" dirty="0"/>
              <a:t>Μείωση ασυμμετρίας πληροφοριών </a:t>
            </a:r>
          </a:p>
          <a:p>
            <a:r>
              <a:rPr lang="el-GR" sz="8800" b="1" dirty="0"/>
              <a:t>Διαφορά e-</a:t>
            </a:r>
            <a:r>
              <a:rPr lang="el-GR" sz="8800" b="1" dirty="0" err="1"/>
              <a:t>commerce</a:t>
            </a:r>
            <a:r>
              <a:rPr lang="el-GR" sz="8800" b="1" dirty="0"/>
              <a:t> </a:t>
            </a:r>
            <a:r>
              <a:rPr lang="el-GR" sz="8800" b="1" dirty="0" err="1"/>
              <a:t>vs</a:t>
            </a:r>
            <a:r>
              <a:rPr lang="el-GR" sz="8800" b="1" dirty="0"/>
              <a:t> e-</a:t>
            </a:r>
            <a:r>
              <a:rPr lang="el-GR" sz="8800" b="1" dirty="0" err="1"/>
              <a:t>business</a:t>
            </a:r>
            <a:r>
              <a:rPr lang="el-GR" sz="8800" dirty="0"/>
              <a:t> </a:t>
            </a:r>
          </a:p>
          <a:p>
            <a:pPr lvl="1"/>
            <a:r>
              <a:rPr lang="el-GR" sz="8800" dirty="0"/>
              <a:t>e-</a:t>
            </a:r>
            <a:r>
              <a:rPr lang="el-GR" sz="8800" dirty="0" err="1"/>
              <a:t>commerce</a:t>
            </a:r>
            <a:r>
              <a:rPr lang="el-GR" sz="8800" dirty="0"/>
              <a:t>: συναλλαγές </a:t>
            </a:r>
          </a:p>
          <a:p>
            <a:pPr lvl="1"/>
            <a:r>
              <a:rPr lang="el-GR" sz="8800" dirty="0"/>
              <a:t>e-</a:t>
            </a:r>
            <a:r>
              <a:rPr lang="el-GR" sz="8800" dirty="0" err="1"/>
              <a:t>business</a:t>
            </a:r>
            <a:r>
              <a:rPr lang="el-GR" sz="8800" dirty="0"/>
              <a:t>: ευρύτερες επιχειρηματικές δραστηριότητες </a:t>
            </a:r>
          </a:p>
          <a:p>
            <a:pPr>
              <a:buNone/>
            </a:pPr>
            <a:endParaRPr lang="el-GR" sz="8800" dirty="0"/>
          </a:p>
        </p:txBody>
      </p:sp>
      <p:sp>
        <p:nvSpPr>
          <p:cNvPr id="4" name="3 - TextBox"/>
          <p:cNvSpPr txBox="1"/>
          <p:nvPr/>
        </p:nvSpPr>
        <p:spPr>
          <a:xfrm>
            <a:off x="4768948" y="0"/>
            <a:ext cx="43750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Εφαρμογές &amp; Διαδικασία e-</a:t>
            </a:r>
            <a:r>
              <a:rPr lang="el-GR" sz="2400" b="1" dirty="0" err="1"/>
              <a:t>Commerce</a:t>
            </a:r>
            <a:endParaRPr lang="el-GR" sz="2400" b="1" dirty="0"/>
          </a:p>
          <a:p>
            <a:r>
              <a:rPr lang="el-GR" sz="2400" b="1" dirty="0"/>
              <a:t>Βασικές εφαρμογές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Προβολή &amp; πληροφορίες </a:t>
            </a:r>
          </a:p>
          <a:p>
            <a:pPr lvl="1"/>
            <a:r>
              <a:rPr lang="el-GR" sz="2400" dirty="0"/>
              <a:t>Παραγγελία </a:t>
            </a:r>
          </a:p>
          <a:p>
            <a:pPr lvl="1"/>
            <a:r>
              <a:rPr lang="el-GR" sz="2400" dirty="0"/>
              <a:t>Πληρωμή </a:t>
            </a:r>
          </a:p>
          <a:p>
            <a:pPr lvl="1"/>
            <a:r>
              <a:rPr lang="el-GR" sz="2400" dirty="0"/>
              <a:t>Παράδοση </a:t>
            </a:r>
          </a:p>
          <a:p>
            <a:pPr lvl="1"/>
            <a:r>
              <a:rPr lang="el-GR" sz="2400" dirty="0"/>
              <a:t>Ηλεκτρονικά παραστατικά </a:t>
            </a:r>
          </a:p>
          <a:p>
            <a:pPr lvl="1"/>
            <a:r>
              <a:rPr lang="el-GR" sz="2400" dirty="0" err="1"/>
              <a:t>After</a:t>
            </a:r>
            <a:r>
              <a:rPr lang="el-GR" sz="2400" dirty="0"/>
              <a:t>-</a:t>
            </a:r>
            <a:r>
              <a:rPr lang="el-GR" sz="2400" dirty="0" err="1"/>
              <a:t>sales</a:t>
            </a:r>
            <a:r>
              <a:rPr lang="el-GR" sz="2400" dirty="0"/>
              <a:t> υποστήριξη </a:t>
            </a:r>
          </a:p>
          <a:p>
            <a:r>
              <a:rPr lang="el-GR" sz="2400" b="1" dirty="0"/>
              <a:t>Διαδικασία αγοράς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Είσοδος σε e-</a:t>
            </a:r>
            <a:r>
              <a:rPr lang="el-GR" sz="2400" dirty="0" err="1"/>
              <a:t>shop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Επιλογή προϊόντων (καλάθι) </a:t>
            </a:r>
          </a:p>
          <a:p>
            <a:pPr lvl="1"/>
            <a:r>
              <a:rPr lang="el-GR" sz="2400" dirty="0"/>
              <a:t>Καταχώρηση στοιχείων </a:t>
            </a:r>
          </a:p>
          <a:p>
            <a:pPr lvl="1"/>
            <a:r>
              <a:rPr lang="el-GR" sz="2400" dirty="0"/>
              <a:t>Επιλογή πληρωμής </a:t>
            </a:r>
          </a:p>
          <a:p>
            <a:pPr lvl="1"/>
            <a:r>
              <a:rPr lang="el-GR" sz="2400" dirty="0"/>
              <a:t>Επιλογή αποστολής </a:t>
            </a:r>
          </a:p>
          <a:p>
            <a:pPr lvl="1"/>
            <a:r>
              <a:rPr lang="el-GR" sz="2400" dirty="0"/>
              <a:t>Επιβεβαίωση παραγγελίας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2535"/>
          </a:xfrm>
        </p:spPr>
        <p:txBody>
          <a:bodyPr>
            <a:normAutofit fontScale="90000"/>
          </a:bodyPr>
          <a:lstStyle/>
          <a:p>
            <a:r>
              <a:rPr lang="el-GR" dirty="0"/>
              <a:t>Τα οφέλη του ηλεκτρονικού εμπορίου για τις επιχειρήσεις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686"/>
            <a:ext cx="9144000" cy="4944477"/>
          </a:xfrm>
        </p:spPr>
        <p:txBody>
          <a:bodyPr>
            <a:noAutofit/>
          </a:bodyPr>
          <a:lstStyle/>
          <a:p>
            <a:r>
              <a:rPr lang="el-GR" sz="2800" b="1" dirty="0"/>
              <a:t>Καθολική παρουσία (</a:t>
            </a:r>
            <a:r>
              <a:rPr lang="el-GR" sz="2800" b="1" dirty="0" err="1"/>
              <a:t>ubiquity</a:t>
            </a:r>
            <a:r>
              <a:rPr lang="el-GR" sz="2800" b="1" dirty="0"/>
              <a:t>)</a:t>
            </a:r>
            <a:r>
              <a:rPr lang="el-GR" sz="2800" dirty="0"/>
              <a:t> </a:t>
            </a:r>
          </a:p>
          <a:p>
            <a:pPr lvl="1"/>
            <a:r>
              <a:rPr lang="el-GR" dirty="0"/>
              <a:t>Διαθεσιμότητα προϊόντων </a:t>
            </a:r>
            <a:r>
              <a:rPr lang="el-GR" b="1" dirty="0"/>
              <a:t>οπουδήποτε &amp; οποτεδήποτε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Πρόσβαση χωρίς γεωγραφικούς περιορισμούς </a:t>
            </a:r>
          </a:p>
          <a:p>
            <a:r>
              <a:rPr lang="el-GR" sz="2800" b="1" dirty="0"/>
              <a:t>Διεύρυνση αγοράς</a:t>
            </a:r>
            <a:r>
              <a:rPr lang="el-GR" sz="2800" dirty="0"/>
              <a:t> </a:t>
            </a:r>
          </a:p>
          <a:p>
            <a:pPr lvl="1"/>
            <a:r>
              <a:rPr lang="el-GR" dirty="0"/>
              <a:t>«Χώρος αγοράς» πέρα από φυσικά καταστήματα </a:t>
            </a:r>
          </a:p>
          <a:p>
            <a:pPr lvl="1"/>
            <a:r>
              <a:rPr lang="el-GR" dirty="0"/>
              <a:t>Προσέγγιση παγκόσμιου κοινού </a:t>
            </a:r>
          </a:p>
          <a:p>
            <a:r>
              <a:rPr lang="el-GR" sz="2800" b="1" dirty="0"/>
              <a:t>Μείωση κόστους συναλλαγών</a:t>
            </a:r>
            <a:r>
              <a:rPr lang="el-GR" sz="2800" dirty="0"/>
              <a:t> </a:t>
            </a:r>
          </a:p>
          <a:p>
            <a:pPr lvl="1"/>
            <a:r>
              <a:rPr lang="el-GR" dirty="0"/>
              <a:t>Λιγότερα λειτουργικά έξοδα </a:t>
            </a:r>
          </a:p>
          <a:p>
            <a:pPr lvl="1"/>
            <a:r>
              <a:rPr lang="el-GR" dirty="0"/>
              <a:t>Εξοικονόμηση χρόνου για επιχείρηση &amp; πελάτη </a:t>
            </a:r>
          </a:p>
          <a:p>
            <a:r>
              <a:rPr lang="el-GR" sz="2800" b="1" dirty="0"/>
              <a:t>Ευκολία &amp; ταχύτητα</a:t>
            </a:r>
            <a:r>
              <a:rPr lang="el-GR" sz="2800" dirty="0"/>
              <a:t> </a:t>
            </a:r>
          </a:p>
          <a:p>
            <a:pPr lvl="1"/>
            <a:r>
              <a:rPr lang="el-GR" dirty="0"/>
              <a:t>Αγορές από οποιοδήποτε σημείο (σπίτι, εργασία κ.λπ.)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874"/>
          </a:xfrm>
        </p:spPr>
        <p:txBody>
          <a:bodyPr>
            <a:noAutofit/>
          </a:bodyPr>
          <a:lstStyle/>
          <a:p>
            <a:r>
              <a:rPr lang="el-GR" sz="3200" dirty="0"/>
              <a:t>Τα οφέλη του ηλεκτρονικού εμπορίου για τις επιχειρήσεις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95754"/>
            <a:ext cx="6414868" cy="49304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/>
              <a:t> </a:t>
            </a:r>
            <a:r>
              <a:rPr lang="el-GR" sz="2600" b="1" dirty="0"/>
              <a:t>Παγκόσμια Εμβέλεια (</a:t>
            </a:r>
            <a:r>
              <a:rPr lang="el-GR" sz="2600" b="1" dirty="0" err="1"/>
              <a:t>Global</a:t>
            </a:r>
            <a:r>
              <a:rPr lang="el-GR" sz="2600" b="1" dirty="0"/>
              <a:t> </a:t>
            </a:r>
            <a:r>
              <a:rPr lang="el-GR" sz="2600" b="1" dirty="0" err="1"/>
              <a:t>Reach</a:t>
            </a:r>
            <a:r>
              <a:rPr lang="el-GR" sz="2600" b="1" dirty="0"/>
              <a:t>)</a:t>
            </a:r>
          </a:p>
          <a:p>
            <a:r>
              <a:rPr lang="el-GR" sz="2600" b="1" dirty="0"/>
              <a:t>Χωρίς γεωγραφικά σύνορα</a:t>
            </a:r>
            <a:r>
              <a:rPr lang="el-GR" sz="2600" dirty="0"/>
              <a:t> </a:t>
            </a:r>
          </a:p>
          <a:p>
            <a:pPr lvl="1"/>
            <a:r>
              <a:rPr lang="el-GR" sz="2600" dirty="0"/>
              <a:t>Δυνατότητα δραστηριοποίησης διεθνώς </a:t>
            </a:r>
          </a:p>
          <a:p>
            <a:r>
              <a:rPr lang="el-GR" sz="2600" b="1" dirty="0"/>
              <a:t>Διεύρυνση πελατειακής βάσης</a:t>
            </a:r>
            <a:r>
              <a:rPr lang="el-GR" sz="2600" dirty="0"/>
              <a:t> </a:t>
            </a:r>
          </a:p>
          <a:p>
            <a:pPr lvl="1"/>
            <a:r>
              <a:rPr lang="el-GR" sz="2600" dirty="0"/>
              <a:t>Πρόσβαση σε παγκόσμιο κοινό </a:t>
            </a:r>
          </a:p>
          <a:p>
            <a:r>
              <a:rPr lang="el-GR" sz="2600" b="1" dirty="0"/>
              <a:t>Μεγαλύτερη αγορά</a:t>
            </a:r>
            <a:r>
              <a:rPr lang="el-GR" sz="2600" dirty="0"/>
              <a:t> </a:t>
            </a:r>
          </a:p>
          <a:p>
            <a:pPr lvl="1"/>
            <a:r>
              <a:rPr lang="el-GR" sz="2600" dirty="0"/>
              <a:t>Δυνητικά ίση με τον πληθυσμό του Internet </a:t>
            </a:r>
          </a:p>
          <a:p>
            <a:r>
              <a:rPr lang="el-GR" sz="2600" b="1" dirty="0"/>
              <a:t>Σε αντίθεση με παραδοσιακό εμπόριο</a:t>
            </a:r>
            <a:r>
              <a:rPr lang="el-GR" sz="2600" dirty="0"/>
              <a:t> </a:t>
            </a:r>
          </a:p>
          <a:p>
            <a:pPr lvl="1"/>
            <a:r>
              <a:rPr lang="el-GR" sz="2600" dirty="0"/>
              <a:t>Περιορισμός σε τοπικές/εθνικές αγορές </a:t>
            </a:r>
          </a:p>
        </p:txBody>
      </p:sp>
      <p:pic>
        <p:nvPicPr>
          <p:cNvPr id="4" name="Image 1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4869" y="1195754"/>
            <a:ext cx="2518116" cy="190831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414869" y="3319975"/>
            <a:ext cx="251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11.2 Το ηλεκτρονικό καλάθι αγορών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2661</Words>
  <Application>Microsoft Office PowerPoint</Application>
  <PresentationFormat>On-screen Show (4:3)</PresentationFormat>
  <Paragraphs>585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Office Theme</vt:lpstr>
      <vt:lpstr>ΕΠΙΧΕΙΡΗΜΑΤΙΚΟΤΗΤΑ ΚΟΙΝΩΝΙΑ, ΨΗΦΙΑΚΟ ΠΕΡΙΒΑΛΛΟΝ, ΔΙΟΙΚΗΣΗ, ΤΟΥΡΙΣΜΟΣ</vt:lpstr>
      <vt:lpstr>Μέρος 3ο – Κεφάλαιο 11ο  ΕΠΙΧΕΙΡΗΜΑΤΙΚΟΤΗΤΑ ΣΤΟ ΨΗΦΙΑΚΟ ΠΕΡΙΒΑΛΛΟΝ </vt:lpstr>
      <vt:lpstr>Μαθησιακά αποτελέσματα</vt:lpstr>
      <vt:lpstr>Εισαγωγή</vt:lpstr>
      <vt:lpstr>PowerPoint Presentation</vt:lpstr>
      <vt:lpstr>Εννοιολογικό πλαίσιο</vt:lpstr>
      <vt:lpstr>PowerPoint Presentation</vt:lpstr>
      <vt:lpstr>Τα οφέλη του ηλεκτρονικού εμπορίου για τις επιχειρήσεις</vt:lpstr>
      <vt:lpstr>Τα οφέλη του ηλεκτρονικού εμπορίου για τις επιχειρήσεις</vt:lpstr>
      <vt:lpstr>PowerPoint Presentation</vt:lpstr>
      <vt:lpstr>Κίνητρα ώθησης ηλεκτρονικών συναλλαγών</vt:lpstr>
      <vt:lpstr>PowerPoint Presentation</vt:lpstr>
      <vt:lpstr>Ηλεκτρονικό εμπόριο και επιχειρηματικά μοντέλα</vt:lpstr>
      <vt:lpstr>PowerPoint Presentation</vt:lpstr>
      <vt:lpstr>Ηλεκτρονικό εμπόριο και υπολογιστική νέφους (cloud computing)</vt:lpstr>
      <vt:lpstr>Πρακτικές εφαρμογές ηλεκτρονικής επιχειρηματικότητας</vt:lpstr>
      <vt:lpstr>PowerPoint Presentation</vt:lpstr>
      <vt:lpstr>PowerPoint Presentation</vt:lpstr>
      <vt:lpstr>Ηλεκτρονική προμήθεια και διαχείριση προμηθειών (e-procurement)</vt:lpstr>
      <vt:lpstr>Ηλεκτρονικά εμπορικά κέντρα (e-mall) και ψηφιακά marketplaces</vt:lpstr>
      <vt:lpstr>PowerPoint Presentation</vt:lpstr>
      <vt:lpstr>Ενιαίες ψηφιακές πλατφόρμες αναφορών και διαλειτουργικότητα (one stop reporting) </vt:lpstr>
      <vt:lpstr>Λειτουργίες &amp; Παραδείγματα - Κεντρική πρόσβαση σε δεδομένα &amp; αρχεία  - Διαχείριση &amp; ανάθεση εργασιών  - Παρακολούθηση διαδικασιών  Παραδείγματα στην Ελλάδα &amp; ΕΕ  - gov.gr (ενιαίες δημόσιες υπηρεσίες)  - myDATA (ψηφιακή φορολογία)  - Single Digital Gateway (ΕΕ)  Σημασία  - Υποστήριξη B2G συναλλαγών  - Μετάβαση σε digital government </vt:lpstr>
      <vt:lpstr>Ηλεκτρονικές υπηρεσίες στήριξης επιχειρηματικότητας και χρηματοδότηση</vt:lpstr>
      <vt:lpstr>PowerPoint Presentation</vt:lpstr>
      <vt:lpstr>Μελέτη περίπτωσης: SKROUTZ.GR </vt:lpstr>
      <vt:lpstr>PowerPoint Presentation</vt:lpstr>
      <vt:lpstr> ΕΡΩΤΗΣΕΙΣ ΠΟΛΛΑΠΛΗΣ ΕΠΙΛΟΓΗΣ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Επιχειρηματικότητα</dc:title>
  <dc:subject/>
  <dc:creator>Poulaki Ioulia</dc:creator>
  <cp:keywords/>
  <dc:description>generated using python-pptx</dc:description>
  <cp:lastModifiedBy>NAOUM MYLONAS</cp:lastModifiedBy>
  <cp:revision>95</cp:revision>
  <dcterms:created xsi:type="dcterms:W3CDTF">2013-01-27T09:14:16Z</dcterms:created>
  <dcterms:modified xsi:type="dcterms:W3CDTF">2026-04-29T16:00:12Z</dcterms:modified>
  <cp:category/>
</cp:coreProperties>
</file>