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media/image1.wmf" ContentType="image/x-wmf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presProps" Target="presProps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3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  <a:r>
              <a:rPr b="0" sz="1300" spc="-1" strike="noStrike">
                <a:solidFill>
                  <a:srgbClr val="000000"/>
                </a:solidFill>
                <a:latin typeface="Arial"/>
                <a:ea typeface="DejaVu Sans"/>
              </a:rPr>
              <a:t>Διπλώματα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Γραμμή 62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8"/>
                <c:pt idx="0">
                  <c:v>Α1</c:v>
                </c:pt>
                <c:pt idx="1">
                  <c:v>Α2</c:v>
                </c:pt>
                <c:pt idx="2">
                  <c:v>Β1</c:v>
                </c:pt>
                <c:pt idx="3">
                  <c:v>Β2</c:v>
                </c:pt>
                <c:pt idx="4">
                  <c:v>Γ1</c:v>
                </c:pt>
                <c:pt idx="5">
                  <c:v>Γ2</c:v>
                </c:pt>
                <c:pt idx="6">
                  <c:v>Άλλο</c:v>
                </c:pt>
                <c:pt idx="7">
                  <c:v>Κανένα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8"/>
                <c:pt idx="0">
                  <c:v>0</c:v>
                </c:pt>
                <c:pt idx="1">
                  <c:v>3</c:v>
                </c:pt>
                <c:pt idx="2">
                  <c:v>4</c:v>
                </c:pt>
                <c:pt idx="3">
                  <c:v>23</c:v>
                </c:pt>
                <c:pt idx="4">
                  <c:v>4</c:v>
                </c:pt>
                <c:pt idx="5">
                  <c:v>3</c:v>
                </c:pt>
                <c:pt idx="6">
                  <c:v>0</c:v>
                </c:pt>
                <c:pt idx="7">
                  <c:v>7</c:v>
                </c:pt>
              </c:numCache>
            </c:numRef>
          </c:val>
        </c:ser>
        <c:gapWidth val="100"/>
        <c:overlap val="0"/>
        <c:axId val="94474321"/>
        <c:axId val="92088217"/>
      </c:barChart>
      <c:catAx>
        <c:axId val="94474321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92088217"/>
        <c:crosses val="autoZero"/>
        <c:auto val="1"/>
        <c:lblAlgn val="ctr"/>
        <c:lblOffset val="100"/>
        <c:noMultiLvlLbl val="0"/>
      </c:catAx>
      <c:valAx>
        <c:axId val="92088217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94474321"/>
        <c:crosses val="autoZero"/>
        <c:crossBetween val="between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0" sz="1000" spc="-1" strike="noStrike">
              <a:solidFill>
                <a:srgbClr val="000000"/>
              </a:solidFill>
              <a:latin typeface="Arial"/>
              <a:ea typeface="DejaVu Sans"/>
            </a:defRPr>
          </a:pPr>
        </a:p>
      </c:txPr>
    </c:legend>
    <c:plotVisOnly val="1"/>
    <c:dispBlanksAs val="gap"/>
  </c:chart>
  <c:spPr>
    <a:solidFill>
      <a:srgbClr val="ffffff"/>
    </a:solidFill>
    <a:ln w="0"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3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  <a:r>
              <a:rPr b="0" sz="1300" spc="-1" strike="noStrike">
                <a:solidFill>
                  <a:srgbClr val="000000"/>
                </a:solidFill>
                <a:latin typeface="Arial"/>
                <a:ea typeface="DejaVu Sans"/>
              </a:rPr>
              <a:t>Γλωσσομάθεια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7"/>
                <c:pt idx="0">
                  <c:v>Α2</c:v>
                </c:pt>
                <c:pt idx="1">
                  <c:v>Β1</c:v>
                </c:pt>
                <c:pt idx="2">
                  <c:v>Β2</c:v>
                </c:pt>
                <c:pt idx="3">
                  <c:v>Γ1</c:v>
                </c:pt>
                <c:pt idx="4">
                  <c:v>Γ2</c:v>
                </c:pt>
                <c:pt idx="5">
                  <c:v>Άλλο</c:v>
                </c:pt>
                <c:pt idx="6">
                  <c:v>Κανένα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7"/>
                <c:pt idx="0">
                  <c:v>2</c:v>
                </c:pt>
                <c:pt idx="1">
                  <c:v>13</c:v>
                </c:pt>
                <c:pt idx="2">
                  <c:v>21</c:v>
                </c:pt>
                <c:pt idx="3">
                  <c:v>3</c:v>
                </c:pt>
                <c:pt idx="4">
                  <c:v>3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gapWidth val="100"/>
        <c:overlap val="0"/>
        <c:axId val="55284008"/>
        <c:axId val="90427589"/>
      </c:barChart>
      <c:catAx>
        <c:axId val="55284008"/>
        <c:scaling>
          <c:orientation val="minMax"/>
        </c:scaling>
        <c:delete val="0"/>
        <c:axPos val="b"/>
        <c:majorGridlines>
          <c:spPr>
            <a:ln w="0">
              <a:solidFill>
                <a:srgbClr val="b3b3b3"/>
              </a:solidFill>
            </a:ln>
          </c:spPr>
        </c:majorGridlines>
        <c:title>
          <c:tx>
            <c:rich>
              <a:bodyPr rot="0"/>
              <a:lstStyle/>
              <a:p>
                <a:pPr>
                  <a:def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Διπλώματα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90427589"/>
        <c:crosses val="autoZero"/>
        <c:auto val="1"/>
        <c:lblAlgn val="ctr"/>
        <c:lblOffset val="100"/>
        <c:noMultiLvlLbl val="0"/>
      </c:catAx>
      <c:valAx>
        <c:axId val="90427589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Πλήθος φοιτητών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55284008"/>
        <c:crosses val="autoZero"/>
        <c:crossBetween val="between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0" sz="1000" spc="-1" strike="noStrike">
              <a:solidFill>
                <a:srgbClr val="000000"/>
              </a:solidFill>
              <a:latin typeface="Arial"/>
              <a:ea typeface="DejaVu Sans"/>
            </a:defRPr>
          </a:pPr>
        </a:p>
      </c:txPr>
    </c:legend>
    <c:plotVisOnly val="1"/>
    <c:dispBlanksAs val="gap"/>
  </c:chart>
  <c:spPr>
    <a:solidFill>
      <a:srgbClr val="ffffff"/>
    </a:solidFill>
    <a:ln w="0">
      <a:noFill/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3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  <a:r>
              <a:rPr b="0" sz="1300" spc="-1" strike="noStrike">
                <a:solidFill>
                  <a:srgbClr val="000000"/>
                </a:solidFill>
                <a:latin typeface="Arial"/>
                <a:ea typeface="DejaVu Sans"/>
              </a:rPr>
              <a:t>ΤΞΓΜΔ Επιλογή φοιτητών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Γραμμή 62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4"/>
                <c:pt idx="0">
                  <c:v>1η</c:v>
                </c:pt>
                <c:pt idx="1">
                  <c:v>2η</c:v>
                </c:pt>
                <c:pt idx="2">
                  <c:v>3η</c:v>
                </c:pt>
                <c:pt idx="3">
                  <c:v>4η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37</c:v>
                </c:pt>
                <c:pt idx="1">
                  <c:v>3</c:v>
                </c:pt>
                <c:pt idx="2">
                  <c:v>4</c:v>
                </c:pt>
                <c:pt idx="3">
                  <c:v>0</c:v>
                </c:pt>
              </c:numCache>
            </c:numRef>
          </c:val>
        </c:ser>
        <c:gapWidth val="100"/>
        <c:overlap val="0"/>
        <c:axId val="29411068"/>
        <c:axId val="92829884"/>
      </c:barChart>
      <c:catAx>
        <c:axId val="29411068"/>
        <c:scaling>
          <c:orientation val="minMax"/>
        </c:scaling>
        <c:delete val="0"/>
        <c:axPos val="b"/>
        <c:title>
          <c:tx>
            <c:rich>
              <a:bodyPr rot="0"/>
              <a:lstStyle/>
              <a:p>
                <a:pPr>
                  <a:def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Επιλογές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92829884"/>
        <c:crosses val="autoZero"/>
        <c:auto val="1"/>
        <c:lblAlgn val="ctr"/>
        <c:lblOffset val="100"/>
        <c:noMultiLvlLbl val="0"/>
      </c:catAx>
      <c:valAx>
        <c:axId val="92829884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Πλήθος φοιτητών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29411068"/>
        <c:crosses val="autoZero"/>
        <c:crossBetween val="between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0" sz="1000" spc="-1" strike="noStrike">
              <a:solidFill>
                <a:srgbClr val="000000"/>
              </a:solidFill>
              <a:latin typeface="Arial"/>
              <a:ea typeface="DejaVu Sans"/>
            </a:defRPr>
          </a:pPr>
        </a:p>
      </c:txPr>
    </c:legend>
    <c:plotVisOnly val="1"/>
    <c:dispBlanksAs val="gap"/>
  </c:chart>
  <c:spPr>
    <a:solidFill>
      <a:srgbClr val="ffffff"/>
    </a:solidFill>
    <a:ln w="0">
      <a:noFill/>
    </a:ln>
  </c:sp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3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  <a:r>
              <a:rPr b="0" sz="1300" spc="-1" strike="noStrike">
                <a:solidFill>
                  <a:srgbClr val="000000"/>
                </a:solidFill>
                <a:latin typeface="Arial"/>
                <a:ea typeface="DejaVu Sans"/>
              </a:rPr>
              <a:t>Επαγγελματική απασχόληση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Γραμμή 62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7"/>
                <c:pt idx="0">
                  <c:v>Λογο</c:v>
                </c:pt>
                <c:pt idx="1">
                  <c:v>Νομ</c:v>
                </c:pt>
                <c:pt idx="2">
                  <c:v>Διερ</c:v>
                </c:pt>
                <c:pt idx="3">
                  <c:v>Δ Σχέσεις</c:v>
                </c:pt>
                <c:pt idx="4">
                  <c:v>επιχειρήσεις</c:v>
                </c:pt>
                <c:pt idx="5">
                  <c:v>Άλλο</c:v>
                </c:pt>
                <c:pt idx="6">
                  <c:v>Δεν γνωρίζω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7"/>
                <c:pt idx="0">
                  <c:v>12</c:v>
                </c:pt>
                <c:pt idx="1">
                  <c:v>13</c:v>
                </c:pt>
                <c:pt idx="2">
                  <c:v>18</c:v>
                </c:pt>
                <c:pt idx="3">
                  <c:v>22</c:v>
                </c:pt>
                <c:pt idx="4">
                  <c:v>17</c:v>
                </c:pt>
                <c:pt idx="5">
                  <c:v>1</c:v>
                </c:pt>
                <c:pt idx="6">
                  <c:v>3</c:v>
                </c:pt>
              </c:numCache>
            </c:numRef>
          </c:val>
        </c:ser>
        <c:gapWidth val="100"/>
        <c:overlap val="0"/>
        <c:axId val="38889547"/>
        <c:axId val="52309366"/>
      </c:barChart>
      <c:catAx>
        <c:axId val="38889547"/>
        <c:scaling>
          <c:orientation val="minMax"/>
        </c:scaling>
        <c:delete val="0"/>
        <c:axPos val="b"/>
        <c:title>
          <c:tx>
            <c:rich>
              <a:bodyPr rot="0"/>
              <a:lstStyle/>
              <a:p>
                <a:pPr>
                  <a:def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Επιλογές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52309366"/>
        <c:crosses val="autoZero"/>
        <c:auto val="1"/>
        <c:lblAlgn val="ctr"/>
        <c:lblOffset val="100"/>
        <c:noMultiLvlLbl val="0"/>
      </c:catAx>
      <c:valAx>
        <c:axId val="52309366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Πλήθος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38889547"/>
        <c:crosses val="autoZero"/>
        <c:crossBetween val="between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0" sz="1000" spc="-1" strike="noStrike">
              <a:solidFill>
                <a:srgbClr val="000000"/>
              </a:solidFill>
              <a:latin typeface="Arial"/>
              <a:ea typeface="DejaVu Sans"/>
            </a:defRPr>
          </a:pPr>
        </a:p>
      </c:txPr>
    </c:legend>
    <c:plotVisOnly val="1"/>
    <c:dispBlanksAs val="gap"/>
  </c:chart>
  <c:spPr>
    <a:solidFill>
      <a:srgbClr val="ffffff"/>
    </a:solidFill>
    <a:ln w="0">
      <a:noFill/>
    </a:ln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3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  <a:r>
              <a:rPr b="0" sz="1300" spc="-1" strike="noStrike">
                <a:solidFill>
                  <a:srgbClr val="000000"/>
                </a:solidFill>
                <a:latin typeface="Arial"/>
                <a:ea typeface="DejaVu Sans"/>
              </a:rPr>
              <a:t>Παρακολούθηση της επικαιρότητας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Γραμμή 62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4"/>
                <c:pt idx="0">
                  <c:v>καθημερινά</c:v>
                </c:pt>
                <c:pt idx="1">
                  <c:v>Σχεδόν καθημερινά</c:v>
                </c:pt>
                <c:pt idx="2">
                  <c:v>1 φορά την εβδομάδα</c:v>
                </c:pt>
                <c:pt idx="3">
                  <c:v>Σπανίως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2</c:v>
                </c:pt>
                <c:pt idx="1">
                  <c:v>14</c:v>
                </c:pt>
                <c:pt idx="2">
                  <c:v>19</c:v>
                </c:pt>
                <c:pt idx="3">
                  <c:v>7</c:v>
                </c:pt>
              </c:numCache>
            </c:numRef>
          </c:val>
        </c:ser>
        <c:gapWidth val="100"/>
        <c:overlap val="0"/>
        <c:axId val="6498888"/>
        <c:axId val="31839845"/>
      </c:barChart>
      <c:catAx>
        <c:axId val="6498888"/>
        <c:scaling>
          <c:orientation val="minMax"/>
        </c:scaling>
        <c:delete val="0"/>
        <c:axPos val="b"/>
        <c:title>
          <c:tx>
            <c:rich>
              <a:bodyPr rot="0"/>
              <a:lstStyle/>
              <a:p>
                <a:pPr>
                  <a:def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Συχνότητα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31839845"/>
        <c:crosses val="autoZero"/>
        <c:auto val="1"/>
        <c:lblAlgn val="ctr"/>
        <c:lblOffset val="100"/>
        <c:noMultiLvlLbl val="0"/>
      </c:catAx>
      <c:valAx>
        <c:axId val="31839845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Πλήθος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6498888"/>
        <c:crosses val="autoZero"/>
        <c:crossBetween val="between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0" sz="1000" spc="-1" strike="noStrike">
              <a:solidFill>
                <a:srgbClr val="000000"/>
              </a:solidFill>
              <a:latin typeface="Arial"/>
              <a:ea typeface="DejaVu Sans"/>
            </a:defRPr>
          </a:pPr>
        </a:p>
      </c:txPr>
    </c:legend>
    <c:plotVisOnly val="1"/>
    <c:dispBlanksAs val="gap"/>
  </c:chart>
  <c:spPr>
    <a:solidFill>
      <a:srgbClr val="ffffff"/>
    </a:solidFill>
    <a:ln w="0">
      <a:noFill/>
    </a:ln>
  </c:spPr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3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  <a:r>
              <a:rPr b="0" sz="1300" spc="-1" strike="noStrike">
                <a:solidFill>
                  <a:srgbClr val="000000"/>
                </a:solidFill>
                <a:latin typeface="Arial"/>
                <a:ea typeface="DejaVu Sans"/>
              </a:rPr>
              <a:t>Γνώσεις Γεωγραφίας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Γραμμή 62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4"/>
                <c:pt idx="0">
                  <c:v>Πάρα πολύ καλή</c:v>
                </c:pt>
                <c:pt idx="1">
                  <c:v>Αρκετά καλή</c:v>
                </c:pt>
                <c:pt idx="2">
                  <c:v>Μέτρια</c:v>
                </c:pt>
                <c:pt idx="3">
                  <c:v>Κακή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5</c:v>
                </c:pt>
                <c:pt idx="1">
                  <c:v>16</c:v>
                </c:pt>
                <c:pt idx="2">
                  <c:v>16</c:v>
                </c:pt>
                <c:pt idx="3">
                  <c:v>5</c:v>
                </c:pt>
              </c:numCache>
            </c:numRef>
          </c:val>
        </c:ser>
        <c:gapWidth val="100"/>
        <c:overlap val="0"/>
        <c:axId val="29949316"/>
        <c:axId val="76978988"/>
      </c:barChart>
      <c:catAx>
        <c:axId val="29949316"/>
        <c:scaling>
          <c:orientation val="minMax"/>
        </c:scaling>
        <c:delete val="0"/>
        <c:axPos val="b"/>
        <c:title>
          <c:tx>
            <c:rich>
              <a:bodyPr rot="0"/>
              <a:lstStyle/>
              <a:p>
                <a:pPr>
                  <a:def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Επίπεδο γνώσεων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76978988"/>
        <c:crosses val="autoZero"/>
        <c:auto val="1"/>
        <c:lblAlgn val="ctr"/>
        <c:lblOffset val="100"/>
        <c:noMultiLvlLbl val="0"/>
      </c:catAx>
      <c:valAx>
        <c:axId val="76978988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Πλήθος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29949316"/>
        <c:crosses val="autoZero"/>
        <c:crossBetween val="between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0" sz="1000" spc="-1" strike="noStrike">
              <a:solidFill>
                <a:srgbClr val="000000"/>
              </a:solidFill>
              <a:latin typeface="Arial"/>
              <a:ea typeface="DejaVu Sans"/>
            </a:defRPr>
          </a:pPr>
        </a:p>
      </c:txPr>
    </c:legend>
    <c:plotVisOnly val="1"/>
    <c:dispBlanksAs val="gap"/>
  </c:chart>
  <c:spPr>
    <a:solidFill>
      <a:srgbClr val="ffffff"/>
    </a:solidFill>
    <a:ln w="0">
      <a:noFill/>
    </a:ln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3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  <a:r>
              <a:rPr b="0" sz="1300" spc="-1" strike="noStrike">
                <a:solidFill>
                  <a:srgbClr val="000000"/>
                </a:solidFill>
                <a:latin typeface="Arial"/>
                <a:ea typeface="DejaVu Sans"/>
              </a:rPr>
              <a:t>Γνώσεις Ιστορίας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Γραμμή 62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4"/>
                <c:pt idx="0">
                  <c:v>Άριστη</c:v>
                </c:pt>
                <c:pt idx="1">
                  <c:v>Αρκετά καλή</c:v>
                </c:pt>
                <c:pt idx="2">
                  <c:v>Μέτρια</c:v>
                </c:pt>
                <c:pt idx="3">
                  <c:v>Κακή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1</c:v>
                </c:pt>
                <c:pt idx="1">
                  <c:v>12</c:v>
                </c:pt>
                <c:pt idx="2">
                  <c:v>18</c:v>
                </c:pt>
                <c:pt idx="3">
                  <c:v>4</c:v>
                </c:pt>
              </c:numCache>
            </c:numRef>
          </c:val>
        </c:ser>
        <c:gapWidth val="100"/>
        <c:overlap val="0"/>
        <c:axId val="41174071"/>
        <c:axId val="82693474"/>
      </c:barChart>
      <c:catAx>
        <c:axId val="41174071"/>
        <c:scaling>
          <c:orientation val="minMax"/>
        </c:scaling>
        <c:delete val="0"/>
        <c:axPos val="b"/>
        <c:title>
          <c:tx>
            <c:rich>
              <a:bodyPr rot="0"/>
              <a:lstStyle/>
              <a:p>
                <a:pPr>
                  <a:def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Επίπεδο γνώσεων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82693474"/>
        <c:crosses val="autoZero"/>
        <c:auto val="1"/>
        <c:lblAlgn val="ctr"/>
        <c:lblOffset val="100"/>
        <c:noMultiLvlLbl val="0"/>
      </c:catAx>
      <c:valAx>
        <c:axId val="82693474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b="0" sz="9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Πλήθος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41174071"/>
        <c:crosses val="autoZero"/>
        <c:crossBetween val="between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0" sz="1000" spc="-1" strike="noStrike">
              <a:solidFill>
                <a:srgbClr val="000000"/>
              </a:solidFill>
              <a:latin typeface="Arial"/>
              <a:ea typeface="DejaVu Sans"/>
            </a:defRPr>
          </a:pPr>
        </a:p>
      </c:txPr>
    </c:legend>
    <c:plotVisOnly val="1"/>
    <c:dispBlanksAs val="gap"/>
  </c:chart>
  <c:spPr>
    <a:solidFill>
      <a:srgbClr val="ffffff"/>
    </a:solidFill>
    <a:ln w="0">
      <a:noFill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6DEFD04-90D4-4EAA-91FC-793EDC023D3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C4E40EA-4852-4936-ADA3-4777F02B005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A9847B6-79A9-4B65-9FCF-FF61FFF623D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C4512B2-02AC-499B-AAE3-8649F01B6DA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9F670CD-0D57-4A2F-B808-BFA912349A6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BCF6C79-D864-4497-8CCD-E2364C87620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ADC49D9-65C0-444C-9CE3-2951625BAB9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CB9540F-93B9-489F-8935-E44C40A01DA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31195C1-3E30-4469-AD64-B5375CE36E6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6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36542BE-6213-45F1-8AD6-94C41D362B7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8DCA60A-E8DA-4EBE-8E79-08C3F75E31C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69437A4-B639-45F9-9373-D43E25938C4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5B84506-A59A-4947-BF29-192462BAA5E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45EEB5F-27F2-4A9E-845D-8C2218D9E9A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63BC3752-CAF4-42FE-866A-83EF5D64032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F9264EC-F57C-4FB6-80DA-1396F6C66F5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2254A01-72B9-4023-96B4-78C8408F697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C664D3DF-FD0E-4D86-90E5-3E3C9891E2A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BBAA1E98-E81D-48DA-AA87-C0349DCF9F5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78ACD585-DC64-4105-A6EE-6144FDF41CF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FCA7F5B-A9E5-4F3C-9484-0F7193309EB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7935071B-8EE5-4001-A17C-D585ECA03C9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02FE93C-1621-490D-A4B0-8F413217969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6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6FF19CBD-2D5C-4745-BC0F-45C33B9E5F8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6A8D8D1C-5F67-4121-9DD4-83788F12564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773DFAC0-B061-48B6-9735-126F6E705BE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87371B4D-072B-4B34-9DEF-8F712642401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24F8245-2EAF-4159-BD14-59DD74BB4F7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C4A1CAE-4CB4-4D79-8786-C7F51092E84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6C99994-2757-4905-ADF2-11608B542B6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A70BB78D-3D6A-451F-9904-489D5CFDE2B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A2A369A6-AC81-470F-A1FE-1B1EAF4E647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F56E5DD9-6A5C-4E2C-8A2D-57FFA0A58A0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C9B0FB-ACF8-42EB-9E1F-D2876B55E5D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865F8D60-8D50-4FE1-B9A4-621A5876BE3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3B45464D-14B3-4D7E-ABD7-5963F451889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6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8F42E8E0-9D62-48E7-86FB-32D29E7CCFB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A14557FE-0584-4EA0-AE5F-8DEC0554EBD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742C24DC-FC14-4DAB-96BF-4C575C530F1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92AD0558-3F93-4FA2-A236-9043E068E3F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FA7F3A17-6FFB-48BB-A522-CA11EAFC478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82263704-3E19-407A-828B-0DDA80EC44B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9A1AD934-7635-4DDE-9753-45107FDD66B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5CD89DE-37B7-4738-A4DD-56EE3FD5F23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6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0D87977-23CC-49F8-89DC-CE4B3580049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4201670-20D6-4086-879F-E76C3C1D523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C17522C-0E46-4DB8-9700-FCCD1CB5016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FEBC5D8-AB96-4993-8B25-945292C266F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Πατήστε για επεξεργασία της μορφής κειμένου του τίτλου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42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l-G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l-GR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el-G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l-G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F363859-CC93-4D05-ABA9-1542F6092164}" type="slidenum">
              <a:rPr b="0" lang="el-GR" sz="1400" spc="-1" strike="noStrike">
                <a:solidFill>
                  <a:srgbClr val="000000"/>
                </a:solidFill>
                <a:latin typeface="Times New Roman"/>
              </a:rPr>
              <a:t>8</a:t>
            </a:fld>
            <a:endParaRPr b="0" lang="el-G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l-G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l-GR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el-G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3200" spc="-1" strike="noStrike">
                <a:solidFill>
                  <a:srgbClr val="000000"/>
                </a:solidFill>
                <a:latin typeface="Arial"/>
              </a:rPr>
              <a:t>Πατήστε για επεξεργασία της μορφής κειμένου διάρθρωσης</a:t>
            </a: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800" spc="-1" strike="noStrike">
                <a:solidFill>
                  <a:srgbClr val="000000"/>
                </a:solidFill>
                <a:latin typeface="Arial"/>
              </a:rPr>
              <a:t>Δεύτερο επίπεδο διάρθρωσης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00000"/>
                </a:solidFill>
                <a:latin typeface="Arial"/>
              </a:rPr>
              <a:t>Τρίτο επίπεδο διάρθρωσης</a:t>
            </a:r>
            <a:endParaRPr b="0" lang="el-G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Τέταρτο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Πέμπτο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Έκτο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Έβδομο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Πατήστε για επεξεργασία της μορφής κειμένου του τίτλου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Πατήστε για επεξεργασία της μορφής κειμένου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Δεύτερο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Τρίτο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Τέταρτο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Πέμπτο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Έκτο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Έβδομο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42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l-G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l-GR" sz="1400" spc="-1" strike="noStrike">
                <a:solidFill>
                  <a:srgbClr val="000000"/>
                </a:solidFill>
                <a:latin typeface="Times New Roman"/>
              </a:rPr>
              <a:t>&lt;υποσέλιδο&gt;</a:t>
            </a:r>
            <a:endParaRPr b="0" lang="el-G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l-G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DB07970-5EC2-4087-80E9-7D7D63B0972F}" type="slidenum">
              <a:rPr b="0" lang="el-GR" sz="1400" spc="-1" strike="noStrike">
                <a:solidFill>
                  <a:srgbClr val="000000"/>
                </a:solidFill>
                <a:latin typeface="Times New Roman"/>
              </a:rPr>
              <a:t>&lt;αριθμός&gt;</a:t>
            </a:fld>
            <a:endParaRPr b="0" lang="el-G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l-G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l-GR" sz="1400" spc="-1" strike="noStrike">
                <a:solidFill>
                  <a:srgbClr val="000000"/>
                </a:solidFill>
                <a:latin typeface="Times New Roman"/>
              </a:rPr>
              <a:t>&lt;ημερομηνία/ώρα&gt;</a:t>
            </a:r>
            <a:endParaRPr b="0" lang="el-G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Πατήστε για επεξεργασία της μορφής κειμένου του τίτλου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ftr" idx="7"/>
          </p:nvPr>
        </p:nvSpPr>
        <p:spPr>
          <a:xfrm>
            <a:off x="3447360" y="5165280"/>
            <a:ext cx="31942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l-G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l-GR" sz="1400" spc="-1" strike="noStrike">
                <a:solidFill>
                  <a:srgbClr val="000000"/>
                </a:solidFill>
                <a:latin typeface="Times New Roman"/>
              </a:rPr>
              <a:t>&lt;υποσέλιδο&gt;</a:t>
            </a:r>
            <a:endParaRPr b="0" lang="el-G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sldNum" idx="8"/>
          </p:nvPr>
        </p:nvSpPr>
        <p:spPr>
          <a:xfrm>
            <a:off x="722736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l-G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23C3CC3-CDFC-46FE-881D-70912B104E5A}" type="slidenum">
              <a:rPr b="0" lang="el-GR" sz="1400" spc="-1" strike="noStrike">
                <a:solidFill>
                  <a:srgbClr val="000000"/>
                </a:solidFill>
                <a:latin typeface="Times New Roman"/>
              </a:rPr>
              <a:t>&lt;αριθμός&gt;</a:t>
            </a:fld>
            <a:endParaRPr b="0" lang="el-G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 idx="9"/>
          </p:nvPr>
        </p:nvSpPr>
        <p:spPr>
          <a:xfrm>
            <a:off x="50400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l-G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l-GR" sz="1400" spc="-1" strike="noStrike">
                <a:solidFill>
                  <a:srgbClr val="000000"/>
                </a:solidFill>
                <a:latin typeface="Times New Roman"/>
              </a:rPr>
              <a:t>&lt;ημερομηνία/ώρα&gt;</a:t>
            </a:r>
            <a:endParaRPr b="0" lang="el-G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3200" spc="-1" strike="noStrike">
                <a:solidFill>
                  <a:srgbClr val="000000"/>
                </a:solidFill>
                <a:latin typeface="Arial"/>
              </a:rPr>
              <a:t>Πατήστε για επεξεργασία της μορφής κειμένου διάρθρωσης</a:t>
            </a: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800" spc="-1" strike="noStrike">
                <a:solidFill>
                  <a:srgbClr val="000000"/>
                </a:solidFill>
                <a:latin typeface="Arial"/>
              </a:rPr>
              <a:t>Δεύτερο επίπεδο διάρθρωσης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00000"/>
                </a:solidFill>
                <a:latin typeface="Arial"/>
              </a:rPr>
              <a:t>Τρίτο επίπεδο διάρθρωσης</a:t>
            </a:r>
            <a:endParaRPr b="0" lang="el-G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Τέταρτο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Πέμπτο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Έκτο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Έβδομο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Πατήστε για επεξεργασία της μορφής κειμένου του τίτλου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ftr" idx="10"/>
          </p:nvPr>
        </p:nvSpPr>
        <p:spPr>
          <a:xfrm>
            <a:off x="3447360" y="5165280"/>
            <a:ext cx="31942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l-G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l-GR" sz="1400" spc="-1" strike="noStrike">
                <a:solidFill>
                  <a:srgbClr val="000000"/>
                </a:solidFill>
                <a:latin typeface="Times New Roman"/>
              </a:rPr>
              <a:t>&lt;υποσέλιδο&gt;</a:t>
            </a:r>
            <a:endParaRPr b="0" lang="el-G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sldNum" idx="11"/>
          </p:nvPr>
        </p:nvSpPr>
        <p:spPr>
          <a:xfrm>
            <a:off x="722736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l-G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5E4F33C-BABA-4FF1-88E2-1375A2362CA6}" type="slidenum">
              <a:rPr b="0" lang="el-GR" sz="1400" spc="-1" strike="noStrike">
                <a:solidFill>
                  <a:srgbClr val="000000"/>
                </a:solidFill>
                <a:latin typeface="Times New Roman"/>
              </a:rPr>
              <a:t>&lt;αριθμός&gt;</a:t>
            </a:fld>
            <a:endParaRPr b="0" lang="el-G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dt" idx="12"/>
          </p:nvPr>
        </p:nvSpPr>
        <p:spPr>
          <a:xfrm>
            <a:off x="50400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l-G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l-GR" sz="1400" spc="-1" strike="noStrike">
                <a:solidFill>
                  <a:srgbClr val="000000"/>
                </a:solidFill>
                <a:latin typeface="Times New Roman"/>
              </a:rPr>
              <a:t>&lt;ημερομηνία/ώρα&gt;</a:t>
            </a:r>
            <a:endParaRPr b="0" lang="el-G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3200" spc="-1" strike="noStrike">
                <a:solidFill>
                  <a:srgbClr val="000000"/>
                </a:solidFill>
                <a:latin typeface="Arial"/>
              </a:rPr>
              <a:t>Πατήστε για επεξεργασία της μορφής κειμένου διάρθρωσης</a:t>
            </a: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800" spc="-1" strike="noStrike">
                <a:solidFill>
                  <a:srgbClr val="000000"/>
                </a:solidFill>
                <a:latin typeface="Arial"/>
              </a:rPr>
              <a:t>Δεύτερο επίπεδο διάρθρωσης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00000"/>
                </a:solidFill>
                <a:latin typeface="Arial"/>
              </a:rPr>
              <a:t>Τρίτο επίπεδο διάρθρωσης</a:t>
            </a:r>
            <a:endParaRPr b="0" lang="el-G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Τέταρτο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Πέμπτο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Έκτο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Έβδομο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chart" Target="../charts/chart2.xml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chart" Target="../charts/chart3.xml"/><Relationship Id="rId3" Type="http://schemas.openxmlformats.org/officeDocument/2006/relationships/slideLayout" Target="../slideLayouts/slideLayout2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chart" Target="../charts/chart4.xml"/><Relationship Id="rId2" Type="http://schemas.openxmlformats.org/officeDocument/2006/relationships/slideLayout" Target="../slideLayouts/slideLayout2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chart" Target="../charts/chart5.xml"/><Relationship Id="rId2" Type="http://schemas.openxmlformats.org/officeDocument/2006/relationships/slideLayout" Target="../slideLayouts/slideLayout4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chart" Target="../charts/chart6.xml"/><Relationship Id="rId2" Type="http://schemas.openxmlformats.org/officeDocument/2006/relationships/slideLayout" Target="../slideLayouts/slideLayout4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chart" Target="../charts/chart7.xml"/><Relationship Id="rId2" Type="http://schemas.openxmlformats.org/officeDocument/2006/relationships/slideLayout" Target="../slideLayouts/slideLayout4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83d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504000" y="1324440"/>
            <a:ext cx="9070920" cy="249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l-GR" sz="4400" spc="-1" strike="noStrike">
                <a:solidFill>
                  <a:srgbClr val="ffffff"/>
                </a:solidFill>
                <a:latin typeface="Arial"/>
              </a:rPr>
              <a:t>Απαντήσεις</a:t>
            </a:r>
            <a:br>
              <a:rPr sz="4400"/>
            </a:br>
            <a:r>
              <a:rPr b="0" lang="el-GR" sz="4400" spc="-1" strike="noStrike">
                <a:solidFill>
                  <a:srgbClr val="ffffff"/>
                </a:solidFill>
                <a:latin typeface="Arial"/>
              </a:rPr>
              <a:t>στο ερωτηματολόγιο</a:t>
            </a:r>
            <a:br>
              <a:rPr sz="4400"/>
            </a:br>
            <a:r>
              <a:rPr b="0" lang="el-GR" sz="4400" spc="-1" strike="noStrike">
                <a:solidFill>
                  <a:srgbClr val="ffffff"/>
                </a:solidFill>
                <a:latin typeface="Arial"/>
              </a:rPr>
              <a:t>Ακαδ. Έτους 2023-2024</a:t>
            </a:r>
            <a:br>
              <a:rPr sz="4400"/>
            </a:br>
            <a:endParaRPr b="0" lang="el-GR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l-GR" sz="4400" spc="-1" strike="noStrike">
                <a:solidFill>
                  <a:srgbClr val="000000"/>
                </a:solidFill>
                <a:latin typeface="Arial"/>
              </a:rPr>
              <a:t>Διπλώματα γλωσσομάθειας</a:t>
            </a: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66" name=""/>
          <p:cNvGraphicFramePr/>
          <p:nvPr/>
        </p:nvGraphicFramePr>
        <p:xfrm>
          <a:off x="2166480" y="1222560"/>
          <a:ext cx="5758200" cy="323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l-GR" sz="4400" spc="-1" strike="noStrike">
                <a:solidFill>
                  <a:srgbClr val="000000"/>
                </a:solidFill>
                <a:latin typeface="Arial"/>
              </a:rPr>
              <a:t>Δηλωθείσα γλωσσομάθεια</a:t>
            </a: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68" name=""/>
          <p:cNvGraphicFramePr/>
          <p:nvPr/>
        </p:nvGraphicFramePr>
        <p:xfrm>
          <a:off x="2170800" y="1224360"/>
          <a:ext cx="5749560" cy="3234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" descr=""/>
          <p:cNvPicPr/>
          <p:nvPr/>
        </p:nvPicPr>
        <p:blipFill>
          <a:blip r:embed="rId1"/>
          <a:stretch/>
        </p:blipFill>
        <p:spPr>
          <a:xfrm>
            <a:off x="2176200" y="1222560"/>
            <a:ext cx="5758920" cy="3236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70" name=""/>
          <p:cNvGraphicFramePr/>
          <p:nvPr/>
        </p:nvGraphicFramePr>
        <p:xfrm>
          <a:off x="2160000" y="1440000"/>
          <a:ext cx="5753520" cy="3234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l-GR" sz="4400" spc="-1" strike="noStrike">
                <a:solidFill>
                  <a:srgbClr val="000000"/>
                </a:solidFill>
                <a:latin typeface="Arial"/>
              </a:rPr>
              <a:t>ΤΞΓΜΔ Επιλογή φοιτητών</a:t>
            </a: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092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l-GR" sz="4400" spc="-1" strike="noStrike">
                <a:solidFill>
                  <a:srgbClr val="000000"/>
                </a:solidFill>
                <a:latin typeface="Arial"/>
              </a:rPr>
              <a:t>Σκέψεις για επαγγελματική απασχόληση</a:t>
            </a: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73" name=""/>
          <p:cNvGraphicFramePr/>
          <p:nvPr/>
        </p:nvGraphicFramePr>
        <p:xfrm>
          <a:off x="2160000" y="1800000"/>
          <a:ext cx="5745600" cy="323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l-GR" sz="4400" spc="-1" strike="noStrike">
                <a:solidFill>
                  <a:srgbClr val="000000"/>
                </a:solidFill>
                <a:latin typeface="Arial"/>
              </a:rPr>
              <a:t>Παρακολούθηση της επικαιρότητας</a:t>
            </a: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75" name=""/>
          <p:cNvGraphicFramePr/>
          <p:nvPr/>
        </p:nvGraphicFramePr>
        <p:xfrm>
          <a:off x="2169000" y="1440000"/>
          <a:ext cx="5753160" cy="3237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l-GR" sz="4400" spc="-1" strike="noStrike">
                <a:solidFill>
                  <a:srgbClr val="000000"/>
                </a:solidFill>
                <a:latin typeface="Arial"/>
              </a:rPr>
              <a:t>Γνώσεις Γεωγραφίας</a:t>
            </a: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77" name=""/>
          <p:cNvGraphicFramePr/>
          <p:nvPr/>
        </p:nvGraphicFramePr>
        <p:xfrm>
          <a:off x="2170800" y="1222920"/>
          <a:ext cx="5749560" cy="3237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8" name=""/>
          <p:cNvGraphicFramePr/>
          <p:nvPr/>
        </p:nvGraphicFramePr>
        <p:xfrm>
          <a:off x="2199960" y="1229400"/>
          <a:ext cx="5753880" cy="3237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l-GR" sz="4400" spc="-1" strike="noStrike">
                <a:solidFill>
                  <a:srgbClr val="000000"/>
                </a:solidFill>
                <a:latin typeface="Arial"/>
              </a:rPr>
              <a:t>Γνώσεις Ιστορίας</a:t>
            </a: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Application>LibreOffice/7.6.2.1$Windows_X86_64 LibreOffice_project/56f7684011345957bbf33a7ee678afaf4d2ba333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2021-10-14T23:29:32Z</dcterms:created>
  <dc:creator>Μιχάλης Πολίτης</dc:creator>
  <dc:description/>
  <dc:language>el-GR</dc:language>
  <cp:lastModifiedBy/>
  <dcterms:modified xsi:type="dcterms:W3CDTF">2023-10-28T10:11:26Z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