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8" r:id="rId23"/>
    <p:sldId id="279" r:id="rId24"/>
    <p:sldId id="271" r:id="rId2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60"/>
  </p:normalViewPr>
  <p:slideViewPr>
    <p:cSldViewPr snapToGrid="0">
      <p:cViewPr varScale="1">
        <p:scale>
          <a:sx n="51" d="100"/>
          <a:sy n="51" d="100"/>
        </p:scale>
        <p:origin x="106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FF9E37-DB86-06D8-0754-D2A7F54CCC1D}"/>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FDFF20B1-9687-E758-D035-7B1093F82F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288C047-F2DA-44E2-783D-CA4C5658065F}"/>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3B0E62CC-B837-B8AC-8C0E-CA631889F35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C59212A-1C43-4437-511A-EAB78A1B9893}"/>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502837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48F938-D75E-92D1-07AA-4C132827E1C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4A01D4C-CB46-1449-831C-3CBF4D090BE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DB1B0A2-774A-1117-36CA-60AD2C6DA7C5}"/>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AC3F5C99-8196-DE02-0BD4-30D3635F755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A6D6B7A-8124-FC3C-6412-B1958B0C1B7A}"/>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512324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8E46FD6-3690-5776-64F8-8844C668FCD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BBEEF2B-B085-3906-1EB9-DC35EB2E57C8}"/>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A09BC27-F15C-994E-E9E5-457DEFD2A6E4}"/>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B9D3C360-C379-6DC5-D807-D5232D9767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E4A4E82-8C6C-64CE-1393-31C80BCAD89D}"/>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385375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251092E-51F3-7868-ACB1-D5A537A4F23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1CC1EA6-543B-95FE-563A-C273D255764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77AAB8D-B9E1-0D84-6428-192A1091BE82}"/>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6DFA2B83-4E48-4508-3D37-DEBBDCB2352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FFFF466-73ED-F39E-7EBC-7CD3A0497A14}"/>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259594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CD1F27-0519-339D-DDC9-0B86CEE0BF51}"/>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0DF687C-B022-AC13-B7D6-04AADB814E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A1D9BEFD-899D-D764-F078-FBB0EB1742CE}"/>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261377EF-7164-53B0-ABE3-BC30854AB2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5E82E43-669F-976E-63E2-0015A1BAFFCC}"/>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436039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A37B21-D45D-70CE-7EC7-287873C5708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0312371-B82C-1716-D9C4-5A1E75E315CE}"/>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BA82C927-4596-C6F6-77B5-71EF474CA560}"/>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F7E5384E-CFF3-D67E-6EE6-29F68A45EE7A}"/>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6" name="Θέση υποσέλιδου 5">
            <a:extLst>
              <a:ext uri="{FF2B5EF4-FFF2-40B4-BE49-F238E27FC236}">
                <a16:creationId xmlns:a16="http://schemas.microsoft.com/office/drawing/2014/main" id="{C9AA6EA2-0F5B-C42F-B3ED-1B579838FE4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BA98890-0810-9D26-2138-F907BBAE71D3}"/>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704465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8D2A5F-89CB-C601-4EDA-17F50BAA03F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AA365DA-AB59-1EC6-2355-AA61A6883A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B59AE7A-E478-FF06-7381-A9DB3165AC4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6D28A70-0EDE-FEAD-16D2-6FDC6F1B5E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B28EDABF-7732-35F3-2847-8C9FA795C72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B2DD8C6-2173-D5CD-4123-2F9D7DB9A129}"/>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8" name="Θέση υποσέλιδου 7">
            <a:extLst>
              <a:ext uri="{FF2B5EF4-FFF2-40B4-BE49-F238E27FC236}">
                <a16:creationId xmlns:a16="http://schemas.microsoft.com/office/drawing/2014/main" id="{419CE926-E2D4-E963-51E0-DF26EF3FC56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51051EB5-8A8E-84EA-3A5E-ED1CD96738D9}"/>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170125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E02982-E133-34B5-5E8D-3944DA74475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3E56B725-B5F4-E4B5-1F70-D1092FF2AB7F}"/>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4" name="Θέση υποσέλιδου 3">
            <a:extLst>
              <a:ext uri="{FF2B5EF4-FFF2-40B4-BE49-F238E27FC236}">
                <a16:creationId xmlns:a16="http://schemas.microsoft.com/office/drawing/2014/main" id="{6E8AA54F-6EBF-77DE-A4A7-A31AFD592E74}"/>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C3A61F6-D453-30C2-3481-FCEB88661DD8}"/>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2604462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38C2950-EB9C-5FEA-D70B-0E56D719A3A2}"/>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3" name="Θέση υποσέλιδου 2">
            <a:extLst>
              <a:ext uri="{FF2B5EF4-FFF2-40B4-BE49-F238E27FC236}">
                <a16:creationId xmlns:a16="http://schemas.microsoft.com/office/drawing/2014/main" id="{8D740CAE-FC7A-5888-32F4-F09E07B58D8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B5F65D16-5D9C-1D39-C0B5-B1E0B1094806}"/>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3210821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6613EE-B049-24B2-F626-2454E719CAC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67ECCB8-0318-9095-572D-DAE7FF2936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2680119-DBA8-E401-6102-F0B5E2E65F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A8BDD34-2384-25DA-3395-7EB16556330F}"/>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6" name="Θέση υποσέλιδου 5">
            <a:extLst>
              <a:ext uri="{FF2B5EF4-FFF2-40B4-BE49-F238E27FC236}">
                <a16:creationId xmlns:a16="http://schemas.microsoft.com/office/drawing/2014/main" id="{ACD4FF7B-AB43-F350-818C-2D257C0C756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E5269A4-7E70-7262-AD02-0C413FCD3639}"/>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584307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DD9DDD-4E1A-8079-A8CB-6BAB6DF11DE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32FBA5B-8930-B6FC-3356-962A853FFC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F10E5E0A-CAEF-FF7A-A2A5-44AF320749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0F2FC19-FAF7-CDB5-D5B5-20195E1951BA}"/>
              </a:ext>
            </a:extLst>
          </p:cNvPr>
          <p:cNvSpPr>
            <a:spLocks noGrp="1"/>
          </p:cNvSpPr>
          <p:nvPr>
            <p:ph type="dt" sz="half" idx="10"/>
          </p:nvPr>
        </p:nvSpPr>
        <p:spPr/>
        <p:txBody>
          <a:bodyPr/>
          <a:lstStyle/>
          <a:p>
            <a:fld id="{0BB98013-5B43-4744-BBF5-ABDF2AC870D9}" type="datetimeFigureOut">
              <a:rPr lang="el-GR" smtClean="0"/>
              <a:t>9/3/2025</a:t>
            </a:fld>
            <a:endParaRPr lang="el-GR"/>
          </a:p>
        </p:txBody>
      </p:sp>
      <p:sp>
        <p:nvSpPr>
          <p:cNvPr id="6" name="Θέση υποσέλιδου 5">
            <a:extLst>
              <a:ext uri="{FF2B5EF4-FFF2-40B4-BE49-F238E27FC236}">
                <a16:creationId xmlns:a16="http://schemas.microsoft.com/office/drawing/2014/main" id="{BDF1D925-804B-1636-B9CD-F25D2247FD8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E29189D-CFE4-EF6E-8461-48DFF802D6BB}"/>
              </a:ext>
            </a:extLst>
          </p:cNvPr>
          <p:cNvSpPr>
            <a:spLocks noGrp="1"/>
          </p:cNvSpPr>
          <p:nvPr>
            <p:ph type="sldNum" sz="quarter" idx="12"/>
          </p:nvPr>
        </p:nvSpPr>
        <p:spPr/>
        <p:txBody>
          <a:bodyPr/>
          <a:lstStyle/>
          <a:p>
            <a:fld id="{E9867CFF-EBD3-4D76-9F2C-69F214FB84F1}" type="slidenum">
              <a:rPr lang="el-GR" smtClean="0"/>
              <a:t>‹#›</a:t>
            </a:fld>
            <a:endParaRPr lang="el-GR"/>
          </a:p>
        </p:txBody>
      </p:sp>
    </p:spTree>
    <p:extLst>
      <p:ext uri="{BB962C8B-B14F-4D97-AF65-F5344CB8AC3E}">
        <p14:creationId xmlns:p14="http://schemas.microsoft.com/office/powerpoint/2010/main" val="1752635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F10A947D-7F5D-6007-3F7C-0EC745B6AD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AE7ECEE-38BA-2A3D-A821-CA5E8BB6C7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EF35F53-C49E-428C-1C2B-01F39D0A3F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B98013-5B43-4744-BBF5-ABDF2AC870D9}" type="datetimeFigureOut">
              <a:rPr lang="el-GR" smtClean="0"/>
              <a:t>9/3/2025</a:t>
            </a:fld>
            <a:endParaRPr lang="el-GR"/>
          </a:p>
        </p:txBody>
      </p:sp>
      <p:sp>
        <p:nvSpPr>
          <p:cNvPr id="5" name="Θέση υποσέλιδου 4">
            <a:extLst>
              <a:ext uri="{FF2B5EF4-FFF2-40B4-BE49-F238E27FC236}">
                <a16:creationId xmlns:a16="http://schemas.microsoft.com/office/drawing/2014/main" id="{D36BA7EC-85F4-C075-B714-A3138DF699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56C9DD03-C62A-B71A-0D4C-69EA81EA22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867CFF-EBD3-4D76-9F2C-69F214FB84F1}" type="slidenum">
              <a:rPr lang="el-GR" smtClean="0"/>
              <a:t>‹#›</a:t>
            </a:fld>
            <a:endParaRPr lang="el-GR"/>
          </a:p>
        </p:txBody>
      </p:sp>
    </p:spTree>
    <p:extLst>
      <p:ext uri="{BB962C8B-B14F-4D97-AF65-F5344CB8AC3E}">
        <p14:creationId xmlns:p14="http://schemas.microsoft.com/office/powerpoint/2010/main" val="1072067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E4A15C-794B-13FE-1D98-52AE99B6B6F2}"/>
              </a:ext>
            </a:extLst>
          </p:cNvPr>
          <p:cNvSpPr>
            <a:spLocks noGrp="1"/>
          </p:cNvSpPr>
          <p:nvPr>
            <p:ph type="ctrTitle"/>
          </p:nvPr>
        </p:nvSpPr>
        <p:spPr/>
        <p:txBody>
          <a:bodyPr>
            <a:normAutofit/>
          </a:bodyPr>
          <a:lstStyle/>
          <a:p>
            <a:r>
              <a:rPr lang="el-GR" sz="3200" dirty="0"/>
              <a:t>Θεματικός Τουρισμός - Τουρισμός υγείας ΙΙΙ</a:t>
            </a:r>
            <a:br>
              <a:rPr lang="el-GR" sz="3200" dirty="0"/>
            </a:br>
            <a:r>
              <a:rPr lang="el-GR" sz="3200" dirty="0"/>
              <a:t> Δευτερογενής οικονομική ανάπτυξη στην Ελλάδα</a:t>
            </a:r>
            <a:br>
              <a:rPr lang="el-GR" sz="3200" dirty="0"/>
            </a:br>
            <a:endParaRPr lang="el-GR" sz="3200" dirty="0"/>
          </a:p>
        </p:txBody>
      </p:sp>
      <p:sp>
        <p:nvSpPr>
          <p:cNvPr id="3" name="Υπότιτλος 2">
            <a:extLst>
              <a:ext uri="{FF2B5EF4-FFF2-40B4-BE49-F238E27FC236}">
                <a16:creationId xmlns:a16="http://schemas.microsoft.com/office/drawing/2014/main" id="{C3731556-DED0-11CB-681C-B39B7956BD58}"/>
              </a:ext>
            </a:extLst>
          </p:cNvPr>
          <p:cNvSpPr>
            <a:spLocks noGrp="1"/>
          </p:cNvSpPr>
          <p:nvPr>
            <p:ph type="subTitle" idx="1"/>
          </p:nvPr>
        </p:nvSpPr>
        <p:spPr/>
        <p:txBody>
          <a:bodyPr/>
          <a:lstStyle/>
          <a:p>
            <a:r>
              <a:rPr lang="el-GR" dirty="0" err="1"/>
              <a:t>Διαλεξη</a:t>
            </a:r>
            <a:r>
              <a:rPr lang="el-GR" dirty="0"/>
              <a:t> 10-03-25</a:t>
            </a:r>
          </a:p>
          <a:p>
            <a:r>
              <a:rPr lang="el-GR" dirty="0"/>
              <a:t>Διδάσκων Δρ Ευθύμιος </a:t>
            </a:r>
            <a:r>
              <a:rPr lang="el-GR" dirty="0" err="1"/>
              <a:t>Παππας</a:t>
            </a:r>
            <a:endParaRPr lang="el-GR" dirty="0"/>
          </a:p>
        </p:txBody>
      </p:sp>
    </p:spTree>
    <p:extLst>
      <p:ext uri="{BB962C8B-B14F-4D97-AF65-F5344CB8AC3E}">
        <p14:creationId xmlns:p14="http://schemas.microsoft.com/office/powerpoint/2010/main" val="3258733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2A54FA-1C8A-0190-2026-2374692BED44}"/>
              </a:ext>
            </a:extLst>
          </p:cNvPr>
          <p:cNvSpPr>
            <a:spLocks noGrp="1"/>
          </p:cNvSpPr>
          <p:nvPr>
            <p:ph type="title"/>
          </p:nvPr>
        </p:nvSpPr>
        <p:spPr/>
        <p:txBody>
          <a:bodyPr>
            <a:normAutofit fontScale="90000"/>
          </a:bodyPr>
          <a:lstStyle/>
          <a:p>
            <a:pPr algn="ctr"/>
            <a:r>
              <a:rPr lang="el-GR" sz="3200" b="1" dirty="0"/>
              <a:t>10</a:t>
            </a:r>
            <a:br>
              <a:rPr lang="el-GR" sz="3200" b="1" dirty="0"/>
            </a:br>
            <a: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t>Εθνικό Συμβούλιο Τουρισμού Υγείας</a:t>
            </a:r>
            <a:br>
              <a:rPr kumimoji="0" lang="el-GR" sz="29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sz="3200" b="1" dirty="0"/>
          </a:p>
        </p:txBody>
      </p:sp>
      <p:sp>
        <p:nvSpPr>
          <p:cNvPr id="3" name="Θέση περιεχομένου 2">
            <a:extLst>
              <a:ext uri="{FF2B5EF4-FFF2-40B4-BE49-F238E27FC236}">
                <a16:creationId xmlns:a16="http://schemas.microsoft.com/office/drawing/2014/main" id="{5419BA08-CDD3-2228-020C-791F38CBCD7B}"/>
              </a:ext>
            </a:extLst>
          </p:cNvPr>
          <p:cNvSpPr>
            <a:spLocks noGrp="1"/>
          </p:cNvSpPr>
          <p:nvPr>
            <p:ph idx="1"/>
          </p:nvPr>
        </p:nvSpPr>
        <p:spPr>
          <a:xfrm>
            <a:off x="209550" y="1257300"/>
            <a:ext cx="11144250" cy="5391150"/>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Για την αποτελεσματική αξιοποίηση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των πλεονεκτημάτων αυτών θα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χρειαστεί να ιδρυθεί Εθνικό Συμβούλιο Τουρισμού Υγείας, με τη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συμμετοχή εκπροσώπων των εμπλεκόμενων φορέων της Πολιτείας και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εκπροσώπων των θεσμικών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παρόχων</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τουρισμού και υγείας, για τον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σχεδιασμό εθνικής στρατηγικής, την προώθηση των αναγκαίων θεσμικών ρυθμίσεων και την οργανωμένη προβολή της Ελλάδας ως χώρα προορισμού.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Τομείς προτεραιότητας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για τον ιατρικό τουρισμό στην Ελλάδα είναι: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οφθαλμολογία</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αποκατάσταση-αποθεραπεία, πλαστική χειρουργική</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-αισθητική δερματολογία, αιμοκάθαρση, οδοντιατρική, εξωσωματική</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 γονιμοποίηση, εξειδικευμένες τριτοβάθμιες νοσοκομειακές υπηρεσίες</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a:t>
            </a:r>
          </a:p>
          <a:p>
            <a:endParaRPr lang="el-GR" dirty="0"/>
          </a:p>
        </p:txBody>
      </p:sp>
    </p:spTree>
    <p:extLst>
      <p:ext uri="{BB962C8B-B14F-4D97-AF65-F5344CB8AC3E}">
        <p14:creationId xmlns:p14="http://schemas.microsoft.com/office/powerpoint/2010/main" val="4187633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AE523E-8007-243B-AD10-D7EFFB8FECC3}"/>
              </a:ext>
            </a:extLst>
          </p:cNvPr>
          <p:cNvSpPr>
            <a:spLocks noGrp="1"/>
          </p:cNvSpPr>
          <p:nvPr>
            <p:ph type="title"/>
          </p:nvPr>
        </p:nvSpPr>
        <p:spPr/>
        <p:txBody>
          <a:bodyPr>
            <a:normAutofit fontScale="90000"/>
          </a:bodyPr>
          <a:lstStyle/>
          <a:p>
            <a:pPr algn="ctr"/>
            <a:r>
              <a:rPr lang="el-GR" sz="3200" b="1" dirty="0"/>
              <a:t>11</a:t>
            </a:r>
            <a:br>
              <a:rPr lang="el-GR" sz="3200" b="1"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ο ιαματικός τουρισμός στη χώρα μας</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lang="el-GR" sz="3200" dirty="0"/>
            </a:br>
            <a:endParaRPr lang="el-GR" sz="3200" dirty="0"/>
          </a:p>
        </p:txBody>
      </p:sp>
      <p:sp>
        <p:nvSpPr>
          <p:cNvPr id="3" name="Θέση περιεχομένου 2">
            <a:extLst>
              <a:ext uri="{FF2B5EF4-FFF2-40B4-BE49-F238E27FC236}">
                <a16:creationId xmlns:a16="http://schemas.microsoft.com/office/drawing/2014/main" id="{39523769-9D98-CBD6-6BDE-A41B69A83501}"/>
              </a:ext>
            </a:extLst>
          </p:cNvPr>
          <p:cNvSpPr>
            <a:spLocks noGrp="1"/>
          </p:cNvSpPr>
          <p:nvPr>
            <p:ph idx="1"/>
          </p:nvPr>
        </p:nvSpPr>
        <p:spPr>
          <a:xfrm>
            <a:off x="171450" y="1409700"/>
            <a:ext cx="11182350" cy="5314949"/>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Παρόλο που η Ελλάδα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από γεωλογικής άποψης θα μπορούσε να γίνει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ένα από τα μεγαλύτερα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θερμαλιστικά</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κέντρα της Ευρώπης, οι πηγές της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παραμένουν ως επί το πλείστον ανεκμετάλλευτες και ο ιαματικός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τουρισμός στη χώρα μας δεν κατόρθωσε να προσελκύσει σημαντικές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ροές αλλοδαπών τουριστών.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Από τις 123 ιαματικές πηγές</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ελάχιστες εξ αυτών έχουν υποδομές, ενώ 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χρήση τους γίνεται σχεδόν εξ ολοκλήρου για θεραπευτικούς σκοπούς,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καθώς οι περισσότερες εγκαταστάσεις τους δεν προσφέρουν υπηρεσίες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αναζωογόνησης και ευεξίας και ξενοδοχειακής εξυπηρέτησης.</a:t>
            </a:r>
          </a:p>
          <a:p>
            <a:endParaRPr lang="el-GR" dirty="0"/>
          </a:p>
        </p:txBody>
      </p:sp>
    </p:spTree>
    <p:extLst>
      <p:ext uri="{BB962C8B-B14F-4D97-AF65-F5344CB8AC3E}">
        <p14:creationId xmlns:p14="http://schemas.microsoft.com/office/powerpoint/2010/main" val="2600175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E4A240-3696-67BF-CB1F-D34746990269}"/>
              </a:ext>
            </a:extLst>
          </p:cNvPr>
          <p:cNvSpPr>
            <a:spLocks noGrp="1"/>
          </p:cNvSpPr>
          <p:nvPr>
            <p:ph type="title"/>
          </p:nvPr>
        </p:nvSpPr>
        <p:spPr/>
        <p:txBody>
          <a:bodyPr/>
          <a:lstStyle/>
          <a:p>
            <a:pPr algn="ctr"/>
            <a:r>
              <a:rPr lang="el-GR" dirty="0"/>
              <a:t>12</a:t>
            </a:r>
            <a:br>
              <a:rPr lang="el-GR" dirty="0"/>
            </a:br>
            <a:r>
              <a:rPr lang="el-GR" dirty="0"/>
              <a:t>Οι αναγκαίες υπηρεσίες υγείας </a:t>
            </a:r>
          </a:p>
        </p:txBody>
      </p:sp>
      <p:sp>
        <p:nvSpPr>
          <p:cNvPr id="3" name="Θέση περιεχομένου 2">
            <a:extLst>
              <a:ext uri="{FF2B5EF4-FFF2-40B4-BE49-F238E27FC236}">
                <a16:creationId xmlns:a16="http://schemas.microsoft.com/office/drawing/2014/main" id="{BA48D20E-BFF8-895D-59C9-916220317A45}"/>
              </a:ext>
            </a:extLst>
          </p:cNvPr>
          <p:cNvSpPr>
            <a:spLocks noGrp="1"/>
          </p:cNvSpPr>
          <p:nvPr>
            <p:ph idx="1"/>
          </p:nvPr>
        </p:nvSpPr>
        <p:spPr>
          <a:xfrm>
            <a:off x="304800" y="1690688"/>
            <a:ext cx="11049000" cy="4995861"/>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αναγκαίες υπηρεσίες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υγείας σε ηλικιωμένους ασθενείς, κατά τη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μακροχρόνια παραμονή-παραχείμαση μπορούν να προσφερθούν σε</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διαφορετικές δομές, ανάλογα με τις ιδιαίτερες ανάγκες που υπάρχουν.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γενικές προδιαγραφές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περιλαμβάνουν κυρίως: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Την ύπαρξη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νοσηλευτικού ιδρύματος σε κοντινή απόσταση για την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αντιμετώπιση οξέων καταστάσεων υγείας.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Την ύπαρξη δικτύου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ιατρών διαφορετικών ειδικοτήτων με δυνατότητα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κατ’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οίκον</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επίσκεψης. </a:t>
            </a:r>
          </a:p>
          <a:p>
            <a:endParaRPr lang="el-GR" dirty="0"/>
          </a:p>
        </p:txBody>
      </p:sp>
    </p:spTree>
    <p:extLst>
      <p:ext uri="{BB962C8B-B14F-4D97-AF65-F5344CB8AC3E}">
        <p14:creationId xmlns:p14="http://schemas.microsoft.com/office/powerpoint/2010/main" val="561429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BECFCC-03B8-FE36-760B-2758B94B14AF}"/>
              </a:ext>
            </a:extLst>
          </p:cNvPr>
          <p:cNvSpPr>
            <a:spLocks noGrp="1"/>
          </p:cNvSpPr>
          <p:nvPr>
            <p:ph type="title"/>
          </p:nvPr>
        </p:nvSpPr>
        <p:spPr/>
        <p:txBody>
          <a:bodyPr/>
          <a:lstStyle/>
          <a:p>
            <a:pPr algn="ctr"/>
            <a:r>
              <a:rPr lang="el-GR" dirty="0"/>
              <a:t>13</a:t>
            </a:r>
            <a:br>
              <a:rPr lang="el-GR"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Σύστημα κλήσης νοσηλευτικής υπηρεσίας</a:t>
            </a:r>
            <a:endParaRPr lang="el-GR" dirty="0"/>
          </a:p>
        </p:txBody>
      </p:sp>
      <p:sp>
        <p:nvSpPr>
          <p:cNvPr id="3" name="Θέση περιεχομένου 2">
            <a:extLst>
              <a:ext uri="{FF2B5EF4-FFF2-40B4-BE49-F238E27FC236}">
                <a16:creationId xmlns:a16="http://schemas.microsoft.com/office/drawing/2014/main" id="{0F84EAD5-013A-EB7A-E82F-A77F9999051F}"/>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1. </a:t>
            </a: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Συνήθως η παροχή </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νοσηλευτικών υπηρεσιών καλύπτεται από εξωτερικό συνεργάτη του φορέα.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2. </a:t>
            </a: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Χρήση «έξυπνων συσκευών» </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και «έξυπνων σπιτιών» για την έγκαιρη αναγνώριση και παρέμβαση σε καταστάσεις ανάγκης.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3. Υπηρεσία συνοδείας </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και υποστήριξης στις καθημερινές δραστηριότητες.</a:t>
            </a:r>
          </a:p>
          <a:p>
            <a:endParaRPr lang="el-GR" dirty="0"/>
          </a:p>
        </p:txBody>
      </p:sp>
    </p:spTree>
    <p:extLst>
      <p:ext uri="{BB962C8B-B14F-4D97-AF65-F5344CB8AC3E}">
        <p14:creationId xmlns:p14="http://schemas.microsoft.com/office/powerpoint/2010/main" val="3586580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10E573-3122-76E3-F4FF-B5373C9722B2}"/>
              </a:ext>
            </a:extLst>
          </p:cNvPr>
          <p:cNvSpPr>
            <a:spLocks noGrp="1"/>
          </p:cNvSpPr>
          <p:nvPr>
            <p:ph type="title"/>
          </p:nvPr>
        </p:nvSpPr>
        <p:spPr/>
        <p:txBody>
          <a:bodyPr>
            <a:normAutofit fontScale="90000"/>
          </a:bodyPr>
          <a:lstStyle/>
          <a:p>
            <a:pPr algn="ctr"/>
            <a:r>
              <a:rPr lang="el-GR" dirty="0"/>
              <a:t>14</a:t>
            </a:r>
            <a:br>
              <a:rPr lang="el-GR" dirty="0"/>
            </a:br>
            <a:r>
              <a:rPr lang="el-GR" sz="3600" b="1" dirty="0">
                <a:solidFill>
                  <a:prstClr val="black"/>
                </a:solidFill>
                <a:latin typeface="Calibri Light" panose="020F0302020204030204"/>
              </a:rPr>
              <a:t>Τ</a:t>
            </a:r>
            <a:r>
              <a:rPr kumimoji="0" lang="el-GR" sz="3600" b="1" i="0" u="none" strike="noStrike" kern="1200" cap="none" spc="0" normalizeH="0" baseline="0" noProof="0" dirty="0" err="1">
                <a:ln>
                  <a:noFill/>
                </a:ln>
                <a:solidFill>
                  <a:prstClr val="black"/>
                </a:solidFill>
                <a:effectLst/>
                <a:uLnTx/>
                <a:uFillTx/>
                <a:latin typeface="Calibri Light" panose="020F0302020204030204"/>
                <a:ea typeface="+mj-ea"/>
                <a:cs typeface="+mj-cs"/>
              </a:rPr>
              <a:t>ουριστικές</a:t>
            </a:r>
            <a: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t> μονάδες ή κατοικίες με οργανωμένες</a:t>
            </a:r>
            <a:b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t>Υπηρεσίες υγείας σε ηλικιωμένους τουρίστες</a:t>
            </a:r>
            <a:endParaRPr lang="el-GR" sz="3600" dirty="0"/>
          </a:p>
        </p:txBody>
      </p:sp>
      <p:sp>
        <p:nvSpPr>
          <p:cNvPr id="3" name="Θέση περιεχομένου 2">
            <a:extLst>
              <a:ext uri="{FF2B5EF4-FFF2-40B4-BE49-F238E27FC236}">
                <a16:creationId xmlns:a16="http://schemas.microsoft.com/office/drawing/2014/main" id="{1EB0FF01-B75A-A336-1958-2FA0F5478B85}"/>
              </a:ext>
            </a:extLst>
          </p:cNvPr>
          <p:cNvSpPr>
            <a:spLocks noGrp="1"/>
          </p:cNvSpPr>
          <p:nvPr>
            <p:ph idx="1"/>
          </p:nvPr>
        </p:nvSpPr>
        <p:spPr>
          <a:xfrm>
            <a:off x="476250" y="1825624"/>
            <a:ext cx="11525250" cy="4860925"/>
          </a:xfrm>
        </p:spPr>
        <p:txBody>
          <a:bodyPr>
            <a:normAutofit fontScale="925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Η προσέλκυση τουριστών </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με προβλήματα υγείας στηρίζεται σε μεγάλο</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βαθμό στη δυνατότητα κάθε μονάδας να παρέχει εξειδικευμένες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υπηρεσίες και αυτό μάλιστα να συνδυάζεται ανάλογα με την πάθηση,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πράγμα πολύ δύσκολο.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Στις συχνές παθήσεις </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σε ανθρώπους τρίτης ηλικίας περιλαμβάνονται 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1.   </a:t>
            </a: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άνοια,</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  2. η αρθρίτιδα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και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  3. η οστεοπόρωση.</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a:t>
            </a:r>
          </a:p>
          <a:p>
            <a:endParaRPr lang="el-GR" dirty="0"/>
          </a:p>
        </p:txBody>
      </p:sp>
    </p:spTree>
    <p:extLst>
      <p:ext uri="{BB962C8B-B14F-4D97-AF65-F5344CB8AC3E}">
        <p14:creationId xmlns:p14="http://schemas.microsoft.com/office/powerpoint/2010/main" val="36082907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734D0D-72BE-9E8A-A538-B70FFCB02D31}"/>
              </a:ext>
            </a:extLst>
          </p:cNvPr>
          <p:cNvSpPr>
            <a:spLocks noGrp="1"/>
          </p:cNvSpPr>
          <p:nvPr>
            <p:ph type="title"/>
          </p:nvPr>
        </p:nvSpPr>
        <p:spPr/>
        <p:txBody>
          <a:bodyPr/>
          <a:lstStyle/>
          <a:p>
            <a:pPr algn="ctr"/>
            <a:r>
              <a:rPr lang="el-GR" dirty="0"/>
              <a:t>15</a:t>
            </a:r>
            <a:br>
              <a:rPr lang="el-GR"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Οργανωμένες υπηρεσίες υγείας στην Ελλάδα</a:t>
            </a:r>
            <a:endParaRPr lang="el-GR" dirty="0"/>
          </a:p>
        </p:txBody>
      </p:sp>
      <p:sp>
        <p:nvSpPr>
          <p:cNvPr id="3" name="Θέση περιεχομένου 2">
            <a:extLst>
              <a:ext uri="{FF2B5EF4-FFF2-40B4-BE49-F238E27FC236}">
                <a16:creationId xmlns:a16="http://schemas.microsoft.com/office/drawing/2014/main" id="{178DA1F1-F8E9-53F4-D463-4E0F545FFF02}"/>
              </a:ext>
            </a:extLst>
          </p:cNvPr>
          <p:cNvSpPr>
            <a:spLocks noGrp="1"/>
          </p:cNvSpPr>
          <p:nvPr>
            <p:ph idx="1"/>
          </p:nvPr>
        </p:nvSpPr>
        <p:spPr>
          <a:xfrm>
            <a:off x="495300" y="1825624"/>
            <a:ext cx="10858500" cy="4803775"/>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000" b="1" i="0" u="none" strike="noStrike" kern="1200" cap="none" spc="0" normalizeH="0" baseline="0" noProof="0" dirty="0">
                <a:ln>
                  <a:noFill/>
                </a:ln>
                <a:solidFill>
                  <a:prstClr val="black"/>
                </a:solidFill>
                <a:effectLst/>
                <a:uLnTx/>
                <a:uFillTx/>
                <a:latin typeface="Calibri" panose="020F0502020204030204"/>
                <a:ea typeface="+mn-ea"/>
                <a:cs typeface="+mn-cs"/>
              </a:rPr>
              <a:t>Για καθεμία από τις ασθένειες </a:t>
            </a:r>
            <a:r>
              <a:rPr kumimoji="0" lang="el-GR" sz="3000" b="0" i="0" u="none" strike="noStrike" kern="1200" cap="none" spc="0" normalizeH="0" baseline="0" noProof="0" dirty="0">
                <a:ln>
                  <a:noFill/>
                </a:ln>
                <a:solidFill>
                  <a:prstClr val="black"/>
                </a:solidFill>
                <a:effectLst/>
                <a:uLnTx/>
                <a:uFillTx/>
                <a:latin typeface="Calibri" panose="020F0502020204030204"/>
                <a:ea typeface="+mn-ea"/>
                <a:cs typeface="+mn-cs"/>
              </a:rPr>
              <a:t>αυτές πρέπει να παρέχονται εξειδικευμένες υπηρεσίες.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3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000" b="1" i="0" u="none" strike="noStrike" kern="1200" cap="none" spc="0" normalizeH="0" baseline="0" noProof="0" dirty="0">
                <a:ln>
                  <a:noFill/>
                </a:ln>
                <a:solidFill>
                  <a:prstClr val="black"/>
                </a:solidFill>
                <a:effectLst/>
                <a:uLnTx/>
                <a:uFillTx/>
                <a:latin typeface="Calibri" panose="020F0502020204030204"/>
                <a:ea typeface="+mn-ea"/>
                <a:cs typeface="+mn-cs"/>
              </a:rPr>
              <a:t>Στην Ελλάδα</a:t>
            </a:r>
            <a:r>
              <a:rPr kumimoji="0" lang="el-GR" sz="3000" b="0" i="0" u="none" strike="noStrike" kern="1200" cap="none" spc="0" normalizeH="0" baseline="0" noProof="0" dirty="0">
                <a:ln>
                  <a:noFill/>
                </a:ln>
                <a:solidFill>
                  <a:prstClr val="black"/>
                </a:solidFill>
                <a:effectLst/>
                <a:uLnTx/>
                <a:uFillTx/>
                <a:latin typeface="Calibri" panose="020F0502020204030204"/>
                <a:ea typeface="+mn-ea"/>
                <a:cs typeface="+mn-cs"/>
              </a:rPr>
              <a:t>, εκτός ελαχίστων περιπτώσεων σε Ρόδο και Κρήτη, δεν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000" b="0" i="0" u="none" strike="noStrike" kern="1200" cap="none" spc="0" normalizeH="0" baseline="0" noProof="0" dirty="0">
                <a:ln>
                  <a:noFill/>
                </a:ln>
                <a:solidFill>
                  <a:prstClr val="black"/>
                </a:solidFill>
                <a:effectLst/>
                <a:uLnTx/>
                <a:uFillTx/>
                <a:latin typeface="Calibri" panose="020F0502020204030204"/>
                <a:ea typeface="+mn-ea"/>
                <a:cs typeface="+mn-cs"/>
              </a:rPr>
              <a:t>υπάρχουν τουριστικές μονάδες ή κατοικίες που να προσφέρουν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000" b="0" i="0" u="none" strike="noStrike" kern="1200" cap="none" spc="0" normalizeH="0" baseline="0" noProof="0" dirty="0">
                <a:ln>
                  <a:noFill/>
                </a:ln>
                <a:solidFill>
                  <a:prstClr val="black"/>
                </a:solidFill>
                <a:effectLst/>
                <a:uLnTx/>
                <a:uFillTx/>
                <a:latin typeface="Calibri" panose="020F0502020204030204"/>
                <a:ea typeface="+mn-ea"/>
                <a:cs typeface="+mn-cs"/>
              </a:rPr>
              <a:t> οργανωμένες υπηρεσίες υγείας σε ηλικιωμένους τουρίστες του εξωτερικού. </a:t>
            </a:r>
          </a:p>
          <a:p>
            <a:endParaRPr lang="el-GR" dirty="0"/>
          </a:p>
        </p:txBody>
      </p:sp>
    </p:spTree>
    <p:extLst>
      <p:ext uri="{BB962C8B-B14F-4D97-AF65-F5344CB8AC3E}">
        <p14:creationId xmlns:p14="http://schemas.microsoft.com/office/powerpoint/2010/main" val="3589937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89683A-575E-3CA6-29E0-00CA898372EE}"/>
              </a:ext>
            </a:extLst>
          </p:cNvPr>
          <p:cNvSpPr>
            <a:spLocks noGrp="1"/>
          </p:cNvSpPr>
          <p:nvPr>
            <p:ph type="title"/>
          </p:nvPr>
        </p:nvSpPr>
        <p:spPr/>
        <p:txBody>
          <a:bodyPr>
            <a:normAutofit/>
          </a:bodyPr>
          <a:lstStyle/>
          <a:p>
            <a:pPr algn="ctr"/>
            <a:r>
              <a:rPr lang="el-GR" dirty="0"/>
              <a:t>16</a:t>
            </a:r>
            <a:br>
              <a:rPr lang="el-GR" dirty="0"/>
            </a:br>
            <a:r>
              <a:rPr lang="el-GR" sz="3200" dirty="0">
                <a:solidFill>
                  <a:prstClr val="black"/>
                </a:solidFill>
                <a:latin typeface="Calibri" panose="020F0502020204030204"/>
                <a:ea typeface="+mn-ea"/>
                <a:cs typeface="+mn-cs"/>
              </a:rPr>
              <a:t>Μ</a:t>
            </a:r>
            <a:r>
              <a:rPr kumimoji="0" lang="el-GR" sz="3200" b="0" i="0" u="none" strike="noStrike" kern="1200" cap="none" spc="0" normalizeH="0" baseline="0" noProof="0" dirty="0" err="1">
                <a:ln>
                  <a:noFill/>
                </a:ln>
                <a:solidFill>
                  <a:prstClr val="black"/>
                </a:solidFill>
                <a:effectLst/>
                <a:uLnTx/>
                <a:uFillTx/>
                <a:latin typeface="Calibri" panose="020F0502020204030204"/>
                <a:ea typeface="+mn-ea"/>
                <a:cs typeface="+mn-cs"/>
              </a:rPr>
              <a:t>ονάδες</a:t>
            </a:r>
            <a:r>
              <a:rPr kumimoji="0" lang="el-GR" sz="3200" b="0" i="0" u="none" strike="noStrike" kern="1200" cap="none" spc="0" normalizeH="0" baseline="0" noProof="0" dirty="0">
                <a:ln>
                  <a:noFill/>
                </a:ln>
                <a:solidFill>
                  <a:prstClr val="black"/>
                </a:solidFill>
                <a:effectLst/>
                <a:uLnTx/>
                <a:uFillTx/>
                <a:latin typeface="Calibri" panose="020F0502020204030204"/>
                <a:ea typeface="+mn-ea"/>
                <a:cs typeface="+mn-cs"/>
              </a:rPr>
              <a:t> φροντίδας και περίθαλψης ηλικιωμένων</a:t>
            </a:r>
            <a:endParaRPr lang="el-GR" sz="3200" dirty="0"/>
          </a:p>
        </p:txBody>
      </p:sp>
      <p:sp>
        <p:nvSpPr>
          <p:cNvPr id="3" name="Θέση περιεχομένου 2">
            <a:extLst>
              <a:ext uri="{FF2B5EF4-FFF2-40B4-BE49-F238E27FC236}">
                <a16:creationId xmlns:a16="http://schemas.microsoft.com/office/drawing/2014/main" id="{87FC6411-EC36-BC54-6AB7-CB6803ABDBB8}"/>
              </a:ext>
            </a:extLst>
          </p:cNvPr>
          <p:cNvSpPr>
            <a:spLocks noGrp="1"/>
          </p:cNvSpPr>
          <p:nvPr>
            <p:ph idx="1"/>
          </p:nvPr>
        </p:nvSpPr>
        <p:spPr/>
        <p:txBody>
          <a:bodyPr/>
          <a:lstStyle/>
          <a:p>
            <a:pPr marL="0" indent="0">
              <a:buNone/>
            </a:pPr>
            <a:r>
              <a:rPr lang="el-GR" sz="3200" b="1" dirty="0"/>
              <a:t>Σχετικά δε με τη δημιουργία </a:t>
            </a:r>
            <a:r>
              <a:rPr lang="el-GR" dirty="0"/>
              <a:t>τέτοιων μονάδων φροντίδας και</a:t>
            </a:r>
          </a:p>
          <a:p>
            <a:pPr marL="0" indent="0">
              <a:buNone/>
            </a:pPr>
            <a:r>
              <a:rPr lang="el-GR" dirty="0"/>
              <a:t> περίθαλψης ηλικιωμένων εντός ξενοδοχειακών συγκροτημάτων,</a:t>
            </a:r>
          </a:p>
          <a:p>
            <a:pPr marL="0" indent="0">
              <a:buNone/>
            </a:pPr>
            <a:endParaRPr lang="el-GR" dirty="0"/>
          </a:p>
          <a:p>
            <a:pPr marL="0" indent="0">
              <a:buNone/>
            </a:pPr>
            <a:r>
              <a:rPr lang="el-GR" dirty="0"/>
              <a:t> </a:t>
            </a:r>
            <a:r>
              <a:rPr lang="el-GR" b="1" dirty="0"/>
              <a:t>η σχετική άδεια ίδρυσης και λειτουργίας </a:t>
            </a:r>
            <a:r>
              <a:rPr lang="el-GR" dirty="0"/>
              <a:t>δίδεται από τις αρμόδιες</a:t>
            </a:r>
          </a:p>
          <a:p>
            <a:pPr marL="0" indent="0">
              <a:buNone/>
            </a:pPr>
            <a:r>
              <a:rPr lang="el-GR" dirty="0"/>
              <a:t> υπηρεσίες, οι οποίες υποχρεούνται να ελέγξουν εάν πληρούνται οι</a:t>
            </a:r>
          </a:p>
          <a:p>
            <a:pPr marL="0" indent="0">
              <a:buNone/>
            </a:pPr>
            <a:r>
              <a:rPr lang="el-GR" dirty="0"/>
              <a:t> προϋποθέσεις και οι χωροταξικές προβλέψεις για την ίδρυση και</a:t>
            </a:r>
          </a:p>
          <a:p>
            <a:pPr marL="0" indent="0">
              <a:buNone/>
            </a:pPr>
            <a:r>
              <a:rPr lang="el-GR" dirty="0"/>
              <a:t> λειτουργία των μονάδων αυτών από φορείς ιδιωτικού δικαίου</a:t>
            </a:r>
          </a:p>
          <a:p>
            <a:pPr marL="0" indent="0">
              <a:buNone/>
            </a:pPr>
            <a:r>
              <a:rPr lang="el-GR" dirty="0"/>
              <a:t> κερδοσκοπικού χαρακτήρα. </a:t>
            </a:r>
          </a:p>
        </p:txBody>
      </p:sp>
    </p:spTree>
    <p:extLst>
      <p:ext uri="{BB962C8B-B14F-4D97-AF65-F5344CB8AC3E}">
        <p14:creationId xmlns:p14="http://schemas.microsoft.com/office/powerpoint/2010/main" val="3864997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490A67-7342-3D61-69DE-15CF3C0F00CE}"/>
              </a:ext>
            </a:extLst>
          </p:cNvPr>
          <p:cNvSpPr>
            <a:spLocks noGrp="1"/>
          </p:cNvSpPr>
          <p:nvPr>
            <p:ph type="title"/>
          </p:nvPr>
        </p:nvSpPr>
        <p:spPr/>
        <p:txBody>
          <a:bodyPr>
            <a:normAutofit/>
          </a:bodyPr>
          <a:lstStyle/>
          <a:p>
            <a:pPr algn="ctr"/>
            <a:r>
              <a:rPr lang="el-GR" sz="3200" b="1" dirty="0"/>
              <a:t>17</a:t>
            </a:r>
            <a:br>
              <a:rPr lang="el-GR" sz="3200" dirty="0"/>
            </a:br>
            <a:r>
              <a:rPr lang="el-GR" sz="3200" b="1" dirty="0"/>
              <a:t>διασφάλισης ποιότητας στην υγειονομική περίθαλψη</a:t>
            </a:r>
          </a:p>
        </p:txBody>
      </p:sp>
      <p:sp>
        <p:nvSpPr>
          <p:cNvPr id="3" name="Θέση περιεχομένου 2">
            <a:extLst>
              <a:ext uri="{FF2B5EF4-FFF2-40B4-BE49-F238E27FC236}">
                <a16:creationId xmlns:a16="http://schemas.microsoft.com/office/drawing/2014/main" id="{584B1309-0E67-9A36-2310-E71CF5CCAAF3}"/>
              </a:ext>
            </a:extLst>
          </p:cNvPr>
          <p:cNvSpPr>
            <a:spLocks noGrp="1"/>
          </p:cNvSpPr>
          <p:nvPr>
            <p:ph idx="1"/>
          </p:nvPr>
        </p:nvSpPr>
        <p:spPr>
          <a:xfrm>
            <a:off x="285750" y="1825624"/>
            <a:ext cx="11906250" cy="4822825"/>
          </a:xfrm>
        </p:spPr>
        <p:txBody>
          <a:bodyPr/>
          <a:lstStyle/>
          <a:p>
            <a:pPr marL="0" indent="0">
              <a:buNone/>
            </a:pPr>
            <a:r>
              <a:rPr lang="el-GR" b="1" dirty="0"/>
              <a:t>Στη σημερινή αγορά του τουρισμού υγείας</a:t>
            </a:r>
            <a:r>
              <a:rPr lang="el-GR" dirty="0"/>
              <a:t>, λόγω της καθολικής</a:t>
            </a:r>
          </a:p>
          <a:p>
            <a:pPr marL="0" indent="0">
              <a:buNone/>
            </a:pPr>
            <a:r>
              <a:rPr lang="el-GR" dirty="0"/>
              <a:t> αρχής για την αναγκαιότητα διασφάλισης ποιότητας στην υγειονομική</a:t>
            </a:r>
          </a:p>
          <a:p>
            <a:pPr marL="0" indent="0">
              <a:buNone/>
            </a:pPr>
            <a:r>
              <a:rPr lang="el-GR" dirty="0"/>
              <a:t> περίθαλψη, παρατηρείται αυξανόμενη εμπορική σημασία της</a:t>
            </a:r>
          </a:p>
          <a:p>
            <a:pPr marL="0" indent="0">
              <a:buNone/>
            </a:pPr>
            <a:r>
              <a:rPr lang="el-GR" dirty="0"/>
              <a:t> διεθνούς διαπίστευσης και των πιστοποιήσεων της υγειονομικής</a:t>
            </a:r>
          </a:p>
          <a:p>
            <a:pPr marL="0" indent="0">
              <a:buNone/>
            </a:pPr>
            <a:r>
              <a:rPr lang="el-GR" dirty="0"/>
              <a:t> περίθαλψης, </a:t>
            </a:r>
            <a:r>
              <a:rPr lang="el-GR" b="1" dirty="0"/>
              <a:t>ιδιαίτερα σε σχέση με τον ιατρικό τουρισμό </a:t>
            </a:r>
            <a:r>
              <a:rPr lang="el-GR" dirty="0"/>
              <a:t>και τη διεθνοποίηση των υπηρεσιών υγείας. </a:t>
            </a:r>
          </a:p>
          <a:p>
            <a:pPr marL="0" indent="0">
              <a:buNone/>
            </a:pPr>
            <a:r>
              <a:rPr lang="el-GR" b="1" dirty="0"/>
              <a:t>Η απόκτηση διεθνούς πιστοποίησης </a:t>
            </a:r>
            <a:r>
              <a:rPr lang="el-GR" dirty="0"/>
              <a:t>έχει γίνει ισχυρή ένδειξη της δέσμευσης ενός οργανισμού υγείας σε υψηλής ποιότητας φροντίδα και ασφάλεια των ασθενών.</a:t>
            </a:r>
          </a:p>
        </p:txBody>
      </p:sp>
    </p:spTree>
    <p:extLst>
      <p:ext uri="{BB962C8B-B14F-4D97-AF65-F5344CB8AC3E}">
        <p14:creationId xmlns:p14="http://schemas.microsoft.com/office/powerpoint/2010/main" val="571137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A1C8F22-53C3-0A9D-6522-0983346E8B10}"/>
              </a:ext>
            </a:extLst>
          </p:cNvPr>
          <p:cNvSpPr>
            <a:spLocks noGrp="1"/>
          </p:cNvSpPr>
          <p:nvPr>
            <p:ph type="title"/>
          </p:nvPr>
        </p:nvSpPr>
        <p:spPr/>
        <p:txBody>
          <a:bodyPr>
            <a:normAutofit fontScale="90000"/>
          </a:bodyPr>
          <a:lstStyle/>
          <a:p>
            <a:pPr algn="ctr"/>
            <a:r>
              <a:rPr lang="el-GR" b="1" dirty="0"/>
              <a:t>18</a:t>
            </a:r>
            <a:br>
              <a:rPr lang="el-GR" b="1" dirty="0"/>
            </a:br>
            <a:r>
              <a:rPr lang="el-GR" sz="4000" b="1" dirty="0"/>
              <a:t>η αίσθηση της φιλοξενίας </a:t>
            </a:r>
            <a:br>
              <a:rPr lang="el-GR" sz="4000" b="1" dirty="0"/>
            </a:br>
            <a:endParaRPr lang="el-GR" sz="4000" b="1" dirty="0"/>
          </a:p>
        </p:txBody>
      </p:sp>
      <p:sp>
        <p:nvSpPr>
          <p:cNvPr id="3" name="Θέση περιεχομένου 2">
            <a:extLst>
              <a:ext uri="{FF2B5EF4-FFF2-40B4-BE49-F238E27FC236}">
                <a16:creationId xmlns:a16="http://schemas.microsoft.com/office/drawing/2014/main" id="{8A895F3A-3B06-D1F9-7693-2F2D742F4592}"/>
              </a:ext>
            </a:extLst>
          </p:cNvPr>
          <p:cNvSpPr>
            <a:spLocks noGrp="1"/>
          </p:cNvSpPr>
          <p:nvPr>
            <p:ph idx="1"/>
          </p:nvPr>
        </p:nvSpPr>
        <p:spPr>
          <a:xfrm>
            <a:off x="838200" y="1352550"/>
            <a:ext cx="10515600" cy="5372099"/>
          </a:xfrm>
        </p:spPr>
        <p:txBody>
          <a:bodyPr>
            <a:normAutofit/>
          </a:bodyPr>
          <a:lstStyle/>
          <a:p>
            <a:pPr marL="0" indent="0">
              <a:buNone/>
            </a:pPr>
            <a:r>
              <a:rPr lang="el-GR" b="1" dirty="0"/>
              <a:t>Οι τουρίστες τρίτης ηλικίας </a:t>
            </a:r>
            <a:r>
              <a:rPr lang="el-GR" dirty="0"/>
              <a:t>θα πρέπει να αισθάνονται ότι</a:t>
            </a:r>
          </a:p>
          <a:p>
            <a:pPr marL="0" indent="0">
              <a:buNone/>
            </a:pPr>
            <a:r>
              <a:rPr lang="el-GR" dirty="0"/>
              <a:t> φιλοξενούνται σε ασφαλές περιβάλλον και σε υποδομές κατάλληλα</a:t>
            </a:r>
          </a:p>
          <a:p>
            <a:pPr marL="0" indent="0">
              <a:buNone/>
            </a:pPr>
            <a:r>
              <a:rPr lang="el-GR" dirty="0"/>
              <a:t> διαμορφωμένες και προσαρμοσμένες στις ανάγκες τους, είτε</a:t>
            </a:r>
          </a:p>
          <a:p>
            <a:pPr marL="0" indent="0">
              <a:buNone/>
            </a:pPr>
            <a:r>
              <a:rPr lang="el-GR" dirty="0"/>
              <a:t> πρόκειται για μονάδα υγείας είτε για μονάδες φιλοξενίας/ξενοδοχεία. </a:t>
            </a:r>
          </a:p>
          <a:p>
            <a:pPr marL="0" indent="0">
              <a:buNone/>
            </a:pPr>
            <a:endParaRPr lang="el-GR" dirty="0"/>
          </a:p>
          <a:p>
            <a:pPr marL="0" indent="0">
              <a:buNone/>
            </a:pPr>
            <a:r>
              <a:rPr lang="el-GR" b="1" dirty="0"/>
              <a:t>Το εμπλεκόμενο προσωπικό</a:t>
            </a:r>
            <a:r>
              <a:rPr lang="el-GR" dirty="0"/>
              <a:t>(υποστήριξη-εξυπηρέτηση πελατών,</a:t>
            </a:r>
          </a:p>
          <a:p>
            <a:pPr marL="0" indent="0">
              <a:buNone/>
            </a:pPr>
            <a:r>
              <a:rPr lang="el-GR" dirty="0"/>
              <a:t>προσωπικό ασφαλείας, προσωπικό καθαριότητας, επαγγελματίες</a:t>
            </a:r>
          </a:p>
          <a:p>
            <a:pPr marL="0" indent="0">
              <a:buNone/>
            </a:pPr>
            <a:r>
              <a:rPr lang="el-GR" dirty="0"/>
              <a:t> υγείας, κτλ.) πρέπει να είναι κατάλληλα εκπαιδευμένο και να</a:t>
            </a:r>
          </a:p>
          <a:p>
            <a:pPr marL="0" indent="0">
              <a:buNone/>
            </a:pPr>
            <a:r>
              <a:rPr lang="el-GR" dirty="0"/>
              <a:t> ακολουθεί τις προβλεπόμενες διαδικασίες και σχετικές οδηγίες</a:t>
            </a:r>
          </a:p>
          <a:p>
            <a:pPr marL="0" indent="0">
              <a:buNone/>
            </a:pPr>
            <a:r>
              <a:rPr lang="el-GR" dirty="0"/>
              <a:t>εργασίας.</a:t>
            </a:r>
          </a:p>
        </p:txBody>
      </p:sp>
    </p:spTree>
    <p:extLst>
      <p:ext uri="{BB962C8B-B14F-4D97-AF65-F5344CB8AC3E}">
        <p14:creationId xmlns:p14="http://schemas.microsoft.com/office/powerpoint/2010/main" val="2105781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D5B9C4-646E-23F1-AB82-2DA8A5B94D34}"/>
              </a:ext>
            </a:extLst>
          </p:cNvPr>
          <p:cNvSpPr>
            <a:spLocks noGrp="1"/>
          </p:cNvSpPr>
          <p:nvPr>
            <p:ph type="title"/>
          </p:nvPr>
        </p:nvSpPr>
        <p:spPr/>
        <p:txBody>
          <a:bodyPr/>
          <a:lstStyle/>
          <a:p>
            <a:pPr algn="ctr"/>
            <a:r>
              <a:rPr lang="en-US" dirty="0"/>
              <a:t>19</a:t>
            </a:r>
            <a:br>
              <a:rPr lang="en-US" dirty="0"/>
            </a:br>
            <a:r>
              <a:rPr lang="en-US" dirty="0"/>
              <a:t>Marketing </a:t>
            </a:r>
            <a:endParaRPr lang="el-GR" dirty="0"/>
          </a:p>
        </p:txBody>
      </p:sp>
      <p:sp>
        <p:nvSpPr>
          <p:cNvPr id="3" name="Θέση περιεχομένου 2">
            <a:extLst>
              <a:ext uri="{FF2B5EF4-FFF2-40B4-BE49-F238E27FC236}">
                <a16:creationId xmlns:a16="http://schemas.microsoft.com/office/drawing/2014/main" id="{577E731B-8FB7-FE18-AF73-19EF0C7E6AF3}"/>
              </a:ext>
            </a:extLst>
          </p:cNvPr>
          <p:cNvSpPr>
            <a:spLocks noGrp="1"/>
          </p:cNvSpPr>
          <p:nvPr>
            <p:ph idx="1"/>
          </p:nvPr>
        </p:nvSpPr>
        <p:spPr/>
        <p:txBody>
          <a:bodyPr>
            <a:normAutofit/>
          </a:bodyPr>
          <a:lstStyle/>
          <a:p>
            <a:pPr marL="0" indent="0">
              <a:buNone/>
            </a:pPr>
            <a:r>
              <a:rPr lang="el-GR" sz="3200" b="1" dirty="0"/>
              <a:t>Σε ό,τι αφορά το μάρκετινγκ</a:t>
            </a:r>
            <a:r>
              <a:rPr lang="el-GR" sz="3200" dirty="0"/>
              <a:t>, για το συγκεκριμένο κοινό τα</a:t>
            </a:r>
            <a:endParaRPr lang="en-US" sz="3200" dirty="0"/>
          </a:p>
          <a:p>
            <a:pPr marL="0" indent="0">
              <a:buNone/>
            </a:pPr>
            <a:r>
              <a:rPr lang="el-GR" sz="3200" dirty="0"/>
              <a:t> παραδοσιακά μέσα διαφήμισης παραμένουν</a:t>
            </a:r>
            <a:endParaRPr lang="en-US" sz="3200" dirty="0"/>
          </a:p>
          <a:p>
            <a:pPr marL="0" indent="0">
              <a:buNone/>
            </a:pPr>
            <a:r>
              <a:rPr lang="el-GR" sz="3200" dirty="0"/>
              <a:t> αποτελεσματικός τρόπος προσέγγισης (έντυπες διαφημίσεις,</a:t>
            </a:r>
            <a:endParaRPr lang="en-US" sz="3200" dirty="0"/>
          </a:p>
          <a:p>
            <a:pPr marL="0" indent="0">
              <a:buNone/>
            </a:pPr>
            <a:r>
              <a:rPr lang="el-GR" sz="3200" dirty="0"/>
              <a:t> διαφημιστικό ταχυδρομείο, τηλεόραση, ραδιόφωνο κ.λπ.)</a:t>
            </a:r>
            <a:r>
              <a:rPr lang="en-US" sz="3200" dirty="0"/>
              <a:t>.</a:t>
            </a:r>
          </a:p>
          <a:p>
            <a:pPr marL="0" indent="0">
              <a:buNone/>
            </a:pPr>
            <a:r>
              <a:rPr lang="el-GR" sz="3200" dirty="0"/>
              <a:t> </a:t>
            </a:r>
            <a:r>
              <a:rPr lang="el-GR" sz="3200" b="1" dirty="0"/>
              <a:t>ταυτόχρονα τα ψηφιακά μέσα </a:t>
            </a:r>
            <a:r>
              <a:rPr lang="el-GR" sz="3200" dirty="0"/>
              <a:t>και τα μέσα κοινωνικής</a:t>
            </a:r>
            <a:endParaRPr lang="en-US" sz="3200" dirty="0"/>
          </a:p>
          <a:p>
            <a:pPr marL="0" indent="0">
              <a:buNone/>
            </a:pPr>
            <a:r>
              <a:rPr lang="el-GR" sz="3200" dirty="0"/>
              <a:t> δικτύωσης κερδίζουν διαρκώς έδαφος στη χρήση τους από</a:t>
            </a:r>
            <a:endParaRPr lang="en-US" sz="3200" dirty="0"/>
          </a:p>
          <a:p>
            <a:pPr marL="0" indent="0">
              <a:buNone/>
            </a:pPr>
            <a:r>
              <a:rPr lang="el-GR" sz="3200" dirty="0"/>
              <a:t> άτομα τρίτης ηλικίας.</a:t>
            </a:r>
          </a:p>
        </p:txBody>
      </p:sp>
    </p:spTree>
    <p:extLst>
      <p:ext uri="{BB962C8B-B14F-4D97-AF65-F5344CB8AC3E}">
        <p14:creationId xmlns:p14="http://schemas.microsoft.com/office/powerpoint/2010/main" val="2775258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5557EB-F55B-AE30-DF5D-E21DE80F8CDF}"/>
              </a:ext>
            </a:extLst>
          </p:cNvPr>
          <p:cNvSpPr>
            <a:spLocks noGrp="1"/>
          </p:cNvSpPr>
          <p:nvPr>
            <p:ph type="title"/>
          </p:nvPr>
        </p:nvSpPr>
        <p:spPr/>
        <p:txBody>
          <a:bodyPr>
            <a:normAutofit/>
          </a:bodyPr>
          <a:lstStyle/>
          <a:p>
            <a:pPr algn="ctr"/>
            <a:r>
              <a:rPr lang="el-GR" sz="3200" dirty="0"/>
              <a:t>2</a:t>
            </a:r>
            <a:br>
              <a:rPr lang="el-GR" sz="3200" dirty="0"/>
            </a:br>
            <a:r>
              <a:rPr lang="el-GR" sz="3200" b="1" dirty="0"/>
              <a:t>Εισαγωγή </a:t>
            </a:r>
          </a:p>
        </p:txBody>
      </p:sp>
      <p:sp>
        <p:nvSpPr>
          <p:cNvPr id="3" name="Θέση περιεχομένου 2">
            <a:extLst>
              <a:ext uri="{FF2B5EF4-FFF2-40B4-BE49-F238E27FC236}">
                <a16:creationId xmlns:a16="http://schemas.microsoft.com/office/drawing/2014/main" id="{055DF898-9032-3D78-8678-A38D8B9B8FC8}"/>
              </a:ext>
            </a:extLst>
          </p:cNvPr>
          <p:cNvSpPr>
            <a:spLocks noGrp="1"/>
          </p:cNvSpPr>
          <p:nvPr>
            <p:ph idx="1"/>
          </p:nvPr>
        </p:nvSpPr>
        <p:spPr/>
        <p:txBody>
          <a:bodyPr>
            <a:normAutofit fontScale="92500" lnSpcReduction="20000"/>
          </a:bodyPr>
          <a:lstStyle/>
          <a:p>
            <a:pPr marL="0" indent="0">
              <a:buNone/>
            </a:pPr>
            <a:r>
              <a:rPr lang="el-GR" b="1" dirty="0"/>
              <a:t>Λαμβάνοντας υπο όψη </a:t>
            </a:r>
            <a:r>
              <a:rPr lang="el-GR" dirty="0"/>
              <a:t>τις δεδομένες συνθήκες που επικρατούν</a:t>
            </a:r>
          </a:p>
          <a:p>
            <a:pPr marL="0" indent="0">
              <a:buNone/>
            </a:pPr>
            <a:r>
              <a:rPr lang="el-GR" dirty="0"/>
              <a:t>καθώς και τους στόχους που τίθενται σε κάθε χώρα , πρέπει να</a:t>
            </a:r>
          </a:p>
          <a:p>
            <a:pPr marL="0" indent="0">
              <a:buNone/>
            </a:pPr>
            <a:r>
              <a:rPr lang="el-GR" dirty="0"/>
              <a:t>τονιστεί ότι στην περιπτωση που αφορά τον τουρισμό της τρίτης</a:t>
            </a:r>
          </a:p>
          <a:p>
            <a:pPr marL="0" indent="0">
              <a:buNone/>
            </a:pPr>
            <a:r>
              <a:rPr lang="el-GR" dirty="0"/>
              <a:t> ηλικίας οφείλουμε να ακολουθήσουμε την επιστημονική μέθοδο.</a:t>
            </a:r>
          </a:p>
          <a:p>
            <a:endParaRPr lang="el-GR" dirty="0"/>
          </a:p>
          <a:p>
            <a:r>
              <a:rPr lang="el-GR" b="1" dirty="0"/>
              <a:t>Συγκεκριμένα γ</a:t>
            </a:r>
            <a:r>
              <a:rPr lang="el-GR" dirty="0"/>
              <a:t>ια να επιτευχθεί ο στόχος απαιτείται </a:t>
            </a:r>
          </a:p>
          <a:p>
            <a:pPr marL="0" indent="0">
              <a:buNone/>
            </a:pPr>
            <a:r>
              <a:rPr lang="el-GR" dirty="0"/>
              <a:t>1.Ερευνα  </a:t>
            </a:r>
          </a:p>
          <a:p>
            <a:pPr marL="0" indent="0">
              <a:buNone/>
            </a:pPr>
            <a:r>
              <a:rPr lang="el-GR" dirty="0"/>
              <a:t>2. Ανάλυση </a:t>
            </a:r>
          </a:p>
          <a:p>
            <a:pPr marL="0" indent="0">
              <a:buNone/>
            </a:pPr>
            <a:r>
              <a:rPr lang="el-GR" dirty="0"/>
              <a:t>Και τέλος </a:t>
            </a:r>
          </a:p>
          <a:p>
            <a:pPr marL="0" indent="0">
              <a:buNone/>
            </a:pPr>
            <a:r>
              <a:rPr lang="el-GR" dirty="0"/>
              <a:t>3. Συγκεκριμενοποίηση ……………….</a:t>
            </a:r>
          </a:p>
        </p:txBody>
      </p:sp>
    </p:spTree>
    <p:extLst>
      <p:ext uri="{BB962C8B-B14F-4D97-AF65-F5344CB8AC3E}">
        <p14:creationId xmlns:p14="http://schemas.microsoft.com/office/powerpoint/2010/main" val="971524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706806-EE08-9753-B53F-D09AF5763103}"/>
              </a:ext>
            </a:extLst>
          </p:cNvPr>
          <p:cNvSpPr>
            <a:spLocks noGrp="1"/>
          </p:cNvSpPr>
          <p:nvPr>
            <p:ph type="title"/>
          </p:nvPr>
        </p:nvSpPr>
        <p:spPr/>
        <p:txBody>
          <a:bodyPr>
            <a:normAutofit fontScale="90000"/>
          </a:bodyPr>
          <a:lstStyle/>
          <a:p>
            <a:pPr algn="ctr"/>
            <a:r>
              <a:rPr lang="en-US" b="1" dirty="0"/>
              <a:t>20</a:t>
            </a:r>
            <a:br>
              <a:rPr lang="en-US" b="1" dirty="0"/>
            </a:br>
            <a:r>
              <a:rPr lang="el-GR" b="1" dirty="0"/>
              <a:t>η ενδυνάμωση της φήμης και της αξιοπιστίας </a:t>
            </a:r>
            <a:br>
              <a:rPr lang="en-US" b="1" dirty="0"/>
            </a:br>
            <a:endParaRPr lang="el-GR" b="1" dirty="0"/>
          </a:p>
        </p:txBody>
      </p:sp>
      <p:sp>
        <p:nvSpPr>
          <p:cNvPr id="3" name="Θέση περιεχομένου 2">
            <a:extLst>
              <a:ext uri="{FF2B5EF4-FFF2-40B4-BE49-F238E27FC236}">
                <a16:creationId xmlns:a16="http://schemas.microsoft.com/office/drawing/2014/main" id="{48233A63-B0ED-CD63-D381-CBFA0F105BD6}"/>
              </a:ext>
            </a:extLst>
          </p:cNvPr>
          <p:cNvSpPr>
            <a:spLocks noGrp="1"/>
          </p:cNvSpPr>
          <p:nvPr>
            <p:ph idx="1"/>
          </p:nvPr>
        </p:nvSpPr>
        <p:spPr/>
        <p:txBody>
          <a:bodyPr>
            <a:normAutofit fontScale="92500" lnSpcReduction="10000"/>
          </a:bodyPr>
          <a:lstStyle/>
          <a:p>
            <a:pPr marL="0" indent="0">
              <a:buNone/>
            </a:pPr>
            <a:r>
              <a:rPr lang="el-GR" sz="3200" b="1" dirty="0"/>
              <a:t>Ένα αναπόσπαστο κομμάτι </a:t>
            </a:r>
            <a:r>
              <a:rPr lang="el-GR" sz="3200" dirty="0"/>
              <a:t>της προώθησης ενός τουριστικού</a:t>
            </a:r>
            <a:endParaRPr lang="en-US" sz="3200" dirty="0"/>
          </a:p>
          <a:p>
            <a:pPr marL="0" indent="0">
              <a:buNone/>
            </a:pPr>
            <a:r>
              <a:rPr lang="el-GR" sz="3200" dirty="0"/>
              <a:t> προϊόντος</a:t>
            </a:r>
            <a:r>
              <a:rPr lang="en-US" sz="3200" dirty="0"/>
              <a:t> </a:t>
            </a:r>
            <a:r>
              <a:rPr lang="el-GR" sz="3200" dirty="0"/>
              <a:t>(τουρισμός υγείας/ τουρισμός τρίτης ηλικίας) είναι</a:t>
            </a:r>
            <a:endParaRPr lang="en-US" sz="3200" dirty="0"/>
          </a:p>
          <a:p>
            <a:pPr marL="0" indent="0">
              <a:buNone/>
            </a:pPr>
            <a:r>
              <a:rPr lang="el-GR" sz="3200" dirty="0"/>
              <a:t> η ενδυνάμωση της φήμης και της αξιοπιστίας που διαθέτει ή</a:t>
            </a:r>
            <a:endParaRPr lang="en-US" sz="3200" dirty="0"/>
          </a:p>
          <a:p>
            <a:pPr marL="0" indent="0">
              <a:buNone/>
            </a:pPr>
            <a:r>
              <a:rPr lang="el-GR" sz="3200" dirty="0"/>
              <a:t> κατακτά σε διάφορες χρονικές περιόδους η εκάστοτε χώρα</a:t>
            </a:r>
            <a:endParaRPr lang="en-US" sz="3200" dirty="0"/>
          </a:p>
          <a:p>
            <a:pPr marL="0" indent="0">
              <a:buNone/>
            </a:pPr>
            <a:r>
              <a:rPr lang="el-GR" sz="3200" dirty="0"/>
              <a:t>-προορισμός. </a:t>
            </a:r>
            <a:endParaRPr lang="en-US" sz="3200" dirty="0"/>
          </a:p>
          <a:p>
            <a:pPr marL="0" indent="0">
              <a:buNone/>
            </a:pPr>
            <a:r>
              <a:rPr lang="el-GR" sz="3200" b="1" dirty="0"/>
              <a:t>Ειδικότερα </a:t>
            </a:r>
            <a:r>
              <a:rPr lang="el-GR" sz="3200" dirty="0"/>
              <a:t>στην εν λόγω αγορά,</a:t>
            </a:r>
            <a:r>
              <a:rPr lang="en-US" sz="3200" dirty="0"/>
              <a:t> </a:t>
            </a:r>
            <a:r>
              <a:rPr lang="el-GR" sz="3200" dirty="0"/>
              <a:t>η διαμόρφωση αυτού που</a:t>
            </a:r>
            <a:endParaRPr lang="en-US" sz="3200" dirty="0"/>
          </a:p>
          <a:p>
            <a:pPr marL="0" indent="0">
              <a:buNone/>
            </a:pPr>
            <a:r>
              <a:rPr lang="el-GR" sz="3200" dirty="0"/>
              <a:t> ορίζεται ως ‘</a:t>
            </a:r>
            <a:r>
              <a:rPr lang="el-GR" sz="3200" dirty="0" err="1"/>
              <a:t>brand</a:t>
            </a:r>
            <a:r>
              <a:rPr lang="el-GR" sz="3200" dirty="0"/>
              <a:t> </a:t>
            </a:r>
            <a:r>
              <a:rPr lang="el-GR" sz="3200" dirty="0" err="1"/>
              <a:t>name</a:t>
            </a:r>
            <a:r>
              <a:rPr lang="el-GR" sz="3200" dirty="0"/>
              <a:t>’ εξαρτάται από ένα σύνθετο σύνολο παραγόντων, οι οποίοι με τη σειρά τους εξαρτώνται από</a:t>
            </a:r>
          </a:p>
          <a:p>
            <a:pPr marL="0" indent="0">
              <a:buNone/>
            </a:pPr>
            <a:r>
              <a:rPr lang="el-GR" sz="3200" dirty="0"/>
              <a:t>τις εμπλεκόμενες υπηρεσίες στις οποίες μετέχουν.</a:t>
            </a:r>
          </a:p>
        </p:txBody>
      </p:sp>
    </p:spTree>
    <p:extLst>
      <p:ext uri="{BB962C8B-B14F-4D97-AF65-F5344CB8AC3E}">
        <p14:creationId xmlns:p14="http://schemas.microsoft.com/office/powerpoint/2010/main" val="3556685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3F924B-0CD1-F67B-8A9D-A32F8FFD160A}"/>
              </a:ext>
            </a:extLst>
          </p:cNvPr>
          <p:cNvSpPr>
            <a:spLocks noGrp="1"/>
          </p:cNvSpPr>
          <p:nvPr>
            <p:ph type="title"/>
          </p:nvPr>
        </p:nvSpPr>
        <p:spPr/>
        <p:txBody>
          <a:bodyPr>
            <a:normAutofit/>
          </a:bodyPr>
          <a:lstStyle/>
          <a:p>
            <a:pPr algn="ctr"/>
            <a:r>
              <a:rPr lang="en-US" sz="3200" b="1" dirty="0"/>
              <a:t>21</a:t>
            </a:r>
            <a:br>
              <a:rPr lang="en-US" sz="3200" b="1" dirty="0"/>
            </a:br>
            <a:r>
              <a:rPr lang="el-GR" sz="3200" b="1" dirty="0"/>
              <a:t>Οι </a:t>
            </a:r>
            <a:r>
              <a:rPr lang="el-GR" sz="3200" b="1" dirty="0" err="1"/>
              <a:t>πάροχοι</a:t>
            </a:r>
            <a:r>
              <a:rPr lang="el-GR" sz="3200" b="1" dirty="0"/>
              <a:t> υπηρεσιών τουρισμού υγείας </a:t>
            </a:r>
          </a:p>
        </p:txBody>
      </p:sp>
      <p:sp>
        <p:nvSpPr>
          <p:cNvPr id="3" name="Θέση περιεχομένου 2">
            <a:extLst>
              <a:ext uri="{FF2B5EF4-FFF2-40B4-BE49-F238E27FC236}">
                <a16:creationId xmlns:a16="http://schemas.microsoft.com/office/drawing/2014/main" id="{709F793F-BFCA-C309-9B4B-4DB48E16D417}"/>
              </a:ext>
            </a:extLst>
          </p:cNvPr>
          <p:cNvSpPr>
            <a:spLocks noGrp="1"/>
          </p:cNvSpPr>
          <p:nvPr>
            <p:ph idx="1"/>
          </p:nvPr>
        </p:nvSpPr>
        <p:spPr>
          <a:xfrm>
            <a:off x="838200" y="1825624"/>
            <a:ext cx="10515600" cy="4803775"/>
          </a:xfrm>
        </p:spPr>
        <p:txBody>
          <a:bodyPr>
            <a:noAutofit/>
          </a:bodyPr>
          <a:lstStyle/>
          <a:p>
            <a:pPr marL="0" indent="0">
              <a:buNone/>
            </a:pPr>
            <a:r>
              <a:rPr lang="el-GR" sz="3200" b="1" dirty="0"/>
              <a:t>Οι </a:t>
            </a:r>
            <a:r>
              <a:rPr lang="el-GR" sz="3200" b="1" dirty="0" err="1"/>
              <a:t>πάροχοι</a:t>
            </a:r>
            <a:r>
              <a:rPr lang="el-GR" sz="3200" b="1" dirty="0"/>
              <a:t> υπηρεσιών τουρισμού </a:t>
            </a:r>
            <a:r>
              <a:rPr lang="el-GR" sz="3200" dirty="0"/>
              <a:t>υγείας θα πρέπει να λάβουν υπόψη τους</a:t>
            </a:r>
            <a:r>
              <a:rPr lang="en-US" sz="3200" dirty="0"/>
              <a:t> </a:t>
            </a:r>
            <a:r>
              <a:rPr lang="el-GR" sz="3200" dirty="0"/>
              <a:t>ορισμένους παράγοντες αναφορικά με το </a:t>
            </a:r>
            <a:r>
              <a:rPr lang="el-GR" sz="3200" dirty="0" err="1"/>
              <a:t>branding</a:t>
            </a:r>
            <a:r>
              <a:rPr lang="el-GR" sz="3200" dirty="0"/>
              <a:t> όπως είναι:</a:t>
            </a:r>
          </a:p>
          <a:p>
            <a:pPr marL="0" indent="0">
              <a:buNone/>
            </a:pPr>
            <a:r>
              <a:rPr lang="el-GR" sz="3200" b="1" dirty="0"/>
              <a:t>Οι υποστηρικτικές </a:t>
            </a:r>
            <a:r>
              <a:rPr lang="el-GR" sz="3200" dirty="0"/>
              <a:t>εταιρείες τουρισμού υγείας.</a:t>
            </a:r>
          </a:p>
          <a:p>
            <a:pPr marL="0" indent="0">
              <a:buNone/>
            </a:pPr>
            <a:r>
              <a:rPr lang="el-GR" sz="3200" b="1" dirty="0"/>
              <a:t>Οι διεθνείς διαπιστεύσεις</a:t>
            </a:r>
            <a:r>
              <a:rPr lang="el-GR" sz="3200" dirty="0"/>
              <a:t>/πιστοποιήσεις.</a:t>
            </a:r>
          </a:p>
          <a:p>
            <a:pPr marL="0" indent="0">
              <a:buNone/>
            </a:pPr>
            <a:r>
              <a:rPr lang="el-GR" sz="3200" b="1" dirty="0"/>
              <a:t>Η ασφάλεια των διεθνών </a:t>
            </a:r>
            <a:r>
              <a:rPr lang="el-GR" sz="3200" dirty="0"/>
              <a:t>τουριστών.</a:t>
            </a:r>
          </a:p>
          <a:p>
            <a:pPr marL="0" indent="0">
              <a:buNone/>
            </a:pPr>
            <a:r>
              <a:rPr lang="el-GR" sz="3200" b="1" dirty="0"/>
              <a:t>Το </a:t>
            </a:r>
            <a:r>
              <a:rPr lang="el-GR" sz="3200" b="1" dirty="0" err="1"/>
              <a:t>πελατοκεντρικό</a:t>
            </a:r>
            <a:r>
              <a:rPr lang="el-GR" sz="3200" b="1" dirty="0"/>
              <a:t> </a:t>
            </a:r>
            <a:r>
              <a:rPr lang="el-GR" sz="3200" dirty="0"/>
              <a:t>μάρκετινγκ.</a:t>
            </a:r>
          </a:p>
          <a:p>
            <a:pPr marL="0" indent="0">
              <a:buNone/>
            </a:pPr>
            <a:r>
              <a:rPr lang="el-GR" sz="3200" dirty="0"/>
              <a:t> </a:t>
            </a:r>
            <a:r>
              <a:rPr lang="el-GR" sz="3200" b="1" dirty="0"/>
              <a:t>Η επιθετική στρατηγική </a:t>
            </a:r>
            <a:r>
              <a:rPr lang="el-GR" sz="3200" dirty="0"/>
              <a:t>προώθησης .</a:t>
            </a:r>
          </a:p>
          <a:p>
            <a:pPr marL="0" indent="0">
              <a:buNone/>
            </a:pPr>
            <a:r>
              <a:rPr lang="el-GR" sz="3200" dirty="0"/>
              <a:t> Οι εγκαταστάσεις των </a:t>
            </a:r>
            <a:r>
              <a:rPr lang="el-GR" sz="3200" dirty="0" err="1"/>
              <a:t>παρόχων</a:t>
            </a:r>
            <a:r>
              <a:rPr lang="el-GR" sz="3200" dirty="0"/>
              <a:t> υπηρεσιών τουρισμού υγείας</a:t>
            </a:r>
          </a:p>
        </p:txBody>
      </p:sp>
    </p:spTree>
    <p:extLst>
      <p:ext uri="{BB962C8B-B14F-4D97-AF65-F5344CB8AC3E}">
        <p14:creationId xmlns:p14="http://schemas.microsoft.com/office/powerpoint/2010/main" val="1205081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83BFE8-02DC-6B5E-A6A5-06B8CEA3BAC7}"/>
              </a:ext>
            </a:extLst>
          </p:cNvPr>
          <p:cNvSpPr>
            <a:spLocks noGrp="1"/>
          </p:cNvSpPr>
          <p:nvPr>
            <p:ph type="title"/>
          </p:nvPr>
        </p:nvSpPr>
        <p:spPr/>
        <p:txBody>
          <a:bodyPr/>
          <a:lstStyle/>
          <a:p>
            <a:pPr algn="ctr"/>
            <a:r>
              <a:rPr lang="en-US" dirty="0"/>
              <a:t>22</a:t>
            </a:r>
            <a:br>
              <a:rPr lang="en-US" dirty="0"/>
            </a:br>
            <a:r>
              <a:rPr kumimoji="0" lang="el-GR" sz="3200" b="1" i="0" u="none" strike="noStrike" kern="1200" cap="none" spc="0" normalizeH="0" baseline="0" noProof="0" dirty="0">
                <a:ln>
                  <a:noFill/>
                </a:ln>
                <a:solidFill>
                  <a:prstClr val="black"/>
                </a:solidFill>
                <a:effectLst/>
                <a:uLnTx/>
                <a:uFillTx/>
                <a:latin typeface="Calibri" panose="020F0502020204030204"/>
                <a:ea typeface="+mn-ea"/>
                <a:cs typeface="+mn-cs"/>
              </a:rPr>
              <a:t>Οι κυριότεροι κλάδοι οικονομικής δραστηριότητας</a:t>
            </a:r>
            <a:endParaRPr lang="el-GR" b="1" dirty="0"/>
          </a:p>
        </p:txBody>
      </p:sp>
      <p:sp>
        <p:nvSpPr>
          <p:cNvPr id="3" name="Θέση περιεχομένου 2">
            <a:extLst>
              <a:ext uri="{FF2B5EF4-FFF2-40B4-BE49-F238E27FC236}">
                <a16:creationId xmlns:a16="http://schemas.microsoft.com/office/drawing/2014/main" id="{322D9721-A3CA-79C1-FA4F-E369B0F5EAB1}"/>
              </a:ext>
            </a:extLst>
          </p:cNvPr>
          <p:cNvSpPr>
            <a:spLocks noGrp="1"/>
          </p:cNvSpPr>
          <p:nvPr>
            <p:ph idx="1"/>
          </p:nvPr>
        </p:nvSpPr>
        <p:spPr>
          <a:xfrm>
            <a:off x="0" y="1825624"/>
            <a:ext cx="12192000" cy="4879975"/>
          </a:xfrm>
        </p:spPr>
        <p:txBody>
          <a:bodyPr>
            <a:normAutofit lnSpcReduction="10000"/>
          </a:bodyPr>
          <a:lstStyle/>
          <a:p>
            <a:pPr marL="0" indent="0">
              <a:buNone/>
            </a:pPr>
            <a:r>
              <a:rPr lang="el-GR" sz="3200" b="1" dirty="0"/>
              <a:t>Που καλούνται να ανταποκριθούν </a:t>
            </a:r>
            <a:r>
              <a:rPr lang="el-GR" sz="3200" dirty="0"/>
              <a:t>στην ζήτηση από την αύξηση του</a:t>
            </a:r>
          </a:p>
          <a:p>
            <a:pPr marL="0" indent="0">
              <a:buNone/>
            </a:pPr>
            <a:r>
              <a:rPr lang="el-GR" sz="3200" dirty="0"/>
              <a:t> τουρισμού τρίτης ηλικίας είναι οι τουριστικές υπηρεσίες (καταλύματα,</a:t>
            </a:r>
          </a:p>
          <a:p>
            <a:pPr marL="0" indent="0">
              <a:buNone/>
            </a:pPr>
            <a:r>
              <a:rPr lang="el-GR" sz="3200" dirty="0"/>
              <a:t> εστίαση και ψυχαγωγία), η προσφορά κατοικίας (πώληση οικιών που</a:t>
            </a:r>
          </a:p>
          <a:p>
            <a:pPr marL="0" indent="0">
              <a:buNone/>
            </a:pPr>
            <a:r>
              <a:rPr lang="el-GR" sz="3200" dirty="0"/>
              <a:t> υπάρχουν, ή κατασκευή νέων) οι υπηρεσίες υγείας, τα ιαματικά</a:t>
            </a:r>
          </a:p>
          <a:p>
            <a:pPr marL="0" indent="0">
              <a:buNone/>
            </a:pPr>
            <a:r>
              <a:rPr lang="el-GR" sz="3200" dirty="0"/>
              <a:t> λουτρά, και οι διάφορες υπηρεσίες ευεξίας μέσα ή κοντά στα</a:t>
            </a:r>
          </a:p>
          <a:p>
            <a:pPr marL="0" indent="0">
              <a:buNone/>
            </a:pPr>
            <a:r>
              <a:rPr lang="el-GR" sz="3200" dirty="0"/>
              <a:t> ξενοδοχεία. </a:t>
            </a:r>
          </a:p>
          <a:p>
            <a:pPr marL="0" indent="0">
              <a:buNone/>
            </a:pPr>
            <a:r>
              <a:rPr lang="el-GR" sz="3200" b="1" dirty="0"/>
              <a:t>Πέραν αυτών, οι επισκέπτες </a:t>
            </a:r>
            <a:r>
              <a:rPr lang="el-GR" sz="3200" dirty="0"/>
              <a:t>μακράς διάρκειας δημιουργούν γενική</a:t>
            </a:r>
          </a:p>
          <a:p>
            <a:pPr marL="0" indent="0">
              <a:buNone/>
            </a:pPr>
            <a:r>
              <a:rPr lang="el-GR" sz="3200" dirty="0"/>
              <a:t> καταναλωτική ζήτηση, που είναι παρόμοια με αυτή των εγχώριων</a:t>
            </a:r>
          </a:p>
          <a:p>
            <a:pPr marL="0" indent="0">
              <a:buNone/>
            </a:pPr>
            <a:r>
              <a:rPr lang="el-GR" sz="3200" dirty="0"/>
              <a:t> νοικοκυριών.</a:t>
            </a:r>
          </a:p>
        </p:txBody>
      </p:sp>
    </p:spTree>
    <p:extLst>
      <p:ext uri="{BB962C8B-B14F-4D97-AF65-F5344CB8AC3E}">
        <p14:creationId xmlns:p14="http://schemas.microsoft.com/office/powerpoint/2010/main" val="1737049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645208-1454-9D0F-DC4F-337226FD88DA}"/>
              </a:ext>
            </a:extLst>
          </p:cNvPr>
          <p:cNvSpPr>
            <a:spLocks noGrp="1"/>
          </p:cNvSpPr>
          <p:nvPr>
            <p:ph type="title"/>
          </p:nvPr>
        </p:nvSpPr>
        <p:spPr/>
        <p:txBody>
          <a:bodyPr/>
          <a:lstStyle/>
          <a:p>
            <a:pPr algn="ctr"/>
            <a:r>
              <a:rPr lang="el-GR" dirty="0"/>
              <a:t>23</a:t>
            </a:r>
            <a:br>
              <a:rPr lang="el-GR" dirty="0"/>
            </a:br>
            <a:r>
              <a:rPr lang="el-GR" dirty="0"/>
              <a:t>το αναπτυξιακό πρότυπο </a:t>
            </a:r>
          </a:p>
        </p:txBody>
      </p:sp>
      <p:sp>
        <p:nvSpPr>
          <p:cNvPr id="3" name="Θέση περιεχομένου 2">
            <a:extLst>
              <a:ext uri="{FF2B5EF4-FFF2-40B4-BE49-F238E27FC236}">
                <a16:creationId xmlns:a16="http://schemas.microsoft.com/office/drawing/2014/main" id="{87C5D507-DADB-4A2E-3C18-58E8B62BCC48}"/>
              </a:ext>
            </a:extLst>
          </p:cNvPr>
          <p:cNvSpPr>
            <a:spLocks noGrp="1"/>
          </p:cNvSpPr>
          <p:nvPr>
            <p:ph idx="1"/>
          </p:nvPr>
        </p:nvSpPr>
        <p:spPr>
          <a:xfrm>
            <a:off x="323850" y="1825624"/>
            <a:ext cx="11868150" cy="4860925"/>
          </a:xfrm>
        </p:spPr>
        <p:txBody>
          <a:bodyPr>
            <a:noAutofit/>
          </a:bodyPr>
          <a:lstStyle/>
          <a:p>
            <a:pPr marL="0" indent="0">
              <a:buNone/>
            </a:pPr>
            <a:r>
              <a:rPr lang="el-GR" sz="3200" b="1" dirty="0"/>
              <a:t>Η ανάπτυξη των κλάδων </a:t>
            </a:r>
            <a:r>
              <a:rPr lang="el-GR" sz="3200" dirty="0"/>
              <a:t>αυτών ταιριάζει με το αναπτυξιακό πρότυπο της Ελλάδας, και ταυτόχρονα το αναβαθμίζει, για τους εξής λόγους:</a:t>
            </a:r>
          </a:p>
          <a:p>
            <a:pPr marL="0" indent="0">
              <a:buNone/>
            </a:pPr>
            <a:r>
              <a:rPr lang="el-GR" sz="3200" b="1" dirty="0"/>
              <a:t>α. Αξιοποιεί </a:t>
            </a:r>
            <a:r>
              <a:rPr lang="el-GR" sz="3200" dirty="0"/>
              <a:t>δυναμικό που υπάρχει και για το οποίο έχουν ήδη γίνει σημαντικές επενδύσεις:</a:t>
            </a:r>
          </a:p>
          <a:p>
            <a:pPr marL="0" indent="0">
              <a:buNone/>
            </a:pPr>
            <a:r>
              <a:rPr lang="el-GR" sz="3200" dirty="0"/>
              <a:t>Το ξενοδοχειακό δυναμικό εκτός περιόδου αιχμής, και αυτό που βρίσκεται σε περιοχές μακριά από τις δημοφιλείς ακτές.</a:t>
            </a:r>
          </a:p>
          <a:p>
            <a:pPr marL="0" indent="0">
              <a:buNone/>
            </a:pPr>
            <a:r>
              <a:rPr lang="el-GR" sz="3200" dirty="0"/>
              <a:t> Τους ιατρούς που υποαπασχολούνται, τα διαγνωστικά κέντρα και κλινικές.</a:t>
            </a:r>
          </a:p>
          <a:p>
            <a:pPr marL="0" indent="0">
              <a:buNone/>
            </a:pPr>
            <a:r>
              <a:rPr lang="el-GR" sz="3200" dirty="0"/>
              <a:t>Το μεγάλο αργούν δυναμικό του οικοδομικού κλάδου.</a:t>
            </a:r>
          </a:p>
        </p:txBody>
      </p:sp>
    </p:spTree>
    <p:extLst>
      <p:ext uri="{BB962C8B-B14F-4D97-AF65-F5344CB8AC3E}">
        <p14:creationId xmlns:p14="http://schemas.microsoft.com/office/powerpoint/2010/main" val="1646715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D2791B-0A52-6F71-AB83-148995CEA5C2}"/>
              </a:ext>
            </a:extLst>
          </p:cNvPr>
          <p:cNvSpPr>
            <a:spLocks noGrp="1"/>
          </p:cNvSpPr>
          <p:nvPr>
            <p:ph type="title"/>
          </p:nvPr>
        </p:nvSpPr>
        <p:spPr/>
        <p:txBody>
          <a:bodyPr>
            <a:normAutofit fontScale="90000"/>
          </a:bodyPr>
          <a:lstStyle/>
          <a:p>
            <a:pPr algn="ctr"/>
            <a:r>
              <a:rPr lang="el-GR" dirty="0"/>
              <a:t>24</a:t>
            </a:r>
            <a:br>
              <a:rPr lang="el-GR"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Βιβλιογραφία </a:t>
            </a:r>
            <a:br>
              <a:rPr lang="el-GR" dirty="0"/>
            </a:br>
            <a:endParaRPr lang="el-GR" dirty="0"/>
          </a:p>
        </p:txBody>
      </p:sp>
      <p:sp>
        <p:nvSpPr>
          <p:cNvPr id="3" name="Θέση περιεχομένου 2">
            <a:extLst>
              <a:ext uri="{FF2B5EF4-FFF2-40B4-BE49-F238E27FC236}">
                <a16:creationId xmlns:a16="http://schemas.microsoft.com/office/drawing/2014/main" id="{AAC75F0F-F767-2F68-FE05-2CEEA3E16DDC}"/>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600" b="0" i="0" u="none" strike="noStrike" kern="1200" cap="none" spc="0" normalizeH="0" baseline="0" noProof="0" dirty="0">
                <a:ln>
                  <a:noFill/>
                </a:ln>
                <a:solidFill>
                  <a:prstClr val="black"/>
                </a:solidFill>
                <a:effectLst/>
                <a:uLnTx/>
                <a:uFillTx/>
                <a:latin typeface="Calibri" panose="020F0502020204030204"/>
                <a:ea typeface="+mn-ea"/>
                <a:cs typeface="+mn-cs"/>
              </a:rPr>
              <a:t>Οι κυριότερες πληροφορίες που αφορούν την διάλεξη, έχουν βασισθεί σε στοιχεία (στατιστικά ή άλλα) από το:</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600" b="1" i="0" u="none" strike="noStrike" kern="1200" cap="none" spc="0" normalizeH="0" baseline="0" noProof="0" dirty="0">
                <a:ln>
                  <a:noFill/>
                </a:ln>
                <a:solidFill>
                  <a:prstClr val="black"/>
                </a:solidFill>
                <a:effectLst/>
                <a:uLnTx/>
                <a:uFillTx/>
                <a:latin typeface="Calibri" panose="020F0502020204030204"/>
                <a:ea typeface="+mn-ea"/>
                <a:cs typeface="+mn-cs"/>
              </a:rPr>
              <a:t>Ινστιτούτο Κοινωνικής και Προληπτικής Ιατρικής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3600" b="1" i="0" u="none" strike="noStrike" kern="1200" cap="none" spc="0" normalizeH="0" baseline="0" noProof="0" dirty="0">
                <a:ln>
                  <a:noFill/>
                </a:ln>
                <a:solidFill>
                  <a:prstClr val="black"/>
                </a:solidFill>
                <a:effectLst/>
                <a:uLnTx/>
                <a:uFillTx/>
                <a:latin typeface="Calibri" panose="020F0502020204030204"/>
                <a:ea typeface="+mn-ea"/>
                <a:cs typeface="+mn-cs"/>
              </a:rPr>
              <a:t> (ΙΚΠΙ)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l-GR" sz="3600" b="1" dirty="0">
              <a:solidFill>
                <a:prstClr val="black"/>
              </a:solidFill>
              <a:latin typeface="Calibri" panose="020F0502020204030204"/>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l-GR" sz="1600" b="1" dirty="0">
                <a:solidFill>
                  <a:prstClr val="black"/>
                </a:solidFill>
                <a:latin typeface="Calibri" panose="020F0502020204030204"/>
              </a:rPr>
              <a:t>Συνέχεια στην διάλεξη της 11-3-25</a:t>
            </a:r>
            <a:endParaRPr lang="el-GR" sz="1600" dirty="0"/>
          </a:p>
        </p:txBody>
      </p:sp>
    </p:spTree>
    <p:extLst>
      <p:ext uri="{BB962C8B-B14F-4D97-AF65-F5344CB8AC3E}">
        <p14:creationId xmlns:p14="http://schemas.microsoft.com/office/powerpoint/2010/main" val="7653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F6B75F-6A6F-267D-A14D-21701C5B42D7}"/>
              </a:ext>
            </a:extLst>
          </p:cNvPr>
          <p:cNvSpPr>
            <a:spLocks noGrp="1"/>
          </p:cNvSpPr>
          <p:nvPr>
            <p:ph type="title"/>
          </p:nvPr>
        </p:nvSpPr>
        <p:spPr/>
        <p:txBody>
          <a:bodyPr>
            <a:normAutofit/>
          </a:bodyPr>
          <a:lstStyle/>
          <a:p>
            <a:pPr algn="ctr"/>
            <a:r>
              <a:rPr lang="el-GR" sz="3200" b="1" dirty="0"/>
              <a:t>3</a:t>
            </a:r>
            <a:br>
              <a:rPr lang="el-GR" sz="3200" b="1" dirty="0"/>
            </a:br>
            <a:r>
              <a:rPr lang="el-GR" sz="3200" b="1" dirty="0"/>
              <a:t>Δευτερογενής οικονομική ανάπτυξη </a:t>
            </a:r>
          </a:p>
        </p:txBody>
      </p:sp>
      <p:sp>
        <p:nvSpPr>
          <p:cNvPr id="3" name="Θέση περιεχομένου 2">
            <a:extLst>
              <a:ext uri="{FF2B5EF4-FFF2-40B4-BE49-F238E27FC236}">
                <a16:creationId xmlns:a16="http://schemas.microsoft.com/office/drawing/2014/main" id="{053EF030-42CD-A586-44B6-40E17DDE297B}"/>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Σε κάθε περίπτωση</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στόχος της Ελλάδας πρέπει να είναι η κάλυψη</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τουλάχιστον του 10% της εκδηλωμένης ζήτησης, γεγονός που</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σημαίνει ότι μέσα στα 20 προσεχή έτη θα μπορούσαν να πωληθούν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270 χιλιάδες κατοικίες,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στους αλλοδαπούς αυτής της ηλικιακής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κατηγορίας </a:t>
            </a:r>
            <a:endPar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l-GR" dirty="0"/>
          </a:p>
        </p:txBody>
      </p:sp>
    </p:spTree>
    <p:extLst>
      <p:ext uri="{BB962C8B-B14F-4D97-AF65-F5344CB8AC3E}">
        <p14:creationId xmlns:p14="http://schemas.microsoft.com/office/powerpoint/2010/main" val="4262429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AE330A-228B-0F25-E0F9-616CEEB6BCA7}"/>
              </a:ext>
            </a:extLst>
          </p:cNvPr>
          <p:cNvSpPr>
            <a:spLocks noGrp="1"/>
          </p:cNvSpPr>
          <p:nvPr>
            <p:ph type="title"/>
          </p:nvPr>
        </p:nvSpPr>
        <p:spPr/>
        <p:txBody>
          <a:bodyPr>
            <a:normAutofit/>
          </a:bodyPr>
          <a:lstStyle/>
          <a:p>
            <a:pPr algn="ct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4</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Το </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InterNations</a:t>
            </a:r>
            <a:endParaRPr lang="el-GR" sz="3200" dirty="0"/>
          </a:p>
        </p:txBody>
      </p:sp>
      <p:sp>
        <p:nvSpPr>
          <p:cNvPr id="3" name="Θέση περιεχομένου 2">
            <a:extLst>
              <a:ext uri="{FF2B5EF4-FFF2-40B4-BE49-F238E27FC236}">
                <a16:creationId xmlns:a16="http://schemas.microsoft.com/office/drawing/2014/main" id="{AB500D79-FA90-27F9-9C15-515920B60C07}"/>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Το </a:t>
            </a:r>
            <a:r>
              <a:rPr kumimoji="0" lang="el-GR" sz="2800" b="1" i="0" u="none" strike="noStrike" kern="1200" cap="none" spc="0" normalizeH="0" baseline="0" noProof="0" dirty="0" err="1">
                <a:ln>
                  <a:noFill/>
                </a:ln>
                <a:solidFill>
                  <a:prstClr val="black"/>
                </a:solidFill>
                <a:effectLst/>
                <a:uLnTx/>
                <a:uFillTx/>
                <a:latin typeface="Calibri" panose="020F0502020204030204"/>
                <a:ea typeface="+mn-ea"/>
                <a:cs typeface="+mn-cs"/>
              </a:rPr>
              <a:t>InterNations</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το μεγαλύτερο δίκτυο στον κόσμο για ανθρώπους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που ζουν και εργάζονται στο εξωτερικό, συνέλεξε στοιχεία για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περισσότερους από 14.000 ερωτηθέντες από περισσότερες από 191</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χώρες στην ετήσια έρευνα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Expat</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Insider</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για το 2017.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Με βάση τα αποτελέσματα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της έρευνας κατέταξε την Ελλάδα στους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πολλά υποσχόμενους προορισμούς για τους λάτρεις της ηλιοφάνειας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και του μεσογειακού κλίματος</a:t>
            </a:r>
          </a:p>
          <a:p>
            <a:endParaRPr lang="el-GR" dirty="0"/>
          </a:p>
        </p:txBody>
      </p:sp>
    </p:spTree>
    <p:extLst>
      <p:ext uri="{BB962C8B-B14F-4D97-AF65-F5344CB8AC3E}">
        <p14:creationId xmlns:p14="http://schemas.microsoft.com/office/powerpoint/2010/main" val="4019430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5B7036-1F3E-1229-8C35-6951AF9FADC0}"/>
              </a:ext>
            </a:extLst>
          </p:cNvPr>
          <p:cNvSpPr>
            <a:spLocks noGrp="1"/>
          </p:cNvSpPr>
          <p:nvPr>
            <p:ph type="title"/>
          </p:nvPr>
        </p:nvSpPr>
        <p:spPr/>
        <p:txBody>
          <a:bodyPr>
            <a:normAutofit/>
          </a:bodyPr>
          <a:lstStyle/>
          <a:p>
            <a:pPr algn="ctr"/>
            <a:r>
              <a:rPr lang="el-GR" sz="3200" b="1" dirty="0">
                <a:solidFill>
                  <a:prstClr val="black"/>
                </a:solidFill>
                <a:latin typeface="Calibri Light" panose="020F0302020204030204"/>
              </a:rPr>
              <a:t>5</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Το </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baseness plan</a:t>
            </a: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n-US" sz="3200" b="1" i="0" u="none" strike="noStrike" kern="1200" cap="none" spc="0" normalizeH="0" baseline="0" noProof="0" dirty="0">
                <a:ln>
                  <a:noFill/>
                </a:ln>
                <a:solidFill>
                  <a:prstClr val="black"/>
                </a:solidFill>
                <a:effectLst/>
                <a:uLnTx/>
                <a:uFillTx/>
                <a:latin typeface="Calibri Light" panose="020F0302020204030204"/>
                <a:ea typeface="+mj-ea"/>
                <a:cs typeface="+mj-cs"/>
              </a:rPr>
              <a:t> </a:t>
            </a: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τουρισμός παραχείμασης</a:t>
            </a:r>
            <a:endParaRPr lang="el-GR" sz="3200" dirty="0"/>
          </a:p>
        </p:txBody>
      </p:sp>
      <p:sp>
        <p:nvSpPr>
          <p:cNvPr id="3" name="Θέση περιεχομένου 2">
            <a:extLst>
              <a:ext uri="{FF2B5EF4-FFF2-40B4-BE49-F238E27FC236}">
                <a16:creationId xmlns:a16="http://schemas.microsoft.com/office/drawing/2014/main" id="{CA63AB67-E958-B75C-5163-67008EE95EAF}"/>
              </a:ext>
            </a:extLst>
          </p:cNvPr>
          <p:cNvSpPr>
            <a:spLocks noGrp="1"/>
          </p:cNvSpPr>
          <p:nvPr>
            <p:ph idx="1"/>
          </p:nvPr>
        </p:nvSpPr>
        <p:spPr>
          <a:xfrm>
            <a:off x="838200" y="1428750"/>
            <a:ext cx="10515600" cy="5219700"/>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Η Ελλάδα ανακηρύχθηκε το 2017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μεταξύ των 10 κορυφαίων ηλιόλουστων χωρών που επιλέγει κάποιος για να μετακομίσει και να ζήσει μόνιμα.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Αυτό ως γεγονός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από μόνο του μπορεί να μας καθοδηγήσει να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επιλέξουμε στοχευμένη παραμετροποίηση ενός νέου </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baseness plan</a:t>
            </a: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που να στοχεύει σε αυτή την κατηγορία τουριστών η οποία ενώ δεν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καλύπτει μεγάλο ποσοστό επι του παρόντος δύναται να το κάνει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μελλοντικά.</a:t>
            </a:r>
          </a:p>
          <a:p>
            <a:endParaRPr lang="el-GR" dirty="0"/>
          </a:p>
        </p:txBody>
      </p:sp>
    </p:spTree>
    <p:extLst>
      <p:ext uri="{BB962C8B-B14F-4D97-AF65-F5344CB8AC3E}">
        <p14:creationId xmlns:p14="http://schemas.microsoft.com/office/powerpoint/2010/main" val="375601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FFAC1CB-FEA7-370B-5E3F-FED83A27956E}"/>
              </a:ext>
            </a:extLst>
          </p:cNvPr>
          <p:cNvSpPr>
            <a:spLocks noGrp="1"/>
          </p:cNvSpPr>
          <p:nvPr>
            <p:ph type="title"/>
          </p:nvPr>
        </p:nvSpPr>
        <p:spPr/>
        <p:txBody>
          <a:bodyPr>
            <a:normAutofit/>
          </a:bodyPr>
          <a:lstStyle/>
          <a:p>
            <a:pPr algn="ctr"/>
            <a:r>
              <a:rPr lang="el-GR" sz="3200" dirty="0"/>
              <a:t>6</a:t>
            </a:r>
            <a:br>
              <a:rPr lang="el-GR" sz="3200"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Χώρες άφιξης.</a:t>
            </a:r>
            <a:endParaRPr lang="el-GR" sz="3200" dirty="0"/>
          </a:p>
        </p:txBody>
      </p:sp>
      <p:sp>
        <p:nvSpPr>
          <p:cNvPr id="3" name="Θέση περιεχομένου 2">
            <a:extLst>
              <a:ext uri="{FF2B5EF4-FFF2-40B4-BE49-F238E27FC236}">
                <a16:creationId xmlns:a16="http://schemas.microsoft.com/office/drawing/2014/main" id="{5FF0A3A4-E7C2-B6D0-3491-B6E0725FB1BA}"/>
              </a:ext>
            </a:extLst>
          </p:cNvPr>
          <p:cNvSpPr>
            <a:spLocks noGrp="1"/>
          </p:cNvSpPr>
          <p:nvPr>
            <p:ph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Η πλειοψηφία των </a:t>
            </a:r>
            <a:r>
              <a:rPr kumimoji="0" lang="el-GR" sz="2800" b="0" i="0" u="none" strike="noStrike" kern="1200" cap="none" spc="0" normalizeH="0" baseline="0" noProof="0" dirty="0" err="1">
                <a:ln>
                  <a:noFill/>
                </a:ln>
                <a:solidFill>
                  <a:prstClr val="black"/>
                </a:solidFill>
                <a:effectLst/>
                <a:uLnTx/>
                <a:uFillTx/>
                <a:latin typeface="Calibri" panose="020F0502020204030204"/>
                <a:ea typeface="+mn-ea"/>
                <a:cs typeface="+mn-cs"/>
              </a:rPr>
              <a:t>παραχειμάζοντων</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προέρχεται από τη Σκανδιναβία,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την Αγγλία, τη Σκωτία και τη Γερμανία.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Τα ηλικιωμένα άτομα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δεν επιλέγουν την Ελλάδα μόνο για να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περάσουν ορισμένο χρονικό διάστημα, αλλά επιλέγουν να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μισθώσουν/αγοράσουν αγροτόσπιτα ή κανονικές κατοικίες, τις οποίες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αξιοποιούν και χρησιμοποιούν κυρίως ως εξοχικές ή δευτερεύουσες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κατοικίες. </a:t>
            </a:r>
          </a:p>
          <a:p>
            <a:endParaRPr lang="el-GR" dirty="0"/>
          </a:p>
        </p:txBody>
      </p:sp>
    </p:spTree>
    <p:extLst>
      <p:ext uri="{BB962C8B-B14F-4D97-AF65-F5344CB8AC3E}">
        <p14:creationId xmlns:p14="http://schemas.microsoft.com/office/powerpoint/2010/main" val="214471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2333BB-153D-D3D3-2A72-BBBF1D5C582D}"/>
              </a:ext>
            </a:extLst>
          </p:cNvPr>
          <p:cNvSpPr>
            <a:spLocks noGrp="1"/>
          </p:cNvSpPr>
          <p:nvPr>
            <p:ph type="title"/>
          </p:nvPr>
        </p:nvSpPr>
        <p:spPr/>
        <p:txBody>
          <a:bodyPr>
            <a:normAutofit fontScale="90000"/>
          </a:bodyPr>
          <a:lstStyle/>
          <a:p>
            <a:pPr algn="ctr"/>
            <a:r>
              <a:rPr lang="el-GR" sz="3200" b="1" dirty="0"/>
              <a:t>7</a:t>
            </a:r>
            <a:br>
              <a:rPr lang="el-GR" sz="3200" dirty="0"/>
            </a:b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Τυπική γραφειοκρατία παραμονής</a:t>
            </a:r>
            <a:b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sz="3200" dirty="0"/>
          </a:p>
        </p:txBody>
      </p:sp>
      <p:sp>
        <p:nvSpPr>
          <p:cNvPr id="3" name="Θέση περιεχομένου 2">
            <a:extLst>
              <a:ext uri="{FF2B5EF4-FFF2-40B4-BE49-F238E27FC236}">
                <a16:creationId xmlns:a16="http://schemas.microsoft.com/office/drawing/2014/main" id="{F9F45CEC-C1D5-DC48-B7EE-179638E49DD4}"/>
              </a:ext>
            </a:extLst>
          </p:cNvPr>
          <p:cNvSpPr>
            <a:spLocks noGrp="1"/>
          </p:cNvSpPr>
          <p:nvPr>
            <p:ph idx="1"/>
          </p:nvPr>
        </p:nvSpPr>
        <p:spPr>
          <a:xfrm>
            <a:off x="838200" y="1825624"/>
            <a:ext cx="10515600" cy="4822825"/>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πολίτες της Ευρώπης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μπορούν να υποβάλουν αίτηση για πιστοποιητικό εγγραφής μετά τη διαμονή τους στην Ελλάδα για τρεις μήνες. Εάν επιθυμούν να αγοράσουν κάποιο ακίνητο στην Ελλάδα, τότε λαμβάνουν άδεια παραμονής έως και πέντε χρόνια.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Ωστόσο, θα πρέπει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να σημειωθεί ότι οι φόροι ιδιοκτησίας είναι υψηλοί στην Ελλάδα, γεγονός που συνιστά ανασταλτικό παράγοντα για τους ενδιαφερόμενους απόκτησης ακινήτου για δεύτερη κατοικία στη χώρα μας.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Παρόλα αυτά, η αγορά ακινήτων</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κυρίως για τους ξένους, είναι σήμερα πολύ φθηνότερη σε σχέση με το παρελθόν.</a:t>
            </a:r>
          </a:p>
          <a:p>
            <a:endParaRPr lang="el-GR" dirty="0"/>
          </a:p>
        </p:txBody>
      </p:sp>
    </p:spTree>
    <p:extLst>
      <p:ext uri="{BB962C8B-B14F-4D97-AF65-F5344CB8AC3E}">
        <p14:creationId xmlns:p14="http://schemas.microsoft.com/office/powerpoint/2010/main" val="5848483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794CC1-9C59-E0C9-0CB5-04D8884EF654}"/>
              </a:ext>
            </a:extLst>
          </p:cNvPr>
          <p:cNvSpPr>
            <a:spLocks noGrp="1"/>
          </p:cNvSpPr>
          <p:nvPr>
            <p:ph type="title"/>
          </p:nvPr>
        </p:nvSpPr>
        <p:spPr/>
        <p:txBody>
          <a:bodyPr>
            <a:normAutofit/>
          </a:bodyPr>
          <a:lstStyle/>
          <a:p>
            <a:pPr algn="ctr"/>
            <a:r>
              <a:rPr lang="el-GR" sz="3200" b="1" dirty="0"/>
              <a:t>8</a:t>
            </a:r>
            <a:br>
              <a:rPr lang="el-GR" sz="3200" b="1" dirty="0"/>
            </a:br>
            <a:r>
              <a:rPr lang="el-GR" sz="3200" b="1" dirty="0">
                <a:solidFill>
                  <a:prstClr val="black"/>
                </a:solidFill>
                <a:latin typeface="Calibri Light" panose="020F0302020204030204"/>
              </a:rPr>
              <a:t>Π</a:t>
            </a:r>
            <a:r>
              <a:rPr kumimoji="0" lang="el-GR" sz="3200" b="1" i="0" u="none" strike="noStrike" kern="1200" cap="none" spc="0" normalizeH="0" baseline="0" noProof="0" dirty="0" err="1">
                <a:ln>
                  <a:noFill/>
                </a:ln>
                <a:solidFill>
                  <a:prstClr val="black"/>
                </a:solidFill>
                <a:effectLst/>
                <a:uLnTx/>
                <a:uFillTx/>
                <a:latin typeface="Calibri Light" panose="020F0302020204030204"/>
                <a:ea typeface="+mj-ea"/>
                <a:cs typeface="+mj-cs"/>
              </a:rPr>
              <a:t>ροσέλκυση</a:t>
            </a:r>
            <a:r>
              <a:rPr kumimoji="0" lang="el-GR" sz="3200" b="1" i="0" u="none" strike="noStrike" kern="1200" cap="none" spc="0" normalizeH="0" baseline="0" noProof="0" dirty="0">
                <a:ln>
                  <a:noFill/>
                </a:ln>
                <a:solidFill>
                  <a:prstClr val="black"/>
                </a:solidFill>
                <a:effectLst/>
                <a:uLnTx/>
                <a:uFillTx/>
                <a:latin typeface="Calibri Light" panose="020F0302020204030204"/>
                <a:ea typeface="+mj-ea"/>
                <a:cs typeface="+mj-cs"/>
              </a:rPr>
              <a:t> τουριστών τρίτης ηλικίας</a:t>
            </a:r>
            <a:endParaRPr lang="el-GR" sz="3200" b="1" dirty="0"/>
          </a:p>
        </p:txBody>
      </p:sp>
      <p:sp>
        <p:nvSpPr>
          <p:cNvPr id="3" name="Θέση περιεχομένου 2">
            <a:extLst>
              <a:ext uri="{FF2B5EF4-FFF2-40B4-BE49-F238E27FC236}">
                <a16:creationId xmlns:a16="http://schemas.microsoft.com/office/drawing/2014/main" id="{88E4CF33-ED03-235E-C6F6-CC0A3BBF720F}"/>
              </a:ext>
            </a:extLst>
          </p:cNvPr>
          <p:cNvSpPr>
            <a:spLocks noGrp="1"/>
          </p:cNvSpPr>
          <p:nvPr>
            <p:ph idx="1"/>
          </p:nvPr>
        </p:nvSpPr>
        <p:spPr>
          <a:xfrm>
            <a:off x="247650" y="1825624"/>
            <a:ext cx="11639550" cy="5032375"/>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Σημαντική δυνατότητα για την προσέλκυση τουριστών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τρίτης ηλικίας αποτελεί ο τουρισμός υγείας, ο οποίος περιλαμβάνει: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 α)τον ιατρικό τουρισμό</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τον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β)ιαματικό τουρισμό και γ)τον τουρισμό ευεξίας.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Περισσότερες από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60 χώρες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παγκοσμίως προσφέρουν υπηρεσίες τουρισμού υγείας.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Οι χώρες που πρωταγωνιστούν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προσφέρουν συνήθως ολοκληρωμένα πακέτα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υπηρεσιών σε ανταγωνιστικό κόστος και υψηλή ποιότητα, συνδυάζοντας και</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άλλες τουριστικές υπηρεσίες, όπως αναψυχής, άθλησης, πολιτισμού, κ.ά.</a:t>
            </a:r>
          </a:p>
          <a:p>
            <a:endParaRPr lang="el-GR" dirty="0"/>
          </a:p>
        </p:txBody>
      </p:sp>
    </p:spTree>
    <p:extLst>
      <p:ext uri="{BB962C8B-B14F-4D97-AF65-F5344CB8AC3E}">
        <p14:creationId xmlns:p14="http://schemas.microsoft.com/office/powerpoint/2010/main" val="759741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358B7C-48CF-7735-6B2D-FE487CF10103}"/>
              </a:ext>
            </a:extLst>
          </p:cNvPr>
          <p:cNvSpPr>
            <a:spLocks noGrp="1"/>
          </p:cNvSpPr>
          <p:nvPr>
            <p:ph type="title"/>
          </p:nvPr>
        </p:nvSpPr>
        <p:spPr/>
        <p:txBody>
          <a:bodyPr>
            <a:normAutofit fontScale="90000"/>
          </a:bodyPr>
          <a:lstStyle/>
          <a:p>
            <a:pPr algn="ctr"/>
            <a:r>
              <a:rPr lang="el-GR" sz="3200" b="1" dirty="0"/>
              <a:t>9</a:t>
            </a:r>
            <a:br>
              <a:rPr lang="el-GR" sz="3200" dirty="0"/>
            </a:br>
            <a: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t>Συγκριτικά πλεονεκτήματα της Ελλάδας</a:t>
            </a:r>
            <a:b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l-GR" sz="36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l-GR" sz="3600" dirty="0"/>
          </a:p>
        </p:txBody>
      </p:sp>
      <p:sp>
        <p:nvSpPr>
          <p:cNvPr id="3" name="Θέση περιεχομένου 2">
            <a:extLst>
              <a:ext uri="{FF2B5EF4-FFF2-40B4-BE49-F238E27FC236}">
                <a16:creationId xmlns:a16="http://schemas.microsoft.com/office/drawing/2014/main" id="{31956CC3-91F7-FBC9-38FE-53DE4B535E7F}"/>
              </a:ext>
            </a:extLst>
          </p:cNvPr>
          <p:cNvSpPr>
            <a:spLocks noGrp="1"/>
          </p:cNvSpPr>
          <p:nvPr>
            <p:ph idx="1"/>
          </p:nvPr>
        </p:nvSpPr>
        <p:spPr>
          <a:xfrm>
            <a:off x="266700" y="1825625"/>
            <a:ext cx="11087100" cy="4667250"/>
          </a:xfrm>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Η Ελλάδα διαθέτει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σημαντικά συγκριτικά πλεονεκτήματα για την ανάπτυξη υπηρεσιών ιατρικού τουρισμού.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Εκτός από το </a:t>
            </a: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εξαιρετικό της κλίμα και το φυσικό της κάλλος, που ευνοούν</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την αποκατάσταση και την αποθεραπεία, είναι χώρα μεγάλου τουριστικού</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ενδιαφέροντος, διαθέτει υψηλής ποιότητας ιατρικές υπηρεσίες, ιδιαίτερα</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στον ιδιωτικό τομέα, έχει εξαιρετικό επιστημονικό προσωπικό, άριστες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ξενοδοχειακές υποδομές, ανταγωνιστικές τιμές σε σχέση με τις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περισσότερες αναπτυγμένες χώρες της δυτικής Ευρώπης και της βόρειας</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Αμερικής, ενώ παραμένει </a:t>
            </a: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μια χώρα ασφαλής για τους ξένους.</a:t>
            </a:r>
          </a:p>
          <a:p>
            <a:endParaRPr lang="el-GR" dirty="0"/>
          </a:p>
        </p:txBody>
      </p:sp>
    </p:spTree>
    <p:extLst>
      <p:ext uri="{BB962C8B-B14F-4D97-AF65-F5344CB8AC3E}">
        <p14:creationId xmlns:p14="http://schemas.microsoft.com/office/powerpoint/2010/main" val="104422171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1731</Words>
  <Application>Microsoft Office PowerPoint</Application>
  <PresentationFormat>Ευρεία οθόνη</PresentationFormat>
  <Paragraphs>190</Paragraphs>
  <Slides>24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24</vt:i4>
      </vt:variant>
    </vt:vector>
  </HeadingPairs>
  <TitlesOfParts>
    <vt:vector size="28" baseType="lpstr">
      <vt:lpstr>Arial</vt:lpstr>
      <vt:lpstr>Calibri</vt:lpstr>
      <vt:lpstr>Calibri Light</vt:lpstr>
      <vt:lpstr>Θέμα του Office</vt:lpstr>
      <vt:lpstr>Θεματικός Τουρισμός - Τουρισμός υγείας ΙΙΙ  Δευτερογενής οικονομική ανάπτυξη στην Ελλάδα </vt:lpstr>
      <vt:lpstr>2 Εισαγωγή </vt:lpstr>
      <vt:lpstr>3 Δευτερογενής οικονομική ανάπτυξη </vt:lpstr>
      <vt:lpstr>4 Το InterNations</vt:lpstr>
      <vt:lpstr>5 Το baseness plan  τουρισμός παραχείμασης</vt:lpstr>
      <vt:lpstr>6 Χώρες άφιξης.</vt:lpstr>
      <vt:lpstr>7 Τυπική γραφειοκρατία παραμονής </vt:lpstr>
      <vt:lpstr>8 Προσέλκυση τουριστών τρίτης ηλικίας</vt:lpstr>
      <vt:lpstr>9 Συγκριτικά πλεονεκτήματα της Ελλάδας  </vt:lpstr>
      <vt:lpstr>10 Εθνικό Συμβούλιο Τουρισμού Υγείας </vt:lpstr>
      <vt:lpstr>11 ο ιαματικός τουρισμός στη χώρα μας  </vt:lpstr>
      <vt:lpstr>12 Οι αναγκαίες υπηρεσίες υγείας </vt:lpstr>
      <vt:lpstr>13 Σύστημα κλήσης νοσηλευτικής υπηρεσίας</vt:lpstr>
      <vt:lpstr>14 Τουριστικές μονάδες ή κατοικίες με οργανωμένες Υπηρεσίες υγείας σε ηλικιωμένους τουρίστες</vt:lpstr>
      <vt:lpstr>15 Οργανωμένες υπηρεσίες υγείας στην Ελλάδα</vt:lpstr>
      <vt:lpstr>16 Μονάδες φροντίδας και περίθαλψης ηλικιωμένων</vt:lpstr>
      <vt:lpstr>17 διασφάλισης ποιότητας στην υγειονομική περίθαλψη</vt:lpstr>
      <vt:lpstr>18 η αίσθηση της φιλοξενίας  </vt:lpstr>
      <vt:lpstr>19 Marketing </vt:lpstr>
      <vt:lpstr>20 η ενδυνάμωση της φήμης και της αξιοπιστίας  </vt:lpstr>
      <vt:lpstr>21 Οι πάροχοι υπηρεσιών τουρισμού υγείας </vt:lpstr>
      <vt:lpstr>22 Οι κυριότεροι κλάδοι οικονομικής δραστηριότητας</vt:lpstr>
      <vt:lpstr>23 το αναπτυξιακό πρότυπο </vt:lpstr>
      <vt:lpstr>24 Βιβλιογραφία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EFTHYMIOS PAPPAS</dc:creator>
  <cp:lastModifiedBy>EFTHYMIOS PAPPAS</cp:lastModifiedBy>
  <cp:revision>8</cp:revision>
  <dcterms:created xsi:type="dcterms:W3CDTF">2025-03-09T15:13:51Z</dcterms:created>
  <dcterms:modified xsi:type="dcterms:W3CDTF">2025-03-09T16:11:31Z</dcterms:modified>
</cp:coreProperties>
</file>