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2" r:id="rId5"/>
    <p:sldId id="268" r:id="rId6"/>
    <p:sldId id="266" r:id="rId7"/>
    <p:sldId id="269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2702AB-A322-5C38-777D-425295D5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A400DBA-382B-CF01-E07D-632B38BB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6AC761C-0224-3834-242D-B5DBBE66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0C1FD4-3527-4DAF-F7EF-686C7D0D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B236F46-C0FF-CD37-4C0A-854B0990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0259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8852B0-B008-922C-3365-B00417BD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386654E-79D0-E2C1-0792-54A15CF4C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EFD6E1-9AFD-B9B5-CB5D-366A5DC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51D2676-57E6-BC11-1B0D-29D2E86E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40D67A2-7474-2B61-36D9-740A1845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523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50B836E-5FD2-9D51-BB19-50CD52366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FC770ED-48F2-4C2E-5F8E-9F6F8B5B1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9194586-1588-7C47-04E8-880047CC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E2C54C1-90E4-3133-54EF-B3C11B89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7E0BFD-07D9-FFBC-3841-C92850D4C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702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E31977-1FE1-AB43-351D-EEC3B7FD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8C0B97-B172-C261-252F-4B82CF18F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765A35-4B9A-B58C-7F97-A7D2802D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ABD4E64-F9AD-720A-C9B3-CC7CA8F8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BE888D-EBCF-6B75-7C3F-CD80B2F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45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87FCB7-97CD-DA18-F88F-5B1E8A1F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0D8E04C-41C1-5755-B819-A2207A2E8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11E0CE5-6893-66D9-1F71-4438874C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1A67FB-243E-9AA3-93F1-302AA714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01E3DB-FA3A-8D9C-6712-8D4AF4AA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501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2ECA54-7272-894E-86D2-4DFFB463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402D8D-2BC9-A646-7900-6D65BBE09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829852A-5FB4-7664-11C2-81F433FE0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EEF5D6-F80B-3B9B-C925-0A590FFC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E6D2196-C827-73D0-0B81-37BA20C7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5DEE027-C7C9-0A48-A355-7DF8C097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04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A6D42E-0F0E-92F9-22FD-3C76ECBA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AA97726-708D-AE17-F2DC-3ECAF13B0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BBA81C-328E-F24A-EB8E-669CB1CCA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AB49635-B24B-F575-F346-DB09F38E7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A2993EB-294E-8A48-272B-354810957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33C1B69-5B24-A261-8BA1-AAABB1C4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A8250EC-6161-6F4C-9AFE-9EFC3728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83D2DCC-C9EB-045F-A194-A50D8976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387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49CDD7-3F08-571A-57B6-50D898A9C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3173CFE-7FD9-94EA-8A74-C27C3A31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E715777-FEEA-B2DB-A7CC-7466AB92F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02BA200-DB09-DDB0-A46F-36545CC0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534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2CBD4D5-1FE8-D96D-F835-2D874662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C8CC8DD5-7E46-BE72-4100-BC625FA0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4E0B7F9-BBF5-2F63-82B9-9065F3AB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75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79FCC9-F7C1-8E8C-EB72-EA64EF71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8E3C19-DA8C-96D3-ACB8-8F27538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63B7D1C-C608-33CF-5C42-BBDCED2D3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3B91E03-742F-D08F-0546-8E0FD12D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504BE31-661E-0F5E-5809-DD3535C4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B578B49-940B-50B5-5B0B-66711A30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48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48FCF4-68CD-D376-8383-D5B6243E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F3DB575-1EAF-CF80-36A7-830DB9AB7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8B6AD30-2CD3-CFC3-7CE9-579D98792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979F62-23FC-55AF-ADDC-6F45861E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10AF980-6B7B-D5FC-F0EB-363E17E7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827542E-70ED-4400-E747-3935E70F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854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59781A4-29F1-46F3-ECA5-38289856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63DAA8F-DA49-AA9C-E236-87F8AC2D1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F8C9887-9C52-0251-679D-F3CF642B1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1B4-4C60-4229-AC5A-145D0C150386}" type="datetimeFigureOut">
              <a:rPr lang="el-GR" smtClean="0"/>
              <a:t>6/10/2024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650314A-5F5F-9271-D7B1-08505E949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5E38D5-8DDB-8C64-ECF2-5D698BD7F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8CD25-A004-476E-B5A5-289134B8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85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CB2D5C-8DDA-AFDD-A5CC-402DBE80B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Μεσαίωνας ή Μέσοι Χρόνοι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4F0BDB-209D-74A8-FAEC-CBF86B6FD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Προτεινόμενα χρονολογικά όρια:</a:t>
            </a:r>
          </a:p>
          <a:p>
            <a:r>
              <a:rPr lang="el-GR" b="1" dirty="0"/>
              <a:t>Έναρξη:</a:t>
            </a:r>
          </a:p>
          <a:p>
            <a:r>
              <a:rPr lang="el-GR" dirty="0"/>
              <a:t>313 </a:t>
            </a:r>
            <a:r>
              <a:rPr lang="el-GR" dirty="0" err="1"/>
              <a:t>μ.Χ</a:t>
            </a:r>
            <a:r>
              <a:rPr lang="el-GR" dirty="0"/>
              <a:t> (εκχριστιανισμός της αυτοκρατορίας</a:t>
            </a:r>
          </a:p>
          <a:p>
            <a:r>
              <a:rPr lang="el-GR" dirty="0"/>
              <a:t>330 μ. Χ. (ίδρυση Κωνσταντινούπολης + μεταφορά της πρωτεύουσας)</a:t>
            </a:r>
          </a:p>
          <a:p>
            <a:r>
              <a:rPr lang="el-GR" dirty="0"/>
              <a:t>395 μ.Χ. (διαίρεση της ρωμαϊκής αυτοκρατορίας σε ανατολικό και δυτικό τμήμα)</a:t>
            </a:r>
          </a:p>
          <a:p>
            <a:r>
              <a:rPr lang="el-GR" dirty="0"/>
              <a:t>476 μ.Χ. (άλωση και καταστροφή της Ρώμης από το γερμανικό φύλο των </a:t>
            </a:r>
            <a:r>
              <a:rPr lang="el-GR" dirty="0" err="1"/>
              <a:t>Ερούλων</a:t>
            </a:r>
            <a:r>
              <a:rPr lang="el-GR" dirty="0"/>
              <a:t> και εκθρόνιση του τελευταίου αυτοκράτορα)</a:t>
            </a:r>
          </a:p>
        </p:txBody>
      </p:sp>
    </p:spTree>
    <p:extLst>
      <p:ext uri="{BB962C8B-B14F-4D97-AF65-F5344CB8AC3E}">
        <p14:creationId xmlns:p14="http://schemas.microsoft.com/office/powerpoint/2010/main" val="266869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BFC01F-4D9D-87A1-BE53-73B8F772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Πολιτική εξουσία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E49932-6539-D2F3-7194-69A54F3FD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Αυτοκράτορας</a:t>
            </a:r>
          </a:p>
          <a:p>
            <a:r>
              <a:rPr lang="el-GR" dirty="0"/>
              <a:t>Κυβερνήτες των επαρχιών</a:t>
            </a:r>
          </a:p>
          <a:p>
            <a:r>
              <a:rPr lang="el-GR" dirty="0" err="1"/>
              <a:t>Κόμητες</a:t>
            </a:r>
            <a:endParaRPr lang="el-GR" dirty="0"/>
          </a:p>
          <a:p>
            <a:r>
              <a:rPr lang="el-GR" dirty="0"/>
              <a:t>Έπαρχοι πόλεων</a:t>
            </a:r>
          </a:p>
          <a:p>
            <a:r>
              <a:rPr lang="el-GR" dirty="0"/>
              <a:t>Άλλοι αξιωματούχοι</a:t>
            </a:r>
          </a:p>
          <a:p>
            <a:endParaRPr lang="el-GR" dirty="0"/>
          </a:p>
          <a:p>
            <a:r>
              <a:rPr lang="el-GR" dirty="0"/>
              <a:t>Αυστηρά συγκεντρωτικό γραφειοκρατικό σύστημα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529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9384AF-C83B-4371-6BAA-E415B18A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 στρατός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3791C9-7854-C3C5-0B04-064F65D90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200.000 επαγγελματίες στρατιώτες</a:t>
            </a:r>
          </a:p>
          <a:p>
            <a:r>
              <a:rPr lang="it-IT" dirty="0"/>
              <a:t>Castra (</a:t>
            </a:r>
            <a:r>
              <a:rPr lang="el-GR" dirty="0"/>
              <a:t>φρούρια, οχυρά)/ </a:t>
            </a:r>
            <a:r>
              <a:rPr lang="it-IT" dirty="0"/>
              <a:t>Limes </a:t>
            </a:r>
            <a:r>
              <a:rPr lang="el-GR" dirty="0"/>
              <a:t>(όριο)</a:t>
            </a:r>
          </a:p>
          <a:p>
            <a:r>
              <a:rPr lang="it-IT" dirty="0"/>
              <a:t>Foederati </a:t>
            </a:r>
            <a:r>
              <a:rPr lang="el-GR" dirty="0"/>
              <a:t>(</a:t>
            </a:r>
            <a:r>
              <a:rPr lang="el-GR" dirty="0" err="1"/>
              <a:t>φοιδεράτοι</a:t>
            </a:r>
            <a:r>
              <a:rPr lang="el-GR" dirty="0"/>
              <a:t>): μη ρωμαϊκοί πληθυσμοί που εγκαθίστανται μαζικά στη μεθόριο και καλλιεργούν τη γη, με αντάλλαγμα την παροχή στρατιωτικής υπηρεσίας</a:t>
            </a:r>
          </a:p>
          <a:p>
            <a:r>
              <a:rPr lang="el-GR" dirty="0"/>
              <a:t>Ο στρατός παρεμβαίνει στην ανάδειξη των αυτοκρατόρων ή/και στην υπεράσπισή τους από τους εχθρούς τους.</a:t>
            </a:r>
          </a:p>
        </p:txBody>
      </p:sp>
    </p:spTree>
    <p:extLst>
      <p:ext uri="{BB962C8B-B14F-4D97-AF65-F5344CB8AC3E}">
        <p14:creationId xmlns:p14="http://schemas.microsoft.com/office/powerpoint/2010/main" val="296096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CB6DC7-CA7C-C9DA-F682-166769F9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Θρησκεία - εκκλησία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859B84-9217-DA3E-4C9A-90F97A913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χριστιανισμός κατακτά γρήγορα πλατιά στρώματα, ως θρησκεία των πληβείων</a:t>
            </a:r>
          </a:p>
          <a:p>
            <a:r>
              <a:rPr lang="el-GR" dirty="0"/>
              <a:t>313: διάταγμα των Μεδιολάνων: επιτρέπεται στους χριστιανούς να ασκούν τη λατρεία τους</a:t>
            </a:r>
          </a:p>
          <a:p>
            <a:r>
              <a:rPr lang="el-GR" dirty="0"/>
              <a:t>392: Διάταγμα της Κωνσταντινούπολης: ο Θεοδόσιος αναγορεύει το Χριστιανισμό σε επίσημη θρησκεία του κράτους</a:t>
            </a:r>
          </a:p>
          <a:p>
            <a:r>
              <a:rPr lang="el-GR" i="1" dirty="0"/>
              <a:t>Η ύπαιθρος, σε αντίθεση με την πόλη, παραμένει παγανιστική (ειδωλολατρική)</a:t>
            </a:r>
          </a:p>
        </p:txBody>
      </p:sp>
    </p:spTree>
    <p:extLst>
      <p:ext uri="{BB962C8B-B14F-4D97-AF65-F5344CB8AC3E}">
        <p14:creationId xmlns:p14="http://schemas.microsoft.com/office/powerpoint/2010/main" val="258203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92B7FE-125B-E2A9-7EEC-72ACD29A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Οργάνωση της εκκλησίας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FCC994-95E6-E3B0-B3F2-6B9056F48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Πάπας</a:t>
            </a:r>
          </a:p>
          <a:p>
            <a:r>
              <a:rPr lang="el-GR"/>
              <a:t>Επαρχία</a:t>
            </a:r>
            <a:r>
              <a:rPr lang="el-GR" dirty="0"/>
              <a:t>: μητροπολίτης</a:t>
            </a:r>
          </a:p>
          <a:p>
            <a:r>
              <a:rPr lang="el-GR" dirty="0"/>
              <a:t>Πόλη : επίσκοπος</a:t>
            </a:r>
          </a:p>
          <a:p>
            <a:r>
              <a:rPr lang="el-GR" i="1" dirty="0"/>
              <a:t>Στα πρώτα μεσαιωνικά χρόνια, οι πόλεις διοικούνται από τους επισκόπους τους</a:t>
            </a:r>
          </a:p>
        </p:txBody>
      </p:sp>
    </p:spTree>
    <p:extLst>
      <p:ext uri="{BB962C8B-B14F-4D97-AF65-F5344CB8AC3E}">
        <p14:creationId xmlns:p14="http://schemas.microsoft.com/office/powerpoint/2010/main" val="126061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16C0C4-2DD3-6B13-4AC1-3F42D0B7F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Οι νέες πόλεις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864031-0F9F-0A1F-7861-81EE05A33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330 μ.Χ.: η έδρα της αυτοκρατορίας μεταφέρεται στην Κωνσταντινούπολη</a:t>
            </a:r>
          </a:p>
          <a:p>
            <a:r>
              <a:rPr lang="el-GR" dirty="0"/>
              <a:t>Μεδιόλανα (Μιλάνο)</a:t>
            </a:r>
          </a:p>
          <a:p>
            <a:r>
              <a:rPr lang="el-GR" dirty="0" err="1"/>
              <a:t>Τρέβηροι</a:t>
            </a:r>
            <a:r>
              <a:rPr lang="el-GR" dirty="0"/>
              <a:t> (</a:t>
            </a:r>
            <a:r>
              <a:rPr lang="el-GR" dirty="0" err="1"/>
              <a:t>Τριρ</a:t>
            </a:r>
            <a:r>
              <a:rPr lang="el-GR" dirty="0"/>
              <a:t>)</a:t>
            </a:r>
          </a:p>
          <a:p>
            <a:r>
              <a:rPr lang="el-GR" dirty="0"/>
              <a:t>Ραβέννα</a:t>
            </a:r>
          </a:p>
          <a:p>
            <a:r>
              <a:rPr lang="el-GR" i="1" dirty="0"/>
              <a:t>Η ενίσχυση αυτών των νέων διοικητικών κέντρων δηλώνει την παρακμή και τον παραμερισμό της Ρώμης</a:t>
            </a:r>
          </a:p>
        </p:txBody>
      </p:sp>
    </p:spTree>
    <p:extLst>
      <p:ext uri="{BB962C8B-B14F-4D97-AF65-F5344CB8AC3E}">
        <p14:creationId xmlns:p14="http://schemas.microsoft.com/office/powerpoint/2010/main" val="371954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896335-457B-ED58-98A4-E0C5D03C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Η παρακμή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84D176-9991-0E66-85E2-14AC25E0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u="sng" dirty="0"/>
              <a:t>Στοιχεία που οδηγούν στην αποσύνθεση του δουλοκτητικού συστήματος:</a:t>
            </a:r>
          </a:p>
          <a:p>
            <a:r>
              <a:rPr lang="el-GR" dirty="0"/>
              <a:t>α) Ο δούλος θεωρείται εργαλείο, πωλείται και αγοράζεται/ δεν δείχνει κανένα ενδιαφέρον για τη βελτίωση των μέσων παραγωγής</a:t>
            </a:r>
          </a:p>
          <a:p>
            <a:r>
              <a:rPr lang="el-GR" dirty="0"/>
              <a:t>β) Η φτηνή δουλική εργασία καθιστά ασύμφορη την εργασία των φτωχών ελεύθερων πολιτών/ μεγάλη συγκέντρωση στις πόλεις ενός άνεργου φτωχού πληθυσμού που τρέφεται από τα κρατικά συσσίτια</a:t>
            </a:r>
          </a:p>
          <a:p>
            <a:r>
              <a:rPr lang="el-GR" dirty="0"/>
              <a:t>γ) Επιδείνωση των υλικών όρων ζωής των δούλων/ εξεγέρσεις και καταστροφή μέσων παραγωγής</a:t>
            </a:r>
          </a:p>
        </p:txBody>
      </p:sp>
    </p:spTree>
    <p:extLst>
      <p:ext uri="{BB962C8B-B14F-4D97-AF65-F5344CB8AC3E}">
        <p14:creationId xmlns:p14="http://schemas.microsoft.com/office/powerpoint/2010/main" val="1889486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2B9996-3651-E55E-5335-3898ECAE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Η παρακμή (2)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9CC7CE2-2151-5140-BD16-D1CF78FD0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Απώλεια λάφυρων και δούλων μετά το σταμάτημα των κατακτήσεων</a:t>
            </a:r>
          </a:p>
          <a:p>
            <a:r>
              <a:rPr lang="el-GR" dirty="0"/>
              <a:t>Βαριά φορολογία</a:t>
            </a:r>
          </a:p>
          <a:p>
            <a:r>
              <a:rPr lang="el-GR" dirty="0"/>
              <a:t>Αδυναμία φύλαξης των συνόρων από τις βαρβαρικές εισβολές</a:t>
            </a:r>
          </a:p>
          <a:p>
            <a:r>
              <a:rPr lang="el-GR" dirty="0"/>
              <a:t>Συγκεντρωτική – γραφειοκρατική διοίκηση</a:t>
            </a:r>
          </a:p>
          <a:p>
            <a:r>
              <a:rPr lang="el-GR" dirty="0"/>
              <a:t>Αξιώματα και επαγγέλματα γίνονται κληρονομικά</a:t>
            </a:r>
          </a:p>
          <a:p>
            <a:r>
              <a:rPr lang="el-GR" dirty="0"/>
              <a:t>Ανασφάλεια στις πόλεις που περιτειχίζονται/ Οι κάτοικοι της εγκαταλείπουν</a:t>
            </a:r>
          </a:p>
          <a:p>
            <a:r>
              <a:rPr lang="el-GR" dirty="0"/>
              <a:t>Δούλοι, απελεύθεροι, παλιοί κάτοικοι των πόλεων εγκαθίστανται στην ύπαιθρο με το καθεστώς του «πάροικου»</a:t>
            </a:r>
          </a:p>
        </p:txBody>
      </p:sp>
    </p:spTree>
    <p:extLst>
      <p:ext uri="{BB962C8B-B14F-4D97-AF65-F5344CB8AC3E}">
        <p14:creationId xmlns:p14="http://schemas.microsoft.com/office/powerpoint/2010/main" val="50743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243071-68AF-6D37-3C74-A28F4B42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Το τέλος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0C0AF5-CD4E-4F56-8563-75510DBBF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5</a:t>
            </a:r>
            <a:r>
              <a:rPr lang="el-GR" baseline="30000" dirty="0"/>
              <a:t>ος</a:t>
            </a:r>
            <a:r>
              <a:rPr lang="el-GR" dirty="0"/>
              <a:t> αιώνας: Ο αυτοκράτορας γίνεται σκιώδης/ Η επικράτεια περιορίζεται στην Ιταλία/ Συγκροτούνται βαρβαρικά βασίλεια</a:t>
            </a:r>
          </a:p>
          <a:p>
            <a:r>
              <a:rPr lang="el-GR" dirty="0"/>
              <a:t>475: Ο Ορέστης ανατρέπει τον αυτοκράτορα Ιούλιο </a:t>
            </a:r>
            <a:r>
              <a:rPr lang="el-GR" dirty="0" err="1"/>
              <a:t>Νέποτα</a:t>
            </a:r>
            <a:r>
              <a:rPr lang="el-GR" dirty="0"/>
              <a:t> και τον αντικαθιστά με το γιό του, Ρωμύλο </a:t>
            </a:r>
            <a:r>
              <a:rPr lang="el-GR" dirty="0" err="1"/>
              <a:t>Αυγουστύλο</a:t>
            </a:r>
            <a:endParaRPr lang="el-GR" dirty="0"/>
          </a:p>
          <a:p>
            <a:r>
              <a:rPr lang="el-GR" dirty="0"/>
              <a:t>Ο </a:t>
            </a:r>
            <a:r>
              <a:rPr lang="el-GR" dirty="0" err="1"/>
              <a:t>Οδόακρος</a:t>
            </a:r>
            <a:r>
              <a:rPr lang="el-GR" dirty="0"/>
              <a:t>, αρχηγός του λαού των </a:t>
            </a:r>
            <a:r>
              <a:rPr lang="el-GR" dirty="0" err="1"/>
              <a:t>Ερούλων</a:t>
            </a:r>
            <a:r>
              <a:rPr lang="el-GR" dirty="0"/>
              <a:t>, απαιτεί για το λαό του το καθεστώς του «</a:t>
            </a:r>
            <a:r>
              <a:rPr lang="el-GR" dirty="0" err="1"/>
              <a:t>φοιδεράτου</a:t>
            </a:r>
            <a:r>
              <a:rPr lang="el-GR" dirty="0"/>
              <a:t>», εξεγείρεται και ανατρέπει το Ρωμύλο </a:t>
            </a:r>
            <a:r>
              <a:rPr lang="el-GR" dirty="0" err="1"/>
              <a:t>Αυγουστύλο</a:t>
            </a:r>
            <a:r>
              <a:rPr lang="el-GR" dirty="0"/>
              <a:t>.</a:t>
            </a:r>
          </a:p>
          <a:p>
            <a:r>
              <a:rPr lang="el-GR" dirty="0"/>
              <a:t>Ο </a:t>
            </a:r>
            <a:r>
              <a:rPr lang="el-GR" dirty="0" err="1"/>
              <a:t>Οδόακρος</a:t>
            </a:r>
            <a:r>
              <a:rPr lang="el-GR" dirty="0"/>
              <a:t> στέλνει τα αυτοκρατορικά εμβλήματα στην </a:t>
            </a:r>
            <a:r>
              <a:rPr lang="el-GR" dirty="0" err="1"/>
              <a:t>Κων</a:t>
            </a:r>
            <a:r>
              <a:rPr lang="el-GR" dirty="0"/>
              <a:t>/</a:t>
            </a:r>
            <a:r>
              <a:rPr lang="el-GR" dirty="0" err="1"/>
              <a:t>πολη</a:t>
            </a:r>
            <a:r>
              <a:rPr lang="el-GR" dirty="0"/>
              <a:t>, στον αυτοκράτορα Ζήνωνα</a:t>
            </a:r>
          </a:p>
        </p:txBody>
      </p:sp>
    </p:spTree>
    <p:extLst>
      <p:ext uri="{BB962C8B-B14F-4D97-AF65-F5344CB8AC3E}">
        <p14:creationId xmlns:p14="http://schemas.microsoft.com/office/powerpoint/2010/main" val="126964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67611A-7EC2-A00A-EB6C-7209EC84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Νέοι λαοί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924F50-975E-D30C-C45D-EB8862780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Βρετανία, αριστερή όχθη του Ρήνου, δυτική όχθη Δούναβη: γερμανικά φύλα</a:t>
            </a:r>
          </a:p>
          <a:p>
            <a:r>
              <a:rPr lang="el-GR" dirty="0"/>
              <a:t>Υποχωρούν τα λατινικά προς όφελος των γερμανικών γλωσσών</a:t>
            </a:r>
          </a:p>
          <a:p>
            <a:r>
              <a:rPr lang="el-GR" dirty="0"/>
              <a:t>Τα λατινικά εξελίσσονται σε άλλες περιοχές (σημερινή Γαλλία, Ιταλία, Ισπανία/ ρωμανικές γλώσσες)</a:t>
            </a:r>
          </a:p>
          <a:p>
            <a:r>
              <a:rPr lang="el-GR" dirty="0"/>
              <a:t>Ρήνος – Βρετανία: εξαπλώνεται ο γερμανικός παγανισμός</a:t>
            </a:r>
          </a:p>
        </p:txBody>
      </p:sp>
    </p:spTree>
    <p:extLst>
      <p:ext uri="{BB962C8B-B14F-4D97-AF65-F5344CB8AC3E}">
        <p14:creationId xmlns:p14="http://schemas.microsoft.com/office/powerpoint/2010/main" val="3535937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1B18CE-65D5-D46E-2A07-74259350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Τα μετά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2551CB-319C-483D-5EF0-60D556FD7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Βυζαντινή αυτοκρατορία: εμφανίζεται ως ο νόμιμος επίγονος της Ρώμης/ ανακατάληψη Βόρειας Αφρικής, Ιταλίας και Νότιας Ισπανίας από τον Ιουστινιανό</a:t>
            </a:r>
          </a:p>
          <a:p>
            <a:r>
              <a:rPr lang="el-GR" dirty="0"/>
              <a:t>Δύση: συγκρότηση 2 αυτοκρατοριών (Φράγκικη, 8</a:t>
            </a:r>
            <a:r>
              <a:rPr lang="el-GR" baseline="30000" dirty="0"/>
              <a:t>ος</a:t>
            </a:r>
            <a:r>
              <a:rPr lang="el-GR" dirty="0"/>
              <a:t> αι., Γερμανική 9</a:t>
            </a:r>
            <a:r>
              <a:rPr lang="el-GR" baseline="30000" dirty="0"/>
              <a:t>ος</a:t>
            </a:r>
            <a:r>
              <a:rPr lang="el-GR" dirty="0"/>
              <a:t> αιώνας)</a:t>
            </a:r>
          </a:p>
          <a:p>
            <a:r>
              <a:rPr lang="el-GR" dirty="0"/>
              <a:t>Ο Πάπας λειτουργεί ενοποιητικά αλλά και ως κληρονόμος της Ρωμαϊκής ιδέας</a:t>
            </a:r>
          </a:p>
        </p:txBody>
      </p:sp>
    </p:spTree>
    <p:extLst>
      <p:ext uri="{BB962C8B-B14F-4D97-AF65-F5344CB8AC3E}">
        <p14:creationId xmlns:p14="http://schemas.microsoft.com/office/powerpoint/2010/main" val="267854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B090A6-C97D-3C97-D003-F87372A9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Μεσαίωνας (χρονικά όρια – συνέχεια)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7B0FEF-E4A8-7FB5-D16C-C7CD46F84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049" y="1825625"/>
            <a:ext cx="10515600" cy="4351338"/>
          </a:xfrm>
        </p:spPr>
        <p:txBody>
          <a:bodyPr/>
          <a:lstStyle/>
          <a:p>
            <a:r>
              <a:rPr lang="el-GR" b="1" dirty="0"/>
              <a:t>Λήξη: </a:t>
            </a:r>
          </a:p>
          <a:p>
            <a:r>
              <a:rPr lang="el-GR" dirty="0"/>
              <a:t>1453 (Άλωση Κωνσταντινούπολης από τους Οθωμανούς – Ανατολή)</a:t>
            </a:r>
          </a:p>
          <a:p>
            <a:r>
              <a:rPr lang="el-GR" dirty="0"/>
              <a:t>1492 (Ανακάλυψη της Αμερικής – Δύση)</a:t>
            </a:r>
          </a:p>
          <a:p>
            <a:endParaRPr lang="el-GR" dirty="0"/>
          </a:p>
          <a:p>
            <a:r>
              <a:rPr lang="el-GR" b="1" dirty="0"/>
              <a:t>Τα όρια αυτά είναι </a:t>
            </a:r>
            <a:r>
              <a:rPr lang="el-GR" b="1" dirty="0">
                <a:solidFill>
                  <a:srgbClr val="C00000"/>
                </a:solidFill>
              </a:rPr>
              <a:t>συμβατικά</a:t>
            </a:r>
          </a:p>
          <a:p>
            <a:r>
              <a:rPr lang="el-GR" b="1" dirty="0">
                <a:solidFill>
                  <a:srgbClr val="C00000"/>
                </a:solidFill>
              </a:rPr>
              <a:t>5</a:t>
            </a:r>
            <a:r>
              <a:rPr lang="el-GR" b="1" baseline="30000" dirty="0">
                <a:solidFill>
                  <a:srgbClr val="C00000"/>
                </a:solidFill>
              </a:rPr>
              <a:t>ος</a:t>
            </a:r>
            <a:r>
              <a:rPr lang="el-GR" b="1" dirty="0">
                <a:solidFill>
                  <a:srgbClr val="C00000"/>
                </a:solidFill>
              </a:rPr>
              <a:t> – 15</a:t>
            </a:r>
            <a:r>
              <a:rPr lang="el-GR" b="1" baseline="30000" dirty="0">
                <a:solidFill>
                  <a:srgbClr val="C00000"/>
                </a:solidFill>
              </a:rPr>
              <a:t>ος</a:t>
            </a:r>
            <a:r>
              <a:rPr lang="el-GR" b="1" dirty="0">
                <a:solidFill>
                  <a:srgbClr val="C00000"/>
                </a:solidFill>
              </a:rPr>
              <a:t> αιώνας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692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9D4FF9-5762-8E0A-9FF2-16FAC41D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Γιατί Μεσαίωνας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9A73A6-F321-3FC6-B285-60E6E7F79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περιοδολόγηση</a:t>
            </a:r>
            <a:r>
              <a:rPr lang="el-GR" dirty="0"/>
              <a:t> αφορά την ιστορία της Ευρώπης</a:t>
            </a:r>
          </a:p>
          <a:p>
            <a:r>
              <a:rPr lang="el-GR" dirty="0"/>
              <a:t>Μεσαίωνας ή Μέσοι Χρόνοι: ονομάζεται έτσι από τους σύγχρονους ερευνητές, διότι είναι η εποχή ανάμεσα στην αρχαιότητα και τους νεότερους χρόνους.</a:t>
            </a:r>
          </a:p>
          <a:p>
            <a:r>
              <a:rPr lang="el-GR" dirty="0"/>
              <a:t>Πρώτη εμφάνιση του όρου: 16</a:t>
            </a:r>
            <a:r>
              <a:rPr lang="el-GR" baseline="30000" dirty="0"/>
              <a:t>ος</a:t>
            </a:r>
            <a:r>
              <a:rPr lang="el-GR" dirty="0"/>
              <a:t> αιώνας (Ιταλός ιστορικός τέχνης </a:t>
            </a:r>
            <a:r>
              <a:rPr lang="el-GR" dirty="0" err="1"/>
              <a:t>Βασάρι</a:t>
            </a:r>
            <a:r>
              <a:rPr lang="el-GR" dirty="0"/>
              <a:t>, σε αντιπαράθεση με την όρο</a:t>
            </a:r>
            <a:r>
              <a:rPr lang="en-US" dirty="0"/>
              <a:t> </a:t>
            </a:r>
            <a:r>
              <a:rPr lang="en-US" dirty="0" err="1"/>
              <a:t>Rinascita</a:t>
            </a:r>
            <a:r>
              <a:rPr lang="el-GR" dirty="0"/>
              <a:t> – αναγέννηση των αρχαίων γραμμάτων και της αρχαίας αισθητικής).</a:t>
            </a:r>
          </a:p>
          <a:p>
            <a:r>
              <a:rPr lang="el-GR" dirty="0" err="1"/>
              <a:t>Απαξιωτική</a:t>
            </a:r>
            <a:r>
              <a:rPr lang="el-GR" dirty="0"/>
              <a:t> χρήση του όρου: απόρροια της αντίληψης του αναγεννησιακού ανθρώπου για την εποχή («σκοτεινοί χρόνοι»).</a:t>
            </a:r>
          </a:p>
        </p:txBody>
      </p:sp>
    </p:spTree>
    <p:extLst>
      <p:ext uri="{BB962C8B-B14F-4D97-AF65-F5344CB8AC3E}">
        <p14:creationId xmlns:p14="http://schemas.microsoft.com/office/powerpoint/2010/main" val="32756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210856-8E21-E56A-557C-6DEB3B6C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u="sng" dirty="0"/>
              <a:t>Δυτικός Μεσαίωνας – Γεωγραφικός χώρος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E532A25-B2B2-C677-4332-F41A8977B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181" y="1657928"/>
            <a:ext cx="8035637" cy="5200072"/>
          </a:xfrm>
        </p:spPr>
      </p:pic>
    </p:spTree>
    <p:extLst>
      <p:ext uri="{BB962C8B-B14F-4D97-AF65-F5344CB8AC3E}">
        <p14:creationId xmlns:p14="http://schemas.microsoft.com/office/powerpoint/2010/main" val="1962701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9EA7A4-79CB-3BE7-42BE-8D94A8E6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Δυτικός Μεσαίωνας – Εθνολογική σύνθεση της Δυτικής Ευρώπης/Γλώσσα και πολιτισμός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2A7FC80-6CFD-C6F8-3B7B-CF7C40C4B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Ρωμαίοι</a:t>
            </a:r>
          </a:p>
          <a:p>
            <a:r>
              <a:rPr lang="el-GR" dirty="0" err="1"/>
              <a:t>Γαλάτες</a:t>
            </a:r>
            <a:r>
              <a:rPr lang="el-GR" dirty="0"/>
              <a:t> (Κέλτες)</a:t>
            </a:r>
          </a:p>
          <a:p>
            <a:r>
              <a:rPr lang="el-GR" dirty="0"/>
              <a:t>Γερμανικά φύλα</a:t>
            </a:r>
          </a:p>
          <a:p>
            <a:r>
              <a:rPr lang="el-GR" dirty="0" err="1"/>
              <a:t>Σκανδιναυοί</a:t>
            </a:r>
            <a:r>
              <a:rPr lang="el-GR" dirty="0"/>
              <a:t> (Βίκινγκς)</a:t>
            </a:r>
          </a:p>
          <a:p>
            <a:r>
              <a:rPr lang="el-GR" dirty="0"/>
              <a:t>Δυτικοί Σλάβοι</a:t>
            </a:r>
          </a:p>
          <a:p>
            <a:r>
              <a:rPr lang="el-GR" i="1" dirty="0"/>
              <a:t>Ο ρωμαϊκός χαρακτήρας της αυτοκρατορίας νοθεύεται προοδευτικά και ο χώρος της Δυτικής Ευρώπης γίνεται η μήτρα που θα γεννήσει αργότερα τα σύγχρονα ευρωπαϊκά έθνη.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04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CA6DD6-ADA8-B304-6052-A4C92949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Δυτικός Μεσαίωνας – χαρακτηριστικά</a:t>
            </a:r>
            <a:br>
              <a:rPr lang="el-GR" b="1" u="sng" dirty="0"/>
            </a:br>
            <a:r>
              <a:rPr lang="el-GR" b="1" u="sng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D4B5C7-F5D1-E44B-C12A-EFBC2D5F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811"/>
            <a:ext cx="10515600" cy="4279152"/>
          </a:xfrm>
        </p:spPr>
        <p:txBody>
          <a:bodyPr/>
          <a:lstStyle/>
          <a:p>
            <a:r>
              <a:rPr lang="el-GR" dirty="0"/>
              <a:t>Φεουδαρχικός οικονομικός και κοινωνικός σχηματισμός</a:t>
            </a:r>
          </a:p>
          <a:p>
            <a:r>
              <a:rPr lang="el-GR" dirty="0"/>
              <a:t>Επιστροφή στην κλειστή οικονομία</a:t>
            </a:r>
          </a:p>
          <a:p>
            <a:r>
              <a:rPr lang="el-GR" dirty="0"/>
              <a:t>Παρακμή πόλεων  - εμπορίου</a:t>
            </a:r>
          </a:p>
          <a:p>
            <a:r>
              <a:rPr lang="el-GR" dirty="0"/>
              <a:t>Πολιτική διάσπαση</a:t>
            </a:r>
          </a:p>
          <a:p>
            <a:r>
              <a:rPr lang="el-GR" dirty="0"/>
              <a:t>Κυριαρχία της εκκλησίας</a:t>
            </a:r>
          </a:p>
          <a:p>
            <a:r>
              <a:rPr lang="el-GR" dirty="0"/>
              <a:t>Ρωμαιοκαθολικό δόγμα</a:t>
            </a:r>
          </a:p>
          <a:p>
            <a:r>
              <a:rPr lang="el-GR" dirty="0"/>
              <a:t>Διαμόρφωση των σύγχρονων ευρωπαϊκών γλωσσών</a:t>
            </a:r>
          </a:p>
        </p:txBody>
      </p:sp>
    </p:spTree>
    <p:extLst>
      <p:ext uri="{BB962C8B-B14F-4D97-AF65-F5344CB8AC3E}">
        <p14:creationId xmlns:p14="http://schemas.microsoft.com/office/powerpoint/2010/main" val="1245723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159BD3-AA6C-041B-0C64-D3FF956A8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Δυτικός Μεσαίωνας (Α) και Βυζάντιο (Β)</a:t>
            </a:r>
          </a:p>
        </p:txBody>
      </p:sp>
      <p:graphicFrame>
        <p:nvGraphicFramePr>
          <p:cNvPr id="4" name="Πίνακας 4">
            <a:extLst>
              <a:ext uri="{FF2B5EF4-FFF2-40B4-BE49-F238E27FC236}">
                <a16:creationId xmlns:a16="http://schemas.microsoft.com/office/drawing/2014/main" id="{F0F46C87-0589-DEE5-320D-CB6A39C3B9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887705"/>
              </p:ext>
            </p:extLst>
          </p:nvPr>
        </p:nvGraphicFramePr>
        <p:xfrm>
          <a:off x="838200" y="1825625"/>
          <a:ext cx="10515600" cy="6355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59414905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29962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ΒΥΖΑΝΤΙΟ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17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Γρήγορη συγκρότηση φεουδαρχικού συστήματος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Αργή συγκρότηση φεουδαρχικού συστήματος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56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Παρακμή των πόλεων και του εμπορίου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Οι πόλεις και το εμπόριο εξακολουθούν να ακμάζουν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77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/>
                        <a:t>Πολυδιασπασμένη</a:t>
                      </a:r>
                      <a:r>
                        <a:rPr lang="el-GR" dirty="0"/>
                        <a:t> πολιτική εξουσία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Ισχυρή κεντρική εξουσία – ενιαίο κράτος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882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Ο ανώτατος εκκλησιαστικός αρχηγός (Πάπας) έχει και μεγάλη πολιτική δύναμη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 ανώτατος εκκλησιαστικός αρχηγός (Πατριάρχης </a:t>
                      </a:r>
                      <a:r>
                        <a:rPr lang="el-GR" dirty="0" err="1"/>
                        <a:t>Κων</a:t>
                      </a:r>
                      <a:r>
                        <a:rPr lang="el-GR" dirty="0"/>
                        <a:t>/</a:t>
                      </a:r>
                      <a:r>
                        <a:rPr lang="el-GR" dirty="0" err="1"/>
                        <a:t>πολης</a:t>
                      </a:r>
                      <a:r>
                        <a:rPr lang="el-GR" dirty="0"/>
                        <a:t>) είναι μεν ισχυρός αλλά πάντα κάτω από τον αυτοκράτορα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29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Ρωμαιοκαθολικό δόγμα (μετά το Σχίσμα)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Ορθόδοξο δόγμα (μετά το σχίσμα)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712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Κυριαρχία της Λατινικής ως επίσημης γλώσσας – Επηρεάζονται και ενσωματώνονται οι γλώσσες των μόνιμων κατοίκων της περιοχής (κελτικά) ή οι γλώσσες των νεοφερμένων/ Δημιουργία εθνικών  γλωσσών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τον 7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αιώνα και μετά, κυρίαρχη γλώσσα είναι η Ελληνική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899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Αποκαλούν τους Βυζαντινούς «Έλληνες» (</a:t>
                      </a:r>
                      <a:r>
                        <a:rPr lang="it-IT" dirty="0"/>
                        <a:t>Grecos – Greci)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Αποκαλούν τους εαυτούς τους «Ρωμαίους» (ως οι μόνοι νόμιμοι διάδοχοι της Ρωμαϊκής Αυτοκρατορίας)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339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4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046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41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56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2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0A4669-BE33-6388-170A-1DACD4DE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Είναι ο Μεσαίωνας μόνο σκοτάδι;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70CF1C-40A3-DB2C-9412-0DC9887EB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Συνήθως, ταυτίζουμε το Μεσαίωνα με </a:t>
            </a:r>
            <a:r>
              <a:rPr lang="el-GR" dirty="0" err="1"/>
              <a:t>ο,τιδήποτε</a:t>
            </a:r>
            <a:r>
              <a:rPr lang="el-GR" dirty="0"/>
              <a:t> σκοταδιστικό – αναχρονιστικό – απάνθρωπο (κυριαρχία του θρησκευτικού </a:t>
            </a:r>
            <a:r>
              <a:rPr lang="el-GR" dirty="0" err="1"/>
              <a:t>ένατι</a:t>
            </a:r>
            <a:r>
              <a:rPr lang="el-GR" dirty="0"/>
              <a:t> του επιστημονικού πνεύματος.</a:t>
            </a:r>
          </a:p>
          <a:p>
            <a:r>
              <a:rPr lang="el-GR" b="1" dirty="0"/>
              <a:t>Νεωτερικά – προωθητικά στοιχεία που φέρνει ο Μεσαίωνας στην Ιστορία:</a:t>
            </a:r>
          </a:p>
          <a:p>
            <a:r>
              <a:rPr lang="el-GR" b="1" dirty="0">
                <a:solidFill>
                  <a:srgbClr val="C00000"/>
                </a:solidFill>
              </a:rPr>
              <a:t>Βελτίωση της θέσης του άμεσου παραγωγού σε σχέση με το δουλοκτητικό σύστημα</a:t>
            </a:r>
          </a:p>
          <a:p>
            <a:r>
              <a:rPr lang="el-GR" b="1" dirty="0">
                <a:solidFill>
                  <a:srgbClr val="C00000"/>
                </a:solidFill>
              </a:rPr>
              <a:t>Σοβαρές τεχνολογικές βελτιώσεις, κυρίως στα μέσα παραγωγής</a:t>
            </a:r>
          </a:p>
        </p:txBody>
      </p:sp>
    </p:spTree>
    <p:extLst>
      <p:ext uri="{BB962C8B-B14F-4D97-AF65-F5344CB8AC3E}">
        <p14:creationId xmlns:p14="http://schemas.microsoft.com/office/powerpoint/2010/main" val="267786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2300F4-05BC-607D-14FA-95F59D78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u="sng" dirty="0"/>
              <a:t>Ο όψιμος ρωμαϊκός κόσμος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7664B2-E9C7-73BB-2538-DB37E1FC2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Κοινωνική και πολιτική διάρθρωση</a:t>
            </a:r>
          </a:p>
          <a:p>
            <a:endParaRPr lang="el-GR" b="1" dirty="0"/>
          </a:p>
          <a:p>
            <a:endParaRPr lang="el-GR" b="1" dirty="0"/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E889EAFD-2005-1627-B763-5D8642EFB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020857"/>
              </p:ext>
            </p:extLst>
          </p:nvPr>
        </p:nvGraphicFramePr>
        <p:xfrm>
          <a:off x="1039962" y="2519363"/>
          <a:ext cx="8128000" cy="265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022042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2008578"/>
                    </a:ext>
                  </a:extLst>
                </a:gridCol>
              </a:tblGrid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ΠΟΛΗ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ΥΠΑΙΘΡΟΣ </a:t>
                      </a:r>
                      <a:r>
                        <a:rPr lang="it-IT" dirty="0"/>
                        <a:t>(Pagus)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700999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Συγκλητικοί: ιδιοκτήτες μεγάλων περιουσιών/κατέχουν τιμητικές θέσεις αλλά χωρίς πραγματική εξουσία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Μεγάλοι ιδιοκτήτες γης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269882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Έμποροι και τεχνίτες (οργανωμένοι σε συντεχνίες)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Καλλιεργητές εγκατεστημένοι στα κτήματα των </a:t>
                      </a:r>
                      <a:r>
                        <a:rPr lang="el-GR" dirty="0" err="1"/>
                        <a:t>μεγαλογαιοκτημόνων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84369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r>
                        <a:rPr lang="el-GR" dirty="0"/>
                        <a:t>Δούλοι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Ελεύθεροι καλλιεργητές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95235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Δούλοι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536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246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1040</Words>
  <Application>Microsoft Office PowerPoint</Application>
  <PresentationFormat>Ευρεία οθόνη</PresentationFormat>
  <Paragraphs>124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Θέμα του Office</vt:lpstr>
      <vt:lpstr>Μεσαίωνας ή Μέσοι Χρόνοι</vt:lpstr>
      <vt:lpstr>Μεσαίωνας (χρονικά όρια – συνέχεια)</vt:lpstr>
      <vt:lpstr>Γιατί Μεσαίωνας</vt:lpstr>
      <vt:lpstr>Δυτικός Μεσαίωνας – Γεωγραφικός χώρος</vt:lpstr>
      <vt:lpstr>Δυτικός Μεσαίωνας – Εθνολογική σύνθεση της Δυτικής Ευρώπης/Γλώσσα και πολιτισμός</vt:lpstr>
      <vt:lpstr>Δυτικός Μεσαίωνας – χαρακτηριστικά  </vt:lpstr>
      <vt:lpstr>Δυτικός Μεσαίωνας (Α) και Βυζάντιο (Β)</vt:lpstr>
      <vt:lpstr>Είναι ο Μεσαίωνας μόνο σκοτάδι;</vt:lpstr>
      <vt:lpstr>Ο όψιμος ρωμαϊκός κόσμος</vt:lpstr>
      <vt:lpstr>Πολιτική εξουσία</vt:lpstr>
      <vt:lpstr>Ο στρατός</vt:lpstr>
      <vt:lpstr>Θρησκεία - εκκλησία</vt:lpstr>
      <vt:lpstr>Οργάνωση της εκκλησίας</vt:lpstr>
      <vt:lpstr>Οι νέες πόλεις</vt:lpstr>
      <vt:lpstr>Η παρακμή</vt:lpstr>
      <vt:lpstr>Η παρακμή (2)</vt:lpstr>
      <vt:lpstr>Το τέλος</vt:lpstr>
      <vt:lpstr>Νέοι λαοί</vt:lpstr>
      <vt:lpstr>Τα μετά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Δώρα Μόσχου</dc:creator>
  <cp:lastModifiedBy>Δώρα Μόσχου</cp:lastModifiedBy>
  <cp:revision>79</cp:revision>
  <dcterms:created xsi:type="dcterms:W3CDTF">2023-09-30T11:39:59Z</dcterms:created>
  <dcterms:modified xsi:type="dcterms:W3CDTF">2024-10-06T12:38:15Z</dcterms:modified>
</cp:coreProperties>
</file>