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59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2BAF63-347D-4EDD-84F3-A38A4DEBB743}" v="1" dt="2023-11-27T12:00:20.5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091C7C-A542-8317-AC2A-3C2991A57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0067F72-33D2-71DD-894F-CAD3E0F9A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2595FBE-30A5-E6A5-E359-7793AB42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A2AF48-266B-7930-758D-AA480795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6025350-A37D-B3D1-AC9A-0FB369D28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785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7A6949-5A29-3906-5FF2-A5B343089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426FC59-6C6D-0CE3-DA6F-18305151A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1A9AF47-4CCA-D128-9922-36272DCB1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1051E8-83DA-2B49-4143-2CD08524D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291378A-093B-D820-391A-AEA710962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40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10EE8B6-FE12-1C3D-0AEE-0DCA377942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8C67082-F84D-1AFF-2235-E8F1EC747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3D5D3F1-CA31-3C61-E422-0C52D9C6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DC1BE66-FA27-7B4F-93D7-9C911D282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F5B8E7-3B5C-42FA-039C-9E34E34FE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191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980D09-15D2-75DE-987F-6AD69407C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C3937A-A783-FA7E-5BCA-7D8F0126D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2D095E-FD64-2967-37D1-355B9754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04F0BAE-9634-C15B-8634-0EBD477F7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EB7AFE-F976-C934-02A1-9834BA0EA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5538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D92FEB-492B-A936-4B55-549407FDB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80F6616-63BB-2FBE-F10C-461D9BD6D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BDF6886-178B-0C16-33DA-4BA5D2674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1027DC2-FA7F-6551-3D8C-8C58DD9B2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80C0220-47B3-900A-95CF-F7674B5FB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966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F6D77F-3B2F-71FF-499D-622CD1F8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091955-2D66-28CF-5367-0CEA426D3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72A096-2305-315F-42D7-10FE5C8F4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5DC7A74-0C18-437D-E442-901AA5E1C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410FE5E-CBCD-0C69-6D39-9AC4F602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714DCA1-3B95-41BA-7BC5-74CFD550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3678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6D4CD6-202E-B677-25A1-5864E3AD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1D0CB56-58E4-83DB-769E-71B116880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933B52C-7198-8BB1-8EFE-4812B3E9B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9CFC3D9-F595-EE94-97DA-AEF7769E1D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E18472A-76FC-A51A-D7E4-562700EB28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7FCE94C-A0E3-2946-5FB8-696875C9E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1D93CCD-B782-859F-EE0A-EBCF89D69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80F41FE5-A760-5F0C-56CE-304683AEC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355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611573-46BA-D72C-FE04-F3871795B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28D0952-EA51-79B2-C595-685FA4AED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0C44348-C8CF-6A04-6808-061DA44E4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3B64703-4642-B1BD-C21C-2B872100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0898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54D3A4D-1E4B-4E0C-263B-5A5636603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79EA7BF-2628-3508-94F7-8DF0EB3F2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B9F2C1C-9AAF-7308-A2A2-639CB4099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0622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C3FACB-F0D6-BCFC-0AC8-A72FD3CA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C4D833-4BDE-C111-6D81-5822FE1D7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9EEA7AA-BEC4-4839-0EA5-4D15D45C5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3CD24F7-6825-0C16-119B-BB311C146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5EEE507-EED5-4CB9-8C64-D558E0C70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D2252EE-65A2-8DF5-453D-1E810D52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0677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D032D5-B1AE-41EF-687C-3BF084265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A46F534-A7D3-4D88-232B-A35428459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255944A-E9BA-EB21-C7E1-F2CD1B268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EDF1F46-4CB0-E720-8C94-3AA1EAE82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0CDF529-AFC2-91EE-1933-BF25AF93E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1807552-E501-36F7-4781-EA6E0B37C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420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2E9DFCF-B286-7CCD-FA9F-8AA475227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7DA1229-4529-2C03-1A2B-9B2C9836A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FBAFE34-4FE4-EB45-9CA1-2623C6141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770B9-775F-46ED-A01E-42309F6AF2B3}" type="datetimeFigureOut">
              <a:rPr lang="el-GR" smtClean="0"/>
              <a:t>8/12/2024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4554A6-2326-ED3A-C433-218DD91A8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3E90093-3579-3D40-D3AC-54508A51D7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27BE6-E651-4F48-BFEB-BBE1CFC10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6755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B6FD786-55DC-7B3F-E074-476FB4423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φεουδαρχικό σύστημα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3FBC14B3-B6F1-7F6B-295B-ED91BD224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u="sng" dirty="0"/>
              <a:t>Ορισμός – θεωρητικό πλαίσιο</a:t>
            </a:r>
          </a:p>
          <a:p>
            <a:pPr indent="457200"/>
            <a:r>
              <a:rPr lang="el-GR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Κοινωνικο</a:t>
            </a:r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οικονομικός σχηματισμός, ο οποίος διαδέχτηκε, στους περισσότερους λαούς, το δουλοκτητικό σύστημα. </a:t>
            </a:r>
          </a:p>
          <a:p>
            <a:pPr indent="457200"/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Η αρτιότερη μορφή της αναπτύχθηκε στο η </a:t>
            </a:r>
            <a:r>
              <a:rPr lang="el-GR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Δυτ</a:t>
            </a:r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Ευρώπη κατά τη διάρκεια του Μεσαίωνα. Φεουδαρχία επίσης έχει υπάρξει ιστορικά και σε άλλες περιοχές του κόσμου (πχ. Ινδία, Κίνα, Ιαπωνία).</a:t>
            </a:r>
          </a:p>
          <a:p>
            <a:pPr indent="457200"/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Τρεις (3) μεγάλοι ιστορικοί λαοί δεν έχουν περάσει από το δουλοκτητικό σύστημα, αλλά πέρασαν κατευθείαν από το πρωτόγονο κοινοτικό στη φεουδαρχία: </a:t>
            </a:r>
            <a:r>
              <a:rPr lang="el-GR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οι </a:t>
            </a:r>
            <a:r>
              <a:rPr lang="el-GR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γερμανοί</a:t>
            </a:r>
            <a:r>
              <a:rPr lang="el-GR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οι σλάβοι και οι τούρκοι.</a:t>
            </a:r>
            <a:endParaRPr lang="el-GR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4868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167099-A508-4E4F-7D61-831EC2474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Από την υποτέλεια </a:t>
            </a:r>
            <a:r>
              <a:rPr lang="el-GR" b="1" u="sng"/>
              <a:t>στη φεουδαρχία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4FF227-E943-1FDF-293D-F983D8934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Μετάβαση από την υποτέλεια στη φεουδαρχία: αργή και διστακτική</a:t>
            </a:r>
          </a:p>
          <a:p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αι.: «πρώτη φεουδαρχική περίοδος»/ ανάδειξη εξουσίας μικρών τοπικών αρχόντων, πυργοδεσποτών</a:t>
            </a:r>
          </a:p>
          <a:p>
            <a:r>
              <a:rPr lang="el-GR" dirty="0"/>
              <a:t>12</a:t>
            </a:r>
            <a:r>
              <a:rPr lang="el-GR" baseline="30000" dirty="0"/>
              <a:t>ος</a:t>
            </a:r>
            <a:r>
              <a:rPr lang="el-GR" dirty="0"/>
              <a:t> αι.: σταθεροποίηση του φαινομένου</a:t>
            </a:r>
          </a:p>
          <a:p>
            <a:r>
              <a:rPr lang="el-GR" dirty="0"/>
              <a:t>Νέα ενίσχυση μοναρχιών – οι ισορροπίες αλλάζουν προς όφελος των βασιλέων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3294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D4737D-5FD0-0E38-A30D-F825CE4CF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</a:t>
            </a:r>
            <a:r>
              <a:rPr lang="el-GR" b="1" u="sng" dirty="0" err="1"/>
              <a:t>φεουδοβασαλικές</a:t>
            </a:r>
            <a:r>
              <a:rPr lang="el-GR" b="1" u="sng" dirty="0"/>
              <a:t> σχέσεις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F293A2-1D65-9436-40DA-8236E5731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αι.: Η </a:t>
            </a:r>
            <a:r>
              <a:rPr lang="el-GR" u="sng" dirty="0"/>
              <a:t>«αφιέρωση» (</a:t>
            </a:r>
            <a:r>
              <a:rPr lang="it-IT" u="sng" dirty="0"/>
              <a:t>hominium, hommagium)</a:t>
            </a:r>
            <a:r>
              <a:rPr lang="el-GR" u="sng" dirty="0"/>
              <a:t> </a:t>
            </a:r>
            <a:r>
              <a:rPr lang="el-GR" dirty="0"/>
              <a:t>αντικαθιστά τη </a:t>
            </a:r>
            <a:r>
              <a:rPr lang="el-GR" u="sng" dirty="0"/>
              <a:t>«σύσταση» (</a:t>
            </a:r>
            <a:r>
              <a:rPr lang="it-IT" u="sng" dirty="0"/>
              <a:t>recommandatio)</a:t>
            </a:r>
            <a:endParaRPr lang="el-GR" u="sng" dirty="0"/>
          </a:p>
          <a:p>
            <a:r>
              <a:rPr lang="el-GR" u="sng" dirty="0"/>
              <a:t>Φάσεις της «αφιέρωσης»</a:t>
            </a:r>
          </a:p>
          <a:p>
            <a:r>
              <a:rPr lang="it-IT" u="sng" dirty="0"/>
              <a:t>Deditio </a:t>
            </a:r>
            <a:r>
              <a:rPr lang="el-GR" u="sng" dirty="0"/>
              <a:t>(προσχώρηση σε κάποιον): </a:t>
            </a:r>
            <a:r>
              <a:rPr lang="el-GR" dirty="0"/>
              <a:t>γονατίζει μπροστά στο κύριό του με ακάλυπτο κεφάλι και άοπλος και βάζει το κεφάλι του στα χέρια του κυρίου του (</a:t>
            </a:r>
            <a:r>
              <a:rPr lang="it-IT" dirty="0"/>
              <a:t>immixtio manuum)</a:t>
            </a:r>
          </a:p>
          <a:p>
            <a:r>
              <a:rPr lang="el-GR" u="sng" dirty="0"/>
              <a:t>Όρκος πίστης: </a:t>
            </a:r>
            <a:r>
              <a:rPr lang="el-GR" dirty="0"/>
              <a:t>ο υποτελής ορκίζεται πάνω σε λείψανα αγίων ή στο ευαγγέλιο/ Γαλλία – Αγγλία: «φιλί ειρήνης» (</a:t>
            </a:r>
            <a:r>
              <a:rPr lang="it-IT" dirty="0"/>
              <a:t>osculum pacis)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3956052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045DD3-2893-4DA0-6D3A-890C33D09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</a:t>
            </a:r>
            <a:r>
              <a:rPr lang="el-GR" b="1" u="sng" dirty="0" err="1"/>
              <a:t>φεουδοβασαλικές</a:t>
            </a:r>
            <a:r>
              <a:rPr lang="el-GR" b="1" u="sng" dirty="0"/>
              <a:t> σχέσεις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924060-2E37-4044-A2F6-F71341B8A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i="1" dirty="0">
              <a:solidFill>
                <a:srgbClr val="C00000"/>
              </a:solidFill>
            </a:endParaRPr>
          </a:p>
          <a:p>
            <a:r>
              <a:rPr lang="it-IT" u="sng" dirty="0"/>
              <a:t>Investitura (</a:t>
            </a:r>
            <a:r>
              <a:rPr lang="el-GR" u="sng" dirty="0"/>
              <a:t>«περιβολή του φέουδου»): </a:t>
            </a:r>
            <a:r>
              <a:rPr lang="el-GR" dirty="0"/>
              <a:t>ο υποτελής μετατρέπεται σε φεουδάρχη («κάτοχο» του φέουδου – η ψιλή κυριότητα ανήκει πάντα στον ηγεμόνα)/ η τελετή γίνεται ενώπιον μαρτύρων και σπάνια καταγράφεται σε γραπτά τεκμήρια</a:t>
            </a:r>
            <a:r>
              <a:rPr lang="it-IT" u="sng" dirty="0"/>
              <a:t> </a:t>
            </a:r>
            <a:endParaRPr lang="el-GR" u="sng" dirty="0"/>
          </a:p>
          <a:p>
            <a:r>
              <a:rPr lang="el-GR" i="1" dirty="0">
                <a:solidFill>
                  <a:srgbClr val="C00000"/>
                </a:solidFill>
              </a:rPr>
              <a:t>Περίπτωση Βενετίας: η πόλη λειτουργεί ως συλλογικός ηγεμόνας/ εάν εκλείψει η γραμμή διαδοχής, το φέουδο επανέρχεται στην πόλη</a:t>
            </a:r>
          </a:p>
          <a:p>
            <a:endParaRPr lang="el-GR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824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E09177-71DD-3119-5B23-DABF7EC79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</a:t>
            </a:r>
            <a:r>
              <a:rPr lang="el-GR" b="1" u="sng" dirty="0" err="1"/>
              <a:t>φεουδοβασαλικές</a:t>
            </a:r>
            <a:r>
              <a:rPr lang="el-GR" b="1" u="sng" dirty="0"/>
              <a:t> σχέσεις (3)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6EF2BB-700F-7DA4-107E-AD0E0D9B4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Πολλοί υποτελείς κατέχουν φέουδα προερχόμενα από διαφορετικούς κυρίους που δεν έχουν πάντοτε καλή σχέση μεταξύ τους/ η πίστη τους χάνει την αξία της</a:t>
            </a:r>
          </a:p>
          <a:p>
            <a:r>
              <a:rPr lang="el-GR" dirty="0"/>
              <a:t>Αρχή «διαφύλαξης της πίστης»: ευνοεί τον αρχικό κύριο/ οι υποτελείς ευνοούν όποιον τους δίνει περισσότερα</a:t>
            </a:r>
          </a:p>
          <a:p>
            <a:r>
              <a:rPr lang="it-IT" u="sng" dirty="0"/>
              <a:t>Ligium (</a:t>
            </a:r>
            <a:r>
              <a:rPr lang="el-GR" u="sng" dirty="0"/>
              <a:t>αφιέρωση σύνδεσης): </a:t>
            </a:r>
            <a:r>
              <a:rPr lang="el-GR" dirty="0"/>
              <a:t>προϋποθέτει ένα κύριο κατά προτεραιότητα/ ο υποτελής του οφείλει απόλυτη πίστη</a:t>
            </a:r>
          </a:p>
          <a:p>
            <a:r>
              <a:rPr lang="el-GR" u="sng" dirty="0"/>
              <a:t>12</a:t>
            </a:r>
            <a:r>
              <a:rPr lang="el-GR" u="sng" baseline="30000" dirty="0"/>
              <a:t>ος</a:t>
            </a:r>
            <a:r>
              <a:rPr lang="el-GR" u="sng" dirty="0"/>
              <a:t> αι.: </a:t>
            </a:r>
            <a:r>
              <a:rPr lang="el-GR" dirty="0"/>
              <a:t>το σύστημα χάνει τη λειτουργικότητά του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212090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8A7C4A-D5DF-30A1-E1F4-385D69376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Υποχρεώσεις του υποτελούς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4B847C-53F4-61E5-C979-FA0BFE81A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υποτελής παρέχει στον κύριό του βοήθεια (</a:t>
            </a:r>
            <a:r>
              <a:rPr lang="it-IT" dirty="0"/>
              <a:t>auxilium)</a:t>
            </a:r>
            <a:r>
              <a:rPr lang="el-GR" dirty="0"/>
              <a:t>:</a:t>
            </a:r>
          </a:p>
          <a:p>
            <a:r>
              <a:rPr lang="el-GR" u="sng" dirty="0"/>
              <a:t>Στρατιωτική: </a:t>
            </a:r>
            <a:r>
              <a:rPr lang="el-GR" dirty="0"/>
              <a:t>εκστρατεύει μαζί του (</a:t>
            </a:r>
            <a:r>
              <a:rPr lang="it-IT" dirty="0"/>
              <a:t>ost), </a:t>
            </a:r>
            <a:r>
              <a:rPr lang="el-GR" dirty="0"/>
              <a:t>τον συνοδεύει (</a:t>
            </a:r>
            <a:r>
              <a:rPr lang="en-US" dirty="0"/>
              <a:t>escort), </a:t>
            </a:r>
            <a:r>
              <a:rPr lang="el-GR" dirty="0"/>
              <a:t>φρουρεί ένα κάστρο (</a:t>
            </a:r>
            <a:r>
              <a:rPr lang="it-IT" dirty="0"/>
              <a:t>estage)</a:t>
            </a:r>
            <a:r>
              <a:rPr lang="el-GR" dirty="0"/>
              <a:t>/ υλική βοήθεια: τα αγαθά του υποτελή διατίθενται υπέρ του κυρίου του – Αγγλία, Γαλλία: για 3 ή 4 χρόνια συμμετέχει στα λύτρα εξαγοράς σε περίπτωση αιχμαλωσίας του κυρίου του, στα έξοδα τελετής για την αναγόρευση σε ιππότη του πρωτότοκου γιου, στα έξοδα γάμου της </a:t>
            </a:r>
            <a:r>
              <a:rPr lang="el-GR" dirty="0" err="1"/>
              <a:t>πρωτότοκης</a:t>
            </a:r>
            <a:r>
              <a:rPr lang="el-GR" dirty="0"/>
              <a:t> κόρης, στα έξοδα αναχώρησης για τις σταυροφορίες</a:t>
            </a:r>
          </a:p>
          <a:p>
            <a:r>
              <a:rPr lang="el-GR" u="sng" dirty="0"/>
              <a:t>Συμβουλευτική (</a:t>
            </a:r>
            <a:r>
              <a:rPr lang="it-IT" u="sng" dirty="0"/>
              <a:t>consilium)</a:t>
            </a:r>
            <a:r>
              <a:rPr lang="el-GR" u="sng" dirty="0"/>
              <a:t>: </a:t>
            </a:r>
            <a:r>
              <a:rPr lang="el-GR" dirty="0"/>
              <a:t>ειδικά σε θέματα απονομής της δικαιοσύνης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050961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8A99FF-1D78-566F-1F3C-3E5CF17EA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Υποχρεώσεις του κυρίου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F4A03B-22F5-5989-098A-C40D4BB3A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Παρέχει προστασία στον υποτελή</a:t>
            </a:r>
          </a:p>
          <a:p>
            <a:r>
              <a:rPr lang="el-GR" dirty="0"/>
              <a:t>Δικάζει τις υποθέσεις του</a:t>
            </a:r>
          </a:p>
          <a:p>
            <a:r>
              <a:rPr lang="el-GR" dirty="0"/>
              <a:t>Τον βοηθά εναντίον των εχθρών του</a:t>
            </a:r>
          </a:p>
          <a:p>
            <a:r>
              <a:rPr lang="el-GR" dirty="0"/>
              <a:t>Οι υποχρεώσεις του είναι λιγότερο δεσμευτικές/ βρίσκεται σε ανώτερη – ευνοϊκή θέση</a:t>
            </a:r>
          </a:p>
          <a:p>
            <a:r>
              <a:rPr lang="el-GR" dirty="0"/>
              <a:t>Πολλοί υποτελείς δεν εκπληρώνουν τις υποχρεώσεις τους απέναντι στον ανώτερο άρχοντα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2464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A472E0-5705-647C-360F-AA7ECAD25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φέουδο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0C70CE-4594-8DB0-C770-A7B605C79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u="sng" dirty="0"/>
          </a:p>
          <a:p>
            <a:r>
              <a:rPr lang="it-IT" u="sng" dirty="0"/>
              <a:t>Infeodatio</a:t>
            </a:r>
            <a:r>
              <a:rPr lang="el-GR" u="sng" dirty="0"/>
              <a:t>: </a:t>
            </a:r>
            <a:r>
              <a:rPr lang="el-GR" dirty="0"/>
              <a:t>η απόκτηση του φέουδου («περιβολή»)</a:t>
            </a:r>
          </a:p>
          <a:p>
            <a:r>
              <a:rPr lang="el-GR" dirty="0"/>
              <a:t>Ο υποτελής παίρνει από τον κύριο ένα αντικείμενο που συμβολίζει το φέουδο (χώμα, λάβαρο, δαχτυλίδι)</a:t>
            </a:r>
          </a:p>
          <a:p>
            <a:r>
              <a:rPr lang="it-IT" u="sng" dirty="0"/>
              <a:t>Ostensio</a:t>
            </a:r>
            <a:r>
              <a:rPr lang="el-GR" u="sng" dirty="0"/>
              <a:t>: </a:t>
            </a:r>
            <a:r>
              <a:rPr lang="el-GR" dirty="0"/>
              <a:t>περιγραφή του φέουδου</a:t>
            </a:r>
            <a:r>
              <a:rPr lang="it-IT" dirty="0"/>
              <a:t> </a:t>
            </a:r>
            <a:r>
              <a:rPr lang="el-GR" dirty="0"/>
              <a:t>ενώπιον μαρτύρων</a:t>
            </a:r>
          </a:p>
          <a:p>
            <a:r>
              <a:rPr lang="it-IT" u="sng" dirty="0"/>
              <a:t>Aveu</a:t>
            </a:r>
            <a:r>
              <a:rPr lang="el-GR" u="sng" dirty="0"/>
              <a:t>: </a:t>
            </a:r>
            <a:r>
              <a:rPr lang="el-GR" dirty="0"/>
              <a:t>ομολογία αποδοχής φεουδαρχικών υποχρεώσεων από τον υποτελή</a:t>
            </a:r>
            <a:r>
              <a:rPr lang="it-IT" u="sng" dirty="0"/>
              <a:t> </a:t>
            </a:r>
            <a:endParaRPr lang="el-GR" u="sng" dirty="0"/>
          </a:p>
          <a:p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15439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A02EFC-00D6-9D36-A28C-DC995971B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είδη του φέουδου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7A4B65-483B-D030-11F8-8A94E35A2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Έγγεια ιδιοκτησία (η συνηθέστερη μορφή)</a:t>
            </a:r>
          </a:p>
          <a:p>
            <a:r>
              <a:rPr lang="el-GR" dirty="0"/>
              <a:t>Διαβίωση στην κατοικία του κυρίου με δικά του έξοδα</a:t>
            </a:r>
          </a:p>
          <a:p>
            <a:r>
              <a:rPr lang="el-GR" dirty="0"/>
              <a:t>Κινητά αγαθά (εισοδήματα μιας εκκλησίας ή μιας μονής, </a:t>
            </a:r>
            <a:r>
              <a:rPr lang="el-GR" dirty="0" err="1"/>
              <a:t>δεκάτες</a:t>
            </a:r>
            <a:r>
              <a:rPr lang="el-GR" dirty="0"/>
              <a:t> από μια συγκομιδή, εισπράξεις από τελωνείο, τέλη από την πύλη στην είσοδο μιας πόλης)</a:t>
            </a:r>
          </a:p>
          <a:p>
            <a:r>
              <a:rPr lang="el-GR" dirty="0"/>
              <a:t>Χρηματικό ισόποσο των εισοδημάτων μιας </a:t>
            </a:r>
            <a:r>
              <a:rPr lang="el-GR" dirty="0" err="1"/>
              <a:t>έγγειας</a:t>
            </a:r>
            <a:r>
              <a:rPr lang="el-GR" dirty="0"/>
              <a:t> περιουσίας (κατά τον όψιμο Μεσαίωνα – </a:t>
            </a:r>
            <a:r>
              <a:rPr lang="el-GR" dirty="0" err="1"/>
              <a:t>εκχρηματισμένη</a:t>
            </a:r>
            <a:r>
              <a:rPr lang="el-GR" dirty="0"/>
              <a:t> οικονομία)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40229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41E4AB-D9B6-77F7-D6A8-6A15FE4ED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λύνονται οι </a:t>
            </a:r>
            <a:r>
              <a:rPr lang="el-GR" b="1" u="sng" dirty="0" err="1"/>
              <a:t>φεουδοβασαλικοί</a:t>
            </a:r>
            <a:r>
              <a:rPr lang="el-GR" b="1" u="sng" dirty="0"/>
              <a:t> δεσμοί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1AF99E-8557-D33F-B0B2-62F1E2431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Άπιστος υποτελής (</a:t>
            </a:r>
            <a:r>
              <a:rPr lang="it-IT" dirty="0"/>
              <a:t>fèlon)</a:t>
            </a:r>
            <a:r>
              <a:rPr lang="el-GR" dirty="0"/>
              <a:t>: ο κύριος του αφαιρεί, προσωρινά ή μόνιμα, το φέουδο (</a:t>
            </a:r>
            <a:r>
              <a:rPr lang="it-IT" dirty="0"/>
              <a:t>commise)</a:t>
            </a:r>
          </a:p>
          <a:p>
            <a:r>
              <a:rPr lang="el-GR" dirty="0"/>
              <a:t>Ασυνεπής κύριος: ο υποτελής τον εγκαλεί ενώπιον κριτών (</a:t>
            </a:r>
            <a:r>
              <a:rPr lang="it-IT" dirty="0"/>
              <a:t>diffidatio)</a:t>
            </a:r>
            <a:r>
              <a:rPr lang="el-GR" dirty="0"/>
              <a:t> και ζητά την απελευθέρωση της πίστης του</a:t>
            </a:r>
          </a:p>
          <a:p>
            <a:r>
              <a:rPr lang="el-GR" dirty="0"/>
              <a:t>Αν ο υποτελής χάσει την αναμέτρηση, επιστρέφει το φέουδο ή το κρατά πολεμώντας</a:t>
            </a:r>
          </a:p>
          <a:p>
            <a:r>
              <a:rPr lang="el-GR" dirty="0"/>
              <a:t>Αποτέλεσμα της διένεξης: συσχετισμός δύναμής ανάμεσα στον κύριο και τον υποτελή του</a:t>
            </a:r>
          </a:p>
        </p:txBody>
      </p:sp>
    </p:spTree>
    <p:extLst>
      <p:ext uri="{BB962C8B-B14F-4D97-AF65-F5344CB8AC3E}">
        <p14:creationId xmlns:p14="http://schemas.microsoft.com/office/powerpoint/2010/main" val="1874349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70C9C4-F630-5ABD-FBD2-1BBA969D7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u="sng" dirty="0"/>
            </a:br>
            <a:r>
              <a:rPr lang="el-GR" b="1" u="sng" dirty="0"/>
              <a:t>Πώς κληρονομείται το φέουδο</a:t>
            </a:r>
            <a:br>
              <a:rPr lang="el-GR" b="1" u="sng" dirty="0"/>
            </a:b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39226A-78BD-9001-B5A1-E3486D5DD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Ψιλή κυριότητα: ανήκει στον κύριο/ ο φεουδάρχης έχει την επικαρπία</a:t>
            </a:r>
          </a:p>
          <a:p>
            <a:r>
              <a:rPr lang="el-GR" dirty="0"/>
              <a:t>Το φέουδο γίνεται κληρονομικό</a:t>
            </a:r>
          </a:p>
          <a:p>
            <a:r>
              <a:rPr lang="el-GR" dirty="0"/>
              <a:t>Συνήθως κληρονομεί ο πρωτότοκος (δεν είναι υποχρεωτικό)</a:t>
            </a:r>
          </a:p>
          <a:p>
            <a:r>
              <a:rPr lang="el-GR" dirty="0"/>
              <a:t>Οι μικρότεροι γιοί γίνονται ιερωμένοι ή παντρεύονται κόρες άλλων φεουδαρχών</a:t>
            </a:r>
          </a:p>
          <a:p>
            <a:r>
              <a:rPr lang="el-GR" dirty="0"/>
              <a:t>Ο αρχικός κύριος διατηρεί ορισμένα δικαιώματα</a:t>
            </a:r>
          </a:p>
          <a:p>
            <a:r>
              <a:rPr lang="el-GR" dirty="0"/>
              <a:t>Ο κληρονόμος καταβάλλει ένα δικαίωμα μεταβίβασης (</a:t>
            </a:r>
            <a:r>
              <a:rPr lang="it-IT" dirty="0"/>
              <a:t>relievum, relief) </a:t>
            </a:r>
            <a:r>
              <a:rPr lang="el-GR" dirty="0"/>
              <a:t>και ανανεώνει τον όρκο πίστης (</a:t>
            </a:r>
            <a:r>
              <a:rPr lang="it-IT" dirty="0"/>
              <a:t>hommagium)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9078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74AA34-C119-4560-1904-1EA93B9A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βασικός οικονομικός νόμος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AF3A61-9E9C-E807-3BAB-399C53834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457200"/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Βασικός οικονομικός νόμος: σε κάθε κοινωνικό – οικονομικό σχηματισμό, ρυθμίζει τις σχέσεις παραγωγής (σχέσεις ιδιοκτησίας) ανάμεσα στον άμεσο παραγωγό και στον ιδιοκτήτη των μέσων παραγωγής. Ο βασικός νόμος της φεουδαρχίας είναι ο ακόλουθος:</a:t>
            </a:r>
          </a:p>
          <a:p>
            <a:pPr indent="457200"/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Απόληψη του πλεονάσματος της αγροτικής παραγωγής από το χωροδεσπότη (γαιοκτήμονα) με τη μορφή:</a:t>
            </a:r>
          </a:p>
          <a:p>
            <a:pPr indent="457200"/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Α) της υπερεργασίας (αγγαρεία). Αντιστοιχεί στην πρώτη φάση του συστήματος.</a:t>
            </a:r>
          </a:p>
          <a:p>
            <a:pPr indent="457200"/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Β) του </a:t>
            </a:r>
            <a:r>
              <a:rPr lang="el-GR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υπερπροϊόντος</a:t>
            </a:r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Αντιστοιχεί στη φάση της ακμής του συστήματος).</a:t>
            </a:r>
          </a:p>
          <a:p>
            <a:pPr indent="457200"/>
            <a:r>
              <a:rPr lang="el-G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Γ) χρηματικής απόδοσης. Αντιστοιχεί στη φάση της αποσύνθεσης του συστήματος.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9991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726C8A-33FC-F6A6-4A27-BDCC82B7D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κληρονομείται το φέουδο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A92ADC-5269-7E62-B53F-E330A14BA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Ανήλικος κληρονόμος: ο κύριος ασκεί την κηδεμονία του (</a:t>
            </a:r>
            <a:r>
              <a:rPr lang="it-IT" sz="2400" dirty="0"/>
              <a:t>tutela)</a:t>
            </a:r>
            <a:r>
              <a:rPr lang="el-GR" sz="2400" dirty="0"/>
              <a:t> και ορίζει πληρεξούσιο για τη διαχείριση του φέουδου (</a:t>
            </a:r>
            <a:r>
              <a:rPr lang="it-IT" sz="2400" dirty="0"/>
              <a:t>baylum)</a:t>
            </a:r>
            <a:r>
              <a:rPr lang="el-GR" sz="2400" dirty="0"/>
              <a:t> ή το παίρνει στην προσωρινή φύλαξή του (</a:t>
            </a:r>
            <a:r>
              <a:rPr lang="it-IT" sz="2400" dirty="0"/>
              <a:t>garde)</a:t>
            </a:r>
            <a:r>
              <a:rPr lang="el-GR" sz="2400" dirty="0"/>
              <a:t> μέχρι την ενηλικίωση</a:t>
            </a:r>
          </a:p>
          <a:p>
            <a:r>
              <a:rPr lang="el-GR" sz="2400" dirty="0"/>
              <a:t>Γυναίκα κληρονόμος: ο κύριος του φέουδου έχει το δικαίωμα να της διαλέξει σύζυγο</a:t>
            </a:r>
          </a:p>
          <a:p>
            <a:r>
              <a:rPr lang="el-GR" sz="2400" dirty="0"/>
              <a:t>Εκκλησία: δικαίωμα απόσβεσης (</a:t>
            </a:r>
            <a:r>
              <a:rPr lang="it-IT" sz="2400" dirty="0"/>
              <a:t>amortissment)</a:t>
            </a:r>
            <a:r>
              <a:rPr lang="el-GR" sz="2400" dirty="0"/>
              <a:t> ή ελεύθερης κατοχής (</a:t>
            </a:r>
            <a:r>
              <a:rPr lang="it-IT" sz="2400" dirty="0"/>
              <a:t>franc fief)</a:t>
            </a:r>
          </a:p>
          <a:p>
            <a:r>
              <a:rPr lang="el-GR" sz="2400" dirty="0"/>
              <a:t>Απουσία νόμιμου κληρονόμου: το φέουδο επιστρέφει στον κύριό του</a:t>
            </a:r>
          </a:p>
          <a:p>
            <a:r>
              <a:rPr lang="el-GR" sz="2400" dirty="0"/>
              <a:t>Τα φέουδα χωρίς κληρονόμους («ορφανά») μοιράζονται υποχρεωτικά/ ενισχύονται οι τοπικοί ηγεμόνες, αδυνατίζουν οι μονάρχες</a:t>
            </a:r>
          </a:p>
        </p:txBody>
      </p:sp>
    </p:spTree>
    <p:extLst>
      <p:ext uri="{BB962C8B-B14F-4D97-AF65-F5344CB8AC3E}">
        <p14:creationId xmlns:p14="http://schemas.microsoft.com/office/powerpoint/2010/main" val="3717083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55B74C-E167-4349-3A9F-A6ED8CA6A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Διάδοση της φεουδαρχίας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066346F-E6B7-F3DF-7519-13E1B830D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Βόρεια Γαλλία: πρώιμη εμφάνιση και σε πιο προχωρημένο βαθμό</a:t>
            </a:r>
          </a:p>
          <a:p>
            <a:r>
              <a:rPr lang="el-GR" dirty="0"/>
              <a:t>Βόρεια Ιταλία: ισχυρές πόλεις, περιορισμός της φεουδαρχίας (</a:t>
            </a:r>
            <a:r>
              <a:rPr lang="el-GR" i="1" dirty="0" err="1"/>
              <a:t>επαναφεουδαρχοποίηση</a:t>
            </a:r>
            <a:r>
              <a:rPr lang="el-GR" i="1" dirty="0"/>
              <a:t>)</a:t>
            </a:r>
          </a:p>
          <a:p>
            <a:r>
              <a:rPr lang="el-GR" dirty="0"/>
              <a:t>Γερμανία (Αγία Αυτοκρατορία): 12</a:t>
            </a:r>
            <a:r>
              <a:rPr lang="el-GR" baseline="30000" dirty="0"/>
              <a:t>ος</a:t>
            </a:r>
            <a:r>
              <a:rPr lang="el-GR" dirty="0"/>
              <a:t> αι.</a:t>
            </a:r>
          </a:p>
          <a:p>
            <a:r>
              <a:rPr lang="el-GR" dirty="0"/>
              <a:t>Αγγλία: εισάγεται από τους Νορμανδούς και εξυπηρετεί τον εκεί βασιλικό οίκο</a:t>
            </a:r>
          </a:p>
          <a:p>
            <a:r>
              <a:rPr lang="el-GR" dirty="0"/>
              <a:t>Νότια Ιταλία: από τους Νορμανδούς</a:t>
            </a:r>
          </a:p>
          <a:p>
            <a:r>
              <a:rPr lang="el-GR" dirty="0"/>
              <a:t>Ισπανία: μετά την ανάκτηση από τους χριστιανούς</a:t>
            </a:r>
          </a:p>
          <a:p>
            <a:r>
              <a:rPr lang="el-GR" dirty="0"/>
              <a:t>Λατινικά κράτη της Ανατολής: μετά τις σταυροφορίες (+ Βυζάντιο)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23990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C96FB1-8B26-E02B-E0CC-9DD181F3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Μια εκτίμηση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02C17F-74AB-0310-6BA2-2BB71E23B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Φεουδαρχική ηθική:</a:t>
            </a:r>
          </a:p>
          <a:p>
            <a:r>
              <a:rPr lang="el-GR" dirty="0"/>
              <a:t>- Πίστη, τήρηση όρκων</a:t>
            </a:r>
          </a:p>
          <a:p>
            <a:r>
              <a:rPr lang="el-GR" dirty="0"/>
              <a:t>- Έννοια της τιμής: αποφυγή κάθε είδους εργασίας</a:t>
            </a:r>
          </a:p>
          <a:p>
            <a:r>
              <a:rPr lang="el-GR" dirty="0"/>
              <a:t>- Αντίληψη για τη γυναίκα: η υπηρεσία προς τη γυναίκα ταυτίζεται με την υπηρεσία προς τον κύριο του φέουδου</a:t>
            </a:r>
          </a:p>
          <a:p>
            <a:r>
              <a:rPr lang="el-GR" dirty="0"/>
              <a:t>- «Αυλικός έρωτας»: καθαρά θεωρητικός, έξω από τα πλαίσια του γάμου (στην άρχουσα τάξη, οι γάμοι είναι αποτέλεσμα διακανονισμού) </a:t>
            </a:r>
          </a:p>
        </p:txBody>
      </p:sp>
    </p:spTree>
    <p:extLst>
      <p:ext uri="{BB962C8B-B14F-4D97-AF65-F5344CB8AC3E}">
        <p14:creationId xmlns:p14="http://schemas.microsoft.com/office/powerpoint/2010/main" val="15948434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FBF82F-75A2-81D9-BF3A-154CED584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Μια εκτίμηση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B7ED62-86CF-93BD-E8EE-73ED1D090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οργάνωση της εκκλησίας δανείζεται στοιχεία από τη φεουδαρχία (μοναστικό τάγμα του </a:t>
            </a:r>
            <a:r>
              <a:rPr lang="el-GR" dirty="0" err="1"/>
              <a:t>Κλυνύ</a:t>
            </a:r>
            <a:r>
              <a:rPr lang="el-GR" dirty="0"/>
              <a:t>)</a:t>
            </a:r>
          </a:p>
          <a:p>
            <a:r>
              <a:rPr lang="el-GR" dirty="0"/>
              <a:t>Συγκρούσεις, πράξεις αντεκδίκησης (</a:t>
            </a:r>
            <a:r>
              <a:rPr lang="it-IT" dirty="0"/>
              <a:t>faida)</a:t>
            </a:r>
            <a:r>
              <a:rPr lang="el-GR" dirty="0"/>
              <a:t>, ιδιωτικοί πόλεμοι</a:t>
            </a:r>
          </a:p>
          <a:p>
            <a:r>
              <a:rPr lang="el-GR" dirty="0"/>
              <a:t>Η εκκλησία προσπαθεί να περιορίσει την κοινωνική βία και να τη στρέψει εναντίον των Μουσουλμάνων στους Αγίους Τόπους (Σταυροφορίες/ </a:t>
            </a:r>
            <a:r>
              <a:rPr lang="el-GR" i="1" dirty="0"/>
              <a:t>έλεγχος των αγορών της Ανατολής, σύγκρουση με το Βυζάντιο)</a:t>
            </a:r>
          </a:p>
          <a:p>
            <a:r>
              <a:rPr lang="el-GR" dirty="0"/>
              <a:t>Αδύναμη κεντρική εξουσία</a:t>
            </a:r>
          </a:p>
        </p:txBody>
      </p:sp>
    </p:spTree>
    <p:extLst>
      <p:ext uri="{BB962C8B-B14F-4D97-AF65-F5344CB8AC3E}">
        <p14:creationId xmlns:p14="http://schemas.microsoft.com/office/powerpoint/2010/main" val="20071381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11C2DD-248A-EE1F-AA9C-90819258B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κατοικίες των φεουδαρχών – τα κάστρα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E88F12-9092-C22E-C75D-EE461F28E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Χτισμένα σε υψώματα/ επιβλητικά, συμπαγή οικοδομήματα</a:t>
            </a:r>
          </a:p>
          <a:p>
            <a:r>
              <a:rPr lang="el-GR" sz="2400" dirty="0"/>
              <a:t>Ψηλά τείχη/ κλείνουν με βαριές πόρτες (</a:t>
            </a:r>
            <a:r>
              <a:rPr lang="it-IT" sz="2400" dirty="0"/>
              <a:t>herses) </a:t>
            </a:r>
            <a:r>
              <a:rPr lang="el-GR" sz="2400" dirty="0"/>
              <a:t>και κιγκλιδώματα</a:t>
            </a:r>
          </a:p>
          <a:p>
            <a:r>
              <a:rPr lang="el-GR" sz="2400" dirty="0"/>
              <a:t>Τάφροι, ανυψούμενες γέφυρες (</a:t>
            </a:r>
            <a:r>
              <a:rPr lang="it-IT" sz="2400" dirty="0"/>
              <a:t>ponts – levis)</a:t>
            </a:r>
            <a:endParaRPr lang="el-GR" sz="2400" dirty="0"/>
          </a:p>
          <a:p>
            <a:r>
              <a:rPr lang="el-GR" sz="2400" dirty="0"/>
              <a:t>Η αυλή του κάστρου: στάβλοι, φούρνοι, αποθήκες σιτηρών, χώροι απαραίτητοι για την καθημερινή ζωή</a:t>
            </a:r>
          </a:p>
          <a:p>
            <a:r>
              <a:rPr lang="el-GR" sz="2400" dirty="0"/>
              <a:t>Μεγάλες αίθουσες με πελώρια τζάκια</a:t>
            </a:r>
          </a:p>
          <a:p>
            <a:r>
              <a:rPr lang="el-GR" sz="2400" dirty="0"/>
              <a:t>Πύργος του κάστρου (</a:t>
            </a:r>
            <a:r>
              <a:rPr lang="it-IT" sz="2400" dirty="0"/>
              <a:t>donjon)</a:t>
            </a:r>
            <a:r>
              <a:rPr lang="el-GR" sz="2400" dirty="0"/>
              <a:t>: έσχατο σημείο άμυνας, θησαυροφυλάκιο του άρχοντα (κάποτε και κυρίως κάστρο)</a:t>
            </a:r>
          </a:p>
          <a:p>
            <a:r>
              <a:rPr lang="el-GR" sz="2400" dirty="0"/>
              <a:t>Υπόγεια: φυλακές, κελάρια, καταφύγια</a:t>
            </a:r>
          </a:p>
          <a:p>
            <a:r>
              <a:rPr lang="el-GR" sz="2400" dirty="0"/>
              <a:t>Εκκλησία ή παρεκκλήσι</a:t>
            </a:r>
          </a:p>
        </p:txBody>
      </p:sp>
    </p:spTree>
    <p:extLst>
      <p:ext uri="{BB962C8B-B14F-4D97-AF65-F5344CB8AC3E}">
        <p14:creationId xmlns:p14="http://schemas.microsoft.com/office/powerpoint/2010/main" val="10981638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13ADB9-F3B7-CC0F-15BB-BAE06CB2B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ζωή στο κάστρο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8DCF55-AEB7-0392-3512-4D794867B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Μονότονη/ διανθίζεται με γιορτές και αθλήματα/ είδος αντισφαίρισης, είδος μπόουλινγκ, «</a:t>
            </a:r>
            <a:r>
              <a:rPr lang="el-GR" dirty="0" err="1"/>
              <a:t>γιόστρες</a:t>
            </a:r>
            <a:r>
              <a:rPr lang="el-GR" dirty="0"/>
              <a:t>»</a:t>
            </a:r>
          </a:p>
          <a:p>
            <a:r>
              <a:rPr lang="el-GR" dirty="0"/>
              <a:t>Γυναίκες: υπό την καθοδήγηση της πυργοδέσποινας, υφαίνουν, κεντούν, προσεύχονται</a:t>
            </a:r>
          </a:p>
          <a:p>
            <a:r>
              <a:rPr lang="el-GR" dirty="0"/>
              <a:t>Κυνήγι: άνδρες και, κάποτε, γυναίκες/ εκπαιδευμένα γεράκια</a:t>
            </a:r>
          </a:p>
          <a:p>
            <a:r>
              <a:rPr lang="el-GR" dirty="0"/>
              <a:t>Φιλοξενία μουσικών (τροβαδούροι)</a:t>
            </a:r>
          </a:p>
          <a:p>
            <a:r>
              <a:rPr lang="el-GR" dirty="0"/>
              <a:t>Συχνοί πόλεμοι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20979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5A179D-8F3D-BB5B-9E3C-110DD1DA1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λαός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ED9309-DCC8-87F9-9F7F-F77E77F59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Υποτελείς τάξεις – ανήκουν στον άρχοντα της περιοχής</a:t>
            </a:r>
          </a:p>
          <a:p>
            <a:r>
              <a:rPr lang="el-GR" dirty="0"/>
              <a:t>Λαϊκά στρώματα των πόλεων: ασκούν μια τέχνη</a:t>
            </a:r>
          </a:p>
          <a:p>
            <a:r>
              <a:rPr lang="el-GR" dirty="0"/>
              <a:t>Χωρικοί (</a:t>
            </a:r>
            <a:r>
              <a:rPr lang="el-GR" dirty="0" err="1"/>
              <a:t>βιλλάνοι</a:t>
            </a:r>
            <a:r>
              <a:rPr lang="el-GR" dirty="0"/>
              <a:t>): καλλιεργούν τη γη/ ζουν σε δυσκολότερες συνθήκες από τους κατοίκους των πόλεων, ειδικά οι </a:t>
            </a:r>
            <a:r>
              <a:rPr lang="el-GR" b="1" u="sng" dirty="0"/>
              <a:t>πάροικοι </a:t>
            </a:r>
            <a:r>
              <a:rPr lang="el-GR" dirty="0"/>
              <a:t>(</a:t>
            </a:r>
            <a:r>
              <a:rPr lang="it-IT" dirty="0"/>
              <a:t>servi</a:t>
            </a:r>
            <a:r>
              <a:rPr lang="el-GR" dirty="0"/>
              <a:t>) = εξαρτημένοι χωρικοί</a:t>
            </a:r>
          </a:p>
          <a:p>
            <a:r>
              <a:rPr lang="el-GR" dirty="0"/>
              <a:t>Ο άρχοντας επιβάλλει:</a:t>
            </a:r>
          </a:p>
          <a:p>
            <a:r>
              <a:rPr lang="el-GR" dirty="0"/>
              <a:t>- φόρους (</a:t>
            </a:r>
            <a:r>
              <a:rPr lang="it-IT" dirty="0"/>
              <a:t>tallae)</a:t>
            </a:r>
          </a:p>
          <a:p>
            <a:r>
              <a:rPr lang="el-GR" dirty="0"/>
              <a:t>- εισφορές (</a:t>
            </a:r>
            <a:r>
              <a:rPr lang="it-IT" dirty="0"/>
              <a:t>redevantiae)</a:t>
            </a:r>
            <a:endParaRPr lang="el-GR" dirty="0"/>
          </a:p>
          <a:p>
            <a:r>
              <a:rPr lang="el-GR" dirty="0"/>
              <a:t>- αγγαρείες</a:t>
            </a:r>
          </a:p>
        </p:txBody>
      </p:sp>
    </p:spTree>
    <p:extLst>
      <p:ext uri="{BB962C8B-B14F-4D97-AF65-F5344CB8AC3E}">
        <p14:creationId xmlns:p14="http://schemas.microsoft.com/office/powerpoint/2010/main" val="4886454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6ADCCA-0A85-BF93-897B-5D21194A8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εκκλησία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CAA17E-93BB-4C34-8441-878FD5F90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u="sng" dirty="0"/>
          </a:p>
          <a:p>
            <a:r>
              <a:rPr lang="el-GR" dirty="0"/>
              <a:t>Επικουρεί τη </a:t>
            </a:r>
            <a:r>
              <a:rPr lang="el-GR" dirty="0" err="1"/>
              <a:t>γαιοκτητική</a:t>
            </a:r>
            <a:r>
              <a:rPr lang="el-GR" dirty="0"/>
              <a:t> αριστοκρατία στην τήρηση της τάξης</a:t>
            </a:r>
          </a:p>
          <a:p>
            <a:r>
              <a:rPr lang="el-GR" dirty="0"/>
              <a:t>Προσπαθεί να περιορίσει τους ιδιωτικούς πολέμους</a:t>
            </a:r>
          </a:p>
          <a:p>
            <a:r>
              <a:rPr lang="el-GR" u="sng" dirty="0"/>
              <a:t>«Συνθήκη του Θεού»: </a:t>
            </a:r>
            <a:r>
              <a:rPr lang="el-GR" dirty="0"/>
              <a:t>απαγόρευση στους άρχοντες να πολεμούν συγκεκριμένες μέρες</a:t>
            </a:r>
            <a:r>
              <a:rPr lang="el-GR" u="sng" dirty="0"/>
              <a:t> </a:t>
            </a:r>
          </a:p>
          <a:p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3101590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F55E49-1A96-CD30-1399-8B740AEF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ιπποσύνη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5923D4-B801-4CCD-C010-B168B4046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νεαροί ευγενείς ανατρέφονται στο κάστρο του άρχοντα</a:t>
            </a:r>
          </a:p>
          <a:p>
            <a:r>
              <a:rPr lang="el-GR" dirty="0"/>
              <a:t>Ακόλουθοι (</a:t>
            </a:r>
            <a:r>
              <a:rPr lang="it-IT" dirty="0"/>
              <a:t>pagi)</a:t>
            </a:r>
          </a:p>
          <a:p>
            <a:r>
              <a:rPr lang="el-GR" dirty="0"/>
              <a:t>Μεταφέρουν την ασπίδα του άρχοντα στον πόλεμο (</a:t>
            </a:r>
            <a:r>
              <a:rPr lang="it-IT" dirty="0"/>
              <a:t>scudarii)</a:t>
            </a:r>
          </a:p>
          <a:p>
            <a:r>
              <a:rPr lang="el-GR" dirty="0"/>
              <a:t>Μετά το τέλος της στρατιωτικής τους εκπαίδευσης παίρνουν τον τίτλο του </a:t>
            </a:r>
            <a:r>
              <a:rPr lang="el-GR" u="sng" dirty="0"/>
              <a:t>Ιππότη</a:t>
            </a:r>
          </a:p>
          <a:p>
            <a:r>
              <a:rPr lang="el-GR" dirty="0"/>
              <a:t>Ο τίτλος δίνεται με συγκεκριμένη τελετή</a:t>
            </a:r>
          </a:p>
          <a:p>
            <a:r>
              <a:rPr lang="el-GR" dirty="0"/>
              <a:t>Ορκίζονται ότι θα προστατεύουν την εκκλησία, τις χήρες και τα ορφανά και ότι θα σέβονται τους όρκους τους </a:t>
            </a:r>
          </a:p>
        </p:txBody>
      </p:sp>
    </p:spTree>
    <p:extLst>
      <p:ext uri="{BB962C8B-B14F-4D97-AF65-F5344CB8AC3E}">
        <p14:creationId xmlns:p14="http://schemas.microsoft.com/office/powerpoint/2010/main" val="33364434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845A7C-F7AC-9D1D-EC65-A2DB394E8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Φεουδαρχικές εκστρατείες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080342C-F99C-621C-953B-C1B8BD6B2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1066: ο δούκας της Νορμανδίας Γουλιέλμος ( ο επονομαζόμενος Κατακτητής) εισβάλλει στην Αγγλία, νικά τους </a:t>
            </a:r>
            <a:r>
              <a:rPr lang="el-GR" dirty="0" err="1"/>
              <a:t>Αγγλοσάξωνες</a:t>
            </a:r>
            <a:r>
              <a:rPr lang="el-GR" dirty="0"/>
              <a:t> στη μάχη του Χάστινγκς και την κατακτά</a:t>
            </a:r>
          </a:p>
          <a:p>
            <a:endParaRPr lang="el-GR" dirty="0"/>
          </a:p>
          <a:p>
            <a:r>
              <a:rPr lang="el-GR" u="sng" dirty="0"/>
              <a:t>Σταυροφορίες</a:t>
            </a:r>
          </a:p>
        </p:txBody>
      </p:sp>
    </p:spTree>
    <p:extLst>
      <p:ext uri="{BB962C8B-B14F-4D97-AF65-F5344CB8AC3E}">
        <p14:creationId xmlns:p14="http://schemas.microsoft.com/office/powerpoint/2010/main" val="1986585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0EEC1E-FCCE-0EDA-9F3A-F5BDA9B3C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Μια διάκριση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D61326-B38C-8FCD-FFD6-D29388207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u="sng" dirty="0"/>
              <a:t>Φεουδαρχία: </a:t>
            </a:r>
            <a:r>
              <a:rPr lang="el-GR" dirty="0"/>
              <a:t>σύνολο αμοιβαίων σχέσεων μεταξύ ενός άρχοντα (</a:t>
            </a:r>
            <a:r>
              <a:rPr lang="en-US" dirty="0"/>
              <a:t>senior, seigneur) </a:t>
            </a:r>
            <a:r>
              <a:rPr lang="el-GR" dirty="0"/>
              <a:t>ή κυρίου (</a:t>
            </a:r>
            <a:r>
              <a:rPr lang="it-IT" dirty="0"/>
              <a:t>dominus)</a:t>
            </a:r>
            <a:r>
              <a:rPr lang="el-GR" dirty="0"/>
              <a:t> και ενός υποτελή (</a:t>
            </a:r>
            <a:r>
              <a:rPr lang="it-IT" dirty="0"/>
              <a:t>vassalus), </a:t>
            </a:r>
            <a:r>
              <a:rPr lang="el-GR" dirty="0"/>
              <a:t>οι οποίες στηρίζονται στο φέουδο – δώρο που δίνει ο πρώτος στο δεύτερο/ Το φέουδο δεν είναι πάντα γαιοκτησία</a:t>
            </a:r>
          </a:p>
          <a:p>
            <a:r>
              <a:rPr lang="el-GR" b="1" u="sng" dirty="0"/>
              <a:t>Αρχοντία (χωροδεσποτεία): </a:t>
            </a:r>
            <a:r>
              <a:rPr lang="el-GR" dirty="0"/>
              <a:t>βασικό πλαίσιο οργάνωσης της υπαίθρου στη </a:t>
            </a:r>
            <a:r>
              <a:rPr lang="el-GR" dirty="0" err="1"/>
              <a:t>δυτ</a:t>
            </a:r>
            <a:r>
              <a:rPr lang="el-GR" dirty="0"/>
              <a:t>. Ευρώπη, από το τέλος της </a:t>
            </a:r>
            <a:r>
              <a:rPr lang="el-GR" dirty="0" err="1"/>
              <a:t>καρολίγγειας</a:t>
            </a:r>
            <a:r>
              <a:rPr lang="el-GR" dirty="0"/>
              <a:t> αυτοκρατορίας μέχρι και το 18</a:t>
            </a:r>
            <a:r>
              <a:rPr lang="el-GR" baseline="30000" dirty="0"/>
              <a:t>ο</a:t>
            </a:r>
            <a:r>
              <a:rPr lang="el-GR" dirty="0"/>
              <a:t> αιώνα</a:t>
            </a:r>
          </a:p>
          <a:p>
            <a:r>
              <a:rPr lang="el-GR" b="1" dirty="0">
                <a:solidFill>
                  <a:srgbClr val="C00000"/>
                </a:solidFill>
              </a:rPr>
              <a:t>Φεουδαρχία: σχέσεις μεταξύ στρωμάτων της άρχουσας τάξης</a:t>
            </a:r>
          </a:p>
          <a:p>
            <a:r>
              <a:rPr lang="el-GR" b="1" dirty="0">
                <a:solidFill>
                  <a:srgbClr val="C00000"/>
                </a:solidFill>
              </a:rPr>
              <a:t>Χωροδεσποτεία: σχέσεις μεταξύ άρχουσας τάξης και υπάλληλων τάξεων</a:t>
            </a:r>
          </a:p>
          <a:p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17023591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D7FA2B-130D-EEC1-D73C-2BAA85FD3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αρχοντία</a:t>
            </a:r>
            <a:r>
              <a:rPr lang="el-GR" b="1" u="sng" dirty="0"/>
              <a:t> - χωροδεσποτεία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DB8DB-6FF7-9838-B97C-3F34B01E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Μεγάλη γαιοκτησία + οικονομική και πολιτική κυριαρχία της </a:t>
            </a:r>
            <a:r>
              <a:rPr lang="el-GR" dirty="0" err="1"/>
              <a:t>γαιοκτητικής</a:t>
            </a:r>
            <a:r>
              <a:rPr lang="el-GR" dirty="0"/>
              <a:t> – στρατιωτικής αριστοκρατίας</a:t>
            </a:r>
          </a:p>
          <a:p>
            <a:r>
              <a:rPr lang="el-GR" dirty="0"/>
              <a:t>Προέλευση: οι μεγάλοι γαιοκτήμονες διαθέτουν σημαντικά πελατειακά δίκτυα – η εξουσία τους μεγαλώνει όσο εξασθενεί η κεντρική εξουσία</a:t>
            </a:r>
          </a:p>
          <a:p>
            <a:r>
              <a:rPr lang="el-GR" dirty="0"/>
              <a:t>Η ανάπτυξή της εξαρτάται από την ύπαρξη ισχυρών κοινοτήτων καλλιεργητών και από την αντίσταση της κεντρικής εξουσίας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573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E3691A-397A-F41A-5951-2616789A6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Είδη </a:t>
            </a:r>
            <a:r>
              <a:rPr lang="el-GR" b="1" u="sng" dirty="0" err="1"/>
              <a:t>αρχοντίας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3ACD58-663C-4E05-44AD-288489DF1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u="sng" dirty="0"/>
              <a:t>Οικογενειακή </a:t>
            </a:r>
            <a:r>
              <a:rPr lang="el-GR" b="1" u="sng" dirty="0" err="1"/>
              <a:t>αρχοντία</a:t>
            </a:r>
            <a:r>
              <a:rPr lang="el-GR" b="1" u="sng" dirty="0"/>
              <a:t>: </a:t>
            </a:r>
            <a:r>
              <a:rPr lang="el-GR" dirty="0"/>
              <a:t>ασκείται άμεσα από τον άρχοντα (</a:t>
            </a:r>
            <a:r>
              <a:rPr lang="it-IT" dirty="0"/>
              <a:t>dominus)</a:t>
            </a:r>
            <a:r>
              <a:rPr lang="el-GR" dirty="0"/>
              <a:t> πάνω στα μέλη του οίκου του (</a:t>
            </a:r>
            <a:r>
              <a:rPr lang="en-US" dirty="0"/>
              <a:t>domus) </a:t>
            </a:r>
            <a:r>
              <a:rPr lang="el-GR" dirty="0"/>
              <a:t>ή στην οικογένειά του (</a:t>
            </a:r>
            <a:r>
              <a:rPr lang="it-IT" dirty="0"/>
              <a:t>familia) </a:t>
            </a:r>
            <a:r>
              <a:rPr lang="el-GR" dirty="0"/>
              <a:t>= βιολογική οικογένεια, δούλοι, υπηρέτες, καλλιεργητές</a:t>
            </a:r>
          </a:p>
          <a:p>
            <a:r>
              <a:rPr lang="el-GR" b="1" u="sng" dirty="0" err="1"/>
              <a:t>Γαιοκτητική</a:t>
            </a:r>
            <a:r>
              <a:rPr lang="el-GR" b="1" u="sng" dirty="0"/>
              <a:t> </a:t>
            </a:r>
            <a:r>
              <a:rPr lang="el-GR" b="1" u="sng" dirty="0" err="1"/>
              <a:t>αρχοντία</a:t>
            </a:r>
            <a:r>
              <a:rPr lang="el-GR" b="1" u="sng" dirty="0"/>
              <a:t>: </a:t>
            </a:r>
            <a:r>
              <a:rPr lang="el-GR" dirty="0"/>
              <a:t>εκμετάλλευση της γαιοκτησίας του άρχοντα μέσω της εργασίας των καλλιεργητών του</a:t>
            </a:r>
          </a:p>
          <a:p>
            <a:r>
              <a:rPr lang="el-GR" b="1" u="sng" dirty="0"/>
              <a:t>Διοικητική </a:t>
            </a:r>
            <a:r>
              <a:rPr lang="el-GR" b="1" u="sng" dirty="0" err="1"/>
              <a:t>αρχοντία</a:t>
            </a:r>
            <a:r>
              <a:rPr lang="el-GR" b="1" u="sng" dirty="0"/>
              <a:t>: </a:t>
            </a:r>
            <a:r>
              <a:rPr lang="el-GR" dirty="0"/>
              <a:t>ο άρχοντας ασκεί διοίκηση σε μια περιοχή και στους υπηκόους της</a:t>
            </a:r>
          </a:p>
          <a:p>
            <a:r>
              <a:rPr lang="el-GR" b="1" u="sng" dirty="0"/>
              <a:t>Τα είδη αυτά μπορεί να συνυπάρχουν, αλλά όχι απαραίτητα</a:t>
            </a:r>
          </a:p>
        </p:txBody>
      </p:sp>
    </p:spTree>
    <p:extLst>
      <p:ext uri="{BB962C8B-B14F-4D97-AF65-F5344CB8AC3E}">
        <p14:creationId xmlns:p14="http://schemas.microsoft.com/office/powerpoint/2010/main" val="2963532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2DEB60-D2C2-DB0B-A7DE-A2B51E586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ελεύθερες γαίες (10</a:t>
            </a:r>
            <a:r>
              <a:rPr lang="el-GR" b="1" u="sng" baseline="30000" dirty="0"/>
              <a:t>ος</a:t>
            </a:r>
            <a:r>
              <a:rPr lang="el-GR" b="1" u="sng" dirty="0"/>
              <a:t> – 11</a:t>
            </a:r>
            <a:r>
              <a:rPr lang="el-GR" b="1" u="sng" baseline="30000" dirty="0"/>
              <a:t>ος</a:t>
            </a:r>
            <a:r>
              <a:rPr lang="el-GR" b="1" u="sng" dirty="0"/>
              <a:t> αι.)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AA7138-F7B7-E8EC-7AC2-9AD27AD4A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u="sng" dirty="0"/>
              <a:t>Allodia</a:t>
            </a:r>
            <a:r>
              <a:rPr lang="el-GR" u="sng" dirty="0"/>
              <a:t>: </a:t>
            </a:r>
            <a:r>
              <a:rPr lang="el-GR" dirty="0"/>
              <a:t>ελεύθερες γαίες που δεν υπάγονται στον άρχοντα (από παλιά γερμανική λέξη = οικογενειακή περιουσία)</a:t>
            </a:r>
          </a:p>
          <a:p>
            <a:r>
              <a:rPr lang="el-GR" dirty="0"/>
              <a:t>Οι καλλιεργητές τους υπάγονται στη βασιλική εξουσία</a:t>
            </a:r>
          </a:p>
          <a:p>
            <a:r>
              <a:rPr lang="el-GR" dirty="0"/>
              <a:t>Ένας ελεύθερος καλλιεργητής μπορεί να καλλιεργεί και κτήματα που ανήκουν στον άρχοντα</a:t>
            </a:r>
          </a:p>
          <a:p>
            <a:r>
              <a:rPr lang="el-GR" dirty="0"/>
              <a:t>Πολλοί ελεύθεροι καλλιεργητές, από ανάγκη ή με τη βία, υποτάσσονται σε έναν άρχοντα, παραχωρώντας τη γη τους</a:t>
            </a:r>
          </a:p>
          <a:p>
            <a:r>
              <a:rPr lang="el-GR" dirty="0"/>
              <a:t>Τους επιστρέφεται ως «φέουδο» (</a:t>
            </a:r>
            <a:r>
              <a:rPr lang="it-IT" dirty="0"/>
              <a:t>fief de reprise)</a:t>
            </a:r>
            <a:endParaRPr lang="el-GR" dirty="0"/>
          </a:p>
          <a:p>
            <a:r>
              <a:rPr lang="el-GR" dirty="0"/>
              <a:t>Αγγλία - Γερμανία</a:t>
            </a:r>
          </a:p>
        </p:txBody>
      </p:sp>
    </p:spTree>
    <p:extLst>
      <p:ext uri="{BB962C8B-B14F-4D97-AF65-F5344CB8AC3E}">
        <p14:creationId xmlns:p14="http://schemas.microsoft.com/office/powerpoint/2010/main" val="961757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778AA3-5266-F112-1A96-600CBD86C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γαιοκτητική</a:t>
            </a:r>
            <a:r>
              <a:rPr lang="el-GR" b="1" u="sng" dirty="0"/>
              <a:t> </a:t>
            </a:r>
            <a:r>
              <a:rPr lang="el-GR" b="1" u="sng" dirty="0" err="1"/>
              <a:t>αρχοντία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602755-5FC0-B159-FB6B-B428519DE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Προέλευση: αποσύνθεση της </a:t>
            </a:r>
            <a:r>
              <a:rPr lang="it-IT" dirty="0"/>
              <a:t>villa </a:t>
            </a:r>
            <a:r>
              <a:rPr lang="el-GR" dirty="0"/>
              <a:t>της </a:t>
            </a:r>
            <a:r>
              <a:rPr lang="el-GR" dirty="0" err="1"/>
              <a:t>καρολίγγειας</a:t>
            </a:r>
            <a:r>
              <a:rPr lang="el-GR" dirty="0"/>
              <a:t> περιόδου (ελεύθερα κτήματα + </a:t>
            </a:r>
            <a:r>
              <a:rPr lang="it-IT" dirty="0"/>
              <a:t>mansus </a:t>
            </a:r>
            <a:r>
              <a:rPr lang="el-GR" dirty="0"/>
              <a:t>που παραχωρούνται σε καλλιεργητές έναντι αγγαρειών ή προϊόντων) – 9</a:t>
            </a:r>
            <a:r>
              <a:rPr lang="el-GR" baseline="30000" dirty="0"/>
              <a:t>ος</a:t>
            </a:r>
            <a:r>
              <a:rPr lang="el-GR" dirty="0"/>
              <a:t> – 10ς αι.</a:t>
            </a:r>
          </a:p>
          <a:p>
            <a:r>
              <a:rPr lang="el-GR" dirty="0"/>
              <a:t>Αύξηση πληθυσμού – διάλυση μεγάλων οικογενειών</a:t>
            </a:r>
          </a:p>
          <a:p>
            <a:r>
              <a:rPr lang="el-GR" dirty="0"/>
              <a:t>Οι τεχνικές πρόοδοι εφαρμόζονται καλύτερα σε μικρούς κλήρους</a:t>
            </a:r>
          </a:p>
          <a:p>
            <a:r>
              <a:rPr lang="el-GR" dirty="0"/>
              <a:t>Βαθμιαίος </a:t>
            </a:r>
            <a:r>
              <a:rPr lang="el-GR" dirty="0" err="1"/>
              <a:t>εκχρηματισμός</a:t>
            </a:r>
            <a:r>
              <a:rPr lang="el-GR" dirty="0"/>
              <a:t> της οικονομίας: οι παροχές σε είδος μετατρέπονται σε παροχές σε χρήμα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89256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BF9A94-97CA-A334-58EC-EAFD38B61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Οργάνωση της </a:t>
            </a:r>
            <a:r>
              <a:rPr lang="el-GR" b="1" u="sng" dirty="0" err="1"/>
              <a:t>γαιοκτητικής</a:t>
            </a:r>
            <a:r>
              <a:rPr lang="el-GR" b="1" u="sng" dirty="0"/>
              <a:t> </a:t>
            </a:r>
            <a:r>
              <a:rPr lang="el-GR" b="1" u="sng" dirty="0" err="1"/>
              <a:t>αρχοντίας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27707D7-03E2-7876-6BEB-C961292CC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Ο άρχοντας αφαιρεί τμήματα από το ελεύθερο κομμάτι της ιδιοκτησίας του και το παραχωρεί σε αγρολήπτες</a:t>
            </a:r>
          </a:p>
          <a:p>
            <a:r>
              <a:rPr lang="el-GR" sz="2400" dirty="0"/>
              <a:t>Τα παλιά αγροκτήματα διαμελίζονται σε μικρότερους κλήρους που επαρκούν για τη συντήρηση μιας οικογένειας καλλιεργητών</a:t>
            </a:r>
          </a:p>
          <a:p>
            <a:r>
              <a:rPr lang="el-GR" sz="2400" dirty="0"/>
              <a:t>Προστίθενται νέες καλλιεργούμενες γαίες (αποξηράνσεις, εκχερσώσεις)/ μικρότερη έκταση, ευνοϊκότεροι όροι</a:t>
            </a:r>
          </a:p>
          <a:p>
            <a:r>
              <a:rPr lang="el-GR" sz="2400" dirty="0"/>
              <a:t>Έκταση </a:t>
            </a:r>
            <a:r>
              <a:rPr lang="el-GR" sz="2400" dirty="0" err="1"/>
              <a:t>αρχοντιών</a:t>
            </a:r>
            <a:r>
              <a:rPr lang="el-GR" sz="2400" dirty="0"/>
              <a:t>: από 100 στρέμματα σε δεκάδες χιλιάδες στρέμματα</a:t>
            </a:r>
          </a:p>
          <a:p>
            <a:r>
              <a:rPr lang="el-GR" sz="2400" dirty="0"/>
              <a:t>Κληρονομιές, διανομές, δωρεές σε εκκλησιαστικά ιδρύματα: οι </a:t>
            </a:r>
            <a:r>
              <a:rPr lang="el-GR" sz="2400" dirty="0" err="1"/>
              <a:t>αρχοντίες</a:t>
            </a:r>
            <a:r>
              <a:rPr lang="el-GR" sz="2400" dirty="0"/>
              <a:t> εμφανίζονται συνήθως γεωγραφικά διασπασμένες</a:t>
            </a:r>
          </a:p>
        </p:txBody>
      </p:sp>
    </p:spTree>
    <p:extLst>
      <p:ext uri="{BB962C8B-B14F-4D97-AF65-F5344CB8AC3E}">
        <p14:creationId xmlns:p14="http://schemas.microsoft.com/office/powerpoint/2010/main" val="2154556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67443E-0EB3-5557-92BD-0096C3B9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Εισφορές – φεουδαρχικές επιβαρύνσεις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C5755E-C3CA-E986-1C3B-ED10F1ECE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Αγγαρείες (αρχικά)/ σχετικά μικρή οικονομική αξία</a:t>
            </a:r>
          </a:p>
          <a:p>
            <a:r>
              <a:rPr lang="el-GR" sz="2400" dirty="0"/>
              <a:t>12</a:t>
            </a:r>
            <a:r>
              <a:rPr lang="el-GR" sz="2400" baseline="30000" dirty="0"/>
              <a:t>ος</a:t>
            </a:r>
            <a:r>
              <a:rPr lang="el-GR" sz="2400" dirty="0"/>
              <a:t> αι.: εξαγοράζονται από τους χωρικούς/ χρησιμοποιούνται μόνο σε συγκεκριμένες εργασίες/ οι υπόλοιπες αγγαρείες γίνονται από μισθωτούς</a:t>
            </a:r>
          </a:p>
          <a:p>
            <a:r>
              <a:rPr lang="el-GR" sz="2400" dirty="0"/>
              <a:t>Μερίδιο επί της παραγωγής: από το 1/12 μέχρι το ½ (</a:t>
            </a:r>
            <a:r>
              <a:rPr lang="it-IT" sz="2400" dirty="0"/>
              <a:t>champart, campi pars, terrage)</a:t>
            </a:r>
          </a:p>
          <a:p>
            <a:r>
              <a:rPr lang="el-GR" sz="2400" dirty="0"/>
              <a:t>Πάγιες εισφορές </a:t>
            </a:r>
            <a:r>
              <a:rPr lang="it-IT" sz="2400" dirty="0"/>
              <a:t>(census)</a:t>
            </a:r>
            <a:r>
              <a:rPr lang="el-GR" sz="2400" dirty="0"/>
              <a:t> σε είδος ή χρήμα – </a:t>
            </a:r>
            <a:r>
              <a:rPr lang="el-GR" sz="2400" b="1" u="sng" dirty="0" err="1"/>
              <a:t>δεκάτη</a:t>
            </a:r>
            <a:endParaRPr lang="el-GR" sz="2400" b="1" u="sng" dirty="0"/>
          </a:p>
          <a:p>
            <a:r>
              <a:rPr lang="el-GR" sz="2400" dirty="0"/>
              <a:t>Γαίες που </a:t>
            </a:r>
            <a:r>
              <a:rPr lang="el-GR" sz="2400" dirty="0" err="1"/>
              <a:t>βαρύνονται</a:t>
            </a:r>
            <a:r>
              <a:rPr lang="el-GR" sz="2400" dirty="0"/>
              <a:t> με μερίδιο επί της παραγωγής</a:t>
            </a:r>
          </a:p>
          <a:p>
            <a:r>
              <a:rPr lang="el-GR" sz="2400" dirty="0"/>
              <a:t>Γαίες που </a:t>
            </a:r>
            <a:r>
              <a:rPr lang="el-GR" sz="2400" dirty="0" err="1"/>
              <a:t>βαρύνονται</a:t>
            </a:r>
            <a:r>
              <a:rPr lang="el-GR" sz="2400" dirty="0"/>
              <a:t> με πάγια εισφορά</a:t>
            </a:r>
          </a:p>
          <a:p>
            <a:r>
              <a:rPr lang="el-GR" sz="2400" dirty="0"/>
              <a:t>Ο άρχοντας εισπράττει τέλη όταν ένας κλήρος παραχωρείται ή δικαιώματα όταν πουλιέται</a:t>
            </a:r>
          </a:p>
        </p:txBody>
      </p:sp>
    </p:spTree>
    <p:extLst>
      <p:ext uri="{BB962C8B-B14F-4D97-AF65-F5344CB8AC3E}">
        <p14:creationId xmlns:p14="http://schemas.microsoft.com/office/powerpoint/2010/main" val="37948355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AB7ACE-A0EC-CFFA-ABA8-43E5A714F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«από κάτω» – οι άμεσοι παραγωγοί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EA7AC7-475E-CD64-A6FA-A6190267F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u="sng" dirty="0"/>
              <a:t>Α) δούλος: </a:t>
            </a:r>
            <a:r>
              <a:rPr lang="el-GR" sz="2400" dirty="0"/>
              <a:t>δεν έχει την προσωπική του ελευθερία, πουλιέται και αγοράζεται και ο ιδιοκτήτης του «εισπράττει» το σύνολο της εργασίας του, αφήνοντάς του ό,τι χρειάζεται για να συντηρηθεί και να αναπαραγάγει την εργατική του δύναμη</a:t>
            </a:r>
          </a:p>
          <a:p>
            <a:r>
              <a:rPr lang="el-GR" sz="2400" u="sng" dirty="0"/>
              <a:t>Β) πάροικος (εξαρτημένος καλλιεργητής): «</a:t>
            </a:r>
            <a:r>
              <a:rPr lang="el-GR" sz="2400" dirty="0"/>
              <a:t>νοικιάζει» τη γη που καλλιεργεί, αποδίδοντας τμήμα του </a:t>
            </a:r>
            <a:r>
              <a:rPr lang="el-GR" sz="2400" dirty="0" err="1"/>
              <a:t>υπερπροϊόντος</a:t>
            </a:r>
            <a:r>
              <a:rPr lang="el-GR" sz="2400" dirty="0"/>
              <a:t> στον ιδιοκτήτη της, με τις μορφές που ορίζει ο οικονομικός νόμος της φεουδαρχίας</a:t>
            </a:r>
          </a:p>
          <a:p>
            <a:r>
              <a:rPr lang="el-GR" sz="2400" u="sng" dirty="0"/>
              <a:t>Γ) δουλοπάροικος: </a:t>
            </a:r>
            <a:r>
              <a:rPr lang="el-GR" sz="2400" dirty="0"/>
              <a:t>είναι προσδεμένος στη γη που καλλιεργεί, δεν επιτρέπεται να μετακινηθεί και υφίσταται </a:t>
            </a:r>
            <a:r>
              <a:rPr lang="el-GR" sz="2400" u="sng" dirty="0" err="1"/>
              <a:t>εξωοικονομικό</a:t>
            </a:r>
            <a:r>
              <a:rPr lang="el-GR" sz="2400" u="sng" dirty="0"/>
              <a:t> καταναγκασμό/  </a:t>
            </a:r>
            <a:r>
              <a:rPr lang="el-GR" sz="2400" dirty="0"/>
              <a:t>οι συνθήκες εκμετάλλευσης της εργασίας του είναι ίδιες με του πάροικου</a:t>
            </a:r>
            <a:endParaRPr lang="el-GR" sz="2400" u="sng" dirty="0"/>
          </a:p>
        </p:txBody>
      </p:sp>
    </p:spTree>
    <p:extLst>
      <p:ext uri="{BB962C8B-B14F-4D97-AF65-F5344CB8AC3E}">
        <p14:creationId xmlns:p14="http://schemas.microsoft.com/office/powerpoint/2010/main" val="38297114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FB21D4-6138-825C-084A-1BC12C4AC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διοικητική </a:t>
            </a:r>
            <a:r>
              <a:rPr lang="el-GR" b="1" u="sng" dirty="0" err="1"/>
              <a:t>αρχοντία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D613AB-79CB-788C-B59E-09CFE50E1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άρχοντας ασκεί ένα μέρος της δημόσιας εξουσίας που του παραχωρήθηκε ή που καταχράστηκε</a:t>
            </a:r>
          </a:p>
          <a:p>
            <a:r>
              <a:rPr lang="el-GR" dirty="0"/>
              <a:t>Κατοχή κάστρου (</a:t>
            </a:r>
            <a:r>
              <a:rPr lang="el-GR" dirty="0" err="1"/>
              <a:t>καστελλανία</a:t>
            </a:r>
            <a:r>
              <a:rPr lang="el-GR" dirty="0"/>
              <a:t>): πολιτικό και στρατιωτικό εργαλείο</a:t>
            </a:r>
          </a:p>
          <a:p>
            <a:r>
              <a:rPr lang="el-GR" dirty="0"/>
              <a:t>Μόνο οι ισχυροί άρχοντες ασκούν διοίκηση</a:t>
            </a:r>
          </a:p>
          <a:p>
            <a:r>
              <a:rPr lang="el-GR" dirty="0"/>
              <a:t>Η εξουσία τους εκτείνεται πέρα από τα όρια της γαιοκτησίας τους</a:t>
            </a:r>
          </a:p>
          <a:p>
            <a:r>
              <a:rPr lang="el-GR" dirty="0"/>
              <a:t>Εξουσιάζουν: </a:t>
            </a:r>
          </a:p>
          <a:p>
            <a:r>
              <a:rPr lang="el-GR" dirty="0"/>
              <a:t>- Αγρολήπτες</a:t>
            </a:r>
          </a:p>
          <a:p>
            <a:r>
              <a:rPr lang="el-GR" dirty="0"/>
              <a:t>- Ελεύθερους καλλιεργητές</a:t>
            </a:r>
          </a:p>
          <a:p>
            <a:r>
              <a:rPr lang="el-GR" dirty="0"/>
              <a:t>- Μικρότερους άρχοντες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69819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3710FC-117A-E699-DD38-931422EA6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εξουσίες του άρχοντα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85DDB0-C92C-B9C2-4416-003918D9C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Αυθεντία (</a:t>
            </a:r>
            <a:r>
              <a:rPr lang="it-IT" dirty="0"/>
              <a:t>auctoritas)</a:t>
            </a:r>
            <a:r>
              <a:rPr lang="el-GR" dirty="0"/>
              <a:t>: δύναμη, πλούτος, τρόπος ζωής, γόητρο καταγωγής και οικογένειας</a:t>
            </a:r>
          </a:p>
          <a:p>
            <a:r>
              <a:rPr lang="el-GR" dirty="0"/>
              <a:t>Εξουσία (</a:t>
            </a:r>
            <a:r>
              <a:rPr lang="it-IT" dirty="0"/>
              <a:t>potestas)</a:t>
            </a:r>
            <a:r>
              <a:rPr lang="el-GR" dirty="0"/>
              <a:t>: δικαίωμα ηγεσίας, ειδικά σε στρατιωτικά θέματα</a:t>
            </a:r>
          </a:p>
          <a:p>
            <a:r>
              <a:rPr lang="el-GR" dirty="0"/>
              <a:t>Άσκηση δικαστικών αρμοδιοτήτων (</a:t>
            </a:r>
            <a:r>
              <a:rPr lang="it-IT" dirty="0"/>
              <a:t>districtum, detroit)</a:t>
            </a:r>
            <a:r>
              <a:rPr lang="el-GR" dirty="0"/>
              <a:t>: διώκει, συλλαμβάνει, δικάζει, τιμωρεί</a:t>
            </a:r>
          </a:p>
          <a:p>
            <a:r>
              <a:rPr lang="el-GR" dirty="0"/>
              <a:t>Δικαίωμα να οικειοποιείται ότι χρειάζεται για να ασκήσει την εξουσία του</a:t>
            </a:r>
          </a:p>
        </p:txBody>
      </p:sp>
    </p:spTree>
    <p:extLst>
      <p:ext uri="{BB962C8B-B14F-4D97-AF65-F5344CB8AC3E}">
        <p14:creationId xmlns:p14="http://schemas.microsoft.com/office/powerpoint/2010/main" val="37047418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D05B0C-6BA8-D9A8-AF50-266A0BDFC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απονέμεται η δικαιοσύνη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D2CF75-23C5-9F6E-F93C-F2BF15DE7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δικαστικές αρμοδιότητες ενός άρχοντα εξαρτώνται από την πραγματική δύναμή του</a:t>
            </a:r>
          </a:p>
          <a:p>
            <a:r>
              <a:rPr lang="el-GR" dirty="0"/>
              <a:t>Ανώτεροι άρχοντες: σοβαρά αδικήματα/ ποινές: ακρωτηριασμός, θάνατος</a:t>
            </a:r>
          </a:p>
          <a:p>
            <a:r>
              <a:rPr lang="el-GR"/>
              <a:t>Κατώτεροι άρχοντες: </a:t>
            </a:r>
            <a:r>
              <a:rPr lang="el-GR" dirty="0"/>
              <a:t>ε</a:t>
            </a:r>
            <a:r>
              <a:rPr lang="el-GR"/>
              <a:t>λαφρότερα </a:t>
            </a:r>
            <a:r>
              <a:rPr lang="el-GR" dirty="0"/>
              <a:t>αδικήματα</a:t>
            </a:r>
          </a:p>
          <a:p>
            <a:r>
              <a:rPr lang="el-GR" dirty="0"/>
              <a:t>Δικονομία: στηρίζεται στο εθιμικό δίκαιο, μάρτυρες, θεοδικία</a:t>
            </a:r>
          </a:p>
          <a:p>
            <a:r>
              <a:rPr lang="el-GR" dirty="0"/>
              <a:t>Απονομή δικαιοσύνης: πηγή εσόδων για τον άρχοντα</a:t>
            </a:r>
          </a:p>
          <a:p>
            <a:r>
              <a:rPr lang="el-GR" dirty="0"/>
              <a:t>Εκκλησιαστικές </a:t>
            </a:r>
            <a:r>
              <a:rPr lang="el-GR" dirty="0" err="1"/>
              <a:t>αρχοντίες</a:t>
            </a:r>
            <a:r>
              <a:rPr lang="el-GR" dirty="0"/>
              <a:t>:  η δικαιοσύνη απονέμεται από έναν επίτροπο (</a:t>
            </a:r>
            <a:r>
              <a:rPr lang="it-IT" dirty="0"/>
              <a:t>videcomitus, advocatus)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2667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53BDAB-95FC-8CBD-0560-2854F937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«Φεουδαρχία» (σχέσεις ανάμεσα «στους επάνω»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A0848F-67E2-4D35-4C7D-07134E12A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sz="3200" dirty="0"/>
              <a:t>Προέλευση: αποδιάρθρωση δημόσιας εξουσίας</a:t>
            </a:r>
          </a:p>
          <a:p>
            <a:r>
              <a:rPr lang="el-GR" sz="3200" dirty="0"/>
              <a:t>Μεταφορά δημόσιας εξουσίας σε ιδιωτικά συμφέροντα</a:t>
            </a:r>
          </a:p>
          <a:p>
            <a:r>
              <a:rPr lang="el-GR" sz="3200" dirty="0"/>
              <a:t>Ο όρος γεννιέται το 17</a:t>
            </a:r>
            <a:r>
              <a:rPr lang="el-GR" sz="3200" baseline="30000" dirty="0"/>
              <a:t>ο</a:t>
            </a:r>
            <a:r>
              <a:rPr lang="el-GR" sz="3200" dirty="0"/>
              <a:t> αιώνα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14430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43D980-9D8D-AB9B-7594-3FF1E072E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προστασία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FA3F5F-6FF4-0FE1-89FF-B56BACA65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Ο άρχοντας προστατεύει όσους υπόκεινται στη δικαιοδοσία του</a:t>
            </a:r>
          </a:p>
          <a:p>
            <a:r>
              <a:rPr lang="el-GR" dirty="0"/>
              <a:t>Τους υποδέχεται στο κάστρο/ συντηρούν τους φράκτες ή τις τάφρους</a:t>
            </a:r>
          </a:p>
          <a:p>
            <a:r>
              <a:rPr lang="el-GR" dirty="0"/>
              <a:t>Έχει το δικαίωμα να στρατολογεί ελεύθερους</a:t>
            </a:r>
          </a:p>
          <a:p>
            <a:r>
              <a:rPr lang="el-GR" dirty="0"/>
              <a:t>Οι ένοπλοι χωρικοί δεν είναι αποτελεσματικοί στον πόλεμο (</a:t>
            </a:r>
            <a:r>
              <a:rPr lang="el-GR" i="1" dirty="0"/>
              <a:t>ή μήπως δεν τους εμπιστεύεται όπλα;)/ </a:t>
            </a:r>
            <a:r>
              <a:rPr lang="el-GR" dirty="0"/>
              <a:t>αντικαθιστά την υπηρεσία τους με φόρους</a:t>
            </a:r>
            <a:r>
              <a:rPr lang="el-GR" i="1" dirty="0"/>
              <a:t> 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29686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C28C6C-3F70-389D-2845-7E06CF60A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οικονομικά του άρχοντα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C8C1FB-1E43-7F42-C69A-FAA2A791F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Δαπάνες: συντήρηση του κάστρου και των πολεμιστών, βοήθεια στον κύριό του, κατασκευές, δαπάνες διαβίωσης/ οι πρόσοδοι από τη γη του δεν αρκούν</a:t>
            </a:r>
          </a:p>
          <a:p>
            <a:r>
              <a:rPr lang="el-GR" sz="2400" dirty="0"/>
              <a:t>Τέλη από διόδια και τελωνεία</a:t>
            </a:r>
          </a:p>
          <a:p>
            <a:r>
              <a:rPr lang="el-GR" sz="2400" dirty="0"/>
              <a:t>Δικαιώματα κατάσχεσης και καταλύματος για τους πολεμιστές του</a:t>
            </a:r>
          </a:p>
          <a:p>
            <a:r>
              <a:rPr lang="el-GR" sz="2400" dirty="0"/>
              <a:t>Συμπληρωματικά τέλη από:</a:t>
            </a:r>
          </a:p>
          <a:p>
            <a:r>
              <a:rPr lang="el-GR" sz="2400" dirty="0"/>
              <a:t>- Κοπή νομισμάτων (</a:t>
            </a:r>
            <a:r>
              <a:rPr lang="it-IT" sz="2400" dirty="0"/>
              <a:t>seigneuriage)</a:t>
            </a:r>
          </a:p>
          <a:p>
            <a:r>
              <a:rPr lang="el-GR" sz="2400" dirty="0"/>
              <a:t>- Έκτακτες (</a:t>
            </a:r>
            <a:r>
              <a:rPr lang="it-IT" sz="2400" dirty="0"/>
              <a:t>tailles, questes) </a:t>
            </a:r>
            <a:r>
              <a:rPr lang="el-GR" sz="2400" dirty="0"/>
              <a:t>και τακτικές (</a:t>
            </a:r>
            <a:r>
              <a:rPr lang="it-IT" sz="2400" dirty="0"/>
              <a:t>abonnèes)</a:t>
            </a:r>
            <a:r>
              <a:rPr lang="el-GR" sz="2400" dirty="0"/>
              <a:t> εισφορές</a:t>
            </a:r>
          </a:p>
          <a:p>
            <a:r>
              <a:rPr lang="el-GR" sz="2400" dirty="0"/>
              <a:t>- Αρχοντικές αποκλειστικότητες (</a:t>
            </a:r>
            <a:r>
              <a:rPr lang="it-IT" sz="2400" dirty="0"/>
              <a:t>banalitas)</a:t>
            </a:r>
            <a:r>
              <a:rPr lang="el-GR" sz="2400" dirty="0"/>
              <a:t>: (δικαίωμα να πουλά πρώτος το κρασί</a:t>
            </a:r>
          </a:p>
          <a:p>
            <a:r>
              <a:rPr lang="el-GR" sz="2400" dirty="0"/>
              <a:t>Υπάλληλοι του άρχοντα: </a:t>
            </a:r>
            <a:r>
              <a:rPr lang="el-GR" sz="2400" dirty="0" err="1"/>
              <a:t>πρεβότοι</a:t>
            </a:r>
            <a:r>
              <a:rPr lang="el-GR" sz="2400" dirty="0"/>
              <a:t>, </a:t>
            </a:r>
            <a:r>
              <a:rPr lang="it-IT" sz="2400" dirty="0"/>
              <a:t>maires, </a:t>
            </a:r>
            <a:r>
              <a:rPr lang="el-GR" sz="2400" dirty="0"/>
              <a:t>ένοπλοι (</a:t>
            </a:r>
            <a:r>
              <a:rPr lang="it-IT" sz="2400"/>
              <a:t>sergents, ministeriaux)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91022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52F622-6037-3E26-2D0C-2B7EA64B1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Προέλευση της «φεουδαρχίας»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A28335-67AC-5FB9-D898-40160716A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9</a:t>
            </a:r>
            <a:r>
              <a:rPr lang="el-GR" baseline="30000" dirty="0"/>
              <a:t>ος</a:t>
            </a:r>
            <a:r>
              <a:rPr lang="el-GR" dirty="0"/>
              <a:t> αι.: εμφύλιοι πόλεμοι, επιδρομές Βίκινγκς/ ο αυτοκράτορας αδυνατεί να προστατέψει τους πληθυσμούς/ εξασθενίζει η κεντρική εξουσία</a:t>
            </a:r>
          </a:p>
          <a:p>
            <a:r>
              <a:rPr lang="el-GR" dirty="0"/>
              <a:t>Δούκες, μαρκήσιοι, </a:t>
            </a:r>
            <a:r>
              <a:rPr lang="el-GR" dirty="0" err="1"/>
              <a:t>κόμητες</a:t>
            </a:r>
            <a:r>
              <a:rPr lang="el-GR" dirty="0"/>
              <a:t>, βαρόνοι: εξασφαλίζουν πιο αποτελεσματικά την προστασία των ντόπιων πληθυσμών</a:t>
            </a:r>
          </a:p>
          <a:p>
            <a:r>
              <a:rPr lang="el-GR" dirty="0"/>
              <a:t>Ανταμείβονται από τους βασιλείς με κληρονομική διαδοχή των αξιωμάτων τους (</a:t>
            </a:r>
            <a:r>
              <a:rPr lang="it-IT" dirty="0"/>
              <a:t>honores) </a:t>
            </a:r>
            <a:r>
              <a:rPr lang="el-GR" dirty="0"/>
              <a:t>και αμοιβές (</a:t>
            </a:r>
            <a:r>
              <a:rPr lang="it-IT" dirty="0"/>
              <a:t>beneficia)</a:t>
            </a:r>
            <a:endParaRPr lang="el-GR" dirty="0"/>
          </a:p>
          <a:p>
            <a:r>
              <a:rPr lang="el-GR" dirty="0"/>
              <a:t>Διοικούν την περιοχή που τους αναλογεί (</a:t>
            </a:r>
            <a:r>
              <a:rPr lang="en-US" dirty="0"/>
              <a:t>ban)</a:t>
            </a:r>
          </a:p>
          <a:p>
            <a:r>
              <a:rPr lang="el-GR" dirty="0"/>
              <a:t>Δημιουργούν οικογενειακές δυναστείες</a:t>
            </a:r>
          </a:p>
        </p:txBody>
      </p:sp>
    </p:spTree>
    <p:extLst>
      <p:ext uri="{BB962C8B-B14F-4D97-AF65-F5344CB8AC3E}">
        <p14:creationId xmlns:p14="http://schemas.microsoft.com/office/powerpoint/2010/main" val="2314979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89E681-7581-0FF6-F295-8A7178BDA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Προέλευση της «φεουδαρχίας»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7FA432-1E5E-D2A6-EAC8-130B74FE6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Ηγεμόνες (πρίγκιπες): ασκούν εξουσία μέσω υποτελών (βαρόνοι)</a:t>
            </a:r>
          </a:p>
          <a:p>
            <a:r>
              <a:rPr lang="el-GR" dirty="0"/>
              <a:t>Τους μεταφέρουν φορολογικά και δικαστικά δικαιώματα, φύλαξη κάστρων (αύξηση προς το τέλος του 10</a:t>
            </a:r>
            <a:r>
              <a:rPr lang="el-GR" baseline="30000" dirty="0"/>
              <a:t>ου</a:t>
            </a:r>
            <a:r>
              <a:rPr lang="el-GR" dirty="0"/>
              <a:t> αι.)</a:t>
            </a:r>
          </a:p>
          <a:p>
            <a:r>
              <a:rPr lang="el-GR" dirty="0" err="1"/>
              <a:t>Κόμητες</a:t>
            </a:r>
            <a:r>
              <a:rPr lang="el-GR" dirty="0"/>
              <a:t>, </a:t>
            </a:r>
            <a:r>
              <a:rPr lang="el-GR" dirty="0" err="1"/>
              <a:t>καστροφύλακες</a:t>
            </a:r>
            <a:r>
              <a:rPr lang="el-GR" dirty="0"/>
              <a:t> (καστελάνοι, πυργοδεσπότες): εξουσιάζουν ανθρώπους και τόπους, ιδιοποιούνται δημόσια εξουσία</a:t>
            </a:r>
          </a:p>
          <a:p>
            <a:r>
              <a:rPr lang="el-GR" dirty="0"/>
              <a:t>Μωσαϊκό τοπικών εξουσιών, ανεξάρτητων μεταξύ τους, με κέντρο το «κάστρο»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3760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61EAC5-B0ED-86AE-C863-16356B7D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Χαρακτηριστικά της «φεουδαρχίας»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783CE0-D3E6-FC15-2F47-D7EAFEB5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δύναμη είναι σε απόλυτη συνάρτηση με την κατοχή της γης</a:t>
            </a:r>
          </a:p>
          <a:p>
            <a:r>
              <a:rPr lang="el-GR" dirty="0"/>
              <a:t>Περιορισμένη νομισματική κυκλοφορία: η ανταμοιβή των υποτελών δίνεται σε ακίνητη περιουσία</a:t>
            </a:r>
          </a:p>
          <a:p>
            <a:r>
              <a:rPr lang="el-GR" dirty="0"/>
              <a:t>Ο ηγεμόνας αλλοτριώνει την ακίνητη περιουσία του για να εξασφαλίσει την πίστη των υποτελών του</a:t>
            </a:r>
          </a:p>
          <a:p>
            <a:r>
              <a:rPr lang="el-GR" dirty="0"/>
              <a:t>Η εξουσία του γίνεται θεωρητική</a:t>
            </a:r>
          </a:p>
          <a:p>
            <a:r>
              <a:rPr lang="el-GR" dirty="0"/>
              <a:t>Οι αργές και δύσκολες συγκοινωνίες (χερσαίες, ποτάμιες, θαλάσσιες) ευνοούν τις τοπικές εξουσίες σε βάρος της κεντρικής</a:t>
            </a:r>
          </a:p>
        </p:txBody>
      </p:sp>
    </p:spTree>
    <p:extLst>
      <p:ext uri="{BB962C8B-B14F-4D97-AF65-F5344CB8AC3E}">
        <p14:creationId xmlns:p14="http://schemas.microsoft.com/office/powerpoint/2010/main" val="2931264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8DCC3B-413F-2640-30A8-4EE94A059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Από τη «φεουδαρχία» στην </a:t>
            </a:r>
            <a:r>
              <a:rPr lang="el-GR" b="1" u="sng" dirty="0" err="1"/>
              <a:t>αρχοντία</a:t>
            </a:r>
            <a:r>
              <a:rPr lang="el-GR" b="1" u="sng" dirty="0"/>
              <a:t>/ χωροδεσποτεία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64C1BA-840B-F255-B35F-F2683BA9D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sz="3200" dirty="0"/>
              <a:t>Εξελίξεις στην τεχνική του πολέμου: ευνοούν όσους μπορούν να έχουν και να συντηρούν ένα άλογο (</a:t>
            </a:r>
            <a:r>
              <a:rPr lang="el-GR" sz="3200" dirty="0" err="1"/>
              <a:t>γαιοκτητική</a:t>
            </a:r>
            <a:r>
              <a:rPr lang="el-GR" sz="3200" dirty="0"/>
              <a:t> αριστοκρατία)</a:t>
            </a:r>
          </a:p>
          <a:p>
            <a:r>
              <a:rPr lang="el-GR" sz="3200" dirty="0"/>
              <a:t>Αριστοκρατία: οικειοποιείται τα διοικητικά αξιώματα</a:t>
            </a:r>
          </a:p>
          <a:p>
            <a:r>
              <a:rPr lang="el-GR" sz="3200" dirty="0"/>
              <a:t>Δημιουργούνται οι </a:t>
            </a:r>
            <a:r>
              <a:rPr lang="el-GR" sz="3200" dirty="0" err="1"/>
              <a:t>αρχοντίες</a:t>
            </a:r>
            <a:r>
              <a:rPr lang="el-GR" sz="3200" dirty="0"/>
              <a:t>/ χωροδεσποτείες</a:t>
            </a:r>
          </a:p>
        </p:txBody>
      </p:sp>
    </p:spTree>
    <p:extLst>
      <p:ext uri="{BB962C8B-B14F-4D97-AF65-F5344CB8AC3E}">
        <p14:creationId xmlns:p14="http://schemas.microsoft.com/office/powerpoint/2010/main" val="370140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AFDCFA-6AB0-EA1D-16D5-E3FD4DB0B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Από την υποτέλεια (</a:t>
            </a:r>
            <a:r>
              <a:rPr lang="it-IT" b="1" u="sng" dirty="0"/>
              <a:t>vassalitas) </a:t>
            </a:r>
            <a:r>
              <a:rPr lang="el-GR" b="1" u="sng" dirty="0"/>
              <a:t>στη φεουδαρχία (</a:t>
            </a:r>
            <a:r>
              <a:rPr lang="it-IT" b="1" u="sng" dirty="0"/>
              <a:t>feodalitas)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1838CA-95BA-478A-8F26-DCB6F4C52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Υποτέλεια: προσωπικός δεσμός μεταξύ δύο συμβαλλομένων</a:t>
            </a:r>
          </a:p>
          <a:p>
            <a:r>
              <a:rPr lang="el-GR" dirty="0"/>
              <a:t>Σύσταση (</a:t>
            </a:r>
            <a:r>
              <a:rPr lang="it-IT" dirty="0"/>
              <a:t>recommandatio)</a:t>
            </a:r>
            <a:r>
              <a:rPr lang="el-GR" dirty="0"/>
              <a:t>: δημιουργεί «συγγένεια» μεταξύ άρχοντα και υποτελούς</a:t>
            </a:r>
          </a:p>
          <a:p>
            <a:r>
              <a:rPr lang="el-GR" dirty="0"/>
              <a:t>Ο υποτελής δέχεται ένα ευεργέτημα</a:t>
            </a:r>
            <a:r>
              <a:rPr lang="it-IT" dirty="0"/>
              <a:t> (beneficium)</a:t>
            </a:r>
            <a:r>
              <a:rPr lang="el-GR" dirty="0"/>
              <a:t> ως μέρος του συμβολαίου</a:t>
            </a:r>
          </a:p>
          <a:p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αι.: το φέουδο (</a:t>
            </a:r>
            <a:r>
              <a:rPr lang="it-IT" dirty="0"/>
              <a:t>feudum, fief) </a:t>
            </a:r>
            <a:r>
              <a:rPr lang="el-GR" dirty="0"/>
              <a:t> αντικαθιστά το ευεργέτημα</a:t>
            </a:r>
          </a:p>
          <a:p>
            <a:r>
              <a:rPr lang="el-GR" dirty="0"/>
              <a:t>Φέουδο: απαραίτητη προϋπόθεση </a:t>
            </a:r>
            <a:r>
              <a:rPr lang="el-GR"/>
              <a:t>της υποτέλειας</a:t>
            </a:r>
          </a:p>
        </p:txBody>
      </p:sp>
    </p:spTree>
    <p:extLst>
      <p:ext uri="{BB962C8B-B14F-4D97-AF65-F5344CB8AC3E}">
        <p14:creationId xmlns:p14="http://schemas.microsoft.com/office/powerpoint/2010/main" val="21158481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2763</Words>
  <Application>Microsoft Office PowerPoint</Application>
  <PresentationFormat>Ευρεία οθόνη</PresentationFormat>
  <Paragraphs>248</Paragraphs>
  <Slides>41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41</vt:i4>
      </vt:variant>
    </vt:vector>
  </HeadingPairs>
  <TitlesOfParts>
    <vt:vector size="45" baseType="lpstr">
      <vt:lpstr>Arial</vt:lpstr>
      <vt:lpstr>Calibri</vt:lpstr>
      <vt:lpstr>Calibri Light</vt:lpstr>
      <vt:lpstr>Θέμα του Office</vt:lpstr>
      <vt:lpstr>Το φεουδαρχικό σύστημα</vt:lpstr>
      <vt:lpstr>Ο βασικός οικονομικός νόμος</vt:lpstr>
      <vt:lpstr>Μια διάκριση</vt:lpstr>
      <vt:lpstr>«Φεουδαρχία» (σχέσεις ανάμεσα «στους επάνω»</vt:lpstr>
      <vt:lpstr>Προέλευση της «φεουδαρχίας»</vt:lpstr>
      <vt:lpstr>Προέλευση της «φεουδαρχίας» (2)</vt:lpstr>
      <vt:lpstr>Χαρακτηριστικά της «φεουδαρχίας»</vt:lpstr>
      <vt:lpstr>Από τη «φεουδαρχία» στην αρχοντία/ χωροδεσποτεία</vt:lpstr>
      <vt:lpstr>Από την υποτέλεια (vassalitas) στη φεουδαρχία (feodalitas)</vt:lpstr>
      <vt:lpstr>Από την υποτέλεια στη φεουδαρχία (2)</vt:lpstr>
      <vt:lpstr>Οι φεουδοβασαλικές σχέσεις</vt:lpstr>
      <vt:lpstr>Οι φεουδοβασαλικές σχέσεις (2)</vt:lpstr>
      <vt:lpstr>Οι φεουδοβασαλικές σχέσεις (3)</vt:lpstr>
      <vt:lpstr>Υποχρεώσεις του υποτελούς</vt:lpstr>
      <vt:lpstr>Υποχρεώσεις του κυρίου</vt:lpstr>
      <vt:lpstr>Το φέουδο</vt:lpstr>
      <vt:lpstr>Τα είδη του φέουδου</vt:lpstr>
      <vt:lpstr>Πώς λύνονται οι φεουδοβασαλικοί δεσμοί</vt:lpstr>
      <vt:lpstr> Πώς κληρονομείται το φέουδο </vt:lpstr>
      <vt:lpstr>Πώς κληρονομείται το φέουδο (2)</vt:lpstr>
      <vt:lpstr>Διάδοση της φεουδαρχίας</vt:lpstr>
      <vt:lpstr>Μια εκτίμηση</vt:lpstr>
      <vt:lpstr>Μια εκτίμηση (2)</vt:lpstr>
      <vt:lpstr>Οι κατοικίες των φεουδαρχών – τα κάστρα</vt:lpstr>
      <vt:lpstr>Η ζωή στο κάστρο</vt:lpstr>
      <vt:lpstr>Ο λαός</vt:lpstr>
      <vt:lpstr>Η εκκλησία</vt:lpstr>
      <vt:lpstr>Η ιπποσύνη</vt:lpstr>
      <vt:lpstr>Φεουδαρχικές εκστρατείες</vt:lpstr>
      <vt:lpstr>Η αρχοντία - χωροδεσποτεία</vt:lpstr>
      <vt:lpstr>Είδη αρχοντίας</vt:lpstr>
      <vt:lpstr>Οι ελεύθερες γαίες (10ος – 11ος αι.)</vt:lpstr>
      <vt:lpstr>Η γαιοκτητική αρχοντία</vt:lpstr>
      <vt:lpstr>Οργάνωση της γαιοκτητικής αρχοντίας</vt:lpstr>
      <vt:lpstr>Εισφορές – φεουδαρχικές επιβαρύνσεις</vt:lpstr>
      <vt:lpstr>Οι «από κάτω» – οι άμεσοι παραγωγοί</vt:lpstr>
      <vt:lpstr>Η διοικητική αρχοντία</vt:lpstr>
      <vt:lpstr>Οι εξουσίες του άρχοντα</vt:lpstr>
      <vt:lpstr>Πώς απονέμεται η δικαιοσύνη</vt:lpstr>
      <vt:lpstr>Η προστασία</vt:lpstr>
      <vt:lpstr>Τα οικονομικά του άρχοντα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107</cp:revision>
  <dcterms:created xsi:type="dcterms:W3CDTF">2023-11-27T10:54:41Z</dcterms:created>
  <dcterms:modified xsi:type="dcterms:W3CDTF">2024-12-08T13:12:18Z</dcterms:modified>
</cp:coreProperties>
</file>