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F15F7B-1EFF-06C9-764F-3757B1F6E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CF6C15D-964B-E65E-F53F-8AD7EF0C6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3948A0F-CDE9-0211-9B2A-74BA8D8C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8C53CB-4B5F-1108-77DD-4FEE4695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F9337A-ED39-25FB-2F71-95318345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99B26B-69FD-878B-2D65-773C2905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F10F432-10CC-EB12-76A5-BF1AED35E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6DE496-71BB-1E27-D056-BD21BF2C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39D628-54C8-BC93-5558-28C279399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2D5F23-A131-EF97-50D3-644ED08E6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097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FF1B95E-6E6B-A201-6A75-1361994AA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6366645-60E3-40C1-E4FB-4B70A9FDB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25969B-ADCF-5FDA-1504-A69DB35E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61F5FE-EF9F-6E86-8B65-69FEFC28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587D51-1156-DE64-3488-EFB9446F6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509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39A0B5-418F-713E-B575-8D4F5D17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9BD43-F7B1-9285-6072-E7BFDFDB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669E92-CE22-B443-B9C2-C63E2FDB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2EC305-0E74-CF5A-00D9-DB234F01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EDF869-6E6C-E985-82CF-A60172E4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895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3583E3-D4C5-AACD-2E08-2698FEE5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72016B4-F560-4AAA-48DC-520E23962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B5CDBB9-0E43-F812-7929-5DC89A91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29495C-B931-E53D-B781-C221B8E59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FDB56A-4E0A-DA32-CAD6-EBF0BF2F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717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D63EF9-7AE1-12B7-57EF-95E70863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6F992-7E36-A63D-D9AD-9029333F0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A7178D5-8017-89D4-8535-252356CF4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132056F-A481-68F6-AB9E-E70DEADE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FBE6C4-D32E-4B12-A411-CBA51030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6D1D156-8FB8-CC08-BBD9-BE1AAA7B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0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BFEC1A-72A3-F361-CDFE-AC5EE915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21CBE5-6255-B4D6-3E73-B41196EA2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06A1AF-070B-AA77-6BF2-6EAA865A9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74E4928-D17F-8719-EDAC-D235B18B3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58084D0-86E3-978A-CC4F-58FA5A0F3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A048B31-F8F3-E266-A6EC-E65957B2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8E64B8F-1FF4-A990-4795-6F286363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FE3B61E-9C06-542D-5D4A-06CBF5FC7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67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503218-4BC0-9A87-7E51-594621410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8D7C43E-F643-9FD5-4E8B-29A1D08F5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EC1B80A-E50A-224C-88CC-96884832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5B1BF32-65A2-773E-940C-A8E41773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84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2658ECA-705C-B3DE-F918-D19BA70C2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BB2851A-A31E-4B20-C98B-CBA32FE4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F96B6AE-6DCA-A7E1-3517-92E9805D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45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46CA8A-C920-5F9A-F5CC-3BAD8605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E8637D-058C-943A-1BEA-FCD09CBB8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57562D-5F7E-5AF3-D1B0-1681393F0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A8D6803-36A3-F037-302B-A6299AE3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4D451C1-8ADF-BA8B-6042-8DC52263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70AC3FD-DAE8-C889-3DB3-B127443D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39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884278-D7F8-6062-BE2A-FC8A6B44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AC8C24E-7090-36D6-F2F6-B0CB87B2F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5C12C96-53CE-BC33-C8DF-037B85728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26E6C9-5AE7-1388-99CC-29EA668F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565199-FC5B-5B79-27FF-B739C805A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9844CC-9F51-DD16-D45D-283D899A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413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2AD6FF0-46F2-BC9D-0BAD-F79A530F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715C0B-37DD-CDB5-33B9-C02AE1B40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1BBBF9-2AF6-B754-D6D4-6220F5B00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D9AFD-85A1-49CA-AA5B-06339317B1AC}" type="datetimeFigureOut">
              <a:rPr lang="el-GR" smtClean="0"/>
              <a:t>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7CBDD8-0ADF-0988-0F96-42AECD8DE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5522932-0DCC-A9A5-A597-7FD76452A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71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484B33C-3A00-C9E4-F71D-280C81F2A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b="1" u="sng" dirty="0"/>
              <a:t>Το φραγκικό βασίλειο – τα πρώτα βήματα</a:t>
            </a:r>
            <a:endParaRPr lang="el-GR" dirty="0"/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ED429E9A-2126-2C23-6A1F-7971D004E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Α` μισό 5</a:t>
            </a:r>
            <a:r>
              <a:rPr lang="el-GR" baseline="30000" dirty="0"/>
              <a:t>ου</a:t>
            </a:r>
            <a:r>
              <a:rPr lang="el-GR" dirty="0"/>
              <a:t> αι.: οι </a:t>
            </a:r>
            <a:r>
              <a:rPr lang="el-GR" dirty="0" err="1"/>
              <a:t>Σάλιοι</a:t>
            </a:r>
            <a:r>
              <a:rPr lang="el-GR" dirty="0"/>
              <a:t> Φράγκοι εγκαθίστανται βόρεια του ποταμού </a:t>
            </a:r>
            <a:r>
              <a:rPr lang="el-GR" dirty="0" err="1"/>
              <a:t>Σομ</a:t>
            </a:r>
            <a:r>
              <a:rPr lang="el-GR" dirty="0"/>
              <a:t>, στην κοιλάδα του </a:t>
            </a:r>
            <a:r>
              <a:rPr lang="el-GR" dirty="0" err="1"/>
              <a:t>Σχέλδη</a:t>
            </a:r>
            <a:r>
              <a:rPr lang="el-GR" dirty="0"/>
              <a:t>/ βοηθητικά στρατεύματα στο ρωμαϊκό στρατό</a:t>
            </a:r>
          </a:p>
          <a:p>
            <a:r>
              <a:rPr lang="el-GR" dirty="0"/>
              <a:t>Μυθολογικός πρόγονος: </a:t>
            </a:r>
            <a:r>
              <a:rPr lang="el-GR" dirty="0" err="1"/>
              <a:t>Μερόβις</a:t>
            </a:r>
            <a:r>
              <a:rPr lang="el-GR" dirty="0"/>
              <a:t> ή </a:t>
            </a:r>
            <a:r>
              <a:rPr lang="el-GR" dirty="0" err="1"/>
              <a:t>Μερόβειος</a:t>
            </a:r>
            <a:r>
              <a:rPr lang="el-GR" dirty="0"/>
              <a:t> (</a:t>
            </a:r>
            <a:r>
              <a:rPr lang="el-GR" dirty="0" err="1"/>
              <a:t>Μεροβίγγεια</a:t>
            </a:r>
            <a:r>
              <a:rPr lang="el-GR" dirty="0"/>
              <a:t> δυναστεία) – ισχυρίζονται ότι είναι απόγονοι των Τρώων</a:t>
            </a:r>
          </a:p>
          <a:p>
            <a:r>
              <a:rPr lang="el-GR" dirty="0" err="1"/>
              <a:t>Χιλδέριχος</a:t>
            </a:r>
            <a:r>
              <a:rPr lang="el-GR" dirty="0"/>
              <a:t>: πολεμά με τους Ρωμαίους εναντίον των Βησιγότθων και των </a:t>
            </a:r>
            <a:r>
              <a:rPr lang="el-GR" dirty="0" err="1"/>
              <a:t>Σαξώνων</a:t>
            </a:r>
            <a:endParaRPr lang="el-GR" dirty="0"/>
          </a:p>
          <a:p>
            <a:r>
              <a:rPr lang="el-GR" dirty="0"/>
              <a:t>Θάβεται με το ρωμαϊκό θώρακα και αντίστοιχη εξάρτηση</a:t>
            </a:r>
          </a:p>
        </p:txBody>
      </p:sp>
    </p:spTree>
    <p:extLst>
      <p:ext uri="{BB962C8B-B14F-4D97-AF65-F5344CB8AC3E}">
        <p14:creationId xmlns:p14="http://schemas.microsoft.com/office/powerpoint/2010/main" val="1878159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73C04E-F04F-423E-E279-78E05FE7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παραδόσεις τους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93AF83-7781-87D4-D602-ED8788E7C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Αγαπούν το κυνήγι</a:t>
            </a:r>
          </a:p>
          <a:p>
            <a:r>
              <a:rPr lang="el-GR" dirty="0"/>
              <a:t>Το εξασκούν με τη συνοδεία τους κοντά στις επαύλεις τους, στα βασιλικά κτήματα</a:t>
            </a:r>
          </a:p>
          <a:p>
            <a:r>
              <a:rPr lang="el-GR" dirty="0"/>
              <a:t>Η συνοδεία τους:</a:t>
            </a:r>
          </a:p>
          <a:p>
            <a:r>
              <a:rPr lang="el-GR" dirty="0"/>
              <a:t>- σωματοφύλακες: συγκροτούν ένα σώμα (</a:t>
            </a:r>
            <a:r>
              <a:rPr lang="it-IT" dirty="0"/>
              <a:t>schola regis</a:t>
            </a:r>
            <a:r>
              <a:rPr lang="el-GR" dirty="0"/>
              <a:t>) η ένταξη στο οποίο απαιτεί όρκο</a:t>
            </a:r>
          </a:p>
          <a:p>
            <a:r>
              <a:rPr lang="el-GR" dirty="0"/>
              <a:t>- σύμβουλοι (</a:t>
            </a:r>
            <a:r>
              <a:rPr lang="it-IT" dirty="0"/>
              <a:t>leudes)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2736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CD23D7-F58A-0780-12BA-A4380DF9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Διοίκηση και φορολογία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E549B5-54A7-0944-83C3-4B36D7962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Ακολουθεί το πρότυπο της ρωμαϊκής επαρχιακής διοίκησης</a:t>
            </a:r>
          </a:p>
          <a:p>
            <a:r>
              <a:rPr lang="el-GR" dirty="0"/>
              <a:t>Γραμματείες: εκδίδουν έγγραφα στα λατινικά</a:t>
            </a:r>
          </a:p>
          <a:p>
            <a:r>
              <a:rPr lang="el-GR" dirty="0"/>
              <a:t>Οι εισηγητές είναι λαϊκοί (ΟΧΙ κληρικοί)</a:t>
            </a:r>
          </a:p>
          <a:p>
            <a:r>
              <a:rPr lang="el-GR" dirty="0"/>
              <a:t>Το φορολογικό σύστημα στηρίζεται στο ρωμαϊκό:</a:t>
            </a:r>
          </a:p>
          <a:p>
            <a:r>
              <a:rPr lang="el-GR" dirty="0"/>
              <a:t>- Άμεσοι φόροι</a:t>
            </a:r>
          </a:p>
          <a:p>
            <a:r>
              <a:rPr lang="el-GR" dirty="0"/>
              <a:t>- Έμμεσοι φόροι (τελωνεία, διόδια)</a:t>
            </a:r>
          </a:p>
          <a:p>
            <a:r>
              <a:rPr lang="el-GR" dirty="0"/>
              <a:t>Τα διόδια τροφοδοτούνται από τη συνέχιση του εμπορίου στη Μεσόγειο</a:t>
            </a:r>
          </a:p>
        </p:txBody>
      </p:sp>
    </p:spTree>
    <p:extLst>
      <p:ext uri="{BB962C8B-B14F-4D97-AF65-F5344CB8AC3E}">
        <p14:creationId xmlns:p14="http://schemas.microsoft.com/office/powerpoint/2010/main" val="2477880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3B08C5-5FF9-7CAD-E337-E63A5097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u="sng" dirty="0"/>
            </a:br>
            <a:r>
              <a:rPr lang="el-GR" b="1" u="sng" dirty="0"/>
              <a:t>Η οικονομία</a:t>
            </a:r>
            <a:br>
              <a:rPr lang="el-GR" b="1" u="sng" dirty="0"/>
            </a:b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5A2B36-0695-FB9B-E497-4C9E6923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έσοδα των βασιλέων προέρχονται από τα κτήματά τους (</a:t>
            </a:r>
            <a:r>
              <a:rPr lang="it-IT" dirty="0"/>
              <a:t>fiscum) </a:t>
            </a:r>
            <a:r>
              <a:rPr lang="el-GR" dirty="0"/>
              <a:t>που τα διαχειρίζονται επιμελητές, υπό την καθοδήγηση του </a:t>
            </a:r>
            <a:r>
              <a:rPr lang="el-GR" dirty="0" err="1">
                <a:solidFill>
                  <a:srgbClr val="C00000"/>
                </a:solidFill>
              </a:rPr>
              <a:t>μαγιορδόμου</a:t>
            </a:r>
            <a:r>
              <a:rPr lang="el-GR" dirty="0">
                <a:solidFill>
                  <a:srgbClr val="C00000"/>
                </a:solidFill>
              </a:rPr>
              <a:t> (</a:t>
            </a:r>
            <a:r>
              <a:rPr lang="it-IT" dirty="0">
                <a:solidFill>
                  <a:srgbClr val="C00000"/>
                </a:solidFill>
              </a:rPr>
              <a:t>major palati)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Έκτακτα εισοδήματα: δώρα, φόροι υποτελών, βασιλικά δικαιώματα (δικαίωμα διαμονής)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Νομίσματα: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σόλιδος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τριτημόριο/ μορφή αυτοκράτορα, μονόγραμμα βασιλιά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Νομισματοκοπείο Μασσαλίας: ιδιαίτερα ενεργό πριν το 575/ η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λομβαρδική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κατάκτηση στη βόρεια Ιταλία κόβει τους δρόμους των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Άλπεων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και η Μασσαλία αποκτά κομβικό ρόλο</a:t>
            </a:r>
          </a:p>
        </p:txBody>
      </p:sp>
    </p:spTree>
    <p:extLst>
      <p:ext uri="{BB962C8B-B14F-4D97-AF65-F5344CB8AC3E}">
        <p14:creationId xmlns:p14="http://schemas.microsoft.com/office/powerpoint/2010/main" val="255197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C7C027-BB2C-B8C5-A2EA-41B23613E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ρόλος του βασιλιά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C22075-A0AF-2D7A-62DE-04EFEAFB7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Ινδοευρωπαϊκή παράδοση: ο βασιλιάς εξασφαλίζει την αρμονία του κόσμου («μέγας μάγος»)</a:t>
            </a:r>
          </a:p>
          <a:p>
            <a:pPr marL="0" indent="0">
              <a:buNone/>
            </a:pPr>
            <a:r>
              <a:rPr lang="el-GR" dirty="0"/>
              <a:t>Χριστιανισμός: ο βασιλιάς είναι όργανο του θεού, μέσω του οποίου εξασφαλίζεται η τάξη</a:t>
            </a:r>
          </a:p>
          <a:p>
            <a:pPr marL="0" indent="0">
              <a:buNone/>
            </a:pPr>
            <a:r>
              <a:rPr lang="el-GR" dirty="0"/>
              <a:t>Αρμοδιότητες του βασιλιά:</a:t>
            </a:r>
          </a:p>
          <a:p>
            <a:pPr marL="0" indent="0">
              <a:buNone/>
            </a:pPr>
            <a:r>
              <a:rPr lang="el-GR" dirty="0"/>
              <a:t>- Απονομή δικαιοσύνης</a:t>
            </a:r>
          </a:p>
          <a:p>
            <a:pPr marL="0" indent="0">
              <a:buNone/>
            </a:pPr>
            <a:r>
              <a:rPr lang="el-GR" dirty="0"/>
              <a:t>- Πόλεμος</a:t>
            </a:r>
          </a:p>
          <a:p>
            <a:pPr marL="0" indent="0">
              <a:buNone/>
            </a:pPr>
            <a:r>
              <a:rPr lang="el-GR" dirty="0"/>
              <a:t>Ο βασιλιάς μπορεί να μεταβιβάσει τις αρμοδιότητές του στον κόμη του παλατιού</a:t>
            </a:r>
          </a:p>
        </p:txBody>
      </p:sp>
    </p:spTree>
    <p:extLst>
      <p:ext uri="{BB962C8B-B14F-4D97-AF65-F5344CB8AC3E}">
        <p14:creationId xmlns:p14="http://schemas.microsoft.com/office/powerpoint/2010/main" val="108715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56D4A9-7A16-5F52-1B3C-8B3AE86A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απονέμεται η δικαιοσύνη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6659B7-DB08-4A5C-0B36-1A023DDAA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Κομητειακά</a:t>
            </a:r>
            <a:r>
              <a:rPr lang="el-GR" dirty="0"/>
              <a:t> δικαστήρια</a:t>
            </a:r>
          </a:p>
          <a:p>
            <a:r>
              <a:rPr lang="el-GR" dirty="0"/>
              <a:t>Βασιλικό δικαστήριο</a:t>
            </a:r>
          </a:p>
          <a:p>
            <a:r>
              <a:rPr lang="el-GR" dirty="0"/>
              <a:t>Ένοχοι προδοσίας, εγκλημάτων κατά του βασιλιά, λιποταξίας, προσβολής βασιλικών </a:t>
            </a:r>
            <a:r>
              <a:rPr lang="el-GR" dirty="0" err="1"/>
              <a:t>προστατευομένων</a:t>
            </a:r>
            <a:r>
              <a:rPr lang="el-GR" dirty="0"/>
              <a:t> δικάζονται από το </a:t>
            </a:r>
            <a:r>
              <a:rPr lang="el-GR" u="sng" dirty="0"/>
              <a:t>βασιλικό δικαστήριο </a:t>
            </a:r>
            <a:r>
              <a:rPr lang="el-GR" dirty="0"/>
              <a:t>(λειτουργεί και ως εφετείο)</a:t>
            </a:r>
          </a:p>
          <a:p>
            <a:r>
              <a:rPr lang="el-GR" dirty="0"/>
              <a:t>Κόμης: εκπρόσωπος βασιλικής εξουσίας στην </a:t>
            </a:r>
            <a:r>
              <a:rPr lang="el-GR" dirty="0" err="1"/>
              <a:t>κομητειακή</a:t>
            </a:r>
            <a:r>
              <a:rPr lang="el-GR" dirty="0"/>
              <a:t> διοίκηση:</a:t>
            </a:r>
          </a:p>
          <a:p>
            <a:r>
              <a:rPr lang="el-GR" dirty="0"/>
              <a:t>- Δημόσιος δικαστής</a:t>
            </a:r>
          </a:p>
          <a:p>
            <a:r>
              <a:rPr lang="el-GR" dirty="0"/>
              <a:t>- Υπεύθυνος για τη σύγκληση της συνέλευσης (</a:t>
            </a:r>
            <a:r>
              <a:rPr lang="it-IT" dirty="0"/>
              <a:t>malum) </a:t>
            </a:r>
            <a:r>
              <a:rPr lang="el-GR" dirty="0"/>
              <a:t>των ελεύθερων</a:t>
            </a:r>
            <a:r>
              <a:rPr lang="it-IT" dirty="0"/>
              <a:t> (boni homines, Rathinburghii)</a:t>
            </a:r>
            <a:r>
              <a:rPr lang="el-GR" dirty="0"/>
              <a:t> που δικάζουν μαζί του</a:t>
            </a:r>
          </a:p>
        </p:txBody>
      </p:sp>
    </p:spTree>
    <p:extLst>
      <p:ext uri="{BB962C8B-B14F-4D97-AF65-F5344CB8AC3E}">
        <p14:creationId xmlns:p14="http://schemas.microsoft.com/office/powerpoint/2010/main" val="389914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E8ABC8-9B9B-F141-8458-26ADC345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πόλεμος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A713D3-ED4A-C517-BF69-B37A570B9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Διεξάγεται αποκλειστικά από το βασιλιά, αρχηγό του στρατού</a:t>
            </a:r>
          </a:p>
          <a:p>
            <a:r>
              <a:rPr lang="el-GR" dirty="0"/>
              <a:t>Σύμβολο: το δόρυ</a:t>
            </a:r>
          </a:p>
          <a:p>
            <a:r>
              <a:rPr lang="el-GR" dirty="0"/>
              <a:t>Σημαντικός παράγοντας πλουτισμού</a:t>
            </a:r>
          </a:p>
          <a:p>
            <a:r>
              <a:rPr lang="el-GR" dirty="0"/>
              <a:t>Οι ελεύθεροι είναι υποχρεωμένοι να υπηρετούν στρατιωτική θητεία</a:t>
            </a:r>
          </a:p>
          <a:p>
            <a:r>
              <a:rPr lang="el-GR" dirty="0" err="1"/>
              <a:t>Συγκαλούνται</a:t>
            </a:r>
            <a:r>
              <a:rPr lang="el-GR" dirty="0"/>
              <a:t> ετησίως σε πεδίο επιθεώρησης (Ηλύσια Πεδία)</a:t>
            </a:r>
          </a:p>
          <a:p>
            <a:r>
              <a:rPr lang="el-GR" dirty="0"/>
              <a:t>Η άρνηση στράτευσης τιμωρείται με πρόστιμο 60 </a:t>
            </a:r>
            <a:r>
              <a:rPr lang="el-GR" dirty="0" err="1"/>
              <a:t>σόλιδων</a:t>
            </a:r>
            <a:endParaRPr lang="el-GR" dirty="0"/>
          </a:p>
          <a:p>
            <a:r>
              <a:rPr lang="el-GR" dirty="0"/>
              <a:t>Κόμης: οργανώνει τη συνέλευση στρατεύσιμων, ελεύθερων και δούλων (υπηρετούν σε βοηθητικά σώματα)</a:t>
            </a:r>
          </a:p>
          <a:p>
            <a:r>
              <a:rPr lang="el-GR" dirty="0">
                <a:solidFill>
                  <a:srgbClr val="C00000"/>
                </a:solidFill>
              </a:rPr>
              <a:t>Κατάλοιπο πρωτόγονου κοινοτικού συστήματος</a:t>
            </a:r>
          </a:p>
        </p:txBody>
      </p:sp>
    </p:spTree>
    <p:extLst>
      <p:ext uri="{BB962C8B-B14F-4D97-AF65-F5344CB8AC3E}">
        <p14:creationId xmlns:p14="http://schemas.microsoft.com/office/powerpoint/2010/main" val="2311548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100ED3-7172-D81F-AED7-C91F8DC76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πόλεμος (συνέχεια)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3529DF-D827-A58C-E2DA-9D6A98E4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βασιλιάς περιβάλλεται από δορυφόρους, φίλους και πιστούς</a:t>
            </a:r>
          </a:p>
          <a:p>
            <a:r>
              <a:rPr lang="el-GR" dirty="0"/>
              <a:t>Αξιωματούχοι επιφορτισμένοι με στρατιωτικά καθήκοντα:</a:t>
            </a:r>
          </a:p>
          <a:p>
            <a:r>
              <a:rPr lang="el-GR" dirty="0"/>
              <a:t>- </a:t>
            </a:r>
            <a:r>
              <a:rPr lang="el-GR" dirty="0" err="1"/>
              <a:t>Μαρεσκάλος</a:t>
            </a:r>
            <a:r>
              <a:rPr lang="el-GR" dirty="0"/>
              <a:t> </a:t>
            </a:r>
            <a:r>
              <a:rPr lang="it-IT" dirty="0"/>
              <a:t>(mareskalk)</a:t>
            </a:r>
          </a:p>
          <a:p>
            <a:r>
              <a:rPr lang="el-GR" dirty="0"/>
              <a:t>- Κοντόσταυλος (</a:t>
            </a:r>
            <a:r>
              <a:rPr lang="it-IT" dirty="0"/>
              <a:t>contes stabuli)</a:t>
            </a:r>
            <a:endParaRPr lang="el-GR" dirty="0"/>
          </a:p>
          <a:p>
            <a:r>
              <a:rPr lang="el-GR" dirty="0"/>
              <a:t>Αρχικά, είναι επιφορτισμένοι με το ιππικό</a:t>
            </a:r>
          </a:p>
          <a:p>
            <a:r>
              <a:rPr lang="el-GR" dirty="0"/>
              <a:t>Δούκες: διοικητές μιας περιοχής ή αρχηγοί ενός στρατιωτικού σώματος για μια συγκεκριμένη περίοδο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4753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69CD15-EC8E-F76E-292B-1513F89CB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όπλα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D77365-EECB-38ED-B723-15689CEB1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Πολεμικός </a:t>
            </a:r>
            <a:r>
              <a:rPr lang="el-GR" sz="2000" dirty="0" err="1"/>
              <a:t>πέλεκυς</a:t>
            </a:r>
            <a:r>
              <a:rPr lang="el-GR" sz="2000" dirty="0"/>
              <a:t> (βαλλιστικό όπλο από 5</a:t>
            </a:r>
            <a:r>
              <a:rPr lang="el-GR" sz="2000" baseline="30000" dirty="0"/>
              <a:t>ο</a:t>
            </a:r>
            <a:r>
              <a:rPr lang="el-GR" sz="2000" dirty="0"/>
              <a:t> ως 8</a:t>
            </a:r>
            <a:r>
              <a:rPr lang="el-GR" sz="2000" baseline="30000" dirty="0"/>
              <a:t>ο</a:t>
            </a:r>
            <a:r>
              <a:rPr lang="el-GR" sz="2000" dirty="0"/>
              <a:t> αιώνα)</a:t>
            </a:r>
          </a:p>
          <a:p>
            <a:r>
              <a:rPr lang="el-GR" sz="2000" dirty="0"/>
              <a:t>Δόρυ</a:t>
            </a:r>
          </a:p>
          <a:p>
            <a:r>
              <a:rPr lang="el-GR" sz="2000" dirty="0"/>
              <a:t>Παραλλαγή δόρατος με αγκιστροειδή αιχμή</a:t>
            </a:r>
          </a:p>
          <a:p>
            <a:r>
              <a:rPr lang="el-GR" sz="2000" dirty="0"/>
              <a:t>Αμφίστομη σπάθη</a:t>
            </a:r>
          </a:p>
          <a:p>
            <a:r>
              <a:rPr lang="el-GR" sz="2000" dirty="0"/>
              <a:t>Ξίφος</a:t>
            </a:r>
          </a:p>
          <a:p>
            <a:r>
              <a:rPr lang="el-GR" sz="2000" dirty="0"/>
              <a:t>Ξιφολόγχη</a:t>
            </a:r>
          </a:p>
          <a:p>
            <a:r>
              <a:rPr lang="el-GR" sz="2000" dirty="0"/>
              <a:t>Θώρακας</a:t>
            </a:r>
          </a:p>
          <a:p>
            <a:r>
              <a:rPr lang="el-GR" sz="2000" dirty="0"/>
              <a:t>Κράνος</a:t>
            </a:r>
          </a:p>
          <a:p>
            <a:r>
              <a:rPr lang="el-GR" sz="2000" dirty="0"/>
              <a:t>Ασπίδα </a:t>
            </a:r>
          </a:p>
          <a:p>
            <a:r>
              <a:rPr lang="el-GR" sz="2000" dirty="0"/>
              <a:t>(Έχουν βρεθεί σε νεκροπόλεις, σε τάφους πολεμάρχων και διπλασιάζονται μετά το 2</a:t>
            </a:r>
            <a:r>
              <a:rPr lang="el-GR" sz="2000" baseline="30000" dirty="0"/>
              <a:t>ο</a:t>
            </a:r>
            <a:r>
              <a:rPr lang="el-GR" sz="2000" dirty="0"/>
              <a:t> μισό του </a:t>
            </a:r>
            <a:r>
              <a:rPr lang="el-GR" sz="2000"/>
              <a:t>6</a:t>
            </a:r>
            <a:r>
              <a:rPr lang="el-GR" sz="2000" baseline="30000"/>
              <a:t>ου</a:t>
            </a:r>
            <a:r>
              <a:rPr lang="el-GR" sz="2000"/>
              <a:t> αιώνα)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38517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11337-FDAB-18D3-4830-2DF9455AE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Γλώσσα και πόλεμος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CE26CE-A4D9-804E-54EF-A50EA0A7B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Werra: guerra, guerre </a:t>
            </a:r>
            <a:r>
              <a:rPr lang="el-GR" sz="2400" dirty="0"/>
              <a:t>(πόλεμος)</a:t>
            </a:r>
          </a:p>
          <a:p>
            <a:r>
              <a:rPr lang="it-IT" sz="2400" dirty="0"/>
              <a:t>Warda: guarde, guarda </a:t>
            </a:r>
            <a:r>
              <a:rPr lang="el-GR" sz="2400" dirty="0"/>
              <a:t>(φρουρά)</a:t>
            </a:r>
          </a:p>
          <a:p>
            <a:r>
              <a:rPr lang="it-IT" sz="2400" dirty="0"/>
              <a:t>Wacta: guet (</a:t>
            </a:r>
            <a:r>
              <a:rPr lang="el-GR" sz="2400" dirty="0"/>
              <a:t>ενέδρα)</a:t>
            </a:r>
          </a:p>
          <a:p>
            <a:r>
              <a:rPr lang="it-IT" sz="2400" dirty="0"/>
              <a:t>Gonfalon: </a:t>
            </a:r>
            <a:r>
              <a:rPr lang="el-GR" sz="2400" dirty="0"/>
              <a:t>πολεμική σημαία</a:t>
            </a:r>
          </a:p>
          <a:p>
            <a:r>
              <a:rPr lang="el-GR" sz="2400" dirty="0" err="1"/>
              <a:t>Κλόβης</a:t>
            </a:r>
            <a:r>
              <a:rPr lang="el-GR" sz="2400" dirty="0"/>
              <a:t>: ένδοξη σύγκρουση</a:t>
            </a:r>
          </a:p>
          <a:p>
            <a:r>
              <a:rPr lang="el-GR" sz="2400" dirty="0" err="1"/>
              <a:t>Κλωτίλδη</a:t>
            </a:r>
            <a:r>
              <a:rPr lang="el-GR" sz="2400" dirty="0"/>
              <a:t>: ένδοξη μάχη</a:t>
            </a:r>
          </a:p>
          <a:p>
            <a:r>
              <a:rPr lang="el-GR" sz="2400" dirty="0" err="1"/>
              <a:t>Μπρουνεχίλδη</a:t>
            </a:r>
            <a:r>
              <a:rPr lang="el-GR" sz="2400" dirty="0"/>
              <a:t>: πολεμικός θώρακας</a:t>
            </a:r>
          </a:p>
          <a:p>
            <a:r>
              <a:rPr lang="el-GR" sz="2400" dirty="0"/>
              <a:t>Γερτρούδη: σιγουριά του δόρατος</a:t>
            </a:r>
          </a:p>
          <a:p>
            <a:r>
              <a:rPr lang="el-GR" sz="2400" dirty="0" err="1"/>
              <a:t>Κλωτάριος</a:t>
            </a:r>
            <a:r>
              <a:rPr lang="el-GR" sz="2400" dirty="0"/>
              <a:t>: ένδοξος πολεμιστής</a:t>
            </a:r>
          </a:p>
        </p:txBody>
      </p:sp>
    </p:spTree>
    <p:extLst>
      <p:ext uri="{BB962C8B-B14F-4D97-AF65-F5344CB8AC3E}">
        <p14:creationId xmlns:p14="http://schemas.microsoft.com/office/powerpoint/2010/main" val="3931473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C3D060-CA0A-453E-0E17-873DB37A7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διαίρεση του βασιλείου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4AF118-B3A4-BB3E-09FF-FF5C8A937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Μεροβίγγεια</a:t>
            </a:r>
            <a:r>
              <a:rPr lang="el-GR" dirty="0"/>
              <a:t> παράδοση: μετά το θάνατο του βασιλιά, το βασίλειο μοιράζεται στους διαδόχους του</a:t>
            </a:r>
          </a:p>
          <a:p>
            <a:r>
              <a:rPr lang="el-GR" dirty="0"/>
              <a:t>511: θάνατος </a:t>
            </a:r>
            <a:r>
              <a:rPr lang="el-GR" dirty="0" err="1"/>
              <a:t>Κλόβη</a:t>
            </a:r>
            <a:r>
              <a:rPr lang="el-GR" dirty="0"/>
              <a:t>/ Οι γιοί του φροντίζουν οι πρωτεύουσές τους να είναι κοντά (</a:t>
            </a:r>
            <a:r>
              <a:rPr lang="el-GR" dirty="0" err="1"/>
              <a:t>Ρενς</a:t>
            </a:r>
            <a:r>
              <a:rPr lang="el-GR" dirty="0"/>
              <a:t>, Παρίσι, Ορλεάνη, </a:t>
            </a:r>
            <a:r>
              <a:rPr lang="el-GR" dirty="0" err="1"/>
              <a:t>Σουασόν</a:t>
            </a:r>
            <a:r>
              <a:rPr lang="el-GR" dirty="0"/>
              <a:t>)</a:t>
            </a:r>
          </a:p>
          <a:p>
            <a:r>
              <a:rPr lang="el-GR" dirty="0"/>
              <a:t>561: το Παρίσι μένει αδιαίρετο</a:t>
            </a:r>
          </a:p>
          <a:p>
            <a:r>
              <a:rPr lang="el-GR" dirty="0"/>
              <a:t>Κάθε διάδοχος έχει τον τίτλο «Βασιλιάς των Φράγκων» (</a:t>
            </a:r>
            <a:r>
              <a:rPr lang="it-IT" dirty="0"/>
              <a:t>Rex Francorum)</a:t>
            </a:r>
            <a:r>
              <a:rPr lang="el-GR" dirty="0"/>
              <a:t> και το βασίλειο είναι το σύνολο των επικρατειών</a:t>
            </a:r>
          </a:p>
        </p:txBody>
      </p:sp>
    </p:spTree>
    <p:extLst>
      <p:ext uri="{BB962C8B-B14F-4D97-AF65-F5344CB8AC3E}">
        <p14:creationId xmlns:p14="http://schemas.microsoft.com/office/powerpoint/2010/main" val="355649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F1109E-E031-CE75-D7A8-47BE42CAF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1 – Ο ποταμός </a:t>
            </a:r>
            <a:r>
              <a:rPr lang="el-GR" b="1" u="sng" dirty="0" err="1"/>
              <a:t>Σομ</a:t>
            </a:r>
            <a:endParaRPr lang="el-GR" b="1" u="sng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AB2EA8F-528F-93B7-621A-6C94E6EB34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346" y="2419927"/>
            <a:ext cx="4239490" cy="353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677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2504818-F8D1-2B56-59C1-3AFFE1897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8464"/>
            <a:ext cx="3807187" cy="2228074"/>
          </a:xfrm>
        </p:spPr>
        <p:txBody>
          <a:bodyPr>
            <a:normAutofit/>
          </a:bodyPr>
          <a:lstStyle/>
          <a:p>
            <a:r>
              <a:rPr lang="el-GR" sz="3700" b="1" u="sng" dirty="0"/>
              <a:t>Χάρτης των φραγκικών βασιλείων</a:t>
            </a:r>
            <a:br>
              <a:rPr lang="el-GR" sz="3700" b="1" u="sng" dirty="0"/>
            </a:br>
            <a:endParaRPr lang="el-GR" sz="3700" b="1" u="sng" dirty="0"/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E0051694-846D-194F-D261-8A240C70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962279"/>
            <a:ext cx="3799425" cy="3143241"/>
          </a:xfrm>
        </p:spPr>
        <p:txBody>
          <a:bodyPr>
            <a:normAutofit/>
          </a:bodyPr>
          <a:lstStyle/>
          <a:p>
            <a:r>
              <a:rPr lang="el-GR" sz="2000" dirty="0"/>
              <a:t>Στο Βορρά και στην Ανατολή κυριαρχούν οι Φράγκοι</a:t>
            </a:r>
          </a:p>
          <a:p>
            <a:r>
              <a:rPr lang="el-GR" sz="2000" dirty="0"/>
              <a:t>Στο Νότο κυριαρχεί ο ρωμαϊκός πολιτισμός</a:t>
            </a:r>
          </a:p>
          <a:p>
            <a:r>
              <a:rPr lang="el-GR" sz="2000" dirty="0"/>
              <a:t>Οι διαδοχικές διανομές οδηγούν στη διαμόρφωση νέων ιδιαιτεροτήτων</a:t>
            </a:r>
            <a:endParaRPr lang="en-US" sz="2000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4A6BAE95-1223-99CB-14B4-3D35D9F69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2" r="2" b="2"/>
          <a:stretch/>
        </p:blipFill>
        <p:spPr bwMode="auto">
          <a:xfrm>
            <a:off x="5010386" y="10"/>
            <a:ext cx="7181613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16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C0C931-802F-8359-BC39-14AB3B47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– ο χώρος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83EED40-1372-0081-D00E-A36B0D8D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Βορράς, μεταξύ των ποταμών </a:t>
            </a:r>
            <a:r>
              <a:rPr lang="el-GR" dirty="0" err="1"/>
              <a:t>Σχέλδη</a:t>
            </a:r>
            <a:r>
              <a:rPr lang="el-GR" dirty="0"/>
              <a:t> και Λίγηρα</a:t>
            </a:r>
          </a:p>
          <a:p>
            <a:r>
              <a:rPr lang="el-GR" dirty="0"/>
              <a:t>Κυριαρχούν οι </a:t>
            </a:r>
            <a:r>
              <a:rPr lang="el-GR" dirty="0" err="1"/>
              <a:t>Σάλιοι</a:t>
            </a:r>
            <a:r>
              <a:rPr lang="el-GR" dirty="0"/>
              <a:t> Φράγκοι</a:t>
            </a:r>
          </a:p>
          <a:p>
            <a:r>
              <a:rPr lang="el-GR" dirty="0"/>
              <a:t>Πυκνή εγκατάσταση στις όχθες του </a:t>
            </a:r>
            <a:r>
              <a:rPr lang="el-GR" dirty="0" err="1"/>
              <a:t>Σομ</a:t>
            </a:r>
            <a:r>
              <a:rPr lang="el-GR" dirty="0"/>
              <a:t> και προς τα δάση γαιάνθρακα του Βορρά, γύρω από το Σηκουάνα</a:t>
            </a:r>
          </a:p>
          <a:p>
            <a:r>
              <a:rPr lang="el-GR" dirty="0"/>
              <a:t>Νεκροπόλεις: σε ορισμένες περιπτώσεις έχουν βρεθεί μέχρι και 4.000 τάφοι</a:t>
            </a:r>
          </a:p>
          <a:p>
            <a:r>
              <a:rPr lang="el-GR" dirty="0"/>
              <a:t>Γλωσσικό σύνορο μεταξύ </a:t>
            </a:r>
            <a:r>
              <a:rPr lang="el-GR" dirty="0" err="1"/>
              <a:t>ρωμανοφώνων</a:t>
            </a:r>
            <a:r>
              <a:rPr lang="el-GR" dirty="0"/>
              <a:t> και </a:t>
            </a:r>
            <a:r>
              <a:rPr lang="el-GR" dirty="0" err="1"/>
              <a:t>γερμανοφώνων</a:t>
            </a:r>
            <a:r>
              <a:rPr lang="el-GR" dirty="0"/>
              <a:t> (Φλαμανδών)</a:t>
            </a:r>
          </a:p>
        </p:txBody>
      </p:sp>
    </p:spTree>
    <p:extLst>
      <p:ext uri="{BB962C8B-B14F-4D97-AF65-F5344CB8AC3E}">
        <p14:creationId xmlns:p14="http://schemas.microsoft.com/office/powerpoint/2010/main" val="3100874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417B77-8073-A14B-3107-D39174BA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Σάλιος</a:t>
            </a:r>
            <a:r>
              <a:rPr lang="el-GR" b="1" u="sng" dirty="0"/>
              <a:t> Νόμος (505 – 511)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1CD032-3D84-092D-4436-211A72A8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Ποινικός κώδικας με 65 τίτλους, γραμμένος στα λατινικά, με ορισμένα σχόλια στα φραγκικά</a:t>
            </a:r>
          </a:p>
          <a:p>
            <a:r>
              <a:rPr lang="el-GR" dirty="0"/>
              <a:t>Σημασία οικογενειακής αλληλεγγύης</a:t>
            </a:r>
          </a:p>
          <a:p>
            <a:r>
              <a:rPr lang="el-GR" dirty="0"/>
              <a:t>Κληρονομικές συνήθειες</a:t>
            </a:r>
          </a:p>
          <a:p>
            <a:r>
              <a:rPr lang="el-GR" dirty="0"/>
              <a:t>Δικονομία</a:t>
            </a:r>
          </a:p>
          <a:p>
            <a:r>
              <a:rPr lang="el-GR" dirty="0"/>
              <a:t>Διαδικασία εξέτασης μαρτύρων </a:t>
            </a:r>
          </a:p>
          <a:p>
            <a:r>
              <a:rPr lang="el-GR" dirty="0"/>
              <a:t>Επιβολή ποινής</a:t>
            </a:r>
          </a:p>
        </p:txBody>
      </p:sp>
    </p:spTree>
    <p:extLst>
      <p:ext uri="{BB962C8B-B14F-4D97-AF65-F5344CB8AC3E}">
        <p14:creationId xmlns:p14="http://schemas.microsoft.com/office/powerpoint/2010/main" val="7418437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68BB0C-29F3-5802-CCBF-6E4B92D2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γίνεται η δίκη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37047E-8E3D-72A9-11E7-45A79BE7A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κατηγορούμενος ορκίζεται μπροστά σε μάρτυρες που </a:t>
            </a:r>
            <a:r>
              <a:rPr lang="el-GR" dirty="0" err="1"/>
              <a:t>ρποτείνει</a:t>
            </a:r>
            <a:r>
              <a:rPr lang="el-GR" dirty="0"/>
              <a:t> ο ίδιος ότι είναι αθώος</a:t>
            </a:r>
          </a:p>
          <a:p>
            <a:r>
              <a:rPr lang="el-GR" dirty="0"/>
              <a:t>Αν δεν αποδειχτεί η αθωότητά του, υφίσταται δοκιμασίες: ο κατηγορούμενος έπρεπε να πιάσει με το χέρι του πυρωμένο σίδερο ή να το βουτήξει σε καυτό νερό</a:t>
            </a:r>
          </a:p>
          <a:p>
            <a:r>
              <a:rPr lang="el-GR" dirty="0" err="1">
                <a:solidFill>
                  <a:srgbClr val="C00000"/>
                </a:solidFill>
              </a:rPr>
              <a:t>Ορδαλίες</a:t>
            </a:r>
            <a:r>
              <a:rPr lang="el-GR" dirty="0">
                <a:solidFill>
                  <a:srgbClr val="C00000"/>
                </a:solidFill>
              </a:rPr>
              <a:t>: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ανακρίσεις με τη χρήση βασανιστηρίων, που έχουν τις ρίζες τους στο Σάλιο Νόμο και εξακολούθησαν να υφίστανται σε όλη τη διάρκεια του Μεσαίωνα</a:t>
            </a:r>
            <a:endParaRPr lang="el-GR" dirty="0">
              <a:solidFill>
                <a:srgbClr val="C0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3755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29A13F-5CBE-7452-DD94-1A8D031C5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– </a:t>
            </a:r>
            <a:r>
              <a:rPr lang="el-GR" b="1" u="sng" dirty="0" err="1"/>
              <a:t>εθνοφυλετική</a:t>
            </a:r>
            <a:r>
              <a:rPr lang="el-GR" b="1" u="sng" dirty="0"/>
              <a:t> σύνθεση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73AD8-9820-6175-2556-51B3F762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Όχθες Σηκουάνα: μεικτές κοινότητες Φράγκων  και αυτοχθόνων</a:t>
            </a:r>
          </a:p>
          <a:p>
            <a:r>
              <a:rPr lang="el-GR" dirty="0"/>
              <a:t>Βρετάνη (προς τα δυτικά): αρμονικές σχέσεις μεταξύ Φράγκων και </a:t>
            </a:r>
            <a:r>
              <a:rPr lang="el-GR" dirty="0" err="1"/>
              <a:t>Βρετόνων</a:t>
            </a:r>
            <a:r>
              <a:rPr lang="el-GR" dirty="0"/>
              <a:t> </a:t>
            </a:r>
          </a:p>
          <a:p>
            <a:r>
              <a:rPr lang="el-GR" dirty="0"/>
              <a:t>Οι Κέλτες (</a:t>
            </a:r>
            <a:r>
              <a:rPr lang="el-GR" dirty="0" err="1"/>
              <a:t>Γαλάτες</a:t>
            </a:r>
            <a:r>
              <a:rPr lang="el-GR" dirty="0"/>
              <a:t>) αποκαλούνται Ρωμαίοι</a:t>
            </a:r>
          </a:p>
          <a:p>
            <a:r>
              <a:rPr lang="el-GR" dirty="0"/>
              <a:t>Στο Νότο, οι ρωμαϊκές επιδράσεις είναι πιο έντονες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3915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B8597-CEDA-D565-B6A4-4528A411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687E9D-9410-04BA-38CC-6FBF5A9E0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Ανατολικά: ρωμαϊκές περιοχές του Βελγίου, περιοχή Σηκουάνα, δυο επαρχίες της Ρηνανίας</a:t>
            </a:r>
          </a:p>
          <a:p>
            <a:r>
              <a:rPr lang="el-GR" dirty="0"/>
              <a:t>Κύριες πόλεις: </a:t>
            </a:r>
            <a:r>
              <a:rPr lang="el-GR" dirty="0" err="1"/>
              <a:t>Ρενς</a:t>
            </a:r>
            <a:r>
              <a:rPr lang="el-GR" dirty="0"/>
              <a:t>, Κολωνία</a:t>
            </a:r>
          </a:p>
          <a:p>
            <a:r>
              <a:rPr lang="el-GR" dirty="0"/>
              <a:t>Φράγκοι, Αλαμανοί</a:t>
            </a:r>
          </a:p>
          <a:p>
            <a:r>
              <a:rPr lang="el-GR" dirty="0"/>
              <a:t>Νησίδες Ρωμαίων στην κοιλάδα του Μοζέλα</a:t>
            </a:r>
          </a:p>
          <a:p>
            <a:r>
              <a:rPr lang="el-GR" dirty="0" err="1"/>
              <a:t>Τρέβηροι</a:t>
            </a:r>
            <a:r>
              <a:rPr lang="el-GR" dirty="0"/>
              <a:t> (σημερινό </a:t>
            </a:r>
            <a:r>
              <a:rPr lang="el-GR" dirty="0" err="1"/>
              <a:t>Τριρ</a:t>
            </a:r>
            <a:r>
              <a:rPr lang="el-GR" dirty="0"/>
              <a:t>), </a:t>
            </a:r>
            <a:r>
              <a:rPr lang="el-GR" dirty="0" err="1"/>
              <a:t>Μετς</a:t>
            </a:r>
            <a:endParaRPr lang="el-GR" dirty="0"/>
          </a:p>
          <a:p>
            <a:r>
              <a:rPr lang="el-GR" dirty="0"/>
              <a:t>Μετά το 561, το </a:t>
            </a:r>
            <a:r>
              <a:rPr lang="el-GR" dirty="0" err="1"/>
              <a:t>Μετς</a:t>
            </a:r>
            <a:r>
              <a:rPr lang="el-GR" dirty="0"/>
              <a:t> αποκτά μεγαλύτερη σημασία από τους </a:t>
            </a:r>
            <a:r>
              <a:rPr lang="el-GR" dirty="0" err="1"/>
              <a:t>Τρεβήρους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443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1BB1AB-2226-6356-5E54-9E569E1F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Βουργουνδία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B4A0DA-4E93-C836-0B2B-4383B3A05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Νότια της </a:t>
            </a:r>
            <a:r>
              <a:rPr lang="el-GR" dirty="0" err="1"/>
              <a:t>Νευστρίας</a:t>
            </a:r>
            <a:endParaRPr lang="el-GR" dirty="0"/>
          </a:p>
          <a:p>
            <a:r>
              <a:rPr lang="el-GR" dirty="0" err="1"/>
              <a:t>Κατακτάται</a:t>
            </a:r>
            <a:r>
              <a:rPr lang="el-GR" dirty="0"/>
              <a:t> το 534</a:t>
            </a:r>
          </a:p>
          <a:p>
            <a:r>
              <a:rPr lang="el-GR" dirty="0"/>
              <a:t>Αρχικά μοιράζεται</a:t>
            </a:r>
          </a:p>
          <a:p>
            <a:r>
              <a:rPr lang="el-GR" dirty="0"/>
              <a:t>Ο βασιλιάς </a:t>
            </a:r>
            <a:r>
              <a:rPr lang="el-GR" dirty="0" err="1"/>
              <a:t>Γκοντράντο</a:t>
            </a:r>
            <a:r>
              <a:rPr lang="el-GR" dirty="0"/>
              <a:t> την ενοποιεί και μεταφέρει την πρωτεύουσά του στο </a:t>
            </a:r>
            <a:r>
              <a:rPr lang="el-GR" dirty="0" err="1"/>
              <a:t>Σαλόν</a:t>
            </a:r>
            <a:r>
              <a:rPr lang="el-GR" dirty="0"/>
              <a:t> – </a:t>
            </a:r>
            <a:r>
              <a:rPr lang="el-GR" dirty="0" err="1"/>
              <a:t>συρ</a:t>
            </a:r>
            <a:r>
              <a:rPr lang="el-GR" dirty="0"/>
              <a:t> Σον</a:t>
            </a:r>
          </a:p>
          <a:p>
            <a:r>
              <a:rPr lang="el-GR" dirty="0"/>
              <a:t>Κυριαρχεί ο ρωμαϊκός πολιτισμός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5208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7A668D-C920-55BC-E6B3-B99FC98F7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Ακουϊτανία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B0788C-53F2-A804-F629-082FE033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Βρίσκεται νοτιοδυτικά προς την Ισπανία</a:t>
            </a:r>
          </a:p>
          <a:p>
            <a:r>
              <a:rPr lang="el-GR" dirty="0"/>
              <a:t>Οι Φράγκοι, μετά τη νίκη τους επί των Βησιγότθων, εγκαθιστούν φρουρές νότια από τον ποταμό Λίγηρα</a:t>
            </a:r>
          </a:p>
          <a:p>
            <a:r>
              <a:rPr lang="el-GR" dirty="0"/>
              <a:t>Συμμαχούν με τις αριστοκρατικές οικογένειες και τις στηρίζουν στη διακυβέρνηση των πόλεων</a:t>
            </a:r>
          </a:p>
          <a:p>
            <a:r>
              <a:rPr lang="el-GR"/>
              <a:t>Στα μέλη των ίδιων οικογενειών στηρίζεται και η εκκλησιαστική διοίκηση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9294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EC0CA-99DC-1D48-1C8C-7C43E66AE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Ακουϊτανία</a:t>
            </a:r>
            <a:r>
              <a:rPr lang="el-GR" b="1" u="sng" dirty="0"/>
              <a:t> - Οικονομία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6BB00E-1AA0-CC65-174C-CC46FC261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Αναπτυγμένη αστική ζωή</a:t>
            </a:r>
          </a:p>
          <a:p>
            <a:r>
              <a:rPr lang="el-GR" dirty="0"/>
              <a:t>Στις πόλεις διεξάγεται εμπόριο με εμπόρους της Ανατολής (</a:t>
            </a:r>
            <a:r>
              <a:rPr lang="el-GR" dirty="0" err="1"/>
              <a:t>Σύρους</a:t>
            </a:r>
            <a:r>
              <a:rPr lang="el-GR" dirty="0"/>
              <a:t> και Εβραίους)</a:t>
            </a:r>
          </a:p>
          <a:p>
            <a:r>
              <a:rPr lang="el-GR" dirty="0"/>
              <a:t>Μεγάλες γαιοκτησίες (ρωμαϊκό κατάλοιπο)</a:t>
            </a:r>
          </a:p>
          <a:p>
            <a:r>
              <a:rPr lang="el-GR" dirty="0"/>
              <a:t>Στρώμα μικρών ελεύθερων καλλιεργητών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6058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E5AC95-3849-5AAF-90CF-8B42BC73A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Πολιτισμικές σχέσεις Βορρά - Νότου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DAB9C5-574B-035E-0F9A-7A89785E7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καλλιεργημένη αριστοκρατία του Νότου επηρεάζει το Βορρά</a:t>
            </a:r>
          </a:p>
          <a:p>
            <a:r>
              <a:rPr lang="el-GR" dirty="0"/>
              <a:t>Μετακίνηση λογίων στις αυλές του Βορρά (νομομαθής </a:t>
            </a:r>
            <a:r>
              <a:rPr lang="el-GR" dirty="0" err="1"/>
              <a:t>Κέλσος</a:t>
            </a:r>
            <a:r>
              <a:rPr lang="el-GR" dirty="0"/>
              <a:t> στην αυλή του </a:t>
            </a:r>
            <a:r>
              <a:rPr lang="el-GR" dirty="0" err="1"/>
              <a:t>Γκοντράντου</a:t>
            </a:r>
            <a:r>
              <a:rPr lang="el-GR" dirty="0"/>
              <a:t>)</a:t>
            </a:r>
          </a:p>
          <a:p>
            <a:r>
              <a:rPr lang="el-GR" dirty="0"/>
              <a:t>Μετακίνηση κληρικών στην υπηρεσία των επισκόπων (</a:t>
            </a:r>
            <a:r>
              <a:rPr lang="el-GR" dirty="0" err="1"/>
              <a:t>Αρέδιος</a:t>
            </a:r>
            <a:r>
              <a:rPr lang="el-GR" dirty="0"/>
              <a:t> – </a:t>
            </a:r>
            <a:r>
              <a:rPr lang="el-GR" dirty="0" err="1"/>
              <a:t>Τρέβηροι</a:t>
            </a:r>
            <a:r>
              <a:rPr lang="el-GR" dirty="0"/>
              <a:t>)</a:t>
            </a:r>
          </a:p>
          <a:p>
            <a:r>
              <a:rPr lang="el-GR" dirty="0"/>
              <a:t>Καλλιτέχνες από το Νότο δουλεύουν στις εκκλησίες του Παρισιού, του Αγίου Διονυσίου και της </a:t>
            </a:r>
            <a:r>
              <a:rPr lang="el-GR" dirty="0" err="1"/>
              <a:t>Ρενς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833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D4DD1-AFA3-9147-6E25-0CCC4745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2 – Η κοιλάδα του </a:t>
            </a:r>
            <a:r>
              <a:rPr lang="el-GR" b="1" u="sng" dirty="0" err="1"/>
              <a:t>Σχέλδη</a:t>
            </a:r>
            <a:endParaRPr lang="el-GR" b="1" u="sng" dirty="0"/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129FE726-6281-6FB9-85F9-402CE30F8F4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2068945"/>
            <a:ext cx="3971635" cy="3613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750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F4A8EA-D352-7A4B-CEFA-2B573D03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Συγχώνευση λαών και πολιτισμών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8D8067-EE78-C8CB-27B4-353B55E1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Ορθοδοξία: κύριος λόγος συγχώνευσης των Φράγκων με τους </a:t>
            </a:r>
            <a:r>
              <a:rPr lang="el-GR" dirty="0" err="1"/>
              <a:t>ρωμαιογαλατικούς</a:t>
            </a:r>
            <a:r>
              <a:rPr lang="el-GR" dirty="0"/>
              <a:t> πληθυσμούς (Ισπανία: ο αρειανισμός των Βησιγότθων εμπόδισε την αντίστοιχη διαδικασία)</a:t>
            </a:r>
          </a:p>
          <a:p>
            <a:r>
              <a:rPr lang="el-GR" dirty="0"/>
              <a:t>Συμμαχία ρωμαϊκής αριστοκρατίας με φραγκική μοναρχία</a:t>
            </a:r>
          </a:p>
          <a:p>
            <a:r>
              <a:rPr lang="el-GR" dirty="0"/>
              <a:t>Μεικτοί γάμοι</a:t>
            </a:r>
          </a:p>
          <a:p>
            <a:r>
              <a:rPr lang="el-GR" dirty="0"/>
              <a:t>Βασιλείς συγγράφουν ποιήματα στα λατινικά/ συμμετέχουν σε θεολογικές συζητήσεις στα λατινικά</a:t>
            </a:r>
          </a:p>
          <a:p>
            <a:r>
              <a:rPr lang="el-GR" dirty="0"/>
              <a:t>Ο </a:t>
            </a:r>
            <a:r>
              <a:rPr lang="el-GR" dirty="0" err="1"/>
              <a:t>Χιλδέριχος</a:t>
            </a:r>
            <a:r>
              <a:rPr lang="el-GR" dirty="0"/>
              <a:t> επιχείρησε να εναρμονίσει τη λατινική ορθογραφία με την προφορά</a:t>
            </a:r>
          </a:p>
        </p:txBody>
      </p:sp>
    </p:spTree>
    <p:extLst>
      <p:ext uri="{BB962C8B-B14F-4D97-AF65-F5344CB8AC3E}">
        <p14:creationId xmlns:p14="http://schemas.microsoft.com/office/powerpoint/2010/main" val="1239929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6AD5B0-6C4A-964E-4BBC-85CB73380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Συγχώνευση λαών και πολιτισμών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E347CE-A30E-D8CA-EE14-E00B1E6AC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σύγκλιση εμπλουτίζει το γερμανικό πολιτισμό και μεταβάλλει το ρωμαϊκό</a:t>
            </a:r>
          </a:p>
          <a:p>
            <a:r>
              <a:rPr lang="el-GR" dirty="0"/>
              <a:t>Η καθομιλούμενη γλώσσα απομακρύνεται από τα λατινικά και εμφανίζονται τα σπέρματα των </a:t>
            </a:r>
            <a:r>
              <a:rPr lang="el-GR" dirty="0">
                <a:solidFill>
                  <a:srgbClr val="C00000"/>
                </a:solidFill>
              </a:rPr>
              <a:t>ρωμανικών γλωσσών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Συνυπάρχουν συμβολισμοί και τελετουργίες της γερμανικής δικαιοσύνης με το γραπτό ρωμαϊκό δίκαιο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Επιβίωση του παγανισμού στα λαϊκά στρώματα, παρά την αντίδραση της Εκκλησίας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42720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FEC3B2-C3A4-245F-5C87-DC359A92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Παιδεία και αριστοκρατικές οικογένειες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2CB205-F18D-8376-8C95-8FB6C8A85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εκπαίδευση κατέχει σημαντική θέση στη σταδιοδρομία των νεαρών αριστοκρατών</a:t>
            </a:r>
          </a:p>
          <a:p>
            <a:r>
              <a:rPr lang="el-GR" dirty="0"/>
              <a:t>Οι </a:t>
            </a:r>
            <a:r>
              <a:rPr lang="el-GR" dirty="0" err="1"/>
              <a:t>Μεροβίγγειοι</a:t>
            </a:r>
            <a:r>
              <a:rPr lang="el-GR" dirty="0"/>
              <a:t> βασιλείς την ευνοούν</a:t>
            </a:r>
          </a:p>
          <a:p>
            <a:r>
              <a:rPr lang="el-GR" dirty="0"/>
              <a:t>Οι νεαροί αριστοκράτες καλούνται στη βασιλική αυλή για να προσφέρουν στρατιωτικές και διοικητικές υπηρεσίες και για να εγγυηθούν την πίστη των οικογενειών 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53312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1E16D6-4AD6-BB7A-ADC7-1CDD8F848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66AC19-670F-5205-0552-10D57ED2C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</a:t>
            </a:r>
            <a:r>
              <a:rPr lang="el-GR" baseline="30000" dirty="0"/>
              <a:t>ος</a:t>
            </a:r>
            <a:r>
              <a:rPr lang="el-GR" dirty="0"/>
              <a:t> αι. : Περίοδος ταραχών</a:t>
            </a:r>
          </a:p>
          <a:p>
            <a:r>
              <a:rPr lang="el-GR" dirty="0"/>
              <a:t>511 – 603: </a:t>
            </a:r>
            <a:r>
              <a:rPr lang="el-GR" dirty="0" err="1"/>
              <a:t>Συγκαλούνται</a:t>
            </a:r>
            <a:r>
              <a:rPr lang="el-GR" dirty="0"/>
              <a:t> περίπου 50 σύνοδοι/ μεταρρυθμίσεις που θα καθορίσουν την εκκλησιαστική ζωή σε όλη τη διάρκεια του Μεσαίωνα</a:t>
            </a:r>
          </a:p>
          <a:p>
            <a:r>
              <a:rPr lang="el-GR" u="sng" dirty="0"/>
              <a:t>Επίσκοποι</a:t>
            </a:r>
            <a:r>
              <a:rPr lang="el-GR" dirty="0"/>
              <a:t>: προέρχονται από την αριστοκρατία</a:t>
            </a:r>
          </a:p>
          <a:p>
            <a:r>
              <a:rPr lang="el-GR" dirty="0"/>
              <a:t>Στην ιεραρχία βρίσκονται κάτω από τον κόμη</a:t>
            </a:r>
          </a:p>
          <a:p>
            <a:r>
              <a:rPr lang="el-GR" u="sng" dirty="0"/>
              <a:t>Αρχιδιάκονος</a:t>
            </a:r>
            <a:r>
              <a:rPr lang="el-GR" dirty="0"/>
              <a:t>: βοηθά το έργο του επισκόπου</a:t>
            </a:r>
          </a:p>
        </p:txBody>
      </p:sp>
    </p:spTree>
    <p:extLst>
      <p:ext uri="{BB962C8B-B14F-4D97-AF65-F5344CB8AC3E}">
        <p14:creationId xmlns:p14="http://schemas.microsoft.com/office/powerpoint/2010/main" val="2692516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596B7F-ECDE-69E5-7F3D-ABFFF18C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Ρόλος και αρμοδιότητες του επισκόπου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58FAE1-AFB9-1629-00D1-F930A6A83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Αντικαθιστά τον κόμη στη διαχείριση της πόλης</a:t>
            </a:r>
          </a:p>
          <a:p>
            <a:r>
              <a:rPr lang="el-GR" sz="2400" dirty="0"/>
              <a:t>Βοηθά τα φτωχά στρώματα με έργα </a:t>
            </a:r>
            <a:r>
              <a:rPr lang="el-GR" sz="2400" dirty="0" err="1"/>
              <a:t>ευποιίας</a:t>
            </a:r>
            <a:r>
              <a:rPr lang="el-GR" sz="2400" dirty="0"/>
              <a:t> (νοσοκομεία, εκκλησίες, μοναστήρια)</a:t>
            </a:r>
          </a:p>
          <a:p>
            <a:r>
              <a:rPr lang="el-GR" sz="2400" dirty="0"/>
              <a:t>Παρεμβαίνει στο σχεδιασμό της πόλης και στη διαμόρφωση της υπαίθρου</a:t>
            </a:r>
          </a:p>
          <a:p>
            <a:r>
              <a:rPr lang="el-GR" sz="2400" dirty="0"/>
              <a:t>Φήλιξ της </a:t>
            </a:r>
            <a:r>
              <a:rPr lang="el-GR" sz="2400" dirty="0" err="1"/>
              <a:t>Νάντης</a:t>
            </a:r>
            <a:r>
              <a:rPr lang="el-GR" sz="2400" dirty="0"/>
              <a:t>: εγγειοβελτιωτικά έργα για τις πλημμύρες του Λίγηρα</a:t>
            </a:r>
          </a:p>
          <a:p>
            <a:r>
              <a:rPr lang="el-GR" sz="2400" dirty="0" err="1"/>
              <a:t>Ντιντιέ</a:t>
            </a:r>
            <a:r>
              <a:rPr lang="el-GR" sz="2400" dirty="0"/>
              <a:t> του Βερντέν: δίνει χρηματικά ποσά στο ποίμνιο, για να ανταπεξέλθει στις φορολογικές του υποχρεώσεις</a:t>
            </a:r>
          </a:p>
          <a:p>
            <a:r>
              <a:rPr lang="el-GR" sz="2400" dirty="0"/>
              <a:t>Γρηγόριος της Τουρ: παρεμβαίνει για να περιορίσει τις αυθαιρεσίες των βασιλικών αξιωματούχων</a:t>
            </a:r>
          </a:p>
        </p:txBody>
      </p:sp>
    </p:spTree>
    <p:extLst>
      <p:ext uri="{BB962C8B-B14F-4D97-AF65-F5344CB8AC3E}">
        <p14:creationId xmlns:p14="http://schemas.microsoft.com/office/powerpoint/2010/main" val="21814257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7D7F29-63E3-A506-75C2-D47D0542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που προέρχονται τα εισοδήματά τους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86F2CE-D0A1-F778-32A3-CD1CEB5CA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Από την προσωπική τους περιουσία</a:t>
            </a:r>
          </a:p>
          <a:p>
            <a:r>
              <a:rPr lang="el-GR" dirty="0"/>
              <a:t>Από δωρεές αριστοκρατών και βασιλέων</a:t>
            </a:r>
          </a:p>
          <a:p>
            <a:r>
              <a:rPr lang="el-GR" dirty="0"/>
              <a:t>Διαχείριση επισκοπικών εισοδημάτων: κύρια μέριμνα των επισκόπων</a:t>
            </a:r>
          </a:p>
          <a:p>
            <a:r>
              <a:rPr lang="el-GR" dirty="0"/>
              <a:t>Μόνιμη πηγή διένεξης ανάμεσα σε επισκόπους και κρατικούς αξιωματούχους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3368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0B0671-FDAE-250D-9EB2-DCFFEF034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Επίσκοποι και κατώτερος κλήρος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078E0D-2D99-5ECA-64A3-1A469688A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επίσκοπος ασκεί δικαιοδοσία στους κληρικούς της πόλης και της υπαίθρου</a:t>
            </a:r>
          </a:p>
          <a:p>
            <a:r>
              <a:rPr lang="el-GR" dirty="0"/>
              <a:t>Φροντίζει για: μορφωτικό επίπεδο, καθημερινή ζωή, τήρηση του όρκου της αγαμίας</a:t>
            </a:r>
          </a:p>
          <a:p>
            <a:r>
              <a:rPr lang="el-GR" dirty="0"/>
              <a:t>Πολλαπλασιάζονται οι ενορίες της υπαίθρου</a:t>
            </a:r>
          </a:p>
          <a:p>
            <a:r>
              <a:rPr lang="el-GR" dirty="0"/>
              <a:t>Μεγάλοι γαιοκτήμονες ιδρύουν ιδιωτικές εκκλησίες που επιλέγουν μόνες τους τους κληρικούς τους παρά τις αποφάσεις των συνόδων</a:t>
            </a:r>
          </a:p>
          <a:p>
            <a:r>
              <a:rPr lang="el-GR" dirty="0"/>
              <a:t>Ένα από τα μεγαλύτερα εκκλησιαστικά προβλήματα του Μεσαίωνα</a:t>
            </a:r>
          </a:p>
        </p:txBody>
      </p:sp>
    </p:spTree>
    <p:extLst>
      <p:ext uri="{BB962C8B-B14F-4D97-AF65-F5344CB8AC3E}">
        <p14:creationId xmlns:p14="http://schemas.microsoft.com/office/powerpoint/2010/main" val="22508115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09A123-EBA4-A080-A98F-49F84AF4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διαπάλη ανάμεσα στην εκκλησία και τον παγανισμό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2E0542-D690-5BC3-2AA8-754BB1E9A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παγανισμός παραμένει ισχυρός</a:t>
            </a:r>
          </a:p>
          <a:p>
            <a:r>
              <a:rPr lang="el-GR" dirty="0"/>
              <a:t>Ο κλήρος προσπαθεί να εξασφαλίσει στο ποίμνιο ικανοποιητική θρησκευτική παιδεία</a:t>
            </a:r>
          </a:p>
          <a:p>
            <a:r>
              <a:rPr lang="el-GR" dirty="0"/>
              <a:t>Δημόσια εξουσία: καταστρέφει είδωλα και τόπους λατρείας</a:t>
            </a:r>
          </a:p>
          <a:p>
            <a:r>
              <a:rPr lang="el-GR" dirty="0"/>
              <a:t>Λειτουργία, κήρυγμα (Βίβλος, βίοι Αγίων)</a:t>
            </a:r>
          </a:p>
          <a:p>
            <a:r>
              <a:rPr lang="el-GR" dirty="0"/>
              <a:t>Ανθεί η λατρεία των λειψάνων</a:t>
            </a:r>
          </a:p>
          <a:p>
            <a:r>
              <a:rPr lang="el-GR" dirty="0"/>
              <a:t>Η ζωή των κληρικών δεν διαφέρει από των λαϊκών</a:t>
            </a:r>
          </a:p>
          <a:p>
            <a:r>
              <a:rPr lang="el-GR" dirty="0"/>
              <a:t>Άνθιση του μοναχισμού: μέχρι τα τέλη του 6</a:t>
            </a:r>
            <a:r>
              <a:rPr lang="el-GR" baseline="30000" dirty="0"/>
              <a:t>ου</a:t>
            </a:r>
            <a:r>
              <a:rPr lang="el-GR" dirty="0"/>
              <a:t> αι. ιδρύονται περί τα 200 μοναστήρια</a:t>
            </a:r>
          </a:p>
        </p:txBody>
      </p:sp>
    </p:spTree>
    <p:extLst>
      <p:ext uri="{BB962C8B-B14F-4D97-AF65-F5344CB8AC3E}">
        <p14:creationId xmlns:p14="http://schemas.microsoft.com/office/powerpoint/2010/main" val="38512279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93FD3D-8B6E-0774-03E3-B2845538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φραγκικό βασίλειο κατά τον 7ο και στις αρχές του 8</a:t>
            </a:r>
            <a:r>
              <a:rPr lang="el-GR" b="1" u="sng" baseline="30000" dirty="0"/>
              <a:t>ου</a:t>
            </a:r>
            <a:r>
              <a:rPr lang="el-GR" b="1" u="sng" dirty="0"/>
              <a:t> αι.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B96F8F-83B6-9D7E-7EFA-C5700D590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613: άνοδος στο θρόνο του </a:t>
            </a:r>
            <a:r>
              <a:rPr lang="el-GR" dirty="0" err="1"/>
              <a:t>Κλωτάριου</a:t>
            </a:r>
            <a:r>
              <a:rPr lang="el-GR" dirty="0"/>
              <a:t> Β`</a:t>
            </a:r>
          </a:p>
          <a:p>
            <a:r>
              <a:rPr lang="el-GR" dirty="0"/>
              <a:t>639: θάνατος Δαγοβέρτου</a:t>
            </a:r>
          </a:p>
          <a:p>
            <a:r>
              <a:rPr lang="el-GR" dirty="0"/>
              <a:t>Περίοδος πολιτικής σταθερότητας</a:t>
            </a:r>
          </a:p>
          <a:p>
            <a:r>
              <a:rPr lang="el-GR" dirty="0"/>
              <a:t>Οι βασιλείς ασκούν την εξουσία τους στα «3 βασίλεια» (</a:t>
            </a:r>
            <a:r>
              <a:rPr lang="it-IT" dirty="0"/>
              <a:t>tria regna)</a:t>
            </a:r>
            <a:r>
              <a:rPr lang="el-GR" dirty="0"/>
              <a:t> που το καθένα παρουσιάζει τις δικές του ιδιομορφίες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10294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C8C06B-04B0-B32C-0F9C-C889A803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AD461C-B773-64FA-8C83-5D605124D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Παρίσι (πρωτεύουσα και τόπος ταφής του </a:t>
            </a:r>
            <a:r>
              <a:rPr lang="el-GR" dirty="0" err="1"/>
              <a:t>Κλόβη</a:t>
            </a:r>
            <a:r>
              <a:rPr lang="el-GR" dirty="0"/>
              <a:t>)</a:t>
            </a:r>
          </a:p>
          <a:p>
            <a:r>
              <a:rPr lang="el-GR" dirty="0"/>
              <a:t>Χώρα των Φράγκων: γρήγορη συγχώνευση Φράγκων και Ρωμαίων</a:t>
            </a:r>
          </a:p>
          <a:p>
            <a:r>
              <a:rPr lang="el-GR" dirty="0"/>
              <a:t>Φραγκικοί φορολογικοί θεσμοί, βασιλικές κατοικίες, μεγάλες επισκοπές</a:t>
            </a:r>
          </a:p>
          <a:p>
            <a:r>
              <a:rPr lang="el-GR" dirty="0"/>
              <a:t>Μεγάλα λιμάνια, παραποτάμιοι κόμβοι</a:t>
            </a:r>
          </a:p>
          <a:p>
            <a:r>
              <a:rPr lang="el-GR" dirty="0"/>
              <a:t>Χώρα επικοινωνίας με τη </a:t>
            </a:r>
            <a:r>
              <a:rPr lang="el-GR" dirty="0" err="1"/>
              <a:t>Βρεττανία</a:t>
            </a:r>
            <a:endParaRPr lang="el-GR" dirty="0"/>
          </a:p>
          <a:p>
            <a:r>
              <a:rPr lang="el-GR" dirty="0"/>
              <a:t>639: «Βασίλειο των Φράγκων»</a:t>
            </a:r>
          </a:p>
        </p:txBody>
      </p:sp>
    </p:spTree>
    <p:extLst>
      <p:ext uri="{BB962C8B-B14F-4D97-AF65-F5344CB8AC3E}">
        <p14:creationId xmlns:p14="http://schemas.microsoft.com/office/powerpoint/2010/main" val="114135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31CAFF-40EE-E1F4-F7D9-0998E6127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Χλωδοβίκος</a:t>
            </a:r>
            <a:r>
              <a:rPr lang="el-GR" b="1" u="sng" dirty="0"/>
              <a:t> ή </a:t>
            </a:r>
            <a:r>
              <a:rPr lang="el-GR" b="1" u="sng" dirty="0" err="1"/>
              <a:t>Κλόβης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69956E-1B3A-9098-119E-46FA0D02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481/482: διαδέχεται το </a:t>
            </a:r>
            <a:r>
              <a:rPr lang="el-GR" dirty="0" err="1"/>
              <a:t>Χιλδέριχο</a:t>
            </a:r>
            <a:endParaRPr lang="el-GR" dirty="0"/>
          </a:p>
          <a:p>
            <a:r>
              <a:rPr lang="el-GR" dirty="0"/>
              <a:t>Παίρνει τη θέση του </a:t>
            </a:r>
            <a:r>
              <a:rPr lang="el-GR" dirty="0" err="1"/>
              <a:t>ρωμαίου</a:t>
            </a:r>
            <a:r>
              <a:rPr lang="el-GR" dirty="0"/>
              <a:t> </a:t>
            </a:r>
            <a:r>
              <a:rPr lang="el-GR" dirty="0" err="1"/>
              <a:t>Συάγριου</a:t>
            </a:r>
            <a:r>
              <a:rPr lang="el-GR" dirty="0"/>
              <a:t> στη </a:t>
            </a:r>
            <a:r>
              <a:rPr lang="el-GR" dirty="0" err="1"/>
              <a:t>Σουασόν</a:t>
            </a:r>
            <a:endParaRPr lang="el-GR" dirty="0"/>
          </a:p>
          <a:p>
            <a:r>
              <a:rPr lang="el-GR" dirty="0"/>
              <a:t>Μέσω ενός γάμου, συμμαχεί με τους Φράγκους πέραν του Ρήνου/ νικά τους Αλαμανούς</a:t>
            </a:r>
          </a:p>
          <a:p>
            <a:r>
              <a:rPr lang="el-GR" dirty="0"/>
              <a:t>Παντρεύεται τη </a:t>
            </a:r>
            <a:r>
              <a:rPr lang="el-GR" dirty="0" err="1"/>
              <a:t>βουργούνδια</a:t>
            </a:r>
            <a:r>
              <a:rPr lang="el-GR" dirty="0"/>
              <a:t> πριγκίπισσα </a:t>
            </a:r>
            <a:r>
              <a:rPr lang="el-GR" dirty="0" err="1"/>
              <a:t>Κλωτίλδη</a:t>
            </a:r>
            <a:r>
              <a:rPr lang="el-GR" dirty="0"/>
              <a:t>/ </a:t>
            </a:r>
            <a:r>
              <a:rPr lang="el-GR" dirty="0">
                <a:solidFill>
                  <a:srgbClr val="C00000"/>
                </a:solidFill>
              </a:rPr>
              <a:t>βαπτίζεται ορθόδοξος</a:t>
            </a:r>
          </a:p>
          <a:p>
            <a:r>
              <a:rPr lang="el-GR" dirty="0"/>
              <a:t>Επεκτείνεται εις βάρος των αρειανών </a:t>
            </a:r>
            <a:r>
              <a:rPr lang="el-GR" dirty="0" err="1"/>
              <a:t>βησιγότθων</a:t>
            </a:r>
            <a:r>
              <a:rPr lang="el-GR" dirty="0"/>
              <a:t> με τη βοήθεια του Βυζαντίου και τους περιορίζει στην Ισπανία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63248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959500-EC82-4090-5C1C-1B372752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(2) – Το πεδίο της συνείδησης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EBA103-9945-658B-9102-15DD81856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κάτοικοι βόρεια του Λίγηρα αισθάνονται «Φράγκοι»</a:t>
            </a:r>
          </a:p>
          <a:p>
            <a:r>
              <a:rPr lang="el-GR" dirty="0"/>
              <a:t>Υπηρετούν στο στρατό (</a:t>
            </a:r>
            <a:r>
              <a:rPr lang="it-IT" dirty="0"/>
              <a:t>exercitus Francorum)</a:t>
            </a:r>
            <a:endParaRPr lang="el-GR" dirty="0"/>
          </a:p>
          <a:p>
            <a:r>
              <a:rPr lang="el-GR" dirty="0"/>
              <a:t>Αποκτούν ένα είδος «εθνικής συνείδησης»</a:t>
            </a:r>
          </a:p>
          <a:p>
            <a:r>
              <a:rPr lang="el-GR" dirty="0"/>
              <a:t>Θεωρούν ότι έχουν εκδιώξει τους Ρωμαίους νότια του Λίγηρα/ στην πραγματικότητα, μετά από 2 αιώνες συμβίωσης, έχουν συγχωνευτεί</a:t>
            </a:r>
          </a:p>
          <a:p>
            <a:r>
              <a:rPr lang="el-GR" dirty="0"/>
              <a:t>Μιλούν ρωμανική γλώσσα</a:t>
            </a:r>
          </a:p>
          <a:p>
            <a:r>
              <a:rPr lang="el-GR" dirty="0"/>
              <a:t>ΔΕΝ αισθάνονται Γερμανοί/ επινοούν διαφορετική καταγωγή</a:t>
            </a:r>
          </a:p>
          <a:p>
            <a:r>
              <a:rPr lang="el-GR" dirty="0" err="1"/>
              <a:t>Νευστρία</a:t>
            </a:r>
            <a:r>
              <a:rPr lang="el-GR" dirty="0"/>
              <a:t>: πρώτο πολιτικό κύτταρο της Γαλλίας</a:t>
            </a:r>
          </a:p>
        </p:txBody>
      </p:sp>
    </p:spTree>
    <p:extLst>
      <p:ext uri="{BB962C8B-B14F-4D97-AF65-F5344CB8AC3E}">
        <p14:creationId xmlns:p14="http://schemas.microsoft.com/office/powerpoint/2010/main" val="1979576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D67647-BE8A-879D-FD50-E59D27B2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133580-64C3-3044-357B-3049B6430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Χώρα της γερμανικής αριστοκρατίας</a:t>
            </a:r>
          </a:p>
          <a:p>
            <a:r>
              <a:rPr lang="el-GR" dirty="0"/>
              <a:t>Ο </a:t>
            </a:r>
            <a:r>
              <a:rPr lang="el-GR" dirty="0" err="1"/>
              <a:t>Κλωτάριος</a:t>
            </a:r>
            <a:r>
              <a:rPr lang="el-GR" dirty="0"/>
              <a:t> Β` αποσπά τις περιοχές της </a:t>
            </a:r>
            <a:r>
              <a:rPr lang="el-GR" dirty="0" err="1"/>
              <a:t>Ωβέρνης</a:t>
            </a:r>
            <a:r>
              <a:rPr lang="el-GR" dirty="0"/>
              <a:t>, της Προβηγκίας και της </a:t>
            </a:r>
            <a:r>
              <a:rPr lang="el-GR" dirty="0" err="1"/>
              <a:t>Καμπανίας</a:t>
            </a:r>
            <a:endParaRPr lang="el-GR" dirty="0"/>
          </a:p>
          <a:p>
            <a:r>
              <a:rPr lang="el-GR" dirty="0"/>
              <a:t>Ο γιός του, Δαγοβέρτος, γίνεται βασιλιάς σε ηλικία 10 ετών, υπό την κηδεμονία του επισκόπου του </a:t>
            </a:r>
            <a:r>
              <a:rPr lang="el-GR" dirty="0" err="1"/>
              <a:t>Μετς</a:t>
            </a:r>
            <a:r>
              <a:rPr lang="el-GR" dirty="0"/>
              <a:t>, </a:t>
            </a:r>
            <a:r>
              <a:rPr lang="el-GR" dirty="0" err="1"/>
              <a:t>Αρνούλ</a:t>
            </a:r>
            <a:r>
              <a:rPr lang="el-GR" dirty="0"/>
              <a:t> και του </a:t>
            </a:r>
            <a:r>
              <a:rPr lang="el-GR" dirty="0" err="1"/>
              <a:t>μαγιορδόμου</a:t>
            </a:r>
            <a:r>
              <a:rPr lang="el-GR" dirty="0"/>
              <a:t> </a:t>
            </a:r>
            <a:r>
              <a:rPr lang="el-GR" dirty="0" err="1"/>
              <a:t>Πιπίνου</a:t>
            </a:r>
            <a:endParaRPr lang="el-GR" dirty="0"/>
          </a:p>
          <a:p>
            <a:r>
              <a:rPr lang="el-GR" dirty="0"/>
              <a:t>625: ο Δαγοβέρτος διεκδικεί τα χαμένα εδάφη</a:t>
            </a:r>
          </a:p>
          <a:p>
            <a:r>
              <a:rPr lang="el-GR" dirty="0"/>
              <a:t>629: θάνατος </a:t>
            </a:r>
            <a:r>
              <a:rPr lang="el-GR" dirty="0" err="1"/>
              <a:t>Κλωτάριου</a:t>
            </a:r>
            <a:r>
              <a:rPr lang="el-GR" dirty="0"/>
              <a:t> Β`</a:t>
            </a:r>
          </a:p>
        </p:txBody>
      </p:sp>
    </p:spTree>
    <p:extLst>
      <p:ext uri="{BB962C8B-B14F-4D97-AF65-F5344CB8AC3E}">
        <p14:creationId xmlns:p14="http://schemas.microsoft.com/office/powerpoint/2010/main" val="41022211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D81E59-10DC-711B-C9A9-65C75FFC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(2) - συνέχεια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994550-A0B4-FBB6-4F6C-A31FA285C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Δαγοβέρτος συμμαχεί με τον </a:t>
            </a:r>
            <a:r>
              <a:rPr lang="el-GR" dirty="0" err="1"/>
              <a:t>Πιπίνο</a:t>
            </a:r>
            <a:r>
              <a:rPr lang="el-GR" dirty="0"/>
              <a:t> για να επεκτείνει την εξουσία του σε </a:t>
            </a:r>
            <a:r>
              <a:rPr lang="el-GR" dirty="0" err="1"/>
              <a:t>Νευστρία</a:t>
            </a:r>
            <a:r>
              <a:rPr lang="el-GR" dirty="0"/>
              <a:t> και Βουργουνδία</a:t>
            </a:r>
          </a:p>
          <a:p>
            <a:r>
              <a:rPr lang="el-GR" dirty="0"/>
              <a:t>Εγκαθιστά </a:t>
            </a:r>
            <a:r>
              <a:rPr lang="el-GR" dirty="0" err="1"/>
              <a:t>μαγιορδόμο</a:t>
            </a:r>
            <a:r>
              <a:rPr lang="el-GR" dirty="0"/>
              <a:t> της εμπιστοσύνης του (τον </a:t>
            </a:r>
            <a:r>
              <a:rPr lang="el-GR" dirty="0" err="1"/>
              <a:t>Αήγα</a:t>
            </a:r>
            <a:r>
              <a:rPr lang="el-GR" dirty="0"/>
              <a:t>) στη </a:t>
            </a:r>
            <a:r>
              <a:rPr lang="el-GR" dirty="0" err="1"/>
              <a:t>Νευστρία</a:t>
            </a:r>
            <a:endParaRPr lang="el-GR" dirty="0"/>
          </a:p>
          <a:p>
            <a:r>
              <a:rPr lang="el-GR" dirty="0"/>
              <a:t>Παραχωρεί στρατιωτικές εξουσίες στη </a:t>
            </a:r>
            <a:r>
              <a:rPr lang="el-GR" dirty="0" err="1"/>
              <a:t>βουργουνδική</a:t>
            </a:r>
            <a:r>
              <a:rPr lang="el-GR" dirty="0"/>
              <a:t> αριστοκρατία</a:t>
            </a:r>
          </a:p>
          <a:p>
            <a:r>
              <a:rPr lang="el-GR" dirty="0"/>
              <a:t>Ο </a:t>
            </a:r>
            <a:r>
              <a:rPr lang="el-GR" dirty="0" err="1"/>
              <a:t>βουργουνδικός</a:t>
            </a:r>
            <a:r>
              <a:rPr lang="el-GR" dirty="0"/>
              <a:t> στρατός (</a:t>
            </a:r>
            <a:r>
              <a:rPr lang="it-IT" dirty="0"/>
              <a:t>exercitus Burgundiorum)</a:t>
            </a:r>
            <a:r>
              <a:rPr lang="el-GR" dirty="0"/>
              <a:t> γίνεται βασικός πυλώνας της εξουσίας του</a:t>
            </a:r>
          </a:p>
          <a:p>
            <a:r>
              <a:rPr lang="el-GR" dirty="0"/>
              <a:t>Ο βασιλιάς της </a:t>
            </a:r>
            <a:r>
              <a:rPr lang="el-GR" dirty="0" err="1"/>
              <a:t>Νευστρίας</a:t>
            </a:r>
            <a:r>
              <a:rPr lang="el-GR" dirty="0"/>
              <a:t> </a:t>
            </a:r>
            <a:r>
              <a:rPr lang="el-GR" dirty="0" err="1"/>
              <a:t>Σαριμπέρτος</a:t>
            </a:r>
            <a:r>
              <a:rPr lang="el-GR" dirty="0"/>
              <a:t> περιορίζεται στην Τουλούζη</a:t>
            </a:r>
          </a:p>
          <a:p>
            <a:r>
              <a:rPr lang="el-GR" dirty="0"/>
              <a:t>Πεθαίνει και δεν προφταίνει να ανατρέψει το Δαγοβέρτο</a:t>
            </a:r>
          </a:p>
        </p:txBody>
      </p:sp>
    </p:spTree>
    <p:extLst>
      <p:ext uri="{BB962C8B-B14F-4D97-AF65-F5344CB8AC3E}">
        <p14:creationId xmlns:p14="http://schemas.microsoft.com/office/powerpoint/2010/main" val="3318766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D7B8C2-E96F-50FF-C067-8D725A29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(3) - νομοθεσία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314AEB-BC82-45A2-70E1-4DB1FC0CC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Συντάσσεται ο νόμος των «</a:t>
            </a:r>
            <a:r>
              <a:rPr lang="el-GR" dirty="0" err="1"/>
              <a:t>Ριπουαρίων</a:t>
            </a:r>
            <a:r>
              <a:rPr lang="el-GR" dirty="0"/>
              <a:t>»</a:t>
            </a:r>
          </a:p>
          <a:p>
            <a:r>
              <a:rPr lang="el-GR" dirty="0"/>
              <a:t>Προσαρμόζει τα στοιχεία του «φραγκικού νόμου» στη νέα πραγματικότητα</a:t>
            </a:r>
          </a:p>
          <a:p>
            <a:r>
              <a:rPr lang="el-GR" dirty="0"/>
              <a:t>Τα συνδυάζει με το κανονικό και το </a:t>
            </a:r>
            <a:r>
              <a:rPr lang="el-GR" dirty="0" err="1"/>
              <a:t>βουργουνδικό</a:t>
            </a:r>
            <a:r>
              <a:rPr lang="el-GR" dirty="0"/>
              <a:t> δίκαιο</a:t>
            </a:r>
          </a:p>
        </p:txBody>
      </p:sp>
    </p:spTree>
    <p:extLst>
      <p:ext uri="{BB962C8B-B14F-4D97-AF65-F5344CB8AC3E}">
        <p14:creationId xmlns:p14="http://schemas.microsoft.com/office/powerpoint/2010/main" val="39412855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844A-0FF5-92D4-6D43-FD7086AA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άλλα βασίλεια - περιοχές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F98922-420E-D983-56E0-CFAB2BA7A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Βουργουνδία: </a:t>
            </a:r>
            <a:r>
              <a:rPr lang="el-GR" dirty="0"/>
              <a:t>ρωμαϊκές πόλεις (</a:t>
            </a:r>
            <a:r>
              <a:rPr lang="el-GR" dirty="0" err="1"/>
              <a:t>Ωτέν</a:t>
            </a:r>
            <a:r>
              <a:rPr lang="el-GR" dirty="0"/>
              <a:t>, Λυών, Βιέννη, Αρλ)/ υπό τη διοίκηση </a:t>
            </a:r>
            <a:r>
              <a:rPr lang="el-GR" dirty="0" err="1"/>
              <a:t>μαγιορδόμου</a:t>
            </a:r>
            <a:r>
              <a:rPr lang="el-GR" dirty="0"/>
              <a:t>/ 629: υποτάσσεται στο Δαγοβέρτο</a:t>
            </a:r>
          </a:p>
          <a:p>
            <a:r>
              <a:rPr lang="el-GR" u="sng" dirty="0" err="1"/>
              <a:t>Ακουϊτανία</a:t>
            </a:r>
            <a:r>
              <a:rPr lang="el-GR" u="sng" dirty="0"/>
              <a:t>: </a:t>
            </a:r>
            <a:r>
              <a:rPr lang="el-GR" dirty="0"/>
              <a:t>μοιράζεται σε </a:t>
            </a:r>
            <a:r>
              <a:rPr lang="el-GR" dirty="0" err="1"/>
              <a:t>Νευστρία</a:t>
            </a:r>
            <a:r>
              <a:rPr lang="el-GR" dirty="0"/>
              <a:t> – </a:t>
            </a:r>
            <a:r>
              <a:rPr lang="el-GR" dirty="0" err="1"/>
              <a:t>Αυστρασία</a:t>
            </a:r>
            <a:r>
              <a:rPr lang="el-GR" dirty="0"/>
              <a:t>/ οι </a:t>
            </a:r>
            <a:r>
              <a:rPr lang="el-GR" dirty="0" err="1"/>
              <a:t>φράγκοι</a:t>
            </a:r>
            <a:r>
              <a:rPr lang="el-GR" dirty="0"/>
              <a:t> βασιλείς αντιπροσωπεύονται κυρίως από επισκόπους/ αίσθημα ιδιαιτερότητας των κατοίκων/ </a:t>
            </a:r>
            <a:r>
              <a:rPr lang="el-GR" dirty="0" err="1"/>
              <a:t>ορεσίβειοι</a:t>
            </a:r>
            <a:r>
              <a:rPr lang="el-GR" dirty="0"/>
              <a:t> Βάσκοι – </a:t>
            </a:r>
            <a:r>
              <a:rPr lang="el-GR" dirty="0" err="1"/>
              <a:t>Γασκόνοι</a:t>
            </a:r>
            <a:endParaRPr lang="el-GR" dirty="0"/>
          </a:p>
          <a:p>
            <a:r>
              <a:rPr lang="el-GR" u="sng" dirty="0" err="1"/>
              <a:t>Βρετόνοι</a:t>
            </a:r>
            <a:r>
              <a:rPr lang="el-GR" u="sng" dirty="0"/>
              <a:t> της Αρμορίκης: </a:t>
            </a:r>
            <a:r>
              <a:rPr lang="el-GR" dirty="0"/>
              <a:t>μικρές επικράτειες </a:t>
            </a:r>
            <a:r>
              <a:rPr lang="el-GR" dirty="0" err="1"/>
              <a:t>Δομνοναίου</a:t>
            </a:r>
            <a:r>
              <a:rPr lang="el-GR" dirty="0"/>
              <a:t>, </a:t>
            </a:r>
            <a:r>
              <a:rPr lang="el-GR" dirty="0" err="1"/>
              <a:t>Κορνουάλης</a:t>
            </a:r>
            <a:r>
              <a:rPr lang="el-GR" dirty="0"/>
              <a:t> και </a:t>
            </a:r>
            <a:r>
              <a:rPr lang="el-GR" dirty="0" err="1"/>
              <a:t>Μπροκ</a:t>
            </a:r>
            <a:r>
              <a:rPr lang="el-GR" dirty="0"/>
              <a:t>/ οι Φράγκοι χτίζουν σειρά από φρούρια στα σύνορα</a:t>
            </a:r>
          </a:p>
          <a:p>
            <a:r>
              <a:rPr lang="el-GR" u="sng" dirty="0"/>
              <a:t>Βορράς: </a:t>
            </a:r>
            <a:r>
              <a:rPr lang="el-GR" dirty="0" err="1"/>
              <a:t>Φρίσιοι</a:t>
            </a:r>
            <a:r>
              <a:rPr lang="el-GR" dirty="0"/>
              <a:t> ειδωλολάτρες/ προσηλυτίζονται από το Μάαστριχτ/ ο άγιος Άμαντος φτάνει μέχρι την Ουτρέχτη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7038692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71AD1-DDD5-BCF7-1EE3-5A445AD14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άλλα βασίλεια – περιοχές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ABAF41-6A69-022C-B191-A7632F09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Δουκάτο των Αλαμανών: </a:t>
            </a:r>
            <a:r>
              <a:rPr lang="el-GR" dirty="0"/>
              <a:t>υπό τον έλεγχο των Φράγκων/ «</a:t>
            </a:r>
            <a:r>
              <a:rPr lang="it-IT" dirty="0"/>
              <a:t>Pactus legis Alamanorum</a:t>
            </a:r>
            <a:r>
              <a:rPr lang="el-GR" dirty="0"/>
              <a:t>»: νομική κωδικοποίηση που εκδόθηκε από φραγκική συνέλευση/ ο Δαγοβέρτος το οριοθετεί και το οργανώνει στρατιωτικά σε εκατονταρχίες (</a:t>
            </a:r>
            <a:r>
              <a:rPr lang="it-IT" dirty="0"/>
              <a:t>centenae, huntari)</a:t>
            </a:r>
            <a:endParaRPr lang="el-GR" dirty="0"/>
          </a:p>
          <a:p>
            <a:r>
              <a:rPr lang="el-GR" dirty="0"/>
              <a:t>Θουριγγία: αμυντική ζώνη μεταξύ Φράγκων, </a:t>
            </a:r>
            <a:r>
              <a:rPr lang="el-GR" dirty="0" err="1"/>
              <a:t>Σλαύων</a:t>
            </a:r>
            <a:r>
              <a:rPr lang="el-GR" dirty="0"/>
              <a:t> και </a:t>
            </a:r>
            <a:r>
              <a:rPr lang="el-GR" dirty="0" err="1"/>
              <a:t>Αβάρων</a:t>
            </a:r>
            <a:r>
              <a:rPr lang="el-GR" dirty="0"/>
              <a:t> ανατολικά και </a:t>
            </a:r>
            <a:r>
              <a:rPr lang="el-GR" dirty="0" err="1"/>
              <a:t>Σαξώνων</a:t>
            </a:r>
            <a:r>
              <a:rPr lang="el-GR" dirty="0"/>
              <a:t> προς το Βορρά</a:t>
            </a:r>
          </a:p>
          <a:p>
            <a:r>
              <a:rPr lang="el-GR" dirty="0"/>
              <a:t>627: ο </a:t>
            </a:r>
            <a:r>
              <a:rPr lang="el-GR" dirty="0" err="1"/>
              <a:t>Κλωτάριος</a:t>
            </a:r>
            <a:r>
              <a:rPr lang="el-GR" dirty="0"/>
              <a:t> Β` σταματά τους </a:t>
            </a:r>
            <a:r>
              <a:rPr lang="el-GR" dirty="0" err="1"/>
              <a:t>Σάξωνες</a:t>
            </a:r>
            <a:r>
              <a:rPr lang="el-GR" dirty="0"/>
              <a:t> και τους υποχρεώνει να πληρώνουν φόρο πεντακόσιες αγελάδες το χρόνο</a:t>
            </a:r>
          </a:p>
        </p:txBody>
      </p:sp>
    </p:spTree>
    <p:extLst>
      <p:ext uri="{BB962C8B-B14F-4D97-AF65-F5344CB8AC3E}">
        <p14:creationId xmlns:p14="http://schemas.microsoft.com/office/powerpoint/2010/main" val="39038670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9EBE1A-39DD-D00D-E301-8A3925F35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Βαυαρία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D0A3AA-1CCE-ADC9-39DE-A216FB27D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Αυτόνομο δουκάτο</a:t>
            </a:r>
          </a:p>
          <a:p>
            <a:r>
              <a:rPr lang="el-GR" dirty="0"/>
              <a:t>Συμμαχεί με τους Φράγκους επί Δαγοβέρτου εναντίον του ισχυρού εμπόρου Σάμο</a:t>
            </a:r>
          </a:p>
          <a:p>
            <a:r>
              <a:rPr lang="el-GR" dirty="0"/>
              <a:t>Σάμο: συγκρότηση πριγκιπάτου </a:t>
            </a:r>
            <a:r>
              <a:rPr lang="el-GR" dirty="0" err="1"/>
              <a:t>Σλαύων</a:t>
            </a:r>
            <a:r>
              <a:rPr lang="el-GR" dirty="0"/>
              <a:t> </a:t>
            </a:r>
            <a:r>
              <a:rPr lang="el-GR" dirty="0" err="1"/>
              <a:t>Βενδών</a:t>
            </a:r>
            <a:r>
              <a:rPr lang="el-GR" dirty="0"/>
              <a:t> μεταξύ Θουριγγίας και </a:t>
            </a:r>
            <a:r>
              <a:rPr lang="el-GR" dirty="0" err="1"/>
              <a:t>Φρίουλι</a:t>
            </a:r>
            <a:r>
              <a:rPr lang="el-GR" dirty="0"/>
              <a:t>/ παρενοχλούν Φράγκους εμπόρους</a:t>
            </a:r>
          </a:p>
          <a:p>
            <a:r>
              <a:rPr lang="el-GR" dirty="0"/>
              <a:t>Στη συμμαχία παίρνουν μέρος Λομβαρδοί και Αλαμανοί</a:t>
            </a:r>
          </a:p>
          <a:p>
            <a:r>
              <a:rPr lang="el-GR" dirty="0"/>
              <a:t>Οι </a:t>
            </a:r>
            <a:r>
              <a:rPr lang="el-GR" dirty="0" err="1"/>
              <a:t>Βένδες</a:t>
            </a:r>
            <a:r>
              <a:rPr lang="el-GR" dirty="0"/>
              <a:t> ηττώνται στη Βοημία</a:t>
            </a:r>
          </a:p>
          <a:p>
            <a:r>
              <a:rPr lang="el-GR" dirty="0"/>
              <a:t>Σφαγιάζονται πολλές χιλιάδες Βούλγαροι, εγκατεστημένοι στο Δούναβη, σπρωγμένοι από τους </a:t>
            </a:r>
            <a:r>
              <a:rPr lang="el-GR"/>
              <a:t>Αβάρους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46942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4A2153-2736-AAB4-C50E-34BBDCF1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 στα φραγκικά βασίλεια επί </a:t>
            </a:r>
            <a:r>
              <a:rPr lang="el-GR" b="1" u="sng" dirty="0" err="1"/>
              <a:t>Μεροβιγγείων</a:t>
            </a:r>
            <a:r>
              <a:rPr lang="el-GR" b="1" u="sng" dirty="0"/>
              <a:t>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275EBC-6733-0BB2-55D3-75EEDACC1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l-GR" sz="2400" u="sng" dirty="0"/>
              <a:t>Η αριστοκρατία</a:t>
            </a:r>
          </a:p>
          <a:p>
            <a:pPr marL="0" indent="0">
              <a:buNone/>
            </a:pPr>
            <a:r>
              <a:rPr lang="el-GR" sz="2400" dirty="0"/>
              <a:t>Α) Στρατιωτική αριστοκρατία</a:t>
            </a:r>
          </a:p>
          <a:p>
            <a:pPr marL="0" indent="0">
              <a:buNone/>
            </a:pPr>
            <a:r>
              <a:rPr lang="el-GR" sz="2400" dirty="0"/>
              <a:t>Β) Βασιλικοί σύμβουλοι</a:t>
            </a:r>
          </a:p>
          <a:p>
            <a:pPr marL="0" indent="0">
              <a:buNone/>
            </a:pPr>
            <a:r>
              <a:rPr lang="el-GR" sz="2400" dirty="0"/>
              <a:t>Γ) Ανώτερος κλήρος</a:t>
            </a:r>
          </a:p>
          <a:p>
            <a:pPr marL="0" indent="0">
              <a:buNone/>
            </a:pPr>
            <a:r>
              <a:rPr lang="el-GR" sz="2400" dirty="0"/>
              <a:t>- Διαθέτουν μεγάλες γαιοκτησίες που καλλιεργούνται από δουλοπάροικους αγρότες/ κατοικούν σε οχυρωμένες </a:t>
            </a:r>
            <a:r>
              <a:rPr lang="el-GR" sz="2400" dirty="0" err="1"/>
              <a:t>αγρεπαύλεις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- Λεηλατούν τη γη των ελεύθερων χωρικών</a:t>
            </a:r>
          </a:p>
          <a:p>
            <a:pPr marL="0" indent="0">
              <a:buNone/>
            </a:pPr>
            <a:r>
              <a:rPr lang="el-GR" sz="2400" dirty="0"/>
              <a:t>- Οι ίδιοι οι χωρικοί ζητούν την «προστασία τους», με αντάλλαγμα αγγαρείες και μερίδιο από τα προϊόντα που παράγουν </a:t>
            </a:r>
          </a:p>
          <a:p>
            <a:pPr marL="0" indent="0">
              <a:buNone/>
            </a:pPr>
            <a:r>
              <a:rPr lang="el-GR" sz="2400" dirty="0">
                <a:solidFill>
                  <a:srgbClr val="C00000"/>
                </a:solidFill>
              </a:rPr>
              <a:t>Πορεία προς τη φεουδαρχία - δουλοπαροικία</a:t>
            </a:r>
          </a:p>
        </p:txBody>
      </p:sp>
    </p:spTree>
    <p:extLst>
      <p:ext uri="{BB962C8B-B14F-4D97-AF65-F5344CB8AC3E}">
        <p14:creationId xmlns:p14="http://schemas.microsoft.com/office/powerpoint/2010/main" val="3520976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B96D40-9CC0-2644-7788-12154EA0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81B4D5-C112-4103-A618-D50BF712A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u="sng" dirty="0"/>
              <a:t>2) Οι ελεύθεροι αγρότες</a:t>
            </a:r>
          </a:p>
          <a:p>
            <a:r>
              <a:rPr lang="el-GR" sz="2400" dirty="0"/>
              <a:t>Ζουν οργανωμένα σε κοινότητες</a:t>
            </a:r>
          </a:p>
          <a:p>
            <a:r>
              <a:rPr lang="el-GR" sz="2400" dirty="0"/>
              <a:t>Όλοι οι κάτοικοι ενός χωριού συγκροτούν μια κοινότητα – </a:t>
            </a:r>
            <a:r>
              <a:rPr lang="el-GR" sz="2400" dirty="0">
                <a:solidFill>
                  <a:srgbClr val="C00000"/>
                </a:solidFill>
              </a:rPr>
              <a:t>μάρκα</a:t>
            </a:r>
          </a:p>
          <a:p>
            <a:r>
              <a:rPr lang="el-GR" sz="2400" dirty="0"/>
              <a:t>Ο καθένας τους έχει την αγροικία του και τμήμα οργωμένης γης για ατομική χρήση</a:t>
            </a:r>
          </a:p>
          <a:p>
            <a:r>
              <a:rPr lang="el-GR" sz="2400" dirty="0"/>
              <a:t>Από κοινού εκμετάλλευση δασών, βοσκοτόπων και νερού (ανήκουν στη μάρκα)</a:t>
            </a:r>
          </a:p>
          <a:p>
            <a:r>
              <a:rPr lang="el-GR" sz="2400" dirty="0"/>
              <a:t>Λαϊκές συνελεύσεις: λύνουν τα ζητήματα της κοινότητας, εκλέγουν τους αρχηγούς</a:t>
            </a:r>
          </a:p>
          <a:p>
            <a:r>
              <a:rPr lang="el-GR" sz="2400" dirty="0"/>
              <a:t>Σε ορισμένα χωριά, οι λαϊκές συνελεύσεις επιλύουν δικαστικές διαμάχες</a:t>
            </a:r>
          </a:p>
          <a:p>
            <a:r>
              <a:rPr lang="el-GR" sz="2400" dirty="0">
                <a:solidFill>
                  <a:srgbClr val="C00000"/>
                </a:solidFill>
              </a:rPr>
              <a:t>Κατάλοιπα πρωτόγονου κοινοτικού συστήματος</a:t>
            </a:r>
          </a:p>
        </p:txBody>
      </p:sp>
    </p:spTree>
    <p:extLst>
      <p:ext uri="{BB962C8B-B14F-4D97-AF65-F5344CB8AC3E}">
        <p14:creationId xmlns:p14="http://schemas.microsoft.com/office/powerpoint/2010/main" val="18404614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E4E29B-7BBB-55A1-AF17-DB05F71F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και διοίκηση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0E1AD9-8DD0-6E62-D16E-995668F83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Φράγκοι βασιλείς: ζουν στο παλάτι (</a:t>
            </a:r>
            <a:r>
              <a:rPr lang="it-IT" dirty="0"/>
              <a:t>palatium, aula palatina, domus regia)</a:t>
            </a:r>
            <a:r>
              <a:rPr lang="el-GR" dirty="0"/>
              <a:t> με τη συνοδεία τους</a:t>
            </a:r>
          </a:p>
          <a:p>
            <a:r>
              <a:rPr lang="el-GR" dirty="0" err="1"/>
              <a:t>Νευστρία</a:t>
            </a:r>
            <a:r>
              <a:rPr lang="el-GR" dirty="0"/>
              <a:t>, </a:t>
            </a:r>
            <a:r>
              <a:rPr lang="el-GR" dirty="0" err="1"/>
              <a:t>Αυστρασία</a:t>
            </a:r>
            <a:r>
              <a:rPr lang="el-GR" dirty="0"/>
              <a:t>: προτιμούν δασώδεις περιοχές</a:t>
            </a:r>
          </a:p>
          <a:p>
            <a:r>
              <a:rPr lang="el-GR" u="sng" dirty="0"/>
              <a:t>Έδρα του βασιλείου (</a:t>
            </a:r>
            <a:r>
              <a:rPr lang="it-IT" u="sng" dirty="0"/>
              <a:t>sedes regni)</a:t>
            </a:r>
            <a:r>
              <a:rPr lang="el-GR" u="sng" dirty="0"/>
              <a:t>:</a:t>
            </a:r>
            <a:r>
              <a:rPr lang="el-GR" dirty="0"/>
              <a:t> συνήθως πρόκειται για πόλη</a:t>
            </a:r>
          </a:p>
          <a:p>
            <a:r>
              <a:rPr lang="el-GR" u="sng" dirty="0"/>
              <a:t>Έδρα της κυβέρνησης (</a:t>
            </a:r>
            <a:r>
              <a:rPr lang="it-IT" u="sng" dirty="0"/>
              <a:t>villa): </a:t>
            </a:r>
            <a:r>
              <a:rPr lang="el-GR" dirty="0"/>
              <a:t>κατοικία του βασιλιά</a:t>
            </a:r>
          </a:p>
          <a:p>
            <a:r>
              <a:rPr lang="el-GR" dirty="0"/>
              <a:t>Ο βασιλιάς, περισσότερο από την πόλη, αποτελεί το κέντρο στο οποίο συγκλίνουν η κοινωνία και η διοίκηση – κρατικός μηχανισμός</a:t>
            </a:r>
          </a:p>
        </p:txBody>
      </p:sp>
    </p:spTree>
    <p:extLst>
      <p:ext uri="{BB962C8B-B14F-4D97-AF65-F5344CB8AC3E}">
        <p14:creationId xmlns:p14="http://schemas.microsoft.com/office/powerpoint/2010/main" val="107222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CF61A7-8757-B265-558E-C1CD61E9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Κλόβης</a:t>
            </a:r>
            <a:r>
              <a:rPr lang="el-GR" b="1" u="sng" dirty="0"/>
              <a:t> και οι διάδοχοί 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D2C36B-DBBE-5062-5776-05D59E11E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507: μάχη του </a:t>
            </a:r>
            <a:r>
              <a:rPr lang="el-GR" sz="2400" dirty="0" err="1"/>
              <a:t>Βουγιέ</a:t>
            </a:r>
            <a:r>
              <a:rPr lang="el-GR" sz="2400" dirty="0"/>
              <a:t> (</a:t>
            </a:r>
            <a:r>
              <a:rPr lang="el-GR" sz="2400" dirty="0" err="1"/>
              <a:t>δυτ</a:t>
            </a:r>
            <a:r>
              <a:rPr lang="el-GR" sz="2400" dirty="0"/>
              <a:t>. του </a:t>
            </a:r>
            <a:r>
              <a:rPr lang="el-GR" sz="2400" dirty="0" err="1"/>
              <a:t>Πουατιέ</a:t>
            </a:r>
            <a:r>
              <a:rPr lang="el-GR" sz="2400" dirty="0"/>
              <a:t>): οι Φράγκοι γίνονται κυρίαρχοι του βασιλείου της Τουλούζης</a:t>
            </a:r>
          </a:p>
          <a:p>
            <a:r>
              <a:rPr lang="el-GR" sz="2400" dirty="0"/>
              <a:t>Το Παρίσι γίνεται πρωτεύουσα του </a:t>
            </a:r>
            <a:r>
              <a:rPr lang="el-GR" sz="2400" dirty="0" err="1"/>
              <a:t>Κλόβη</a:t>
            </a:r>
            <a:r>
              <a:rPr lang="el-GR" sz="2400" dirty="0"/>
              <a:t>/ </a:t>
            </a:r>
            <a:r>
              <a:rPr lang="el-GR" sz="2400" dirty="0" err="1"/>
              <a:t>Καμπρέ</a:t>
            </a:r>
            <a:r>
              <a:rPr lang="el-GR" sz="2400" dirty="0"/>
              <a:t>, </a:t>
            </a:r>
            <a:r>
              <a:rPr lang="el-GR" sz="2400" dirty="0" err="1"/>
              <a:t>Μανς</a:t>
            </a:r>
            <a:endParaRPr lang="el-GR" sz="2400" dirty="0"/>
          </a:p>
          <a:p>
            <a:r>
              <a:rPr lang="el-GR" sz="2400" dirty="0"/>
              <a:t>Διάδοχοι </a:t>
            </a:r>
            <a:r>
              <a:rPr lang="el-GR" sz="2400" dirty="0" err="1"/>
              <a:t>Κλόβη</a:t>
            </a:r>
            <a:r>
              <a:rPr lang="el-GR" sz="2400" dirty="0"/>
              <a:t>: κυριαρχούν στη Θουριγγία, ανατολική Βαυαρία, Βουργουνδία/ </a:t>
            </a:r>
            <a:r>
              <a:rPr lang="el-GR" sz="2400" dirty="0" err="1"/>
              <a:t>Σάξωνες</a:t>
            </a:r>
            <a:r>
              <a:rPr lang="el-GR" sz="2400" dirty="0"/>
              <a:t> και </a:t>
            </a:r>
            <a:r>
              <a:rPr lang="el-GR" sz="2400" dirty="0" err="1"/>
              <a:t>Φρίσιοι</a:t>
            </a:r>
            <a:r>
              <a:rPr lang="el-GR" sz="2400" dirty="0"/>
              <a:t> περιορίζονται στο Βορρά</a:t>
            </a:r>
          </a:p>
          <a:p>
            <a:r>
              <a:rPr lang="el-GR" sz="2400" dirty="0"/>
              <a:t>561: θάνατος </a:t>
            </a:r>
            <a:r>
              <a:rPr lang="el-GR" sz="2400" dirty="0" err="1"/>
              <a:t>Κλωτάριου</a:t>
            </a:r>
            <a:r>
              <a:rPr lang="el-GR" sz="2400" dirty="0"/>
              <a:t> Α`/ το βασίλειο μοιράζεται στους 4 γιούς του/ ξεσπούν εμφύλιες διαμάχες ως το 584</a:t>
            </a:r>
          </a:p>
          <a:p>
            <a:r>
              <a:rPr lang="el-GR" sz="2400" dirty="0"/>
              <a:t>584 – 592: ο βασιλιάς </a:t>
            </a:r>
            <a:r>
              <a:rPr lang="el-GR" sz="2400" dirty="0" err="1"/>
              <a:t>Γκοτράνδος</a:t>
            </a:r>
            <a:r>
              <a:rPr lang="el-GR" sz="2400" dirty="0"/>
              <a:t> δρα κατευναστικά ανάμεσα στους 4 πρίγκιπες</a:t>
            </a:r>
          </a:p>
          <a:p>
            <a:r>
              <a:rPr lang="el-GR" sz="2400" dirty="0"/>
              <a:t>613: ο </a:t>
            </a:r>
            <a:r>
              <a:rPr lang="el-GR" sz="2400" dirty="0" err="1"/>
              <a:t>Κλωτάριος</a:t>
            </a:r>
            <a:r>
              <a:rPr lang="el-GR" sz="2400" dirty="0"/>
              <a:t> Β` αποκαθιστά την ενότητα του κράτους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05248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FC7272-192A-82CC-AC7C-5AF7E7AB2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μετακινούμενες «πρωτεύουσες»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E80560-A2CE-E5C3-D1B0-B015A0169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680 – 690: οι βασιλείς επιλέγουν να οικοδομήσουν τα παλάτια τους περιοχές στα σύνορα των βασιλείων</a:t>
            </a:r>
          </a:p>
          <a:p>
            <a:r>
              <a:rPr lang="el-GR" u="sng" dirty="0"/>
              <a:t>Αιτίες: </a:t>
            </a:r>
          </a:p>
          <a:p>
            <a:r>
              <a:rPr lang="el-GR" dirty="0"/>
              <a:t>Α) Τα βασίλεια βρίσκονται υπό συνεχή διαμόρφωση</a:t>
            </a:r>
          </a:p>
          <a:p>
            <a:r>
              <a:rPr lang="el-GR" dirty="0"/>
              <a:t>Β) Ορισμένες περιοχές εμφανίζουν κεντρόφυγες τάσεις</a:t>
            </a:r>
          </a:p>
          <a:p>
            <a:r>
              <a:rPr lang="el-GR" dirty="0"/>
              <a:t>Οι βασιλείς προσπαθούν να προλαβαίνουν τα γεγονότα, να βρίσκονται στο κέντρο των εξελίξεων και να διασφαλίζουν την ενότητα και συνοχή των βασιλείων</a:t>
            </a:r>
          </a:p>
        </p:txBody>
      </p:sp>
    </p:spTree>
    <p:extLst>
      <p:ext uri="{BB962C8B-B14F-4D97-AF65-F5344CB8AC3E}">
        <p14:creationId xmlns:p14="http://schemas.microsoft.com/office/powerpoint/2010/main" val="5803811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D2F9F4-7A98-22F9-289B-E61E49C69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συνοδεία του βασιλιά (</a:t>
            </a:r>
            <a:r>
              <a:rPr lang="it-IT" b="1" u="sng" dirty="0"/>
              <a:t>nutritii, convivae)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C32EB5-3E3C-5A70-63BB-13C98A8EB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Μόνιμα εγκατεστημένοι στο παλάτι (χώρος διοικητικής εκπαίδευσης)</a:t>
            </a:r>
          </a:p>
          <a:p>
            <a:r>
              <a:rPr lang="el-GR" dirty="0"/>
              <a:t>Παλάτι: χώρος συγχώνευσης νεαρών αριστοκρατών: υπηρετούν στην τραπεζαρία, στους κοιτώνες και στους βασιλικούς στάβλους </a:t>
            </a:r>
          </a:p>
          <a:p>
            <a:r>
              <a:rPr lang="el-GR" dirty="0"/>
              <a:t>Βασιλικός ναός, θησαυροφυλάκιο κειμηλίων: υπηρετείται από κληρικούς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87476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333737-81D6-529F-F828-E3B02607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γραμματεία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BCCEA2-7424-734C-5655-F75C83022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Επικεφαλής: </a:t>
            </a:r>
            <a:r>
              <a:rPr lang="el-GR" u="sng" dirty="0"/>
              <a:t>ο εισηγητής («</a:t>
            </a:r>
            <a:r>
              <a:rPr lang="el-GR" u="sng" dirty="0" err="1"/>
              <a:t>ρεφερενδάριος</a:t>
            </a:r>
            <a:r>
              <a:rPr lang="el-GR" u="sng" dirty="0"/>
              <a:t>»)</a:t>
            </a:r>
          </a:p>
          <a:p>
            <a:r>
              <a:rPr lang="el-GR" dirty="0"/>
              <a:t>- Συντάσσει τα βασιλικά διπλώματα σε πάπυρο</a:t>
            </a:r>
          </a:p>
          <a:p>
            <a:r>
              <a:rPr lang="el-GR" dirty="0"/>
              <a:t>- Διευθύνει τους γραφείς και τους γραμματείς</a:t>
            </a:r>
          </a:p>
          <a:p>
            <a:r>
              <a:rPr lang="el-GR" dirty="0"/>
              <a:t>- Εποπτεύει τη σύνταξη βασιλικών πράξεων όπως τα διατάγματα (</a:t>
            </a:r>
            <a:r>
              <a:rPr lang="it-IT" dirty="0"/>
              <a:t>precepta) </a:t>
            </a:r>
            <a:r>
              <a:rPr lang="el-GR" dirty="0"/>
              <a:t>και οι δικαστικές αποφάσεις (</a:t>
            </a:r>
            <a:r>
              <a:rPr lang="it-IT" dirty="0"/>
              <a:t>judicia)</a:t>
            </a:r>
          </a:p>
          <a:p>
            <a:r>
              <a:rPr lang="el-GR" dirty="0"/>
              <a:t>- Γνωρίζει λατινικά, μελετά τις πράξεις της ρωμαϊκής γραμματείας</a:t>
            </a:r>
          </a:p>
          <a:p>
            <a:r>
              <a:rPr lang="el-GR" dirty="0"/>
              <a:t>- </a:t>
            </a:r>
            <a:r>
              <a:rPr lang="el-GR" u="sng" dirty="0" err="1"/>
              <a:t>Τυπολόγια</a:t>
            </a:r>
            <a:r>
              <a:rPr lang="el-GR" u="sng" dirty="0"/>
              <a:t> (</a:t>
            </a:r>
            <a:r>
              <a:rPr lang="el-GR" dirty="0" err="1"/>
              <a:t>τυπολόγιο</a:t>
            </a:r>
            <a:r>
              <a:rPr lang="el-GR" dirty="0"/>
              <a:t> </a:t>
            </a:r>
            <a:r>
              <a:rPr lang="el-GR" dirty="0" err="1"/>
              <a:t>Μαρκούλφου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7322664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C4C7DB-E52F-C119-4B3A-A4DDB7E3E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θησαυροφυλάκιο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07B5E6-367B-2172-4D3A-8DF43CC5F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Διατηρεί τα πολύτιμα αντικείμενα και τα αποθέματα χρυσού</a:t>
            </a:r>
          </a:p>
          <a:p>
            <a:r>
              <a:rPr lang="el-GR" dirty="0"/>
              <a:t>Επικεφαλής: </a:t>
            </a:r>
            <a:r>
              <a:rPr lang="el-GR" u="sng" dirty="0"/>
              <a:t>ο θησαυροφύλακας </a:t>
            </a:r>
            <a:r>
              <a:rPr lang="el-GR" dirty="0"/>
              <a:t>(σημαντικό αξίωμα)</a:t>
            </a:r>
          </a:p>
          <a:p>
            <a:r>
              <a:rPr lang="el-GR" dirty="0"/>
              <a:t>Νομισματοκοπεία: </a:t>
            </a:r>
            <a:r>
              <a:rPr lang="el-GR" dirty="0" err="1"/>
              <a:t>Λιμόζ</a:t>
            </a:r>
            <a:r>
              <a:rPr lang="el-GR" dirty="0"/>
              <a:t>, </a:t>
            </a:r>
            <a:r>
              <a:rPr lang="el-GR" dirty="0" err="1"/>
              <a:t>Σαλόν</a:t>
            </a:r>
            <a:r>
              <a:rPr lang="el-GR" dirty="0"/>
              <a:t>, Μασσαλία (για το χρυσό </a:t>
            </a:r>
            <a:r>
              <a:rPr lang="el-GR" dirty="0" err="1"/>
              <a:t>σόλιδο</a:t>
            </a:r>
            <a:r>
              <a:rPr lang="el-GR" dirty="0"/>
              <a:t> και το τριτημόριο)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55818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3C269D-4251-7E3B-EA70-6CF6D9AA0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πού τροφοδοτείται το θησαυροφυλάκιο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EE89CC-B54F-866C-2E9C-9502FFC32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Φόροι (κυρίως έμμεσοι)</a:t>
            </a:r>
          </a:p>
          <a:p>
            <a:r>
              <a:rPr lang="el-GR" sz="2400" dirty="0"/>
              <a:t>Τελωνεία (από το Νότο – Μασσαλία – έως τον </a:t>
            </a:r>
            <a:r>
              <a:rPr lang="el-GR" sz="2400" dirty="0" err="1"/>
              <a:t>Σων</a:t>
            </a:r>
            <a:r>
              <a:rPr lang="el-GR" sz="2400" dirty="0"/>
              <a:t>)</a:t>
            </a:r>
          </a:p>
          <a:p>
            <a:r>
              <a:rPr lang="el-GR" sz="2400" dirty="0"/>
              <a:t>Δικαιώματα για τα ζώα, το χόρτο, τα αμάξια, τα διόδια</a:t>
            </a:r>
          </a:p>
          <a:p>
            <a:r>
              <a:rPr lang="el-GR" sz="2400" dirty="0"/>
              <a:t>Μέρος από τα πρόστιμα που εισπράττει η </a:t>
            </a:r>
            <a:r>
              <a:rPr lang="el-GR" sz="2400" dirty="0" err="1"/>
              <a:t>κομητειακή</a:t>
            </a:r>
            <a:r>
              <a:rPr lang="el-GR" sz="2400" dirty="0"/>
              <a:t> διοίκηση (</a:t>
            </a:r>
            <a:r>
              <a:rPr lang="it-IT" sz="2400" dirty="0"/>
              <a:t>fredum)</a:t>
            </a:r>
          </a:p>
          <a:p>
            <a:r>
              <a:rPr lang="el-GR" sz="2400" dirty="0"/>
              <a:t>Αποζημιώσεις ή δωρεές ξένων ηγεμόνων προς τους Φράγκους βασιλείς</a:t>
            </a:r>
          </a:p>
          <a:p>
            <a:r>
              <a:rPr lang="el-GR" sz="2400" dirty="0"/>
              <a:t>Βασιλικές ιδιοκτησίες (</a:t>
            </a:r>
            <a:r>
              <a:rPr lang="it-IT" sz="2400" dirty="0"/>
              <a:t>fiscum):</a:t>
            </a:r>
            <a:r>
              <a:rPr lang="el-GR" sz="2400" dirty="0"/>
              <a:t> τις διαχειρίζονται επιστάτες (</a:t>
            </a:r>
            <a:r>
              <a:rPr lang="it-IT" sz="2400" dirty="0"/>
              <a:t>domestici) </a:t>
            </a:r>
            <a:r>
              <a:rPr lang="el-GR" sz="2400" dirty="0"/>
              <a:t>υπό την καθοδήγηση του </a:t>
            </a:r>
            <a:r>
              <a:rPr lang="el-GR" sz="2400" dirty="0" err="1">
                <a:solidFill>
                  <a:srgbClr val="C00000"/>
                </a:solidFill>
              </a:rPr>
              <a:t>μαγιορδόμου</a:t>
            </a:r>
            <a:endParaRPr lang="el-GR" sz="2400" dirty="0">
              <a:solidFill>
                <a:srgbClr val="C00000"/>
              </a:solidFill>
            </a:endParaRPr>
          </a:p>
          <a:p>
            <a:r>
              <a:rPr lang="el-GR" sz="2400" dirty="0" err="1">
                <a:solidFill>
                  <a:srgbClr val="C00000"/>
                </a:solidFill>
              </a:rPr>
              <a:t>Μαγιορδόμος</a:t>
            </a:r>
            <a:r>
              <a:rPr lang="el-GR" sz="2400" dirty="0">
                <a:solidFill>
                  <a:srgbClr val="C00000"/>
                </a:solidFill>
              </a:rPr>
              <a:t>: </a:t>
            </a:r>
            <a:r>
              <a:rPr lang="el-G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ανώτατος κρατικός αξιωματούχος, υπεύθυνος για τον ανεφοδιασμό και τη λειτουργία του βασιλικού οίκου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537656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24FE7E-F0D8-FF54-E80C-F79786971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διοίκηση – </a:t>
            </a:r>
            <a:r>
              <a:rPr lang="el-GR" b="1" u="sng" dirty="0" err="1"/>
              <a:t>εθνοφυλετική</a:t>
            </a:r>
            <a:r>
              <a:rPr lang="el-GR" b="1" u="sng" dirty="0"/>
              <a:t> σύνθεση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7C48A1-57F8-0078-82E6-059ED6B9B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Αριστοκράτες (</a:t>
            </a:r>
            <a:r>
              <a:rPr lang="it-IT" dirty="0"/>
              <a:t>optimates, proceres, primates, nobiles)</a:t>
            </a:r>
            <a:r>
              <a:rPr lang="el-GR" dirty="0"/>
              <a:t>: μεικτή καταγωγή, ρωμαϊκή και γερμανική</a:t>
            </a:r>
          </a:p>
          <a:p>
            <a:r>
              <a:rPr lang="el-GR" dirty="0"/>
              <a:t>Γερμανική αριστοκρατία: πλαισιώνει τον ηγεμόνα/ ένα τμήμα της ανήκει στο στενό κύκλο των εμπίστων του, μετά από όρκο (</a:t>
            </a:r>
            <a:r>
              <a:rPr lang="it-IT" dirty="0"/>
              <a:t>antrustiones</a:t>
            </a:r>
            <a:r>
              <a:rPr lang="el-GR" dirty="0"/>
              <a:t>)</a:t>
            </a:r>
            <a:endParaRPr lang="it-IT" dirty="0"/>
          </a:p>
          <a:p>
            <a:r>
              <a:rPr lang="el-GR" dirty="0"/>
              <a:t>Ρωμαϊκή αριστοκρατία: συγκεντρώνεται νότια του Λίγηρα/ χάνει τον παραδοσιακό της χαρακτήρα και συγχωνεύεται με τη γερμανική/ υιοθετεί τον τρόπο ζωής της</a:t>
            </a:r>
          </a:p>
        </p:txBody>
      </p:sp>
    </p:spTree>
    <p:extLst>
      <p:ext uri="{BB962C8B-B14F-4D97-AF65-F5344CB8AC3E}">
        <p14:creationId xmlns:p14="http://schemas.microsoft.com/office/powerpoint/2010/main" val="14263675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F76130-0D77-AAE9-0489-45387D4C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διοίκηση - αρμοδιότητες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6FBA26-93A9-A889-DBFA-979A20CE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Ασκεί διοίκηση σε:</a:t>
            </a:r>
          </a:p>
          <a:p>
            <a:r>
              <a:rPr lang="el-GR" dirty="0"/>
              <a:t>- επαρχιακό επίπεδο</a:t>
            </a:r>
          </a:p>
          <a:p>
            <a:r>
              <a:rPr lang="el-GR" dirty="0"/>
              <a:t>- κεντρικό επίπεδο/ παίρνει μέρος στο βασιλικό συμβούλιο</a:t>
            </a:r>
          </a:p>
          <a:p>
            <a:r>
              <a:rPr lang="el-GR" dirty="0"/>
              <a:t>Επίσκοποι, αρχηγοί στρατού, διπλωμάτες, </a:t>
            </a:r>
            <a:r>
              <a:rPr lang="el-GR" dirty="0" err="1"/>
              <a:t>κόμητες</a:t>
            </a:r>
            <a:r>
              <a:rPr lang="el-GR" dirty="0"/>
              <a:t> (επικεφαλής επαρχιακής διοίκησης)</a:t>
            </a:r>
          </a:p>
          <a:p>
            <a:r>
              <a:rPr lang="el-GR" dirty="0" err="1">
                <a:solidFill>
                  <a:srgbClr val="C00000"/>
                </a:solidFill>
              </a:rPr>
              <a:t>Κόμητες</a:t>
            </a:r>
            <a:r>
              <a:rPr lang="el-GR" dirty="0"/>
              <a:t>: επικεφαλής των διοικητικών υποδιαιρέσεων των βασιλείων</a:t>
            </a:r>
          </a:p>
          <a:p>
            <a:r>
              <a:rPr lang="el-GR" dirty="0"/>
              <a:t>(Αντιστοιχούν στις ρωμαϊκές υποδιαιρέσεις των πολιτειών – </a:t>
            </a:r>
            <a:r>
              <a:rPr lang="it-IT" dirty="0"/>
              <a:t>civitates </a:t>
            </a:r>
            <a:r>
              <a:rPr lang="el-GR" dirty="0"/>
              <a:t>– και των χωρών – </a:t>
            </a:r>
            <a:r>
              <a:rPr lang="it-IT" dirty="0"/>
              <a:t>pagi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76713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267A7D-55EB-25D3-79C3-614A109FA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Δομή της διοίκησης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9E9B5E-3739-0594-3CF1-3DDE79AE4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u="sng" dirty="0"/>
              <a:t>Κόμης:</a:t>
            </a:r>
          </a:p>
          <a:p>
            <a:r>
              <a:rPr lang="el-GR" dirty="0"/>
              <a:t>- Δικαστικές και φορολογικές αρμοδιότητες</a:t>
            </a:r>
          </a:p>
          <a:p>
            <a:r>
              <a:rPr lang="el-GR" dirty="0"/>
              <a:t>- Προεδρεύει στις συνελεύσεις των ελεύθερων (</a:t>
            </a:r>
            <a:r>
              <a:rPr lang="it-IT" dirty="0"/>
              <a:t>mallus)</a:t>
            </a:r>
          </a:p>
          <a:p>
            <a:r>
              <a:rPr lang="el-GR" dirty="0"/>
              <a:t>- Εποπτεύει τη στρατολόγησή τους</a:t>
            </a:r>
          </a:p>
          <a:p>
            <a:r>
              <a:rPr lang="el-GR" u="sng" dirty="0" err="1"/>
              <a:t>Βικάριος</a:t>
            </a:r>
            <a:r>
              <a:rPr lang="el-GR" u="sng" dirty="0"/>
              <a:t> (</a:t>
            </a:r>
            <a:r>
              <a:rPr lang="it-IT" u="sng" dirty="0"/>
              <a:t>vicarius)</a:t>
            </a:r>
            <a:endParaRPr lang="el-GR" u="sng" dirty="0"/>
          </a:p>
          <a:p>
            <a:r>
              <a:rPr lang="el-GR" u="sng" dirty="0"/>
              <a:t>Εκατόνταρχος (</a:t>
            </a:r>
            <a:r>
              <a:rPr lang="it-IT" u="sng" dirty="0"/>
              <a:t>centenarius)</a:t>
            </a:r>
            <a:endParaRPr lang="el-GR" u="sng" dirty="0"/>
          </a:p>
          <a:p>
            <a:r>
              <a:rPr lang="el-GR" u="sng" dirty="0"/>
              <a:t>Δούκες: </a:t>
            </a:r>
            <a:r>
              <a:rPr lang="el-GR" dirty="0"/>
              <a:t>αξίωμα ρωμαϊκής προέλευσης/ διορίζονται από το βασιλιά και έχουν στρατιωτικές αρμοδιότητες</a:t>
            </a:r>
          </a:p>
          <a:p>
            <a:r>
              <a:rPr lang="el-GR" u="sng" dirty="0"/>
              <a:t>Πατρίκιοι, </a:t>
            </a:r>
            <a:r>
              <a:rPr lang="el-GR" u="sng" dirty="0" err="1"/>
              <a:t>ρέκτορες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6760690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536D95-9794-ABBA-1163-D2CEE706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AA7D0F-6DC2-13AD-D40F-4C880B332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Πολλοί παλατιανοί αξιωματούχοι περνούν από την κοσμική στην εκκλησιαστική διοίκηση</a:t>
            </a:r>
          </a:p>
          <a:p>
            <a:r>
              <a:rPr lang="el-GR" dirty="0"/>
              <a:t>Ο επίσκοπος κατοικεί και εδρεύει στην πόλη</a:t>
            </a:r>
          </a:p>
          <a:p>
            <a:r>
              <a:rPr lang="el-GR" dirty="0"/>
              <a:t>Αρμοδιότητες: εξωραϊσμός, άμυνα, ανεφοδιασμός</a:t>
            </a:r>
          </a:p>
          <a:p>
            <a:r>
              <a:rPr lang="el-GR" dirty="0"/>
              <a:t>Υποκαθιστά τον κόμη</a:t>
            </a:r>
          </a:p>
          <a:p>
            <a:r>
              <a:rPr lang="el-GR" dirty="0"/>
              <a:t>Υπερασπίζεται το ποίμνιο απέναντι στους φοροεισπράκτορες της διοίκησης</a:t>
            </a:r>
          </a:p>
          <a:p>
            <a:r>
              <a:rPr lang="el-GR" dirty="0"/>
              <a:t>Απελευθερώνει δούλους και τους παίρνει στην υπηρεσία του</a:t>
            </a:r>
          </a:p>
        </p:txBody>
      </p:sp>
    </p:spTree>
    <p:extLst>
      <p:ext uri="{BB962C8B-B14F-4D97-AF65-F5344CB8AC3E}">
        <p14:creationId xmlns:p14="http://schemas.microsoft.com/office/powerpoint/2010/main" val="2516699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1F4855-BE1E-9ADD-A1D3-EF6E3699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μοναχισμός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F7E73A-90A4-7CFD-D9D0-EB4334AEE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Τέλη 6</a:t>
            </a:r>
            <a:r>
              <a:rPr lang="el-GR" baseline="30000" dirty="0"/>
              <a:t>ου</a:t>
            </a:r>
            <a:r>
              <a:rPr lang="el-GR" dirty="0"/>
              <a:t> αι.: ο μοναχισμός περνάει κρίση:</a:t>
            </a:r>
          </a:p>
          <a:p>
            <a:r>
              <a:rPr lang="el-GR" dirty="0"/>
              <a:t>- Οι μοναχοί εγκαταλείπουν τα μοναστήρια</a:t>
            </a:r>
          </a:p>
          <a:p>
            <a:r>
              <a:rPr lang="el-GR" dirty="0"/>
              <a:t>- Παραβαίνουν τον όρκο αγνότητας</a:t>
            </a:r>
          </a:p>
          <a:p>
            <a:r>
              <a:rPr lang="el-GR" dirty="0"/>
              <a:t>- Αγοράζουν την προστασία των ισχυρών</a:t>
            </a:r>
          </a:p>
          <a:p>
            <a:r>
              <a:rPr lang="el-GR" dirty="0"/>
              <a:t>- Ο βασιλιάς τους υποχρεώνει να δεχτούν όσους πέφτουν στη δυσμένειά του (απώλεια αυτονομίας)</a:t>
            </a:r>
          </a:p>
          <a:p>
            <a:r>
              <a:rPr lang="el-GR" dirty="0"/>
              <a:t>- Χαμηλό μορφωτικό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184570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81D820-60EB-3E60-8088-6A2A130B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Γαλλίας</a:t>
            </a:r>
          </a:p>
        </p:txBody>
      </p:sp>
      <p:pic>
        <p:nvPicPr>
          <p:cNvPr id="4098" name="Picture 2" descr="χάρτης της Γαλλίας διανυσματική απεικόνιση. εικονογραφία από arroyos ...">
            <a:extLst>
              <a:ext uri="{FF2B5EF4-FFF2-40B4-BE49-F238E27FC236}">
                <a16:creationId xmlns:a16="http://schemas.microsoft.com/office/drawing/2014/main" id="{C93E35F5-B604-81A7-E3BD-711920D50C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1771650"/>
            <a:ext cx="5505450" cy="472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7723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002481-9589-34F0-0E89-2C60A8CCC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μεταρρυθμίσεις του </a:t>
            </a:r>
            <a:r>
              <a:rPr lang="el-GR" b="1" u="sng" dirty="0" err="1"/>
              <a:t>Κολουμβάνου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EF6408-FB97-4066-2FD7-A3370BB3F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590: ο ιρλανδός ιεραπόστολος </a:t>
            </a:r>
            <a:r>
              <a:rPr lang="el-GR" dirty="0" err="1"/>
              <a:t>Κολουμβάνος</a:t>
            </a:r>
            <a:r>
              <a:rPr lang="el-GR" dirty="0"/>
              <a:t> (+615) φτάνει στη Γαλατία</a:t>
            </a:r>
          </a:p>
          <a:p>
            <a:r>
              <a:rPr lang="el-GR" dirty="0"/>
              <a:t>Ιδρύει ερημητήρια και μοναστήρια</a:t>
            </a:r>
          </a:p>
          <a:p>
            <a:r>
              <a:rPr lang="el-GR" dirty="0"/>
              <a:t>Ασκητική ζωή στις μονές</a:t>
            </a:r>
          </a:p>
          <a:p>
            <a:r>
              <a:rPr lang="el-GR" dirty="0"/>
              <a:t>Χειρωνακτική εργασία</a:t>
            </a:r>
          </a:p>
          <a:p>
            <a:r>
              <a:rPr lang="el-GR" dirty="0"/>
              <a:t>Εγκατάλειψη των εγκοσμίων</a:t>
            </a:r>
          </a:p>
          <a:p>
            <a:r>
              <a:rPr lang="el-GR" dirty="0"/>
              <a:t>«Ιδιωτική μετάνοια»</a:t>
            </a:r>
          </a:p>
          <a:p>
            <a:r>
              <a:rPr lang="el-GR" dirty="0"/>
              <a:t>Μελέτη της Βίβλου</a:t>
            </a:r>
          </a:p>
          <a:p>
            <a:r>
              <a:rPr lang="el-GR" dirty="0"/>
              <a:t>Δεν ενθαρρύνει την ανάπτυξη των σπουδών</a:t>
            </a:r>
          </a:p>
        </p:txBody>
      </p:sp>
    </p:spTree>
    <p:extLst>
      <p:ext uri="{BB962C8B-B14F-4D97-AF65-F5344CB8AC3E}">
        <p14:creationId xmlns:p14="http://schemas.microsoft.com/office/powerpoint/2010/main" val="7166641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8C247E-1F79-A54B-6D3F-26ACB5772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Συνέχιση της δράσης του και αντιμετώπισή 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716BE1-55E8-8372-6B84-65411FF6B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Αντιμετωπίζει την εχθρότητα του επισκοπικού κατεστημένου</a:t>
            </a:r>
          </a:p>
          <a:p>
            <a:r>
              <a:rPr lang="el-GR" dirty="0"/>
              <a:t>Ιδρύει μοναστήρια στις γερμανικές χώρες</a:t>
            </a:r>
          </a:p>
          <a:p>
            <a:r>
              <a:rPr lang="el-GR" dirty="0"/>
              <a:t>Οργανώνεται ένα μοναστικό δίκτυο που συνδέει τις μονές Γαλατίας, Ιταλίας, Ιρλανδίας και Αγγλίας</a:t>
            </a:r>
          </a:p>
          <a:p>
            <a:r>
              <a:rPr lang="el-GR" dirty="0"/>
              <a:t>Ο </a:t>
            </a:r>
            <a:r>
              <a:rPr lang="el-GR" dirty="0" err="1"/>
              <a:t>Κολουμβάνος</a:t>
            </a:r>
            <a:r>
              <a:rPr lang="el-GR" dirty="0"/>
              <a:t> επηρεάζεται από τον ανατολικό μοναχισμό: στροφή στη μεταφυσική διάσταση και στην αναζήτηση της σωτηρίας της ψυχής</a:t>
            </a:r>
          </a:p>
        </p:txBody>
      </p:sp>
    </p:spTree>
    <p:extLst>
      <p:ext uri="{BB962C8B-B14F-4D97-AF65-F5344CB8AC3E}">
        <p14:creationId xmlns:p14="http://schemas.microsoft.com/office/powerpoint/2010/main" val="163721489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9572B2-CC5A-85D0-AC6E-D9DB9644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E6B4E3-EBB6-9A83-FD5C-835A5120D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μονές μετατρέπονται σε σπουδαία οικονομικά κέντρα</a:t>
            </a:r>
          </a:p>
          <a:p>
            <a:r>
              <a:rPr lang="el-GR" dirty="0"/>
              <a:t>Δωρεές από τους βασιλείς και την αριστοκρατία: παραποτάμια λιμάνια, χιλιάδες εκτάρια γης, αμπελώνες, εισοδήματα διοδίων, φορολογικά προνόμια</a:t>
            </a:r>
          </a:p>
          <a:p>
            <a:r>
              <a:rPr lang="el-GR" dirty="0"/>
              <a:t>Ανταλλάγματα: κοινωνικές και πολιτικές λειτουργίες (συστηματικές αποστολές εκχριστιανισμού σε περιοχές βόρεια και ανατολικά του κράτους)</a:t>
            </a:r>
          </a:p>
          <a:p>
            <a:r>
              <a:rPr lang="el-GR" dirty="0"/>
              <a:t>2</a:t>
            </a:r>
            <a:r>
              <a:rPr lang="el-GR" baseline="30000" dirty="0"/>
              <a:t>ο</a:t>
            </a:r>
            <a:r>
              <a:rPr lang="el-GR" dirty="0"/>
              <a:t> μισό του 7</a:t>
            </a:r>
            <a:r>
              <a:rPr lang="el-GR" baseline="30000" dirty="0"/>
              <a:t>ου</a:t>
            </a:r>
            <a:r>
              <a:rPr lang="el-GR" dirty="0"/>
              <a:t> αιώνα: εντείνονται οι ιεραποστολές</a:t>
            </a:r>
          </a:p>
        </p:txBody>
      </p:sp>
    </p:spTree>
    <p:extLst>
      <p:ext uri="{BB962C8B-B14F-4D97-AF65-F5344CB8AC3E}">
        <p14:creationId xmlns:p14="http://schemas.microsoft.com/office/powerpoint/2010/main" val="16831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32EFA2-9973-5623-B721-A2079D032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Γερμανίας</a:t>
            </a:r>
          </a:p>
        </p:txBody>
      </p:sp>
      <p:pic>
        <p:nvPicPr>
          <p:cNvPr id="5122" name="Picture 2" descr="Thuringia state, Germany / Map of Thuringia, DE / Where is Thuringia ...">
            <a:extLst>
              <a:ext uri="{FF2B5EF4-FFF2-40B4-BE49-F238E27FC236}">
                <a16:creationId xmlns:a16="http://schemas.microsoft.com/office/drawing/2014/main" id="{92E9EA43-BC7A-4D8F-4B53-75A4B0038E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977231"/>
            <a:ext cx="693420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5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4E998A-9B32-9107-D8D6-3A1A7F511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Κλόβης</a:t>
            </a:r>
            <a:r>
              <a:rPr lang="el-GR" b="1" u="sng" dirty="0"/>
              <a:t> και η ορθοδοξία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44079B-632E-2B6B-555E-7AF36210B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Προστάτης των ορθοδόξων έναντι των αρειανών Βησιγότθων</a:t>
            </a:r>
          </a:p>
          <a:p>
            <a:r>
              <a:rPr lang="el-GR" dirty="0"/>
              <a:t>Αναγνωρίζεται από τον αυτοκράτορα Αναστάσιο και τον Πάπα</a:t>
            </a:r>
          </a:p>
          <a:p>
            <a:r>
              <a:rPr lang="el-GR" dirty="0"/>
              <a:t>Η εκκλησία της Γαλατίας μετατρέπεται σε εθνική εκκλησία</a:t>
            </a:r>
          </a:p>
          <a:p>
            <a:r>
              <a:rPr lang="el-GR" b="1" u="sng" dirty="0"/>
              <a:t>Σύνοδος Ορλεάνης (511): </a:t>
            </a:r>
          </a:p>
          <a:p>
            <a:r>
              <a:rPr lang="el-GR" dirty="0"/>
              <a:t>Οι επίσκοποι διορίζονται «με τη θέληση του βασιλιά»</a:t>
            </a:r>
          </a:p>
          <a:p>
            <a:r>
              <a:rPr lang="el-GR" dirty="0"/>
              <a:t>Προέρχονται από τις τάξεις των </a:t>
            </a:r>
            <a:r>
              <a:rPr lang="el-GR" dirty="0" err="1"/>
              <a:t>κομήτων</a:t>
            </a:r>
            <a:endParaRPr lang="el-GR" dirty="0"/>
          </a:p>
          <a:p>
            <a:r>
              <a:rPr lang="el-GR" dirty="0"/>
              <a:t>Έχουν υπηρετήσει σε δημόσιες θέσεις</a:t>
            </a:r>
          </a:p>
          <a:p>
            <a:r>
              <a:rPr lang="el-GR" dirty="0"/>
              <a:t>ΔΕΝ αποτρέπεται η </a:t>
            </a:r>
            <a:r>
              <a:rPr lang="el-GR" u="sng" dirty="0"/>
              <a:t>σιμωνία</a:t>
            </a:r>
            <a:r>
              <a:rPr lang="el-GR" dirty="0"/>
              <a:t> (χρηματισμός, αγοραπωλησία εκκλησιαστικών θέσεων)</a:t>
            </a:r>
          </a:p>
          <a:p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146526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6F7262-9606-2644-C2B3-2982A095D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Φράγκοι και ρωμαϊκός πολιτισμός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37953E-833B-4210-C2A2-388BC36B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Οι τίτλοι και το πρωτόκολλο προέρχονται από τη ρωμαϊκή παράδοση: </a:t>
            </a:r>
            <a:r>
              <a:rPr lang="it-IT" sz="2400" dirty="0"/>
              <a:t>vir gloriosus, eminentia, excellentissimi, gloriosissimi </a:t>
            </a:r>
            <a:r>
              <a:rPr lang="el-GR" sz="2400" dirty="0"/>
              <a:t>(ένδοξος άνδρας, εξοχότητα, εξοχότατοι, ενδοξότατοι)</a:t>
            </a:r>
          </a:p>
          <a:p>
            <a:r>
              <a:rPr lang="el-GR" sz="2400" dirty="0"/>
              <a:t>Διατηρείται ο ρωμαϊκός τίτλος </a:t>
            </a:r>
            <a:r>
              <a:rPr lang="it-IT" sz="2400" dirty="0"/>
              <a:t>princeps </a:t>
            </a:r>
            <a:r>
              <a:rPr lang="el-GR" sz="2400" dirty="0"/>
              <a:t>(</a:t>
            </a:r>
            <a:r>
              <a:rPr lang="el-GR" sz="2400" dirty="0" err="1"/>
              <a:t>πρίγκιψ</a:t>
            </a:r>
            <a:r>
              <a:rPr lang="el-GR" sz="2400" dirty="0"/>
              <a:t>)</a:t>
            </a:r>
          </a:p>
          <a:p>
            <a:r>
              <a:rPr lang="el-GR" sz="2400" dirty="0"/>
              <a:t>Ο </a:t>
            </a:r>
            <a:r>
              <a:rPr lang="el-GR" sz="2400" dirty="0" err="1"/>
              <a:t>Κλόβης</a:t>
            </a:r>
            <a:r>
              <a:rPr lang="el-GR" sz="2400" dirty="0"/>
              <a:t> ενταφιάζεται με το βυζαντινό τυπικό στο ναό των Αγίων Αποστόλων</a:t>
            </a:r>
          </a:p>
          <a:p>
            <a:r>
              <a:rPr lang="el-GR" sz="2400" dirty="0"/>
              <a:t>Καλλιεργούνται τα λατινικά γράμματα</a:t>
            </a:r>
          </a:p>
          <a:p>
            <a:r>
              <a:rPr lang="el-GR" sz="2400" dirty="0"/>
              <a:t>Διανόηση: σε πόλεις με </a:t>
            </a:r>
            <a:r>
              <a:rPr lang="el-GR" sz="2400" dirty="0" err="1"/>
              <a:t>γαλατορωμαϊκή</a:t>
            </a:r>
            <a:r>
              <a:rPr lang="el-GR" sz="2400" dirty="0"/>
              <a:t> παράδοση (Παρίσι, </a:t>
            </a:r>
            <a:r>
              <a:rPr lang="el-GR" sz="2400" dirty="0" err="1"/>
              <a:t>Σουασόν</a:t>
            </a:r>
            <a:r>
              <a:rPr lang="el-GR" sz="2400" dirty="0"/>
              <a:t>, Ορλεάνη)</a:t>
            </a:r>
          </a:p>
          <a:p>
            <a:r>
              <a:rPr lang="el-GR" sz="2400" dirty="0"/>
              <a:t>Οι δυο λαοί μοιράζονται κοινές κατηγορίες: δίκαιο, εμπόριο, θρησκευτική λατρεία</a:t>
            </a:r>
          </a:p>
        </p:txBody>
      </p:sp>
    </p:spTree>
    <p:extLst>
      <p:ext uri="{BB962C8B-B14F-4D97-AF65-F5344CB8AC3E}">
        <p14:creationId xmlns:p14="http://schemas.microsoft.com/office/powerpoint/2010/main" val="4645391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3342</Words>
  <Application>Microsoft Office PowerPoint</Application>
  <PresentationFormat>Ευρεία οθόνη</PresentationFormat>
  <Paragraphs>384</Paragraphs>
  <Slides>62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62</vt:i4>
      </vt:variant>
    </vt:vector>
  </HeadingPairs>
  <TitlesOfParts>
    <vt:vector size="66" baseType="lpstr">
      <vt:lpstr>Arial</vt:lpstr>
      <vt:lpstr>Calibri</vt:lpstr>
      <vt:lpstr>Calibri Light</vt:lpstr>
      <vt:lpstr>Θέμα του Office</vt:lpstr>
      <vt:lpstr> Το φραγκικό βασίλειο – τα πρώτα βήματα</vt:lpstr>
      <vt:lpstr>Χάρτης 1 – Ο ποταμός Σομ</vt:lpstr>
      <vt:lpstr>Χάρτης 2 – Η κοιλάδα του Σχέλδη</vt:lpstr>
      <vt:lpstr>Ο Χλωδοβίκος ή Κλόβης</vt:lpstr>
      <vt:lpstr>Ο Κλόβης και οι διάδοχοί του</vt:lpstr>
      <vt:lpstr>Χάρτης Γαλλίας</vt:lpstr>
      <vt:lpstr>Χάρτης Γερμανίας</vt:lpstr>
      <vt:lpstr>Ο Κλόβης και η ορθοδοξία</vt:lpstr>
      <vt:lpstr>Φράγκοι και ρωμαϊκός πολιτισμός</vt:lpstr>
      <vt:lpstr>Οι παραδόσεις τους</vt:lpstr>
      <vt:lpstr>Διοίκηση και φορολογία</vt:lpstr>
      <vt:lpstr> Η οικονομία </vt:lpstr>
      <vt:lpstr>Ο ρόλος του βασιλιά</vt:lpstr>
      <vt:lpstr>Πώς απονέμεται η δικαιοσύνη</vt:lpstr>
      <vt:lpstr>Ο πόλεμος</vt:lpstr>
      <vt:lpstr>Ο πόλεμος (συνέχεια)</vt:lpstr>
      <vt:lpstr>Τα όπλα</vt:lpstr>
      <vt:lpstr>Γλώσσα και πόλεμος</vt:lpstr>
      <vt:lpstr>Η διαίρεση του βασιλείου</vt:lpstr>
      <vt:lpstr>Χάρτης των φραγκικών βασιλείων </vt:lpstr>
      <vt:lpstr>Η Νευστρία – ο χώρος</vt:lpstr>
      <vt:lpstr>Ο Σάλιος Νόμος (505 – 511)</vt:lpstr>
      <vt:lpstr>Πώς γίνεται η δίκη</vt:lpstr>
      <vt:lpstr>Η Νευστρία – εθνοφυλετική σύνθεση</vt:lpstr>
      <vt:lpstr>Η Αυστρασία</vt:lpstr>
      <vt:lpstr>Η Βουργουνδία</vt:lpstr>
      <vt:lpstr>Η Ακουϊτανία</vt:lpstr>
      <vt:lpstr>Η Ακουϊτανία - Οικονομία</vt:lpstr>
      <vt:lpstr>Πολιτισμικές σχέσεις Βορρά - Νότου</vt:lpstr>
      <vt:lpstr>Συγχώνευση λαών και πολιτισμών</vt:lpstr>
      <vt:lpstr>Συγχώνευση λαών και πολιτισμών (2)</vt:lpstr>
      <vt:lpstr>Παιδεία και αριστοκρατικές οικογένειες</vt:lpstr>
      <vt:lpstr>Η εκκλησία</vt:lpstr>
      <vt:lpstr>Ρόλος και αρμοδιότητες του επισκόπου</vt:lpstr>
      <vt:lpstr>Από που προέρχονται τα εισοδήματά τους</vt:lpstr>
      <vt:lpstr>Επίσκοποι και κατώτερος κλήρος</vt:lpstr>
      <vt:lpstr>Η διαπάλη ανάμεσα στην εκκλησία και τον παγανισμό</vt:lpstr>
      <vt:lpstr>Το φραγκικό βασίλειο κατά τον 7ο και στις αρχές του 8ου αι.</vt:lpstr>
      <vt:lpstr>Η Νευστρία (2)</vt:lpstr>
      <vt:lpstr>Η Νευστρία (2) – Το πεδίο της συνείδησης</vt:lpstr>
      <vt:lpstr>Η Αυστρασία (2)</vt:lpstr>
      <vt:lpstr>Η Αυστρασία (2) - συνέχεια</vt:lpstr>
      <vt:lpstr>Η Αυστρασία (3) - νομοθεσία</vt:lpstr>
      <vt:lpstr>Τα άλλα βασίλεια - περιοχές</vt:lpstr>
      <vt:lpstr>Τα άλλα βασίλεια – περιοχές (2)</vt:lpstr>
      <vt:lpstr>Η Βαυαρία</vt:lpstr>
      <vt:lpstr>Κοινωνική διαστρωμάτωση στα φραγκικά βασίλεια επί Μεροβιγγείων (1)</vt:lpstr>
      <vt:lpstr>Κοινωνική διαστρωμάτωση (2)</vt:lpstr>
      <vt:lpstr>Πολιτική και διοίκηση</vt:lpstr>
      <vt:lpstr>Οι μετακινούμενες «πρωτεύουσες»</vt:lpstr>
      <vt:lpstr>Η συνοδεία του βασιλιά (nutritii, convivae)</vt:lpstr>
      <vt:lpstr>Η γραμματεία</vt:lpstr>
      <vt:lpstr>Το θησαυροφυλάκιο</vt:lpstr>
      <vt:lpstr>Από πού τροφοδοτείται το θησαυροφυλάκιο</vt:lpstr>
      <vt:lpstr>Αριστοκρατία και διοίκηση – εθνοφυλετική σύνθεση</vt:lpstr>
      <vt:lpstr>Αριστοκρατία και διοίκηση - αρμοδιότητες</vt:lpstr>
      <vt:lpstr>Δομή της διοίκησης</vt:lpstr>
      <vt:lpstr>Αριστοκρατία και εκκλησία</vt:lpstr>
      <vt:lpstr>Ο μοναχισμός</vt:lpstr>
      <vt:lpstr>Οι μεταρρυθμίσεις του Κολουμβάνου</vt:lpstr>
      <vt:lpstr>Συνέχιση της δράσης του και αντιμετώπισή του</vt:lpstr>
      <vt:lpstr>Τα αποτελέσματα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161</cp:revision>
  <dcterms:created xsi:type="dcterms:W3CDTF">2023-11-05T10:20:14Z</dcterms:created>
  <dcterms:modified xsi:type="dcterms:W3CDTF">2023-11-06T16:34:28Z</dcterms:modified>
</cp:coreProperties>
</file>