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6" r:id="rId2"/>
    <p:sldId id="257" r:id="rId3"/>
    <p:sldId id="288" r:id="rId4"/>
    <p:sldId id="258" r:id="rId5"/>
    <p:sldId id="260" r:id="rId6"/>
    <p:sldId id="261" r:id="rId7"/>
    <p:sldId id="262" r:id="rId8"/>
    <p:sldId id="263" r:id="rId9"/>
    <p:sldId id="264" r:id="rId10"/>
    <p:sldId id="265" r:id="rId11"/>
    <p:sldId id="266" r:id="rId12"/>
    <p:sldId id="267" r:id="rId13"/>
    <p:sldId id="277" r:id="rId14"/>
    <p:sldId id="278" r:id="rId15"/>
    <p:sldId id="279" r:id="rId16"/>
    <p:sldId id="280" r:id="rId17"/>
    <p:sldId id="281" r:id="rId18"/>
    <p:sldId id="282" r:id="rId19"/>
    <p:sldId id="283" r:id="rId20"/>
    <p:sldId id="284" r:id="rId21"/>
    <p:sldId id="285" r:id="rId22"/>
    <p:sldId id="286" r:id="rId23"/>
    <p:sldId id="287" r:id="rId24"/>
    <p:sldId id="270" r:id="rId25"/>
    <p:sldId id="271" r:id="rId26"/>
    <p:sldId id="272" r:id="rId27"/>
    <p:sldId id="273" r:id="rId28"/>
    <p:sldId id="274" r:id="rId29"/>
    <p:sldId id="275" r:id="rId30"/>
    <p:sldId id="289" r:id="rId31"/>
    <p:sldId id="290" r:id="rId32"/>
    <p:sldId id="291" r:id="rId33"/>
    <p:sldId id="292" r:id="rId34"/>
    <p:sldId id="293" r:id="rId35"/>
    <p:sldId id="294" r:id="rId36"/>
    <p:sldId id="295" r:id="rId37"/>
    <p:sldId id="296" r:id="rId38"/>
    <p:sldId id="297" r:id="rId39"/>
    <p:sldId id="298" r:id="rId40"/>
    <p:sldId id="299" r:id="rId41"/>
    <p:sldId id="320" r:id="rId42"/>
    <p:sldId id="321" r:id="rId43"/>
    <p:sldId id="276" r:id="rId44"/>
    <p:sldId id="300" r:id="rId45"/>
    <p:sldId id="301" r:id="rId46"/>
    <p:sldId id="302" r:id="rId47"/>
    <p:sldId id="303" r:id="rId48"/>
    <p:sldId id="306" r:id="rId49"/>
    <p:sldId id="304" r:id="rId50"/>
    <p:sldId id="305" r:id="rId51"/>
    <p:sldId id="307" r:id="rId52"/>
    <p:sldId id="308" r:id="rId53"/>
    <p:sldId id="309" r:id="rId54"/>
    <p:sldId id="310" r:id="rId55"/>
    <p:sldId id="311" r:id="rId56"/>
    <p:sldId id="313" r:id="rId57"/>
    <p:sldId id="312" r:id="rId58"/>
    <p:sldId id="314" r:id="rId59"/>
    <p:sldId id="315" r:id="rId60"/>
    <p:sldId id="316" r:id="rId61"/>
    <p:sldId id="317" r:id="rId62"/>
    <p:sldId id="318" r:id="rId63"/>
    <p:sldId id="319" r:id="rId6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viewProps" Target="viewProps.xml"/><Relationship Id="rId5" Type="http://schemas.openxmlformats.org/officeDocument/2006/relationships/slide" Target="slides/slide4.xml"/><Relationship Id="rId61" Type="http://schemas.openxmlformats.org/officeDocument/2006/relationships/slide" Target="slides/slide60.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theme" Target="theme/theme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C59981-B491-B643-1A56-FA4CE65DC6D3}"/>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88D4A4CB-1BFE-168A-8C69-B69D1B164AC0}"/>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B2D7CA00-739C-1048-EACD-CC6C079A9BE6}"/>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B1B7DA14-7E5C-3236-C54C-546E109259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2B57833-C477-E724-D50E-564591892AC1}"/>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14592081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AFE758-58CC-AA16-3E4E-8AE4F45F88B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1BAD3ED-AA1F-AAA3-65F0-324230886FC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DC0CF49-692B-C945-CC08-8F302400FBB6}"/>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3B1678DD-BD06-37DE-907B-B8CFD991D0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B2D12E-396A-C554-AC08-B84EC6346763}"/>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2693110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F68C77D-6A2A-5730-000F-46997306015F}"/>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02E82E45-6D88-12CA-9072-D5E46C4F110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E936A51-8181-5F98-4A72-CCB9A3DFDEDA}"/>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13D68A9D-13A5-3AE8-5EB3-D062B07EB7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341C56-6313-6FAD-124D-7C3B00B7FC31}"/>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27354356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213B3A-1BA4-2D2E-C188-FB7CB9C9DFC5}"/>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C4B7638-F9C6-D6C6-962C-5743B183BFFC}"/>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E485A01-0D41-3CFA-208C-E19B22589617}"/>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3A34D75E-2C8E-E01C-033D-0AC28E23AE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173214-A767-18A6-2E40-C0067A158C74}"/>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241230148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964863-0F10-BB89-C031-F61ED882978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95180B3-E8D1-C367-3D9E-598F54D8746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358CDA-4F70-CCA9-52BE-20FCBD47D08C}"/>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4CF791E2-3066-E01D-D087-998D113C29D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D745E0-5131-695F-8D44-7135A89175B7}"/>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36917466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31BAB8-00F0-54A6-D15D-1533F8C6D08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18539BF-B6EA-39CE-F8A2-23086B89F53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A023A1C-B5CF-A368-32E9-668E9CAC6149}"/>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243A3B7-E4A8-37B6-E17D-D8EBCAECC404}"/>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6" name="Footer Placeholder 5">
            <a:extLst>
              <a:ext uri="{FF2B5EF4-FFF2-40B4-BE49-F238E27FC236}">
                <a16:creationId xmlns:a16="http://schemas.microsoft.com/office/drawing/2014/main" id="{EF36A4B3-C747-2E66-CBBA-60CF7C401129}"/>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F3A8897-2214-6930-C690-0E67F8BBCFB9}"/>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5521998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082D87-00A6-452B-4F4F-17FABD61319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1C31D9A5-ACAE-A798-3970-F32A3629537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575215C-9F72-70E3-9A53-6F91B976E51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E29FCC2-95A8-0FC6-6A35-5196E037E41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9E77FC5-33B4-05EF-E1A3-617F1DB9E25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8530B83-0F6B-F4EC-E0F9-EF152EF5CFB5}"/>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8" name="Footer Placeholder 7">
            <a:extLst>
              <a:ext uri="{FF2B5EF4-FFF2-40B4-BE49-F238E27FC236}">
                <a16:creationId xmlns:a16="http://schemas.microsoft.com/office/drawing/2014/main" id="{BE555871-262D-74AF-71FC-9F7EE60DFCA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8B96E63-B814-6943-C8F6-A4078C86AEDB}"/>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128256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B5F2D7-3752-6B01-ECB8-918125C1CF46}"/>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1D0C973C-F38B-5648-2F44-548597C2E369}"/>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4" name="Footer Placeholder 3">
            <a:extLst>
              <a:ext uri="{FF2B5EF4-FFF2-40B4-BE49-F238E27FC236}">
                <a16:creationId xmlns:a16="http://schemas.microsoft.com/office/drawing/2014/main" id="{725C8504-23E7-0C84-AEEA-EEF23EEDB543}"/>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E07BDE2B-F5F9-C442-D803-CEC51BD78939}"/>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15420976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773F74-A597-48E9-EDDB-9BA5CCF97EFF}"/>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3" name="Footer Placeholder 2">
            <a:extLst>
              <a:ext uri="{FF2B5EF4-FFF2-40B4-BE49-F238E27FC236}">
                <a16:creationId xmlns:a16="http://schemas.microsoft.com/office/drawing/2014/main" id="{6E5255BA-1966-52A3-B286-9CED5C6333A4}"/>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48DA455-B0AD-1F77-08CC-8BABAF96D007}"/>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3043068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FD11A3-B04D-EA78-2A0E-B375F130EC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2157E10-5A3E-20B3-BCED-E54DAF00471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C2A0DD8-D14B-F195-BDFC-C3FFC3D5D3B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BBD25B0-E44F-A409-F91E-AB02DD25EAE6}"/>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6" name="Footer Placeholder 5">
            <a:extLst>
              <a:ext uri="{FF2B5EF4-FFF2-40B4-BE49-F238E27FC236}">
                <a16:creationId xmlns:a16="http://schemas.microsoft.com/office/drawing/2014/main" id="{01E4FC4B-CE93-3ECE-DDEF-7F10D7141D7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591BEF-9262-5772-0F18-AE2BE7B6519F}"/>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40761584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09D131-5DFB-1DB3-6F70-00802F85EC6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AB302B81-57E2-4A2C-39D2-35A4D9A7B4B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020058A2-48AB-AB5C-BA01-C4D23489F81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89A72E2-9C77-6E1A-5B2B-677FCBBC7138}"/>
              </a:ext>
            </a:extLst>
          </p:cNvPr>
          <p:cNvSpPr>
            <a:spLocks noGrp="1"/>
          </p:cNvSpPr>
          <p:nvPr>
            <p:ph type="dt" sz="half" idx="10"/>
          </p:nvPr>
        </p:nvSpPr>
        <p:spPr/>
        <p:txBody>
          <a:bodyPr/>
          <a:lstStyle/>
          <a:p>
            <a:fld id="{095EAA0B-57FA-47F2-A0C4-CAA051ADA8D6}" type="datetimeFigureOut">
              <a:rPr lang="en-US" smtClean="0"/>
              <a:t>5/13/2025</a:t>
            </a:fld>
            <a:endParaRPr lang="en-US"/>
          </a:p>
        </p:txBody>
      </p:sp>
      <p:sp>
        <p:nvSpPr>
          <p:cNvPr id="6" name="Footer Placeholder 5">
            <a:extLst>
              <a:ext uri="{FF2B5EF4-FFF2-40B4-BE49-F238E27FC236}">
                <a16:creationId xmlns:a16="http://schemas.microsoft.com/office/drawing/2014/main" id="{466C9FAC-BB3B-CBA1-528A-580CB43BD0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D50BCC5-121C-FA46-3AF2-FEC0C77880BE}"/>
              </a:ext>
            </a:extLst>
          </p:cNvPr>
          <p:cNvSpPr>
            <a:spLocks noGrp="1"/>
          </p:cNvSpPr>
          <p:nvPr>
            <p:ph type="sldNum" sz="quarter" idx="12"/>
          </p:nvPr>
        </p:nvSpPr>
        <p:spPr/>
        <p:txBody>
          <a:bodyPr/>
          <a:lstStyle/>
          <a:p>
            <a:fld id="{D6FBEDC5-0B93-4178-B443-35FD411A27DD}" type="slidenum">
              <a:rPr lang="en-US" smtClean="0"/>
              <a:t>‹#›</a:t>
            </a:fld>
            <a:endParaRPr lang="en-US"/>
          </a:p>
        </p:txBody>
      </p:sp>
    </p:spTree>
    <p:extLst>
      <p:ext uri="{BB962C8B-B14F-4D97-AF65-F5344CB8AC3E}">
        <p14:creationId xmlns:p14="http://schemas.microsoft.com/office/powerpoint/2010/main" val="21286445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B2FD38-B490-455F-5121-38FDB77FCF4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0A4ED36-DF4F-47B7-1E50-D4010A02B66D}"/>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066B7E6-3FFD-867F-683D-A4E53F49FB8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95EAA0B-57FA-47F2-A0C4-CAA051ADA8D6}" type="datetimeFigureOut">
              <a:rPr lang="en-US" smtClean="0"/>
              <a:t>5/13/2025</a:t>
            </a:fld>
            <a:endParaRPr lang="en-US"/>
          </a:p>
        </p:txBody>
      </p:sp>
      <p:sp>
        <p:nvSpPr>
          <p:cNvPr id="5" name="Footer Placeholder 4">
            <a:extLst>
              <a:ext uri="{FF2B5EF4-FFF2-40B4-BE49-F238E27FC236}">
                <a16:creationId xmlns:a16="http://schemas.microsoft.com/office/drawing/2014/main" id="{EE8050CA-196C-43F1-77EC-D9F7021B583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B5C6438-79C4-6344-7307-9F7A2082CE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FBEDC5-0B93-4178-B443-35FD411A27DD}" type="slidenum">
              <a:rPr lang="en-US" smtClean="0"/>
              <a:t>‹#›</a:t>
            </a:fld>
            <a:endParaRPr lang="en-US"/>
          </a:p>
        </p:txBody>
      </p:sp>
    </p:spTree>
    <p:extLst>
      <p:ext uri="{BB962C8B-B14F-4D97-AF65-F5344CB8AC3E}">
        <p14:creationId xmlns:p14="http://schemas.microsoft.com/office/powerpoint/2010/main" val="54143668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8FB3CC-CF10-983D-CB71-11660219E02E}"/>
              </a:ext>
            </a:extLst>
          </p:cNvPr>
          <p:cNvSpPr>
            <a:spLocks noGrp="1"/>
          </p:cNvSpPr>
          <p:nvPr>
            <p:ph type="ctrTitle"/>
          </p:nvPr>
        </p:nvSpPr>
        <p:spPr>
          <a:xfrm>
            <a:off x="0" y="1624574"/>
            <a:ext cx="12192000" cy="2387600"/>
          </a:xfrm>
        </p:spPr>
        <p:txBody>
          <a:bodyPr>
            <a:noAutofit/>
          </a:bodyPr>
          <a:lstStyle/>
          <a:p>
            <a:r>
              <a:rPr lang="el-GR" sz="4400" b="1" i="0" dirty="0">
                <a:effectLst/>
                <a:latin typeface="CF Asty Std Bold"/>
              </a:rPr>
              <a:t>Εργαλεία </a:t>
            </a:r>
            <a:r>
              <a:rPr lang="en-US" sz="4400" b="1" i="0" dirty="0">
                <a:effectLst/>
                <a:latin typeface="CF Asty Std Bold"/>
              </a:rPr>
              <a:t>AI </a:t>
            </a:r>
            <a:r>
              <a:rPr lang="el-GR" sz="4400" b="1" i="0" dirty="0">
                <a:effectLst/>
                <a:latin typeface="CF Asty Std Bold"/>
              </a:rPr>
              <a:t>Για Επαγγελματική Ανάπτυξη</a:t>
            </a:r>
            <a:br>
              <a:rPr lang="el-GR" sz="4400" b="1" i="0" dirty="0">
                <a:effectLst/>
                <a:latin typeface="CF Asty Std Bold"/>
              </a:rPr>
            </a:br>
            <a:endParaRPr lang="en-US" sz="4400" dirty="0"/>
          </a:p>
        </p:txBody>
      </p:sp>
      <p:sp>
        <p:nvSpPr>
          <p:cNvPr id="3" name="TextBox 2">
            <a:extLst>
              <a:ext uri="{FF2B5EF4-FFF2-40B4-BE49-F238E27FC236}">
                <a16:creationId xmlns:a16="http://schemas.microsoft.com/office/drawing/2014/main" id="{672CBCBC-1E3E-12B7-019F-A6DD7095369B}"/>
              </a:ext>
            </a:extLst>
          </p:cNvPr>
          <p:cNvSpPr txBox="1"/>
          <p:nvPr/>
        </p:nvSpPr>
        <p:spPr>
          <a:xfrm>
            <a:off x="1524735" y="4012174"/>
            <a:ext cx="9142527" cy="2308324"/>
          </a:xfrm>
          <a:prstGeom prst="rect">
            <a:avLst/>
          </a:prstGeom>
          <a:noFill/>
        </p:spPr>
        <p:txBody>
          <a:bodyPr wrap="square" rtlCol="0">
            <a:spAutoFit/>
          </a:bodyPr>
          <a:lstStyle/>
          <a:p>
            <a:pPr algn="ctr"/>
            <a:r>
              <a:rPr lang="el-GR" sz="2400" b="1" dirty="0"/>
              <a:t>Βραχάτης Αριστείδης, Επίκουρος Καθηγητής,</a:t>
            </a:r>
          </a:p>
          <a:p>
            <a:pPr algn="ctr"/>
            <a:r>
              <a:rPr lang="el-GR" sz="2400" b="1" dirty="0"/>
              <a:t>Λάζαρος Κωνσταντίνος, Υποψήφιος Διδάκτορας,</a:t>
            </a:r>
          </a:p>
          <a:p>
            <a:pPr algn="ctr"/>
            <a:r>
              <a:rPr lang="el-GR" sz="2400" b="1" dirty="0"/>
              <a:t>Εργαστήριο </a:t>
            </a:r>
            <a:r>
              <a:rPr lang="el-GR" sz="2400" b="1" dirty="0" err="1"/>
              <a:t>Βιοπληροφορικής</a:t>
            </a:r>
            <a:r>
              <a:rPr lang="el-GR" sz="2400" b="1" dirty="0"/>
              <a:t> και Ανθρώπινης Ηλεκτροφυσιολογίας, Τμήμα Πληροφορικής, Ιόνιο Πανεπιστήμιο, Πλατεία Τσιριγώτη 7, 49100, Κέρκυρα, Ελλάδα</a:t>
            </a:r>
          </a:p>
          <a:p>
            <a:pPr algn="ctr"/>
            <a:endParaRPr lang="en-US" sz="2400" b="1" dirty="0"/>
          </a:p>
        </p:txBody>
      </p:sp>
      <p:pic>
        <p:nvPicPr>
          <p:cNvPr id="1028" name="Picture 4" descr="ΙΑΤΡΙΚΗ ΑΚΡΙΒΕΙΑΣ ΜΕ ΧΡΗΣΗ ΥΠΟΛΟΓΙΣΤΙΚΩΝ ΒΙΟΔΕΙΚΤΩΝ - Hygieia">
            <a:extLst>
              <a:ext uri="{FF2B5EF4-FFF2-40B4-BE49-F238E27FC236}">
                <a16:creationId xmlns:a16="http://schemas.microsoft.com/office/drawing/2014/main" id="{EE16AEF5-3C09-71C4-F935-44D2E24F09B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98080" y="0"/>
            <a:ext cx="3995838" cy="2445774"/>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33432186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E47D32-AB3A-2502-8794-CB2B9A35597E}"/>
              </a:ext>
            </a:extLst>
          </p:cNvPr>
          <p:cNvSpPr>
            <a:spLocks noGrp="1"/>
          </p:cNvSpPr>
          <p:nvPr>
            <p:ph type="title"/>
          </p:nvPr>
        </p:nvSpPr>
        <p:spPr/>
        <p:txBody>
          <a:bodyPr/>
          <a:lstStyle/>
          <a:p>
            <a:r>
              <a:rPr lang="el-GR" b="1" dirty="0"/>
              <a:t>Αίτημα για αναλυτική περιγραφή χρωμάτων</a:t>
            </a:r>
            <a:endParaRPr lang="en-US" b="1" dirty="0"/>
          </a:p>
        </p:txBody>
      </p:sp>
      <p:sp>
        <p:nvSpPr>
          <p:cNvPr id="3" name="Content Placeholder 2">
            <a:extLst>
              <a:ext uri="{FF2B5EF4-FFF2-40B4-BE49-F238E27FC236}">
                <a16:creationId xmlns:a16="http://schemas.microsoft.com/office/drawing/2014/main" id="{D80B057F-60CB-2A2E-B54F-8784A3185AA0}"/>
              </a:ext>
            </a:extLst>
          </p:cNvPr>
          <p:cNvSpPr>
            <a:spLocks noGrp="1"/>
          </p:cNvSpPr>
          <p:nvPr>
            <p:ph idx="1"/>
          </p:nvPr>
        </p:nvSpPr>
        <p:spPr/>
        <p:txBody>
          <a:bodyPr/>
          <a:lstStyle/>
          <a:p>
            <a:pPr algn="just"/>
            <a:r>
              <a:rPr lang="el-GR" b="1" dirty="0"/>
              <a:t>Ζητάμε από το μοντέλο, να συντάξει μια απάντηση ζητώντας από τον πελάτη να μας εξηγήσει αναλυτικά τι χρώματα θέλει, ώστε να μπορέσουμε να επιληφθούμε του θέματος.</a:t>
            </a:r>
            <a:endParaRPr lang="en-US" b="1" dirty="0"/>
          </a:p>
        </p:txBody>
      </p:sp>
      <p:sp>
        <p:nvSpPr>
          <p:cNvPr id="4" name="Rectangle 3">
            <a:extLst>
              <a:ext uri="{FF2B5EF4-FFF2-40B4-BE49-F238E27FC236}">
                <a16:creationId xmlns:a16="http://schemas.microsoft.com/office/drawing/2014/main" id="{3E76BB12-4BD5-648A-67F2-4E6507C38E49}"/>
              </a:ext>
            </a:extLst>
          </p:cNvPr>
          <p:cNvSpPr/>
          <p:nvPr/>
        </p:nvSpPr>
        <p:spPr>
          <a:xfrm>
            <a:off x="678426" y="3657605"/>
            <a:ext cx="10589342" cy="189128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F4231D0-58D2-0ACF-C5DE-915B3E45AF2A}"/>
              </a:ext>
            </a:extLst>
          </p:cNvPr>
          <p:cNvSpPr txBox="1"/>
          <p:nvPr/>
        </p:nvSpPr>
        <p:spPr>
          <a:xfrm>
            <a:off x="758313" y="3649028"/>
            <a:ext cx="10429568" cy="1891287"/>
          </a:xfrm>
          <a:prstGeom prst="rect">
            <a:avLst/>
          </a:prstGeom>
          <a:noFill/>
        </p:spPr>
        <p:txBody>
          <a:bodyPr wrap="square" rtlCol="0">
            <a:spAutoFit/>
          </a:bodyPr>
          <a:lstStyle/>
          <a:p>
            <a:pPr algn="just">
              <a:lnSpc>
                <a:spcPct val="150000"/>
              </a:lnSpc>
              <a:spcAft>
                <a:spcPts val="600"/>
              </a:spcAft>
              <a:tabLst>
                <a:tab pos="2033270" algn="l"/>
              </a:tabLst>
            </a:pPr>
            <a:r>
              <a:rPr lang="el-GR"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ζητώντας να μας εξηγήσει αναλυτικά τι χρώματα θέλει και θα επιληφθούμε."</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5522958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B9A37E-8842-6024-EF4B-52BA7D2ED4B4}"/>
              </a:ext>
            </a:extLst>
          </p:cNvPr>
          <p:cNvSpPr>
            <a:spLocks noGrp="1"/>
          </p:cNvSpPr>
          <p:nvPr>
            <p:ph type="title"/>
          </p:nvPr>
        </p:nvSpPr>
        <p:spPr/>
        <p:txBody>
          <a:bodyPr/>
          <a:lstStyle/>
          <a:p>
            <a:r>
              <a:rPr lang="el-GR" b="1" dirty="0"/>
              <a:t>Απολογητική Απάντηση</a:t>
            </a:r>
            <a:endParaRPr lang="en-US" b="1" dirty="0"/>
          </a:p>
        </p:txBody>
      </p:sp>
      <p:sp>
        <p:nvSpPr>
          <p:cNvPr id="3" name="Content Placeholder 2">
            <a:extLst>
              <a:ext uri="{FF2B5EF4-FFF2-40B4-BE49-F238E27FC236}">
                <a16:creationId xmlns:a16="http://schemas.microsoft.com/office/drawing/2014/main" id="{C362CACF-96AF-6035-95CB-C0B950491C07}"/>
              </a:ext>
            </a:extLst>
          </p:cNvPr>
          <p:cNvSpPr>
            <a:spLocks noGrp="1"/>
          </p:cNvSpPr>
          <p:nvPr>
            <p:ph idx="1"/>
          </p:nvPr>
        </p:nvSpPr>
        <p:spPr/>
        <p:txBody>
          <a:bodyPr/>
          <a:lstStyle/>
          <a:p>
            <a:r>
              <a:rPr lang="el-GR" b="1" dirty="0"/>
              <a:t>Ζητάμε από το μοντέλο, να συντάξει μια πιο απολογητική απάντηση.</a:t>
            </a:r>
            <a:endParaRPr lang="en-US" b="1" dirty="0"/>
          </a:p>
        </p:txBody>
      </p:sp>
      <p:sp>
        <p:nvSpPr>
          <p:cNvPr id="4" name="Rectangle 3">
            <a:extLst>
              <a:ext uri="{FF2B5EF4-FFF2-40B4-BE49-F238E27FC236}">
                <a16:creationId xmlns:a16="http://schemas.microsoft.com/office/drawing/2014/main" id="{6187B719-F1E6-BD3D-0838-C4530DA64F6F}"/>
              </a:ext>
            </a:extLst>
          </p:cNvPr>
          <p:cNvSpPr/>
          <p:nvPr/>
        </p:nvSpPr>
        <p:spPr>
          <a:xfrm>
            <a:off x="678426" y="2959510"/>
            <a:ext cx="10589342" cy="232041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582C854-9358-0C74-CC01-4744942C10DF}"/>
              </a:ext>
            </a:extLst>
          </p:cNvPr>
          <p:cNvSpPr txBox="1"/>
          <p:nvPr/>
        </p:nvSpPr>
        <p:spPr>
          <a:xfrm>
            <a:off x="758313" y="2959510"/>
            <a:ext cx="10429568"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2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με πιο απολογητικό ύφος."</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8659924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5D2F85-0C09-567C-B12A-AF9E8C1B944C}"/>
              </a:ext>
            </a:extLst>
          </p:cNvPr>
          <p:cNvSpPr>
            <a:spLocks noGrp="1"/>
          </p:cNvSpPr>
          <p:nvPr>
            <p:ph type="title"/>
          </p:nvPr>
        </p:nvSpPr>
        <p:spPr>
          <a:xfrm>
            <a:off x="838200" y="365125"/>
            <a:ext cx="10813026" cy="1325563"/>
          </a:xfrm>
        </p:spPr>
        <p:txBody>
          <a:bodyPr/>
          <a:lstStyle/>
          <a:p>
            <a:r>
              <a:rPr lang="el-GR" b="1" dirty="0"/>
              <a:t>Αίτημα για αναλυτική απάντηση με δικαιολογία</a:t>
            </a:r>
            <a:endParaRPr lang="en-US" b="1" dirty="0"/>
          </a:p>
        </p:txBody>
      </p:sp>
      <p:sp>
        <p:nvSpPr>
          <p:cNvPr id="3" name="Content Placeholder 2">
            <a:extLst>
              <a:ext uri="{FF2B5EF4-FFF2-40B4-BE49-F238E27FC236}">
                <a16:creationId xmlns:a16="http://schemas.microsoft.com/office/drawing/2014/main" id="{7D3458A1-72BB-1D83-855D-19E9D6749B3C}"/>
              </a:ext>
            </a:extLst>
          </p:cNvPr>
          <p:cNvSpPr>
            <a:spLocks noGrp="1"/>
          </p:cNvSpPr>
          <p:nvPr>
            <p:ph idx="1"/>
          </p:nvPr>
        </p:nvSpPr>
        <p:spPr/>
        <p:txBody>
          <a:bodyPr/>
          <a:lstStyle/>
          <a:p>
            <a:pPr algn="just"/>
            <a:r>
              <a:rPr lang="el-GR" b="1" dirty="0"/>
              <a:t>Ζητάμε από το μοντέλο να συντάξει μια απάντηση που εξηγεί αναλυτικά και δικαιολογεί ότι το πρόβλημα με τα χρώματα μπορεί να οφείλεται στο γεγονός ότι η επιλογή των χρωμάτων είναι υποκειμενική και ότι η εταιρεία έκανε κάτι που θεωρούσε σωστό.</a:t>
            </a:r>
            <a:endParaRPr lang="en-US" b="1" dirty="0"/>
          </a:p>
        </p:txBody>
      </p:sp>
      <p:sp>
        <p:nvSpPr>
          <p:cNvPr id="4" name="Rectangle 3">
            <a:extLst>
              <a:ext uri="{FF2B5EF4-FFF2-40B4-BE49-F238E27FC236}">
                <a16:creationId xmlns:a16="http://schemas.microsoft.com/office/drawing/2014/main" id="{9F3D23FB-DB77-C63D-4C56-CCEFAD4A1B76}"/>
              </a:ext>
            </a:extLst>
          </p:cNvPr>
          <p:cNvSpPr/>
          <p:nvPr/>
        </p:nvSpPr>
        <p:spPr>
          <a:xfrm>
            <a:off x="678426" y="3657605"/>
            <a:ext cx="10589342" cy="225322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6561C462-624D-D404-FB77-3812A9DB5E27}"/>
              </a:ext>
            </a:extLst>
          </p:cNvPr>
          <p:cNvSpPr txBox="1"/>
          <p:nvPr/>
        </p:nvSpPr>
        <p:spPr>
          <a:xfrm>
            <a:off x="758313" y="3649028"/>
            <a:ext cx="10429568" cy="2126864"/>
          </a:xfrm>
          <a:prstGeom prst="rect">
            <a:avLst/>
          </a:prstGeom>
          <a:noFill/>
        </p:spPr>
        <p:txBody>
          <a:bodyPr wrap="square" rtlCol="0">
            <a:spAutoFit/>
          </a:bodyPr>
          <a:lstStyle/>
          <a:p>
            <a:pPr algn="just">
              <a:lnSpc>
                <a:spcPct val="150000"/>
              </a:lnSpc>
              <a:spcAft>
                <a:spcPts val="600"/>
              </a:spcAft>
              <a:tabLst>
                <a:tab pos="2033270" algn="l"/>
              </a:tabLst>
            </a:pPr>
            <a:r>
              <a:rPr lang="el-GR" sz="1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18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1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εξηγώντας αναλυτικά και δικαιολογώντας ότι το λάθος ίσως προέκυψε επειδή τα χρώματα είναι υποκειμενικά και ότι εμείς ως εταιρεία κάναμε κάτι που θεωρήσαμε σωστό."</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3598564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E98BCD-08E4-5D9B-CB0B-B6CEB01A66AD}"/>
              </a:ext>
            </a:extLst>
          </p:cNvPr>
          <p:cNvSpPr>
            <a:spLocks noGrp="1"/>
          </p:cNvSpPr>
          <p:nvPr>
            <p:ph type="title"/>
          </p:nvPr>
        </p:nvSpPr>
        <p:spPr/>
        <p:txBody>
          <a:bodyPr/>
          <a:lstStyle/>
          <a:p>
            <a:r>
              <a:rPr lang="el-GR" b="1" dirty="0"/>
              <a:t>Σενάριο 2</a:t>
            </a:r>
            <a:endParaRPr lang="en-US" b="1" dirty="0"/>
          </a:p>
        </p:txBody>
      </p:sp>
      <p:sp>
        <p:nvSpPr>
          <p:cNvPr id="3" name="Content Placeholder 2">
            <a:extLst>
              <a:ext uri="{FF2B5EF4-FFF2-40B4-BE49-F238E27FC236}">
                <a16:creationId xmlns:a16="http://schemas.microsoft.com/office/drawing/2014/main" id="{DF39FECA-7A1A-7362-10D7-686AE08B8F76}"/>
              </a:ext>
            </a:extLst>
          </p:cNvPr>
          <p:cNvSpPr>
            <a:spLocks noGrp="1"/>
          </p:cNvSpPr>
          <p:nvPr>
            <p:ph idx="1"/>
          </p:nvPr>
        </p:nvSpPr>
        <p:spPr>
          <a:xfrm>
            <a:off x="838200" y="1825625"/>
            <a:ext cx="10515600" cy="1603375"/>
          </a:xfrm>
        </p:spPr>
        <p:txBody>
          <a:bodyPr>
            <a:normAutofit lnSpcReduction="10000"/>
          </a:bodyPr>
          <a:lstStyle/>
          <a:p>
            <a:pPr algn="just"/>
            <a:r>
              <a:rPr lang="el-GR" dirty="0"/>
              <a:t>Ένας πελάτης, ο κ. </a:t>
            </a:r>
            <a:r>
              <a:rPr lang="en-US" dirty="0"/>
              <a:t>Johnson</a:t>
            </a:r>
            <a:r>
              <a:rPr lang="el-GR" dirty="0"/>
              <a:t>, παραπονιέται μέσω email για τις υπηρεσίες που έλαβε από την εταιρεία Ε. Εξηγεί νευριασμένος ότι το λογισμικό που του παραδόθηκε έχει πρόβλημα, καθώς είναι ασταθές και καταρρέει συνεχώς. </a:t>
            </a:r>
            <a:endParaRPr lang="en-US" dirty="0"/>
          </a:p>
        </p:txBody>
      </p:sp>
      <p:sp>
        <p:nvSpPr>
          <p:cNvPr id="4" name="Rectangle 3">
            <a:extLst>
              <a:ext uri="{FF2B5EF4-FFF2-40B4-BE49-F238E27FC236}">
                <a16:creationId xmlns:a16="http://schemas.microsoft.com/office/drawing/2014/main" id="{92697874-7BA3-00ED-E5FF-372D392B8E5C}"/>
              </a:ext>
            </a:extLst>
          </p:cNvPr>
          <p:cNvSpPr/>
          <p:nvPr/>
        </p:nvSpPr>
        <p:spPr>
          <a:xfrm>
            <a:off x="963561" y="3323304"/>
            <a:ext cx="10589342" cy="3169571"/>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DFDEBEA-096E-C730-16D6-EF915D2FDDB5}"/>
              </a:ext>
            </a:extLst>
          </p:cNvPr>
          <p:cNvSpPr txBox="1"/>
          <p:nvPr/>
        </p:nvSpPr>
        <p:spPr>
          <a:xfrm>
            <a:off x="1081549" y="3421628"/>
            <a:ext cx="10262419" cy="3416320"/>
          </a:xfrm>
          <a:prstGeom prst="rect">
            <a:avLst/>
          </a:prstGeom>
          <a:noFill/>
        </p:spPr>
        <p:txBody>
          <a:bodyPr wrap="square" rtlCol="0">
            <a:spAutoFit/>
          </a:bodyPr>
          <a:lstStyle/>
          <a:p>
            <a:pPr algn="just"/>
            <a:r>
              <a:rPr lang="en-US" sz="2400" b="1" dirty="0"/>
              <a:t>Subject:</a:t>
            </a:r>
            <a:r>
              <a:rPr lang="en-US" sz="2400" dirty="0"/>
              <a:t> Extremely Dissatisfied with the Delivered Software</a:t>
            </a:r>
          </a:p>
          <a:p>
            <a:pPr algn="just"/>
            <a:r>
              <a:rPr lang="en-US" sz="2400" dirty="0"/>
              <a:t>Dear Support Team,</a:t>
            </a:r>
          </a:p>
          <a:p>
            <a:pPr algn="just"/>
            <a:r>
              <a:rPr lang="en-US" sz="2400" dirty="0"/>
              <a:t>I am very disappointed with the software I received. It is full of bugs and does not function as promised. I expected a reliable product, but instead, I am dealing with constant crashes and errors. This is unacceptable. Please provide a solution immediately.</a:t>
            </a:r>
          </a:p>
          <a:p>
            <a:r>
              <a:rPr lang="en-US" sz="2400" dirty="0"/>
              <a:t>Frustrated,</a:t>
            </a:r>
            <a:br>
              <a:rPr lang="en-US" sz="2400" dirty="0"/>
            </a:br>
            <a:r>
              <a:rPr lang="en-US" sz="2400" dirty="0"/>
              <a:t>Mr. Johnson</a:t>
            </a:r>
          </a:p>
          <a:p>
            <a:pPr algn="just"/>
            <a:endParaRPr lang="en-US" sz="2400" dirty="0"/>
          </a:p>
        </p:txBody>
      </p:sp>
    </p:spTree>
    <p:extLst>
      <p:ext uri="{BB962C8B-B14F-4D97-AF65-F5344CB8AC3E}">
        <p14:creationId xmlns:p14="http://schemas.microsoft.com/office/powerpoint/2010/main" val="83425750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2EAEF2-0656-BF40-C274-FCB6A3CE2745}"/>
              </a:ext>
            </a:extLst>
          </p:cNvPr>
          <p:cNvSpPr>
            <a:spLocks noGrp="1"/>
          </p:cNvSpPr>
          <p:nvPr>
            <p:ph type="title"/>
          </p:nvPr>
        </p:nvSpPr>
        <p:spPr/>
        <p:txBody>
          <a:bodyPr/>
          <a:lstStyle/>
          <a:p>
            <a:r>
              <a:rPr lang="el-GR" b="1" dirty="0"/>
              <a:t>Αρχικό </a:t>
            </a:r>
            <a:r>
              <a:rPr lang="en-US" b="1" dirty="0"/>
              <a:t>Prompt</a:t>
            </a:r>
            <a:endParaRPr lang="en-US" dirty="0"/>
          </a:p>
        </p:txBody>
      </p:sp>
      <p:sp>
        <p:nvSpPr>
          <p:cNvPr id="4" name="Rectangle 3">
            <a:extLst>
              <a:ext uri="{FF2B5EF4-FFF2-40B4-BE49-F238E27FC236}">
                <a16:creationId xmlns:a16="http://schemas.microsoft.com/office/drawing/2014/main" id="{B7F56CD9-DC55-019E-8E53-F352F48F87BD}"/>
              </a:ext>
            </a:extLst>
          </p:cNvPr>
          <p:cNvSpPr/>
          <p:nvPr/>
        </p:nvSpPr>
        <p:spPr>
          <a:xfrm>
            <a:off x="844345" y="2025451"/>
            <a:ext cx="10589342" cy="152399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5C85662-879D-D1B0-0AB0-8BBBB660E374}"/>
              </a:ext>
            </a:extLst>
          </p:cNvPr>
          <p:cNvSpPr txBox="1"/>
          <p:nvPr/>
        </p:nvSpPr>
        <p:spPr>
          <a:xfrm>
            <a:off x="924232" y="2016874"/>
            <a:ext cx="10429568" cy="1318181"/>
          </a:xfrm>
          <a:prstGeom prst="rect">
            <a:avLst/>
          </a:prstGeom>
          <a:noFill/>
        </p:spPr>
        <p:txBody>
          <a:bodyPr wrap="square" rtlCol="0">
            <a:spAutoFit/>
          </a:bodyPr>
          <a:lstStyle/>
          <a:p>
            <a:pPr algn="just">
              <a:lnSpc>
                <a:spcPct val="150000"/>
              </a:lnSpc>
              <a:spcAft>
                <a:spcPts val="600"/>
              </a:spcAft>
              <a:tabLst>
                <a:tab pos="2033270" algn="l"/>
              </a:tabLst>
            </a:pPr>
            <a:r>
              <a:rPr lang="en-US"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n-US"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Reply to the email above. In the response, please state that we are willing to fix any problem found in the software. </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1479759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7372C-53F3-3B4E-FE84-1AEC5D318C55}"/>
              </a:ext>
            </a:extLst>
          </p:cNvPr>
          <p:cNvSpPr>
            <a:spLocks noGrp="1"/>
          </p:cNvSpPr>
          <p:nvPr>
            <p:ph type="title"/>
          </p:nvPr>
        </p:nvSpPr>
        <p:spPr/>
        <p:txBody>
          <a:bodyPr/>
          <a:lstStyle/>
          <a:p>
            <a:r>
              <a:rPr lang="el-GR" b="1" dirty="0"/>
              <a:t>Απολογητική Απάντηση</a:t>
            </a:r>
            <a:endParaRPr lang="en-US" dirty="0"/>
          </a:p>
        </p:txBody>
      </p:sp>
      <p:sp>
        <p:nvSpPr>
          <p:cNvPr id="5" name="Rectangle 4">
            <a:extLst>
              <a:ext uri="{FF2B5EF4-FFF2-40B4-BE49-F238E27FC236}">
                <a16:creationId xmlns:a16="http://schemas.microsoft.com/office/drawing/2014/main" id="{95B2CEAA-F2D8-1610-AF90-195482C2F474}"/>
              </a:ext>
            </a:extLst>
          </p:cNvPr>
          <p:cNvSpPr/>
          <p:nvPr/>
        </p:nvSpPr>
        <p:spPr>
          <a:xfrm>
            <a:off x="844345" y="2025450"/>
            <a:ext cx="10589342" cy="402138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D7FD7E31-E248-A214-E6F9-5A2A44430961}"/>
              </a:ext>
            </a:extLst>
          </p:cNvPr>
          <p:cNvSpPr txBox="1"/>
          <p:nvPr/>
        </p:nvSpPr>
        <p:spPr>
          <a:xfrm>
            <a:off x="924232" y="2016874"/>
            <a:ext cx="10429568" cy="4626779"/>
          </a:xfrm>
          <a:prstGeom prst="rect">
            <a:avLst/>
          </a:prstGeom>
          <a:noFill/>
        </p:spPr>
        <p:txBody>
          <a:bodyPr wrap="square" rtlCol="0">
            <a:spAutoFit/>
          </a:bodyPr>
          <a:lstStyle/>
          <a:p>
            <a:pPr algn="just">
              <a:lnSpc>
                <a:spcPct val="150000"/>
              </a:lnSpc>
              <a:spcAft>
                <a:spcPts val="600"/>
              </a:spcAft>
              <a:tabLst>
                <a:tab pos="2033270" algn="l"/>
              </a:tabLst>
            </a:pPr>
            <a:r>
              <a:rPr lang="en-US"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n-US" sz="2800" dirty="0"/>
              <a:t>"Write a professional and sincerely apologetic response to a customer who is frustrated with software that has bugs and frequent crashes. Acknowledge their disappointment, express genuine regret for the inconvenience, and reassure them that their concerns are taken seriously. Offer an apology and a commitment to resolving the issue promptly, ensuring they feel valued as a customer."</a:t>
            </a:r>
          </a:p>
          <a:p>
            <a:pPr algn="just">
              <a:lnSpc>
                <a:spcPct val="150000"/>
              </a:lnSpc>
              <a:spcAft>
                <a:spcPts val="600"/>
              </a:spcAft>
              <a:tabLst>
                <a:tab pos="2033270" algn="l"/>
              </a:tabLst>
            </a:pP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882538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DA121B-796E-10F5-4351-0BD33CB6AFFF}"/>
              </a:ext>
            </a:extLst>
          </p:cNvPr>
          <p:cNvSpPr>
            <a:spLocks noGrp="1"/>
          </p:cNvSpPr>
          <p:nvPr>
            <p:ph type="title"/>
          </p:nvPr>
        </p:nvSpPr>
        <p:spPr/>
        <p:txBody>
          <a:bodyPr/>
          <a:lstStyle/>
          <a:p>
            <a:r>
              <a:rPr lang="el-GR" b="1" dirty="0"/>
              <a:t>Επαγγελματική &amp; Συγκρατημένη Απάντηση</a:t>
            </a:r>
            <a:endParaRPr lang="en-US" b="1" dirty="0"/>
          </a:p>
        </p:txBody>
      </p:sp>
      <p:sp>
        <p:nvSpPr>
          <p:cNvPr id="4" name="Rectangle 3">
            <a:extLst>
              <a:ext uri="{FF2B5EF4-FFF2-40B4-BE49-F238E27FC236}">
                <a16:creationId xmlns:a16="http://schemas.microsoft.com/office/drawing/2014/main" id="{218E9949-0E4E-7813-77C2-AD6323121DF6}"/>
              </a:ext>
            </a:extLst>
          </p:cNvPr>
          <p:cNvSpPr/>
          <p:nvPr/>
        </p:nvSpPr>
        <p:spPr>
          <a:xfrm>
            <a:off x="838200" y="1690688"/>
            <a:ext cx="10589342" cy="382520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25A0836-9467-DF2E-89B7-53EFDADBE4C4}"/>
              </a:ext>
            </a:extLst>
          </p:cNvPr>
          <p:cNvSpPr txBox="1"/>
          <p:nvPr/>
        </p:nvSpPr>
        <p:spPr>
          <a:xfrm>
            <a:off x="914400" y="1877961"/>
            <a:ext cx="10439400" cy="3539430"/>
          </a:xfrm>
          <a:prstGeom prst="rect">
            <a:avLst/>
          </a:prstGeom>
          <a:noFill/>
        </p:spPr>
        <p:txBody>
          <a:bodyPr wrap="square" rtlCol="0">
            <a:spAutoFit/>
          </a:bodyPr>
          <a:lstStyle/>
          <a:p>
            <a:pPr algn="just"/>
            <a:r>
              <a:rPr lang="en-US" sz="2800" b="1" dirty="0"/>
              <a:t>Prompt: </a:t>
            </a:r>
            <a:r>
              <a:rPr lang="en-US" sz="2800" dirty="0"/>
              <a:t>"Write a polite yet firm response to a customer who is dissatisfied with software due to bugs and crashes. Maintain a professional tone while acknowledging their frustration, but also clarify the company's stance on issue resolution. Politely explain any necessary troubleshooting steps or policies while ensuring the customer feels heard and respected. Avoid over-apologizing but emphasize your willingness to assist within reasonable company guidelines."</a:t>
            </a:r>
          </a:p>
        </p:txBody>
      </p:sp>
    </p:spTree>
    <p:extLst>
      <p:ext uri="{BB962C8B-B14F-4D97-AF65-F5344CB8AC3E}">
        <p14:creationId xmlns:p14="http://schemas.microsoft.com/office/powerpoint/2010/main" val="288959242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E7EA9-C534-68C1-9CDF-F992BAF191D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98A9395-A790-77B0-2868-7D0D643AE0A9}"/>
              </a:ext>
            </a:extLst>
          </p:cNvPr>
          <p:cNvSpPr>
            <a:spLocks noGrp="1"/>
          </p:cNvSpPr>
          <p:nvPr>
            <p:ph type="title"/>
          </p:nvPr>
        </p:nvSpPr>
        <p:spPr/>
        <p:txBody>
          <a:bodyPr/>
          <a:lstStyle/>
          <a:p>
            <a:r>
              <a:rPr lang="el-GR" b="1" dirty="0"/>
              <a:t>Απάντηση </a:t>
            </a:r>
            <a:r>
              <a:rPr lang="en-US" b="1" dirty="0"/>
              <a:t>“Solution-Oriented”</a:t>
            </a:r>
          </a:p>
        </p:txBody>
      </p:sp>
      <p:sp>
        <p:nvSpPr>
          <p:cNvPr id="4" name="Rectangle 3">
            <a:extLst>
              <a:ext uri="{FF2B5EF4-FFF2-40B4-BE49-F238E27FC236}">
                <a16:creationId xmlns:a16="http://schemas.microsoft.com/office/drawing/2014/main" id="{C001D069-50B9-ED6F-1B5F-261847B474DA}"/>
              </a:ext>
            </a:extLst>
          </p:cNvPr>
          <p:cNvSpPr/>
          <p:nvPr/>
        </p:nvSpPr>
        <p:spPr>
          <a:xfrm>
            <a:off x="838200" y="1690689"/>
            <a:ext cx="10589342" cy="3295816"/>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5FA3557-BDAD-CD13-35DD-B78068720669}"/>
              </a:ext>
            </a:extLst>
          </p:cNvPr>
          <p:cNvSpPr txBox="1"/>
          <p:nvPr/>
        </p:nvSpPr>
        <p:spPr>
          <a:xfrm>
            <a:off x="914400" y="1877961"/>
            <a:ext cx="10439400" cy="3108543"/>
          </a:xfrm>
          <a:prstGeom prst="rect">
            <a:avLst/>
          </a:prstGeom>
          <a:noFill/>
        </p:spPr>
        <p:txBody>
          <a:bodyPr wrap="square" rtlCol="0">
            <a:spAutoFit/>
          </a:bodyPr>
          <a:lstStyle/>
          <a:p>
            <a:pPr algn="just"/>
            <a:r>
              <a:rPr lang="en-US" sz="2800" b="1" dirty="0"/>
              <a:t>Prompt: </a:t>
            </a:r>
            <a:r>
              <a:rPr lang="en-US" sz="2800" dirty="0"/>
              <a:t>"Write a response to a customer who is frustrated with software bugs and crashes, focusing primarily on providing a practical solution. Keep the tone professional and reassuring while immediately addressing potential troubleshooting steps, fixes, or an estimated resolution timeline. Offer direct support options, such as a technical team contact or an update schedule, to ensure the customer sees an actionable path toward resolving the issue."</a:t>
            </a:r>
          </a:p>
        </p:txBody>
      </p:sp>
    </p:spTree>
    <p:extLst>
      <p:ext uri="{BB962C8B-B14F-4D97-AF65-F5344CB8AC3E}">
        <p14:creationId xmlns:p14="http://schemas.microsoft.com/office/powerpoint/2010/main" val="363561576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BAFD11B-1E29-7FE1-9021-8AB451C98D47}"/>
              </a:ext>
            </a:extLst>
          </p:cNvPr>
          <p:cNvSpPr>
            <a:spLocks noGrp="1"/>
          </p:cNvSpPr>
          <p:nvPr>
            <p:ph type="title"/>
          </p:nvPr>
        </p:nvSpPr>
        <p:spPr/>
        <p:txBody>
          <a:bodyPr/>
          <a:lstStyle/>
          <a:p>
            <a:r>
              <a:rPr lang="el-GR" b="1" dirty="0"/>
              <a:t>Σενάριο 3</a:t>
            </a:r>
            <a:endParaRPr lang="en-US" b="1" dirty="0"/>
          </a:p>
        </p:txBody>
      </p:sp>
      <p:sp>
        <p:nvSpPr>
          <p:cNvPr id="3" name="Content Placeholder 2">
            <a:extLst>
              <a:ext uri="{FF2B5EF4-FFF2-40B4-BE49-F238E27FC236}">
                <a16:creationId xmlns:a16="http://schemas.microsoft.com/office/drawing/2014/main" id="{AFD620BB-B550-043A-23C6-D5F81CC9868C}"/>
              </a:ext>
            </a:extLst>
          </p:cNvPr>
          <p:cNvSpPr>
            <a:spLocks noGrp="1"/>
          </p:cNvSpPr>
          <p:nvPr>
            <p:ph idx="1"/>
          </p:nvPr>
        </p:nvSpPr>
        <p:spPr/>
        <p:txBody>
          <a:bodyPr>
            <a:normAutofit lnSpcReduction="10000"/>
          </a:bodyPr>
          <a:lstStyle/>
          <a:p>
            <a:pPr algn="just"/>
            <a:r>
              <a:rPr lang="el-GR" dirty="0"/>
              <a:t>Η εταιρεία </a:t>
            </a:r>
            <a:r>
              <a:rPr lang="el-GR" b="1" dirty="0" err="1"/>
              <a:t>InnovaTech</a:t>
            </a:r>
            <a:r>
              <a:rPr lang="el-GR" dirty="0"/>
              <a:t>, που ειδικεύεται στην ανάπτυξη τεχνολογικών λύσεων για έξυπνες πόλεις, ετοιμάζει ένα νέο έργο που αφορά τη δημιουργία ενός </a:t>
            </a:r>
            <a:r>
              <a:rPr lang="el-GR" b="1" dirty="0"/>
              <a:t>συστήματος διαχείρισης κυκλοφορίας βασισμένο σε AI</a:t>
            </a:r>
            <a:r>
              <a:rPr lang="el-GR" dirty="0"/>
              <a:t>.</a:t>
            </a:r>
          </a:p>
          <a:p>
            <a:pPr algn="just"/>
            <a:r>
              <a:rPr lang="el-GR" dirty="0"/>
              <a:t>Στέλνει email σε έναν πιθανό συνεργάτη, την εταιρεία </a:t>
            </a:r>
            <a:r>
              <a:rPr lang="el-GR" b="1" dirty="0" err="1"/>
              <a:t>DataFlow</a:t>
            </a:r>
            <a:r>
              <a:rPr lang="el-GR" b="1" dirty="0"/>
              <a:t> </a:t>
            </a:r>
            <a:r>
              <a:rPr lang="el-GR" b="1" dirty="0" err="1"/>
              <a:t>Analytics</a:t>
            </a:r>
            <a:r>
              <a:rPr lang="el-GR" dirty="0"/>
              <a:t>, που εξειδικεύεται στην επεξεργασία μεγάλων δεδομένων. Το email φτάνει σε διάφορα επίπεδα της εταιρείας, από απλό υπάλληλο μέχρι CEO, και πρέπει να απαντηθεί ανάλογα.</a:t>
            </a:r>
          </a:p>
          <a:p>
            <a:endParaRPr lang="el-GR" dirty="0"/>
          </a:p>
          <a:p>
            <a:pPr algn="just"/>
            <a:r>
              <a:rPr lang="el-GR" b="1" dirty="0"/>
              <a:t>Σκοπός: </a:t>
            </a:r>
            <a:r>
              <a:rPr lang="el-GR" dirty="0"/>
              <a:t>Να απαντήσουμε με διαφορετικούς ρόλους στο παρακάτω </a:t>
            </a:r>
            <a:r>
              <a:rPr lang="en-US" dirty="0"/>
              <a:t>email.</a:t>
            </a:r>
            <a:endParaRPr lang="el-GR" dirty="0"/>
          </a:p>
          <a:p>
            <a:endParaRPr lang="en-US" dirty="0"/>
          </a:p>
        </p:txBody>
      </p:sp>
    </p:spTree>
    <p:extLst>
      <p:ext uri="{BB962C8B-B14F-4D97-AF65-F5344CB8AC3E}">
        <p14:creationId xmlns:p14="http://schemas.microsoft.com/office/powerpoint/2010/main" val="34525435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12732C5-6DD2-39EE-E199-426D32BADA69}"/>
              </a:ext>
            </a:extLst>
          </p:cNvPr>
          <p:cNvSpPr/>
          <p:nvPr/>
        </p:nvSpPr>
        <p:spPr>
          <a:xfrm>
            <a:off x="801329" y="315582"/>
            <a:ext cx="10589342" cy="5101992"/>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87EDF677-7985-22E3-7B41-AF2B09825551}"/>
              </a:ext>
            </a:extLst>
          </p:cNvPr>
          <p:cNvSpPr txBox="1"/>
          <p:nvPr/>
        </p:nvSpPr>
        <p:spPr>
          <a:xfrm>
            <a:off x="894735" y="403122"/>
            <a:ext cx="10402530" cy="4893647"/>
          </a:xfrm>
          <a:prstGeom prst="rect">
            <a:avLst/>
          </a:prstGeom>
          <a:noFill/>
        </p:spPr>
        <p:txBody>
          <a:bodyPr wrap="square" rtlCol="0">
            <a:spAutoFit/>
          </a:bodyPr>
          <a:lstStyle/>
          <a:p>
            <a:pPr algn="just"/>
            <a:r>
              <a:rPr lang="el-GR" sz="2400" dirty="0"/>
              <a:t>Αγαπητή ομάδα της </a:t>
            </a:r>
            <a:r>
              <a:rPr lang="el-GR" sz="2400" dirty="0" err="1"/>
              <a:t>DataFlow</a:t>
            </a:r>
            <a:r>
              <a:rPr lang="el-GR" sz="2400" dirty="0"/>
              <a:t> </a:t>
            </a:r>
            <a:r>
              <a:rPr lang="el-GR" sz="2400" dirty="0" err="1"/>
              <a:t>Analytics</a:t>
            </a:r>
            <a:r>
              <a:rPr lang="el-GR" sz="2400" dirty="0"/>
              <a:t>,</a:t>
            </a:r>
          </a:p>
          <a:p>
            <a:pPr algn="just"/>
            <a:endParaRPr lang="el-GR" sz="2400" dirty="0"/>
          </a:p>
          <a:p>
            <a:pPr algn="just"/>
            <a:r>
              <a:rPr lang="el-GR" sz="2400" dirty="0"/>
              <a:t>Είμαστε στην ευχάριστη θέση να σας προσκαλέσουμε σε μια πιθανή συνεργασία στο νέο μας έργο </a:t>
            </a:r>
            <a:r>
              <a:rPr lang="el-GR" sz="2400" b="1" dirty="0"/>
              <a:t>Smart </a:t>
            </a:r>
            <a:r>
              <a:rPr lang="el-GR" sz="2400" b="1" dirty="0" err="1"/>
              <a:t>Traffic</a:t>
            </a:r>
            <a:r>
              <a:rPr lang="el-GR" sz="2400" b="1" dirty="0"/>
              <a:t> AI</a:t>
            </a:r>
            <a:r>
              <a:rPr lang="el-GR" sz="2400" dirty="0"/>
              <a:t>, που στοχεύει στη βελτιστοποίηση της κυκλοφορίας σε μεγάλες πόλεις μέσω τεχνητής νοημοσύνης.</a:t>
            </a:r>
          </a:p>
          <a:p>
            <a:pPr algn="just"/>
            <a:r>
              <a:rPr lang="el-GR" sz="2400" dirty="0"/>
              <a:t>Γνωρίζοντας την εμπειρία σας στην ανάλυση δεδομένων, θεωρούμε ότι η τεχνογνωσία σας θα μπορούσε να ενισχύσει σημαντικά το έργο. Θα θέλαμε να προγραμματίσουμε μια συνάντηση για να συζητήσουμε λεπτομέρειες και να διερευνήσουμε πιθανές συνεργασίες. Ανυπομονούμε για την απάντησή σας.</a:t>
            </a:r>
          </a:p>
          <a:p>
            <a:pPr algn="just"/>
            <a:endParaRPr lang="el-GR" sz="2400" dirty="0"/>
          </a:p>
          <a:p>
            <a:r>
              <a:rPr lang="el-GR" sz="2400" dirty="0"/>
              <a:t>Με εκτίμηση,</a:t>
            </a:r>
            <a:br>
              <a:rPr lang="el-GR" sz="2400" dirty="0"/>
            </a:br>
            <a:r>
              <a:rPr lang="el-GR" sz="2400" b="1" dirty="0"/>
              <a:t>Ελένη Παπαδοπούλου</a:t>
            </a:r>
            <a:br>
              <a:rPr lang="el-GR" sz="2400" dirty="0"/>
            </a:br>
            <a:r>
              <a:rPr lang="el-GR" sz="2400" dirty="0"/>
              <a:t>Διευθύντρια Έρευνας &amp; Ανάπτυξης, </a:t>
            </a:r>
            <a:r>
              <a:rPr lang="el-GR" sz="2400" dirty="0" err="1"/>
              <a:t>InnovaTech</a:t>
            </a:r>
            <a:endParaRPr lang="el-GR" sz="2400" dirty="0"/>
          </a:p>
        </p:txBody>
      </p:sp>
    </p:spTree>
    <p:extLst>
      <p:ext uri="{BB962C8B-B14F-4D97-AF65-F5344CB8AC3E}">
        <p14:creationId xmlns:p14="http://schemas.microsoft.com/office/powerpoint/2010/main" val="565676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12F968-5152-7DAD-FCCD-142AB5AD4715}"/>
              </a:ext>
            </a:extLst>
          </p:cNvPr>
          <p:cNvSpPr>
            <a:spLocks noGrp="1"/>
          </p:cNvSpPr>
          <p:nvPr>
            <p:ph type="title"/>
          </p:nvPr>
        </p:nvSpPr>
        <p:spPr/>
        <p:txBody>
          <a:bodyPr/>
          <a:lstStyle/>
          <a:p>
            <a:r>
              <a:rPr lang="el-GR" b="1" dirty="0"/>
              <a:t>Περιεχόμενα</a:t>
            </a:r>
            <a:endParaRPr lang="en-US" b="1" dirty="0"/>
          </a:p>
        </p:txBody>
      </p:sp>
      <p:sp>
        <p:nvSpPr>
          <p:cNvPr id="3" name="Content Placeholder 2">
            <a:extLst>
              <a:ext uri="{FF2B5EF4-FFF2-40B4-BE49-F238E27FC236}">
                <a16:creationId xmlns:a16="http://schemas.microsoft.com/office/drawing/2014/main" id="{12E01DFA-3235-BA9F-38FF-A7366087AF7E}"/>
              </a:ext>
            </a:extLst>
          </p:cNvPr>
          <p:cNvSpPr>
            <a:spLocks noGrp="1"/>
          </p:cNvSpPr>
          <p:nvPr>
            <p:ph idx="1"/>
          </p:nvPr>
        </p:nvSpPr>
        <p:spPr/>
        <p:txBody>
          <a:bodyPr>
            <a:normAutofit lnSpcReduction="10000"/>
          </a:bodyPr>
          <a:lstStyle/>
          <a:p>
            <a:r>
              <a:rPr lang="en-US" b="1" dirty="0"/>
              <a:t>ChatGPT &amp; </a:t>
            </a:r>
            <a:r>
              <a:rPr lang="el-GR" b="1" dirty="0"/>
              <a:t>Η Σημασία του </a:t>
            </a:r>
            <a:r>
              <a:rPr lang="en-US" b="1" dirty="0"/>
              <a:t>Prompting</a:t>
            </a:r>
          </a:p>
          <a:p>
            <a:r>
              <a:rPr lang="el-GR" b="1" dirty="0"/>
              <a:t>Δημιουργία εξατομικευμένου </a:t>
            </a:r>
            <a:r>
              <a:rPr lang="en-US" b="1" dirty="0"/>
              <a:t>GPT</a:t>
            </a:r>
          </a:p>
          <a:p>
            <a:r>
              <a:rPr lang="en-US" b="1" dirty="0"/>
              <a:t>DALL·E</a:t>
            </a:r>
            <a:endParaRPr lang="el-GR" b="1" dirty="0"/>
          </a:p>
          <a:p>
            <a:r>
              <a:rPr lang="en-US" b="1" dirty="0"/>
              <a:t>Explore GPTs</a:t>
            </a:r>
            <a:endParaRPr lang="el-GR" b="1" dirty="0"/>
          </a:p>
          <a:p>
            <a:r>
              <a:rPr lang="en-US" b="1" dirty="0" err="1"/>
              <a:t>ChatPDF</a:t>
            </a:r>
            <a:endParaRPr lang="en-US" b="1" dirty="0"/>
          </a:p>
          <a:p>
            <a:r>
              <a:rPr lang="en-US" b="1" dirty="0" err="1"/>
              <a:t>NotebookLM</a:t>
            </a:r>
            <a:endParaRPr lang="en-US" b="1" dirty="0"/>
          </a:p>
          <a:p>
            <a:r>
              <a:rPr lang="en-US" b="1" dirty="0"/>
              <a:t>Ideogram</a:t>
            </a:r>
          </a:p>
          <a:p>
            <a:r>
              <a:rPr lang="en-US" b="1" dirty="0"/>
              <a:t>Tips</a:t>
            </a:r>
          </a:p>
          <a:p>
            <a:r>
              <a:rPr lang="en-US" b="1" dirty="0"/>
              <a:t>Q &amp; A </a:t>
            </a:r>
          </a:p>
        </p:txBody>
      </p:sp>
    </p:spTree>
    <p:extLst>
      <p:ext uri="{BB962C8B-B14F-4D97-AF65-F5344CB8AC3E}">
        <p14:creationId xmlns:p14="http://schemas.microsoft.com/office/powerpoint/2010/main" val="390283601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17582AE-ED5F-6764-0B2D-EA651F4ECB11}"/>
              </a:ext>
            </a:extLst>
          </p:cNvPr>
          <p:cNvSpPr>
            <a:spLocks noGrp="1"/>
          </p:cNvSpPr>
          <p:nvPr>
            <p:ph type="title"/>
          </p:nvPr>
        </p:nvSpPr>
        <p:spPr/>
        <p:txBody>
          <a:bodyPr/>
          <a:lstStyle/>
          <a:p>
            <a:r>
              <a:rPr lang="el-GR" b="1" dirty="0"/>
              <a:t>Απάντηση με ρόλους: Εξυπηρέτηση Πελατών</a:t>
            </a:r>
            <a:endParaRPr lang="en-US" b="1" dirty="0"/>
          </a:p>
        </p:txBody>
      </p:sp>
      <p:sp>
        <p:nvSpPr>
          <p:cNvPr id="5" name="Rectangle 4">
            <a:extLst>
              <a:ext uri="{FF2B5EF4-FFF2-40B4-BE49-F238E27FC236}">
                <a16:creationId xmlns:a16="http://schemas.microsoft.com/office/drawing/2014/main" id="{75340896-A952-2270-4F5D-D658D201035B}"/>
              </a:ext>
            </a:extLst>
          </p:cNvPr>
          <p:cNvSpPr/>
          <p:nvPr/>
        </p:nvSpPr>
        <p:spPr>
          <a:xfrm>
            <a:off x="838200" y="2408444"/>
            <a:ext cx="10589342" cy="145563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40643213-8CF2-562A-E20A-FC2D743B7070}"/>
              </a:ext>
            </a:extLst>
          </p:cNvPr>
          <p:cNvSpPr txBox="1"/>
          <p:nvPr/>
        </p:nvSpPr>
        <p:spPr>
          <a:xfrm>
            <a:off x="891048" y="2526890"/>
            <a:ext cx="10409903" cy="1200329"/>
          </a:xfrm>
          <a:prstGeom prst="rect">
            <a:avLst/>
          </a:prstGeom>
          <a:noFill/>
        </p:spPr>
        <p:txBody>
          <a:bodyPr wrap="square" rtlCol="0">
            <a:spAutoFit/>
          </a:bodyPr>
          <a:lstStyle/>
          <a:p>
            <a:pPr algn="just"/>
            <a:r>
              <a:rPr lang="el-GR" sz="2400" b="1" dirty="0"/>
              <a:t>Prompt: </a:t>
            </a:r>
            <a:r>
              <a:rPr lang="el-GR" sz="2400" i="1" dirty="0"/>
              <a:t>"Γράψε μια τυπική, σύντομη απάντηση ως υπάλληλος εξυπηρέτησης πελατών που έλαβε το παραπάνω email και πρέπει να ενημερώσει την ομάδα του για τη συνεργασία, ζητώντας επιπλέον πληροφορίες."</a:t>
            </a:r>
            <a:endParaRPr lang="en-US" sz="2400" dirty="0"/>
          </a:p>
        </p:txBody>
      </p:sp>
    </p:spTree>
    <p:extLst>
      <p:ext uri="{BB962C8B-B14F-4D97-AF65-F5344CB8AC3E}">
        <p14:creationId xmlns:p14="http://schemas.microsoft.com/office/powerpoint/2010/main" val="1408603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AFCCCE-193D-0FE9-FFEB-641B05A4FBA1}"/>
              </a:ext>
            </a:extLst>
          </p:cNvPr>
          <p:cNvSpPr>
            <a:spLocks noGrp="1"/>
          </p:cNvSpPr>
          <p:nvPr>
            <p:ph type="title"/>
          </p:nvPr>
        </p:nvSpPr>
        <p:spPr/>
        <p:txBody>
          <a:bodyPr>
            <a:normAutofit/>
          </a:bodyPr>
          <a:lstStyle/>
          <a:p>
            <a:r>
              <a:rPr lang="el-GR" b="1" dirty="0"/>
              <a:t>Απάντηση με ρόλους: Υπεύθυνος Συνεργασιών &amp; Επιχειρηματικής Ανάπτυξης</a:t>
            </a:r>
            <a:endParaRPr lang="en-US" b="1" dirty="0"/>
          </a:p>
        </p:txBody>
      </p:sp>
      <p:sp>
        <p:nvSpPr>
          <p:cNvPr id="4" name="Rectangle 3">
            <a:extLst>
              <a:ext uri="{FF2B5EF4-FFF2-40B4-BE49-F238E27FC236}">
                <a16:creationId xmlns:a16="http://schemas.microsoft.com/office/drawing/2014/main" id="{0EEC539F-907C-1BA6-AE67-8453C960DCAD}"/>
              </a:ext>
            </a:extLst>
          </p:cNvPr>
          <p:cNvSpPr/>
          <p:nvPr/>
        </p:nvSpPr>
        <p:spPr>
          <a:xfrm>
            <a:off x="838200" y="2408445"/>
            <a:ext cx="10589342" cy="132556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728D7DF-5283-346F-1590-BC0FC16EA0F2}"/>
              </a:ext>
            </a:extLst>
          </p:cNvPr>
          <p:cNvSpPr txBox="1"/>
          <p:nvPr/>
        </p:nvSpPr>
        <p:spPr>
          <a:xfrm>
            <a:off x="838200" y="2487562"/>
            <a:ext cx="10370574" cy="1200329"/>
          </a:xfrm>
          <a:prstGeom prst="rect">
            <a:avLst/>
          </a:prstGeom>
          <a:noFill/>
        </p:spPr>
        <p:txBody>
          <a:bodyPr wrap="square" rtlCol="0">
            <a:spAutoFit/>
          </a:bodyPr>
          <a:lstStyle/>
          <a:p>
            <a:pPr algn="just"/>
            <a:r>
              <a:rPr lang="el-GR" sz="2400" b="1" dirty="0"/>
              <a:t>Prompt: </a:t>
            </a:r>
            <a:r>
              <a:rPr lang="el-GR" sz="2400" dirty="0"/>
              <a:t>"Γράψε μια επαγγελματική απάντηση στο παραπάνω </a:t>
            </a:r>
            <a:r>
              <a:rPr lang="en-US" sz="2400" dirty="0"/>
              <a:t>email</a:t>
            </a:r>
            <a:r>
              <a:rPr lang="el-GR" sz="2400" dirty="0"/>
              <a:t> ως υπεύθυνος επιχειρηματικής ανάπτυξης, που εκφράζει ενδιαφέρον για το έργο, προτείνει μια συνάντηση και επισημαίνει τη σχετική εμπειρία της εταιρείας."</a:t>
            </a:r>
            <a:endParaRPr lang="en-US" sz="2400" dirty="0"/>
          </a:p>
        </p:txBody>
      </p:sp>
    </p:spTree>
    <p:extLst>
      <p:ext uri="{BB962C8B-B14F-4D97-AF65-F5344CB8AC3E}">
        <p14:creationId xmlns:p14="http://schemas.microsoft.com/office/powerpoint/2010/main" val="18342574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46D22E-FA2E-9F76-27C9-986816CCB831}"/>
              </a:ext>
            </a:extLst>
          </p:cNvPr>
          <p:cNvSpPr>
            <a:spLocks noGrp="1"/>
          </p:cNvSpPr>
          <p:nvPr>
            <p:ph type="title"/>
          </p:nvPr>
        </p:nvSpPr>
        <p:spPr/>
        <p:txBody>
          <a:bodyPr/>
          <a:lstStyle/>
          <a:p>
            <a:r>
              <a:rPr lang="el-GR" b="1" dirty="0"/>
              <a:t>Απάντηση με ρόλους: Διευθυντής Τεχνικού Τμήματος</a:t>
            </a:r>
            <a:endParaRPr lang="en-US" b="1" dirty="0"/>
          </a:p>
        </p:txBody>
      </p:sp>
      <p:sp>
        <p:nvSpPr>
          <p:cNvPr id="4" name="Rectangle 3">
            <a:extLst>
              <a:ext uri="{FF2B5EF4-FFF2-40B4-BE49-F238E27FC236}">
                <a16:creationId xmlns:a16="http://schemas.microsoft.com/office/drawing/2014/main" id="{15E3DB1E-A216-A5A7-377D-F74B0A0B20AD}"/>
              </a:ext>
            </a:extLst>
          </p:cNvPr>
          <p:cNvSpPr/>
          <p:nvPr/>
        </p:nvSpPr>
        <p:spPr>
          <a:xfrm>
            <a:off x="838200" y="2408445"/>
            <a:ext cx="10589342" cy="183909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3C5B38D-6A73-CD8C-9D77-5B36312E938B}"/>
              </a:ext>
            </a:extLst>
          </p:cNvPr>
          <p:cNvSpPr txBox="1"/>
          <p:nvPr/>
        </p:nvSpPr>
        <p:spPr>
          <a:xfrm>
            <a:off x="924232" y="2543160"/>
            <a:ext cx="10429568" cy="1569660"/>
          </a:xfrm>
          <a:prstGeom prst="rect">
            <a:avLst/>
          </a:prstGeom>
          <a:noFill/>
        </p:spPr>
        <p:txBody>
          <a:bodyPr wrap="square" rtlCol="0">
            <a:spAutoFit/>
          </a:bodyPr>
          <a:lstStyle/>
          <a:p>
            <a:pPr algn="just"/>
            <a:r>
              <a:rPr lang="el-GR" sz="2400" b="1" dirty="0"/>
              <a:t>Prompt: </a:t>
            </a:r>
            <a:r>
              <a:rPr lang="el-GR" sz="2400" dirty="0"/>
              <a:t>"Γράψε μια απάντηση στο παραπάνω </a:t>
            </a:r>
            <a:r>
              <a:rPr lang="en-US" sz="2400" dirty="0"/>
              <a:t>email </a:t>
            </a:r>
            <a:r>
              <a:rPr lang="el-GR" sz="2400" dirty="0"/>
              <a:t>ως τον διευθυντή τεχνικού τμήματος, ο οποίος ενδιαφέρεται για τις τεχνικές λεπτομέρειες του έργου και ζητά περισσότερες πληροφορίες σχετικά με τις απαιτήσεις και τις τεχνολογίες που θα χρησιμοποιηθούν."</a:t>
            </a:r>
            <a:endParaRPr lang="en-US" sz="2400" dirty="0"/>
          </a:p>
        </p:txBody>
      </p:sp>
    </p:spTree>
    <p:extLst>
      <p:ext uri="{BB962C8B-B14F-4D97-AF65-F5344CB8AC3E}">
        <p14:creationId xmlns:p14="http://schemas.microsoft.com/office/powerpoint/2010/main" val="391890934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F22371-644C-0F1D-8EE0-5A923F5948DF}"/>
              </a:ext>
            </a:extLst>
          </p:cNvPr>
          <p:cNvSpPr>
            <a:spLocks noGrp="1"/>
          </p:cNvSpPr>
          <p:nvPr>
            <p:ph type="title"/>
          </p:nvPr>
        </p:nvSpPr>
        <p:spPr/>
        <p:txBody>
          <a:bodyPr/>
          <a:lstStyle/>
          <a:p>
            <a:r>
              <a:rPr lang="el-GR" b="1" dirty="0"/>
              <a:t>Απάντηση με ρόλους: Διευθύνων Σύμβουλος (</a:t>
            </a:r>
            <a:r>
              <a:rPr lang="en-US" b="1" dirty="0"/>
              <a:t>CEO)</a:t>
            </a:r>
          </a:p>
        </p:txBody>
      </p:sp>
      <p:sp>
        <p:nvSpPr>
          <p:cNvPr id="4" name="Rectangle 3">
            <a:extLst>
              <a:ext uri="{FF2B5EF4-FFF2-40B4-BE49-F238E27FC236}">
                <a16:creationId xmlns:a16="http://schemas.microsoft.com/office/drawing/2014/main" id="{F258E15A-A29B-4BE2-39B0-A600BF6EB86C}"/>
              </a:ext>
            </a:extLst>
          </p:cNvPr>
          <p:cNvSpPr/>
          <p:nvPr/>
        </p:nvSpPr>
        <p:spPr>
          <a:xfrm>
            <a:off x="838200" y="2408445"/>
            <a:ext cx="10589342" cy="13255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DDB88C3-13A1-3A9D-9695-8A714ABE5398}"/>
              </a:ext>
            </a:extLst>
          </p:cNvPr>
          <p:cNvSpPr txBox="1"/>
          <p:nvPr/>
        </p:nvSpPr>
        <p:spPr>
          <a:xfrm>
            <a:off x="891048" y="2408445"/>
            <a:ext cx="10409903" cy="1200329"/>
          </a:xfrm>
          <a:prstGeom prst="rect">
            <a:avLst/>
          </a:prstGeom>
          <a:noFill/>
        </p:spPr>
        <p:txBody>
          <a:bodyPr wrap="square" rtlCol="0">
            <a:spAutoFit/>
          </a:bodyPr>
          <a:lstStyle/>
          <a:p>
            <a:pPr algn="just"/>
            <a:r>
              <a:rPr lang="el-GR" sz="2400" b="1" dirty="0"/>
              <a:t>Prompt: </a:t>
            </a:r>
            <a:r>
              <a:rPr lang="el-GR" sz="2400" dirty="0"/>
              <a:t>"Γράψε μια στρατηγική απάντηση από τον CEO της </a:t>
            </a:r>
            <a:r>
              <a:rPr lang="el-GR" sz="2400" dirty="0" err="1"/>
              <a:t>DataFlow</a:t>
            </a:r>
            <a:r>
              <a:rPr lang="el-GR" sz="2400" dirty="0"/>
              <a:t> </a:t>
            </a:r>
            <a:r>
              <a:rPr lang="el-GR" sz="2400" dirty="0" err="1"/>
              <a:t>Analytics</a:t>
            </a:r>
            <a:r>
              <a:rPr lang="el-GR" sz="2400" dirty="0"/>
              <a:t>, που εκφράζει ενθουσιασμό για τη συνεργασία, προτείνει συνάντηση υψηλού επιπέδου και δείχνει τη δέσμευση της εταιρείας σε καινοτόμα έργα."</a:t>
            </a:r>
            <a:endParaRPr lang="en-US" sz="2400" dirty="0"/>
          </a:p>
        </p:txBody>
      </p:sp>
    </p:spTree>
    <p:extLst>
      <p:ext uri="{BB962C8B-B14F-4D97-AF65-F5344CB8AC3E}">
        <p14:creationId xmlns:p14="http://schemas.microsoft.com/office/powerpoint/2010/main" val="41621848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F2281-BDFF-FA0F-429A-C03C5D63ADB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7B7C0DE-A3FA-FBF7-7BAF-5F3B712F1000}"/>
              </a:ext>
            </a:extLst>
          </p:cNvPr>
          <p:cNvSpPr>
            <a:spLocks noGrp="1"/>
          </p:cNvSpPr>
          <p:nvPr>
            <p:ph type="title"/>
          </p:nvPr>
        </p:nvSpPr>
        <p:spPr/>
        <p:txBody>
          <a:bodyPr/>
          <a:lstStyle/>
          <a:p>
            <a:r>
              <a:rPr lang="el-GR" b="1" dirty="0"/>
              <a:t>Σενάριο 4</a:t>
            </a:r>
            <a:endParaRPr lang="en-US" b="1" dirty="0"/>
          </a:p>
        </p:txBody>
      </p:sp>
      <p:sp>
        <p:nvSpPr>
          <p:cNvPr id="3" name="Content Placeholder 2">
            <a:extLst>
              <a:ext uri="{FF2B5EF4-FFF2-40B4-BE49-F238E27FC236}">
                <a16:creationId xmlns:a16="http://schemas.microsoft.com/office/drawing/2014/main" id="{517A21C0-2DD4-6830-0127-ED38B18261E1}"/>
              </a:ext>
            </a:extLst>
          </p:cNvPr>
          <p:cNvSpPr>
            <a:spLocks noGrp="1"/>
          </p:cNvSpPr>
          <p:nvPr>
            <p:ph idx="1"/>
          </p:nvPr>
        </p:nvSpPr>
        <p:spPr>
          <a:xfrm>
            <a:off x="838199" y="1665851"/>
            <a:ext cx="11157155" cy="2719336"/>
          </a:xfrm>
        </p:spPr>
        <p:txBody>
          <a:bodyPr>
            <a:normAutofit/>
          </a:bodyPr>
          <a:lstStyle/>
          <a:p>
            <a:pPr algn="just"/>
            <a:r>
              <a:rPr lang="el-GR" b="1" dirty="0">
                <a:latin typeface="Calibri" panose="020F0502020204030204" pitchFamily="34" charset="0"/>
                <a:ea typeface="Times New Roman" panose="02020603050405020304" pitchFamily="18" charset="0"/>
                <a:cs typeface="Calibri" panose="020F0502020204030204" pitchFamily="34" charset="0"/>
              </a:rPr>
              <a:t>Θ</a:t>
            </a:r>
            <a:r>
              <a:rPr lang="el-GR" b="1" dirty="0">
                <a:effectLst/>
                <a:latin typeface="Calibri" panose="020F0502020204030204" pitchFamily="34" charset="0"/>
                <a:ea typeface="Times New Roman" panose="02020603050405020304" pitchFamily="18" charset="0"/>
                <a:cs typeface="Calibri" panose="020F0502020204030204" pitchFamily="34" charset="0"/>
              </a:rPr>
              <a:t>α δούμε πώς η χρήση του ChatGPT μπορεί να βοηθήσει στην κατανόηση ενός τεχνικού κειμένου, όπως μια προκήρυξη, ακόμη και αν έχουμε ελλιπείς γνώσεις πάνω στο θέμα. Θα χρησιμοποιήσουμε ένα απόσπασμα από μια προκήρυξη και θα εξετάσουμε πώς διάφορα prompts μπορούν να μας βοηθήσουν να κατανοήσουμε το κείμενο καλύτερα.</a:t>
            </a:r>
          </a:p>
          <a:p>
            <a:pPr algn="just"/>
            <a:endParaRPr lang="el-GR" sz="2000" b="1" dirty="0">
              <a:latin typeface="Calibri" panose="020F0502020204030204" pitchFamily="34" charset="0"/>
              <a:cs typeface="Calibri" panose="020F0502020204030204" pitchFamily="34" charset="0"/>
            </a:endParaRPr>
          </a:p>
          <a:p>
            <a:pPr algn="just"/>
            <a:endParaRPr lang="el-GR" dirty="0"/>
          </a:p>
          <a:p>
            <a:endParaRPr lang="en-US" dirty="0"/>
          </a:p>
        </p:txBody>
      </p:sp>
    </p:spTree>
    <p:extLst>
      <p:ext uri="{BB962C8B-B14F-4D97-AF65-F5344CB8AC3E}">
        <p14:creationId xmlns:p14="http://schemas.microsoft.com/office/powerpoint/2010/main" val="10172877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6689BFE-E325-7C10-5272-D5CC7415115E}"/>
              </a:ext>
            </a:extLst>
          </p:cNvPr>
          <p:cNvSpPr/>
          <p:nvPr/>
        </p:nvSpPr>
        <p:spPr>
          <a:xfrm>
            <a:off x="801329" y="26480"/>
            <a:ext cx="10589342" cy="6728281"/>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CDEB7367-4D4E-B1F9-9029-006F16344E65}"/>
              </a:ext>
            </a:extLst>
          </p:cNvPr>
          <p:cNvSpPr txBox="1"/>
          <p:nvPr/>
        </p:nvSpPr>
        <p:spPr>
          <a:xfrm>
            <a:off x="968478" y="147204"/>
            <a:ext cx="10255044" cy="6563592"/>
          </a:xfrm>
          <a:prstGeom prst="rect">
            <a:avLst/>
          </a:prstGeom>
          <a:noFill/>
        </p:spPr>
        <p:txBody>
          <a:bodyPr wrap="square" rtlCol="0">
            <a:spAutoFit/>
          </a:bodyPr>
          <a:lstStyle/>
          <a:p>
            <a:pPr algn="just">
              <a:lnSpc>
                <a:spcPct val="150000"/>
              </a:lnSpc>
              <a:spcAft>
                <a:spcPts val="600"/>
              </a:spcAft>
              <a:tabLst>
                <a:tab pos="2033270" algn="l"/>
              </a:tabLst>
            </a:pPr>
            <a:r>
              <a:rPr lang="el-G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 ΕΠΙΧΕΙΡΗΣΕΙΣ</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Ι. Προκαταβολή (δυνητική) με ισόποση εγγυητική επιστολή</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Μετά την υπογραφή της Απόφασης Ένταξης, είναι δυνατή η χορήγηση προκαταβολής, σε ποσοστό μέχρι 40% της δημόσιας χρηματοδότησης, εφόσον ο δικαιούχος προσκομίσει ισόποση εγγυητική επιστολή προκαταβολής από αναγνωρισμένο προς τούτο ίδρυμα, η οποία εκδίδεται υπέρ της ΕΥΔΕ ΕΚ, με διάρκεια ισχύος είτε αορίστου χρόνου, είτε ορισμένου χρόνου με λήξη 12 μήνες μετά την καταληκτική ημερομηνία ολοκλήρωσης του έργου. Αποτελεί ευθύνη της ΕΥΔΕ ΕΚ να παρακολουθεί και να εξασφαλίζει ότι η κατά τα ανωτέρω προσκομισθείσα από δικαιούχο εγγυητική επιστολή είναι έγκυρη και παραμένει σε ισχύ για το χρονικό διάστημα που απαιτείται. Η εγγυητική επιστολή προκαταβολής δύναται να απομειώνεται σταδιακά με βάση ισόποσο συμψηφισμό της με αναλογούσα σε πραγματοποιηθείσες και πιστοποιηθείσες δαπάνες του έργου δημόσια χρηματοδότηση και επιστρέφεται στο δικαιούχο μετά τον πλήρη συμψηφισμό της ως ανωτέρω. Σε οποιαδήποτε χρονική στιγμή κατά τη διάρκεια υλοποίησης του έργου, η συνολική προκαταβολικά ληφθείσα δημόσια χρηματοδότηση δεν μπορεί να υπερβαίνει το 40% της εγκεκριμένης δημόσιας χρηματοδότησης.</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6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Οι προκαταβολές καλύπτονται από τις δαπάνες που καταβάλλονται από τους δικαιούχους στο πλαίσιο της υλοποίησης της πράξης και δικαιολογούνται με εξοφλημένα τιμολόγια ή λογιστικά έγγραφα ισοδύναμης αποδεικτικής αξίας το αργότερο εντός τριών ετών από το έτος πληρωμής της προκαταβολής, εάν η ημερομηνία αυτή είναι προγενέστερη, ή την 31η Δεκεμβρίου 2029.</a:t>
            </a:r>
            <a:endParaRPr lang="en-US" sz="1600"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572838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9F7EE7F-BE5B-3222-83BE-03AFEEC2FA3B}"/>
              </a:ext>
            </a:extLst>
          </p:cNvPr>
          <p:cNvSpPr>
            <a:spLocks noGrp="1"/>
          </p:cNvSpPr>
          <p:nvPr>
            <p:ph type="title"/>
          </p:nvPr>
        </p:nvSpPr>
        <p:spPr/>
        <p:txBody>
          <a:bodyPr/>
          <a:lstStyle/>
          <a:p>
            <a:r>
              <a:rPr lang="el-GR" b="1" dirty="0"/>
              <a:t>Εξήγηση του κειμένου με απλά λόγια</a:t>
            </a:r>
            <a:endParaRPr lang="en-US" b="1" dirty="0"/>
          </a:p>
        </p:txBody>
      </p:sp>
      <p:sp>
        <p:nvSpPr>
          <p:cNvPr id="3" name="Content Placeholder 2">
            <a:extLst>
              <a:ext uri="{FF2B5EF4-FFF2-40B4-BE49-F238E27FC236}">
                <a16:creationId xmlns:a16="http://schemas.microsoft.com/office/drawing/2014/main" id="{55814FE5-0E0D-0C6B-1BB3-F916F7BED617}"/>
              </a:ext>
            </a:extLst>
          </p:cNvPr>
          <p:cNvSpPr>
            <a:spLocks noGrp="1"/>
          </p:cNvSpPr>
          <p:nvPr>
            <p:ph idx="1"/>
          </p:nvPr>
        </p:nvSpPr>
        <p:spPr>
          <a:xfrm>
            <a:off x="838200" y="1825625"/>
            <a:ext cx="10515600" cy="1603375"/>
          </a:xfrm>
        </p:spPr>
        <p:txBody>
          <a:bodyPr/>
          <a:lstStyle/>
          <a:p>
            <a:pPr algn="just"/>
            <a:r>
              <a:rPr lang="el-GR" b="1" dirty="0"/>
              <a:t>Σκοπός: Να ζητήσουμε από το μοντέλο να εξηγήσει το κείμενο με απλά λόγια, ώστε να το κατανοήσουμε καλύτερα.</a:t>
            </a:r>
            <a:endParaRPr lang="en-US" b="1" dirty="0"/>
          </a:p>
        </p:txBody>
      </p:sp>
      <p:sp>
        <p:nvSpPr>
          <p:cNvPr id="4" name="Rectangle 3">
            <a:extLst>
              <a:ext uri="{FF2B5EF4-FFF2-40B4-BE49-F238E27FC236}">
                <a16:creationId xmlns:a16="http://schemas.microsoft.com/office/drawing/2014/main" id="{AC149BDC-C0F4-0892-46FA-9A230F76D893}"/>
              </a:ext>
            </a:extLst>
          </p:cNvPr>
          <p:cNvSpPr/>
          <p:nvPr/>
        </p:nvSpPr>
        <p:spPr>
          <a:xfrm>
            <a:off x="678426" y="3185652"/>
            <a:ext cx="10589342" cy="1396180"/>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22BAD12-CF0A-30A8-1CE4-835E401A17D7}"/>
              </a:ext>
            </a:extLst>
          </p:cNvPr>
          <p:cNvSpPr txBox="1"/>
          <p:nvPr/>
        </p:nvSpPr>
        <p:spPr>
          <a:xfrm>
            <a:off x="758313" y="3185652"/>
            <a:ext cx="10429568"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"Εξήγησε μου το κείμενο 'Επιτρέπονται οι ακόλουθες καταβολές δημόσιας χρηματοδότησης:...' με απλά λόγια."</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7476817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D933EE-8DE8-BD9C-AE9D-CCB1A89DF0B0}"/>
              </a:ext>
            </a:extLst>
          </p:cNvPr>
          <p:cNvSpPr>
            <a:spLocks noGrp="1"/>
          </p:cNvSpPr>
          <p:nvPr>
            <p:ph type="title"/>
          </p:nvPr>
        </p:nvSpPr>
        <p:spPr/>
        <p:txBody>
          <a:bodyPr/>
          <a:lstStyle/>
          <a:p>
            <a:r>
              <a:rPr lang="el-GR" b="1" dirty="0"/>
              <a:t>Εξήγηση του όρου "εγγυητική επιστολή" και τι είναι το ΕΥΔΕ ΕΚ</a:t>
            </a:r>
            <a:endParaRPr lang="en-US" b="1" dirty="0"/>
          </a:p>
        </p:txBody>
      </p:sp>
      <p:sp>
        <p:nvSpPr>
          <p:cNvPr id="3" name="Content Placeholder 2">
            <a:extLst>
              <a:ext uri="{FF2B5EF4-FFF2-40B4-BE49-F238E27FC236}">
                <a16:creationId xmlns:a16="http://schemas.microsoft.com/office/drawing/2014/main" id="{4F662DD9-BADC-2D77-986C-C5521731CA10}"/>
              </a:ext>
            </a:extLst>
          </p:cNvPr>
          <p:cNvSpPr>
            <a:spLocks noGrp="1"/>
          </p:cNvSpPr>
          <p:nvPr>
            <p:ph idx="1"/>
          </p:nvPr>
        </p:nvSpPr>
        <p:spPr>
          <a:xfrm>
            <a:off x="838200" y="1825625"/>
            <a:ext cx="10515600" cy="996233"/>
          </a:xfrm>
        </p:spPr>
        <p:txBody>
          <a:bodyPr/>
          <a:lstStyle/>
          <a:p>
            <a:pPr algn="just"/>
            <a:r>
              <a:rPr lang="el-GR" b="1" dirty="0"/>
              <a:t>Σκοπός: Να ζητήσουμε από το μοντέλο, να εξηγήσει με απλά λόγια τι σημαίνει "εγγυητική επιστολή" και τι είναι το ΕΥΔΕ ΕΚ.</a:t>
            </a:r>
            <a:endParaRPr lang="en-US" b="1" dirty="0"/>
          </a:p>
        </p:txBody>
      </p:sp>
      <p:sp>
        <p:nvSpPr>
          <p:cNvPr id="4" name="Rectangle 3">
            <a:extLst>
              <a:ext uri="{FF2B5EF4-FFF2-40B4-BE49-F238E27FC236}">
                <a16:creationId xmlns:a16="http://schemas.microsoft.com/office/drawing/2014/main" id="{F3CD45E9-F1AC-5DFB-03CD-27957FDDBBCC}"/>
              </a:ext>
            </a:extLst>
          </p:cNvPr>
          <p:cNvSpPr/>
          <p:nvPr/>
        </p:nvSpPr>
        <p:spPr>
          <a:xfrm>
            <a:off x="934065" y="3119283"/>
            <a:ext cx="9822425" cy="117741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3312EA0-BDE5-A1A9-AFE0-0BF383A51199}"/>
              </a:ext>
            </a:extLst>
          </p:cNvPr>
          <p:cNvSpPr txBox="1"/>
          <p:nvPr/>
        </p:nvSpPr>
        <p:spPr>
          <a:xfrm>
            <a:off x="1013952" y="3119283"/>
            <a:ext cx="9742538" cy="1143070"/>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"Εξήγησε μου με απλά λόγια τον όρο 'εγγυητική επιστολή' και τι είναι το ΕΥΔΕ ΕΚ."</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2919249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96ABBA-9AD2-493E-0C6F-30440263C835}"/>
              </a:ext>
            </a:extLst>
          </p:cNvPr>
          <p:cNvSpPr>
            <a:spLocks noGrp="1"/>
          </p:cNvSpPr>
          <p:nvPr>
            <p:ph type="title"/>
          </p:nvPr>
        </p:nvSpPr>
        <p:spPr/>
        <p:txBody>
          <a:bodyPr>
            <a:normAutofit fontScale="90000"/>
          </a:bodyPr>
          <a:lstStyle/>
          <a:p>
            <a:r>
              <a:rPr lang="el-GR" b="1" dirty="0"/>
              <a:t>Παράδειγμα της φράσης "Η εγγυητική επιστολή προκαταβολής δύναται να απομειώνεται σταδιακά..."</a:t>
            </a:r>
            <a:endParaRPr lang="en-US" b="1" dirty="0"/>
          </a:p>
        </p:txBody>
      </p:sp>
      <p:sp>
        <p:nvSpPr>
          <p:cNvPr id="3" name="Content Placeholder 2">
            <a:extLst>
              <a:ext uri="{FF2B5EF4-FFF2-40B4-BE49-F238E27FC236}">
                <a16:creationId xmlns:a16="http://schemas.microsoft.com/office/drawing/2014/main" id="{E5690F6B-704E-3C22-A86C-17345A16657A}"/>
              </a:ext>
            </a:extLst>
          </p:cNvPr>
          <p:cNvSpPr>
            <a:spLocks noGrp="1"/>
          </p:cNvSpPr>
          <p:nvPr>
            <p:ph idx="1"/>
          </p:nvPr>
        </p:nvSpPr>
        <p:spPr>
          <a:xfrm>
            <a:off x="838200" y="1825625"/>
            <a:ext cx="10515600" cy="1065059"/>
          </a:xfrm>
        </p:spPr>
        <p:txBody>
          <a:bodyPr/>
          <a:lstStyle/>
          <a:p>
            <a:r>
              <a:rPr lang="el-GR" b="1" dirty="0"/>
              <a:t>Σκοπός: Να ζητήσουμε από το μοντέλο να δώσει ένα παράδειγμα που να βοηθά στην κατανόηση της συγκεκριμένης φράσης.</a:t>
            </a:r>
            <a:endParaRPr lang="en-US" b="1" dirty="0"/>
          </a:p>
        </p:txBody>
      </p:sp>
      <p:sp>
        <p:nvSpPr>
          <p:cNvPr id="4" name="Rectangle 3">
            <a:extLst>
              <a:ext uri="{FF2B5EF4-FFF2-40B4-BE49-F238E27FC236}">
                <a16:creationId xmlns:a16="http://schemas.microsoft.com/office/drawing/2014/main" id="{785BF288-DFDF-72F7-949C-C4F8E43D2F91}"/>
              </a:ext>
            </a:extLst>
          </p:cNvPr>
          <p:cNvSpPr/>
          <p:nvPr/>
        </p:nvSpPr>
        <p:spPr>
          <a:xfrm>
            <a:off x="678426" y="3126660"/>
            <a:ext cx="10589342" cy="28050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9B878500-E535-E497-0B54-B4D100A438C4}"/>
              </a:ext>
            </a:extLst>
          </p:cNvPr>
          <p:cNvSpPr txBox="1"/>
          <p:nvPr/>
        </p:nvSpPr>
        <p:spPr>
          <a:xfrm>
            <a:off x="758313" y="3118084"/>
            <a:ext cx="10429568" cy="2805063"/>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"Δώσε μου ένα παράδειγμα να καταλάβω τη φράση 'Η εγγυητική επιστολή προκαταβολής δύναται να απομειώνεται σταδιακά με βάση ισόποσο συμψηφισμό της με αναλογούσα σε πραγματοποιηθείσες και πιστοποιηθείσες δαπάνες του έργου δημόσια χρηματοδότηση και επιστρέφεται στο δικαιούχο μετά τον πλήρη συμψηφισμό της ως ανωτέρω.'"</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6177363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528A50-FF54-D29B-C50A-5117992921FF}"/>
              </a:ext>
            </a:extLst>
          </p:cNvPr>
          <p:cNvSpPr>
            <a:spLocks noGrp="1"/>
          </p:cNvSpPr>
          <p:nvPr>
            <p:ph type="title"/>
          </p:nvPr>
        </p:nvSpPr>
        <p:spPr/>
        <p:txBody>
          <a:bodyPr/>
          <a:lstStyle/>
          <a:p>
            <a:r>
              <a:rPr lang="el-GR" b="1" dirty="0"/>
              <a:t>Επεξήγηση του συμψηφισμού και της επιστροφής της εγγυητικής επιστολής</a:t>
            </a:r>
            <a:endParaRPr lang="en-US" b="1" dirty="0"/>
          </a:p>
        </p:txBody>
      </p:sp>
      <p:sp>
        <p:nvSpPr>
          <p:cNvPr id="3" name="Content Placeholder 2">
            <a:extLst>
              <a:ext uri="{FF2B5EF4-FFF2-40B4-BE49-F238E27FC236}">
                <a16:creationId xmlns:a16="http://schemas.microsoft.com/office/drawing/2014/main" id="{EFFE513C-327A-D6C7-91B2-4EFACB198EDE}"/>
              </a:ext>
            </a:extLst>
          </p:cNvPr>
          <p:cNvSpPr>
            <a:spLocks noGrp="1"/>
          </p:cNvSpPr>
          <p:nvPr>
            <p:ph idx="1"/>
          </p:nvPr>
        </p:nvSpPr>
        <p:spPr/>
        <p:txBody>
          <a:bodyPr/>
          <a:lstStyle/>
          <a:p>
            <a:pPr algn="just"/>
            <a:r>
              <a:rPr lang="el-GR" b="1" dirty="0"/>
              <a:t>Σκοπός: Να ζητήσουμε από το μοντέλο να εξηγήσει πώς γίνεται ο συμψηφισμός και η επιστροφή της εγγυητικής επιστολής στον δικαιούχο.</a:t>
            </a:r>
            <a:endParaRPr lang="en-US" b="1" dirty="0"/>
          </a:p>
        </p:txBody>
      </p:sp>
      <p:sp>
        <p:nvSpPr>
          <p:cNvPr id="4" name="Rectangle 3">
            <a:extLst>
              <a:ext uri="{FF2B5EF4-FFF2-40B4-BE49-F238E27FC236}">
                <a16:creationId xmlns:a16="http://schemas.microsoft.com/office/drawing/2014/main" id="{B30A3514-8C99-BBDE-A4E5-F104B3627C60}"/>
              </a:ext>
            </a:extLst>
          </p:cNvPr>
          <p:cNvSpPr/>
          <p:nvPr/>
        </p:nvSpPr>
        <p:spPr>
          <a:xfrm>
            <a:off x="678426" y="3126661"/>
            <a:ext cx="10589342" cy="155349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1D7A0DEC-CD4C-7C7C-071E-89A4EC220AE3}"/>
              </a:ext>
            </a:extLst>
          </p:cNvPr>
          <p:cNvSpPr txBox="1"/>
          <p:nvPr/>
        </p:nvSpPr>
        <p:spPr>
          <a:xfrm>
            <a:off x="758313" y="3118084"/>
            <a:ext cx="10429568"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"Πώς γίνεται ο συμψηφισμός και η επιστροφή της εγγυητικής επιστολής στον δικαιούχο;"</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996173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D68D7A-B0B5-0CF8-7CC0-26E9170FF0B9}"/>
              </a:ext>
            </a:extLst>
          </p:cNvPr>
          <p:cNvSpPr>
            <a:spLocks noGrp="1"/>
          </p:cNvSpPr>
          <p:nvPr>
            <p:ph type="title"/>
          </p:nvPr>
        </p:nvSpPr>
        <p:spPr>
          <a:xfrm>
            <a:off x="838200" y="2766218"/>
            <a:ext cx="10515600" cy="1325563"/>
          </a:xfrm>
        </p:spPr>
        <p:txBody>
          <a:bodyPr/>
          <a:lstStyle/>
          <a:p>
            <a:pPr algn="ctr"/>
            <a:r>
              <a:rPr lang="en-US" b="1" dirty="0"/>
              <a:t>ChatGPT &amp; </a:t>
            </a:r>
            <a:r>
              <a:rPr lang="el-GR" b="1" dirty="0"/>
              <a:t>Η Σημασία του </a:t>
            </a:r>
            <a:r>
              <a:rPr lang="en-US" b="1" dirty="0"/>
              <a:t>Prompting</a:t>
            </a:r>
            <a:endParaRPr lang="en-US" dirty="0"/>
          </a:p>
        </p:txBody>
      </p:sp>
    </p:spTree>
    <p:extLst>
      <p:ext uri="{BB962C8B-B14F-4D97-AF65-F5344CB8AC3E}">
        <p14:creationId xmlns:p14="http://schemas.microsoft.com/office/powerpoint/2010/main" val="896102786"/>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6ECE4F2-0990-728C-C765-3E4D9C1B79D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66B415-A7D5-591E-09A2-D1A4E805BAD1}"/>
              </a:ext>
            </a:extLst>
          </p:cNvPr>
          <p:cNvSpPr>
            <a:spLocks noGrp="1"/>
          </p:cNvSpPr>
          <p:nvPr>
            <p:ph type="title"/>
          </p:nvPr>
        </p:nvSpPr>
        <p:spPr/>
        <p:txBody>
          <a:bodyPr/>
          <a:lstStyle/>
          <a:p>
            <a:r>
              <a:rPr lang="el-GR" b="1" dirty="0"/>
              <a:t>Σενάριο 5</a:t>
            </a:r>
            <a:endParaRPr lang="en-US" b="1" dirty="0"/>
          </a:p>
        </p:txBody>
      </p:sp>
      <p:sp>
        <p:nvSpPr>
          <p:cNvPr id="3" name="Content Placeholder 2">
            <a:extLst>
              <a:ext uri="{FF2B5EF4-FFF2-40B4-BE49-F238E27FC236}">
                <a16:creationId xmlns:a16="http://schemas.microsoft.com/office/drawing/2014/main" id="{0A657C24-6A71-185D-8631-41F228334DA3}"/>
              </a:ext>
            </a:extLst>
          </p:cNvPr>
          <p:cNvSpPr>
            <a:spLocks noGrp="1"/>
          </p:cNvSpPr>
          <p:nvPr>
            <p:ph idx="1"/>
          </p:nvPr>
        </p:nvSpPr>
        <p:spPr>
          <a:xfrm>
            <a:off x="838199" y="1665851"/>
            <a:ext cx="11157155" cy="2060575"/>
          </a:xfrm>
        </p:spPr>
        <p:txBody>
          <a:bodyPr>
            <a:normAutofit/>
          </a:bodyPr>
          <a:lstStyle/>
          <a:p>
            <a:pPr algn="just"/>
            <a:r>
              <a:rPr lang="el-GR" b="1" dirty="0">
                <a:latin typeface="Calibri" panose="020F0502020204030204" pitchFamily="34" charset="0"/>
                <a:ea typeface="Times New Roman" panose="02020603050405020304" pitchFamily="18" charset="0"/>
                <a:cs typeface="Calibri" panose="020F0502020204030204" pitchFamily="34" charset="0"/>
              </a:rPr>
              <a:t>Ο Θ, ένας ακροατής, ζητάει τον ορισμό της παραγωγικής τεχνητής νοημοσύνης και το λόγο που είναι τόσο αποτελεσματική τα τελευταία χρόνια. Θα δούμε πώς η αρχική απάντηση του ChatGPT μπορεί να προσαρμοστεί με βάση τις συγκεκριμένες γνώσεις και προτιμήσεις του ειδικού.</a:t>
            </a:r>
            <a:endParaRPr lang="el-GR" sz="2000" b="1" dirty="0">
              <a:latin typeface="Calibri" panose="020F0502020204030204" pitchFamily="34" charset="0"/>
              <a:cs typeface="Calibri" panose="020F0502020204030204" pitchFamily="34" charset="0"/>
            </a:endParaRPr>
          </a:p>
          <a:p>
            <a:pPr algn="just"/>
            <a:endParaRPr lang="el-GR" dirty="0"/>
          </a:p>
          <a:p>
            <a:endParaRPr lang="en-US" dirty="0"/>
          </a:p>
        </p:txBody>
      </p:sp>
    </p:spTree>
    <p:extLst>
      <p:ext uri="{BB962C8B-B14F-4D97-AF65-F5344CB8AC3E}">
        <p14:creationId xmlns:p14="http://schemas.microsoft.com/office/powerpoint/2010/main" val="117666207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7DD78F-85B9-F847-5980-3F34DB8B8F9A}"/>
              </a:ext>
            </a:extLst>
          </p:cNvPr>
          <p:cNvSpPr>
            <a:spLocks noGrp="1"/>
          </p:cNvSpPr>
          <p:nvPr>
            <p:ph type="title"/>
          </p:nvPr>
        </p:nvSpPr>
        <p:spPr/>
        <p:txBody>
          <a:bodyPr/>
          <a:lstStyle/>
          <a:p>
            <a:r>
              <a:rPr lang="el-GR" b="1" dirty="0"/>
              <a:t>Αρχική Απάντηση από το μοντέλο LLM</a:t>
            </a:r>
            <a:endParaRPr lang="en-US" b="1" dirty="0"/>
          </a:p>
        </p:txBody>
      </p:sp>
      <p:sp>
        <p:nvSpPr>
          <p:cNvPr id="4" name="Rectangle 3">
            <a:extLst>
              <a:ext uri="{FF2B5EF4-FFF2-40B4-BE49-F238E27FC236}">
                <a16:creationId xmlns:a16="http://schemas.microsoft.com/office/drawing/2014/main" id="{BC37C074-2FE5-B121-3B4D-45780BE8C6FB}"/>
              </a:ext>
            </a:extLst>
          </p:cNvPr>
          <p:cNvSpPr/>
          <p:nvPr/>
        </p:nvSpPr>
        <p:spPr>
          <a:xfrm>
            <a:off x="838200" y="1801815"/>
            <a:ext cx="10589342" cy="2298235"/>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CEB7F8E-ADE9-7153-4A86-B0351420A31D}"/>
              </a:ext>
            </a:extLst>
          </p:cNvPr>
          <p:cNvSpPr txBox="1"/>
          <p:nvPr/>
        </p:nvSpPr>
        <p:spPr>
          <a:xfrm>
            <a:off x="973394" y="2005780"/>
            <a:ext cx="10304206" cy="2277547"/>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Αρχικό Αίτημα</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Τι είναι η παραγωγική τεχνητή νοημοσύνη και γιατί είναι τόσο αποτελεσματική τα τελευταία χρόνια;</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sz="2400" dirty="0"/>
          </a:p>
        </p:txBody>
      </p:sp>
      <p:sp>
        <p:nvSpPr>
          <p:cNvPr id="6" name="Rectangle 5">
            <a:extLst>
              <a:ext uri="{FF2B5EF4-FFF2-40B4-BE49-F238E27FC236}">
                <a16:creationId xmlns:a16="http://schemas.microsoft.com/office/drawing/2014/main" id="{EAD9F470-63CE-FCEB-BEA8-359CD19506F6}"/>
              </a:ext>
            </a:extLst>
          </p:cNvPr>
          <p:cNvSpPr/>
          <p:nvPr/>
        </p:nvSpPr>
        <p:spPr>
          <a:xfrm>
            <a:off x="838200" y="4608926"/>
            <a:ext cx="10589342" cy="1605062"/>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6020E47E-B401-189E-070A-DBC1602336B4}"/>
              </a:ext>
            </a:extLst>
          </p:cNvPr>
          <p:cNvSpPr txBox="1"/>
          <p:nvPr/>
        </p:nvSpPr>
        <p:spPr>
          <a:xfrm>
            <a:off x="943897" y="4681533"/>
            <a:ext cx="10304206"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"Εξήγησε τον ορισμό της παραγωγικής τεχνητής νοημοσύνης και το λόγο που είναι τόσο αποτελεσματική τα τελευταία χρόνια."</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66001708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067AC2C-1980-2D17-155A-571DFBDFA6B1}"/>
              </a:ext>
            </a:extLst>
          </p:cNvPr>
          <p:cNvSpPr>
            <a:spLocks noGrp="1"/>
          </p:cNvSpPr>
          <p:nvPr>
            <p:ph type="title"/>
          </p:nvPr>
        </p:nvSpPr>
        <p:spPr/>
        <p:txBody>
          <a:bodyPr/>
          <a:lstStyle/>
          <a:p>
            <a:r>
              <a:rPr lang="el-GR" b="1" dirty="0"/>
              <a:t>Προσαρμογή για Εστίαση στην Τεχνολογία Transformers</a:t>
            </a:r>
            <a:endParaRPr lang="en-US" b="1" dirty="0"/>
          </a:p>
        </p:txBody>
      </p:sp>
      <p:sp>
        <p:nvSpPr>
          <p:cNvPr id="3" name="Content Placeholder 2">
            <a:extLst>
              <a:ext uri="{FF2B5EF4-FFF2-40B4-BE49-F238E27FC236}">
                <a16:creationId xmlns:a16="http://schemas.microsoft.com/office/drawing/2014/main" id="{C5E45F86-8CD5-ADA3-26C7-6299B29E1B98}"/>
              </a:ext>
            </a:extLst>
          </p:cNvPr>
          <p:cNvSpPr>
            <a:spLocks noGrp="1"/>
          </p:cNvSpPr>
          <p:nvPr>
            <p:ph idx="1"/>
          </p:nvPr>
        </p:nvSpPr>
        <p:spPr>
          <a:xfrm>
            <a:off x="838200" y="1825625"/>
            <a:ext cx="10515600" cy="1325563"/>
          </a:xfrm>
        </p:spPr>
        <p:txBody>
          <a:bodyPr/>
          <a:lstStyle/>
          <a:p>
            <a:pPr algn="just"/>
            <a:r>
              <a:rPr lang="el-GR" dirty="0"/>
              <a:t>Σκοπός: Να ζητήσουμε από το ChatGPT να εστιάσει στην τεχνολογία Transformers, η οποία έχει δώσει σημαντική ώθηση στην παραγωγική AI.</a:t>
            </a:r>
            <a:endParaRPr lang="en-US" dirty="0"/>
          </a:p>
        </p:txBody>
      </p:sp>
      <p:sp>
        <p:nvSpPr>
          <p:cNvPr id="6" name="Rectangle 5">
            <a:extLst>
              <a:ext uri="{FF2B5EF4-FFF2-40B4-BE49-F238E27FC236}">
                <a16:creationId xmlns:a16="http://schemas.microsoft.com/office/drawing/2014/main" id="{69B3538E-7052-1396-7D59-5909A041B8A8}"/>
              </a:ext>
            </a:extLst>
          </p:cNvPr>
          <p:cNvSpPr/>
          <p:nvPr/>
        </p:nvSpPr>
        <p:spPr>
          <a:xfrm>
            <a:off x="838200" y="3291401"/>
            <a:ext cx="10589342" cy="247030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4A7635E2-26F6-0FEA-B094-56ECE6918DE9}"/>
              </a:ext>
            </a:extLst>
          </p:cNvPr>
          <p:cNvSpPr txBox="1"/>
          <p:nvPr/>
        </p:nvSpPr>
        <p:spPr>
          <a:xfrm>
            <a:off x="943897" y="3364009"/>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"Η απάντηση είναι κάπως κοινότυπη. Ως ειδικός, γνωρίζω ότι η τεχνολογία Transformers έχει δώσει σημαντική ώθηση στην παραγωγική τεχνητή νοημοσύνη. Εστίασε εκεί και εξήγησε τον ρόλο της τεχνολογίας Transformers στην αποτελεσματικότητα της παραγωγικής AI."</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40502160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974F2E-EF98-E7BE-7CC2-C0E450AE8D48}"/>
              </a:ext>
            </a:extLst>
          </p:cNvPr>
          <p:cNvSpPr>
            <a:spLocks noGrp="1"/>
          </p:cNvSpPr>
          <p:nvPr>
            <p:ph type="title"/>
          </p:nvPr>
        </p:nvSpPr>
        <p:spPr/>
        <p:txBody>
          <a:bodyPr/>
          <a:lstStyle/>
          <a:p>
            <a:r>
              <a:rPr lang="el-GR" b="1" dirty="0"/>
              <a:t>Προσαρμογή για Ακροατή χωρίς Τεχνικές Γνώσεις</a:t>
            </a:r>
            <a:endParaRPr lang="en-US" b="1" dirty="0"/>
          </a:p>
        </p:txBody>
      </p:sp>
      <p:sp>
        <p:nvSpPr>
          <p:cNvPr id="3" name="Content Placeholder 2">
            <a:extLst>
              <a:ext uri="{FF2B5EF4-FFF2-40B4-BE49-F238E27FC236}">
                <a16:creationId xmlns:a16="http://schemas.microsoft.com/office/drawing/2014/main" id="{F5CD88A7-328D-23FC-20A4-AB1D6BDA100A}"/>
              </a:ext>
            </a:extLst>
          </p:cNvPr>
          <p:cNvSpPr>
            <a:spLocks noGrp="1"/>
          </p:cNvSpPr>
          <p:nvPr>
            <p:ph idx="1"/>
          </p:nvPr>
        </p:nvSpPr>
        <p:spPr>
          <a:xfrm>
            <a:off x="838200" y="1825625"/>
            <a:ext cx="10515600" cy="1603375"/>
          </a:xfrm>
        </p:spPr>
        <p:txBody>
          <a:bodyPr>
            <a:normAutofit lnSpcReduction="10000"/>
          </a:bodyPr>
          <a:lstStyle/>
          <a:p>
            <a:pPr algn="just"/>
            <a:r>
              <a:rPr lang="el-GR" b="1" dirty="0"/>
              <a:t>Σκοπός: </a:t>
            </a:r>
            <a:r>
              <a:rPr lang="el-GR" dirty="0"/>
              <a:t>Να ζητήσουμε από το μοντέλο να εξηγήσει την τεχνολογία παραγωγικής AI με έμφαση στη σημασία των δεδομένων και της πιθανότητας επόμενης λέξης, χωρίς μαθηματικούς όρους, για έναν ακροατή που δεν είναι σχετικός με το θέμα.</a:t>
            </a:r>
            <a:endParaRPr lang="en-US" dirty="0"/>
          </a:p>
        </p:txBody>
      </p:sp>
      <p:sp>
        <p:nvSpPr>
          <p:cNvPr id="4" name="Rectangle 3">
            <a:extLst>
              <a:ext uri="{FF2B5EF4-FFF2-40B4-BE49-F238E27FC236}">
                <a16:creationId xmlns:a16="http://schemas.microsoft.com/office/drawing/2014/main" id="{1D4315A4-A714-E53A-DF76-A76D5EF870FA}"/>
              </a:ext>
            </a:extLst>
          </p:cNvPr>
          <p:cNvSpPr/>
          <p:nvPr/>
        </p:nvSpPr>
        <p:spPr>
          <a:xfrm>
            <a:off x="838200" y="3409387"/>
            <a:ext cx="10589342" cy="247030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F49E434-A1BA-93B0-8EE0-9470ECFCF816}"/>
              </a:ext>
            </a:extLst>
          </p:cNvPr>
          <p:cNvSpPr txBox="1"/>
          <p:nvPr/>
        </p:nvSpPr>
        <p:spPr>
          <a:xfrm>
            <a:off x="943897" y="3481995"/>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"Εξήγησε τη σημασία της παραγωγικής τεχνητής νοημοσύνης, εστιάζοντας στο ότι το μοντέλο έχει εκπαιδευτεί με πολλά δεδομένα και στηρίζεται στην πιθανότητα της επόμενης λέξης. Κάνε την εξήγηση κατανοητή για κάποιον που δεν έχει τεχνικές γνώσεις."</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37869765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36C339-3391-3F9B-D4BB-5C9B5D14F6D2}"/>
              </a:ext>
            </a:extLst>
          </p:cNvPr>
          <p:cNvSpPr>
            <a:spLocks noGrp="1"/>
          </p:cNvSpPr>
          <p:nvPr>
            <p:ph type="title"/>
          </p:nvPr>
        </p:nvSpPr>
        <p:spPr/>
        <p:txBody>
          <a:bodyPr>
            <a:normAutofit/>
          </a:bodyPr>
          <a:lstStyle/>
          <a:p>
            <a:r>
              <a:rPr lang="el-GR" b="1" dirty="0"/>
              <a:t>Τελική Προσαρμογή με Βάση Όλα τα Προηγούμενα Στοιχεία που δίνει ο χρήστης</a:t>
            </a:r>
            <a:endParaRPr lang="en-US" b="1" dirty="0"/>
          </a:p>
        </p:txBody>
      </p:sp>
      <p:sp>
        <p:nvSpPr>
          <p:cNvPr id="3" name="Content Placeholder 2">
            <a:extLst>
              <a:ext uri="{FF2B5EF4-FFF2-40B4-BE49-F238E27FC236}">
                <a16:creationId xmlns:a16="http://schemas.microsoft.com/office/drawing/2014/main" id="{4BB1A9BD-DCD5-D513-5C6A-589546DA65A1}"/>
              </a:ext>
            </a:extLst>
          </p:cNvPr>
          <p:cNvSpPr>
            <a:spLocks noGrp="1"/>
          </p:cNvSpPr>
          <p:nvPr>
            <p:ph idx="1"/>
          </p:nvPr>
        </p:nvSpPr>
        <p:spPr>
          <a:xfrm>
            <a:off x="838200" y="1825625"/>
            <a:ext cx="10515600" cy="1325563"/>
          </a:xfrm>
        </p:spPr>
        <p:txBody>
          <a:bodyPr/>
          <a:lstStyle/>
          <a:p>
            <a:pPr algn="just"/>
            <a:r>
              <a:rPr lang="el-GR" dirty="0"/>
              <a:t>Σκοπός: Να ζητήσουμε από το μοντέλο να απαντήσει ξανά στο αρχικό αίτημα, λαμβάνοντας υπόψη όλες τις προαναφερθείσες πληροφορίες και προσαρμογές.</a:t>
            </a:r>
            <a:endParaRPr lang="en-US" dirty="0"/>
          </a:p>
        </p:txBody>
      </p:sp>
      <p:sp>
        <p:nvSpPr>
          <p:cNvPr id="4" name="Rectangle 3">
            <a:extLst>
              <a:ext uri="{FF2B5EF4-FFF2-40B4-BE49-F238E27FC236}">
                <a16:creationId xmlns:a16="http://schemas.microsoft.com/office/drawing/2014/main" id="{AD9704A1-E30E-6F6F-184F-D6D11F141FE2}"/>
              </a:ext>
            </a:extLst>
          </p:cNvPr>
          <p:cNvSpPr/>
          <p:nvPr/>
        </p:nvSpPr>
        <p:spPr>
          <a:xfrm>
            <a:off x="838200" y="3409387"/>
            <a:ext cx="10589342" cy="2683451"/>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5ECEDE19-126C-C573-97FD-6683A9128115}"/>
              </a:ext>
            </a:extLst>
          </p:cNvPr>
          <p:cNvSpPr txBox="1"/>
          <p:nvPr/>
        </p:nvSpPr>
        <p:spPr>
          <a:xfrm>
            <a:off x="943897" y="3481995"/>
            <a:ext cx="10304206" cy="2610843"/>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πάλι στο 'Εξήγησε τον ορισμό της παραγωγικής τεχνητής νοημοσύνης και το λόγο που είναι τόσο αποτελεσματική τα τελευταία χρόνια.' με βάση όσα σου προανέφερα."</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1861784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C13823-722F-DB02-D4B7-E58465EEE73F}"/>
              </a:ext>
            </a:extLst>
          </p:cNvPr>
          <p:cNvSpPr>
            <a:spLocks noGrp="1"/>
          </p:cNvSpPr>
          <p:nvPr>
            <p:ph type="title"/>
          </p:nvPr>
        </p:nvSpPr>
        <p:spPr/>
        <p:txBody>
          <a:bodyPr/>
          <a:lstStyle/>
          <a:p>
            <a:r>
              <a:rPr lang="el-GR" b="1" dirty="0"/>
              <a:t>Σενάριο 6</a:t>
            </a:r>
            <a:endParaRPr lang="en-US" b="1" dirty="0"/>
          </a:p>
        </p:txBody>
      </p:sp>
      <p:sp>
        <p:nvSpPr>
          <p:cNvPr id="3" name="Content Placeholder 2">
            <a:extLst>
              <a:ext uri="{FF2B5EF4-FFF2-40B4-BE49-F238E27FC236}">
                <a16:creationId xmlns:a16="http://schemas.microsoft.com/office/drawing/2014/main" id="{ADE00255-3113-B3E0-8407-97410FD8BF5A}"/>
              </a:ext>
            </a:extLst>
          </p:cNvPr>
          <p:cNvSpPr>
            <a:spLocks noGrp="1"/>
          </p:cNvSpPr>
          <p:nvPr>
            <p:ph idx="1"/>
          </p:nvPr>
        </p:nvSpPr>
        <p:spPr>
          <a:xfrm>
            <a:off x="838200" y="1825625"/>
            <a:ext cx="10515600" cy="1325563"/>
          </a:xfrm>
        </p:spPr>
        <p:txBody>
          <a:bodyPr/>
          <a:lstStyle/>
          <a:p>
            <a:pPr algn="just"/>
            <a:r>
              <a:rPr lang="el-GR" dirty="0"/>
              <a:t>Η εταιρεία μας διοργανώνει εγκαίνια την Τρίτη 5 Μαΐου στους νέους χώρους της. Θέλουμε να διαφημίσουμε αυτό το γεγονός με διαφορετικά κείμενα για διάφορες πλατφόρμες.</a:t>
            </a:r>
            <a:endParaRPr lang="en-US" dirty="0"/>
          </a:p>
        </p:txBody>
      </p:sp>
    </p:spTree>
    <p:extLst>
      <p:ext uri="{BB962C8B-B14F-4D97-AF65-F5344CB8AC3E}">
        <p14:creationId xmlns:p14="http://schemas.microsoft.com/office/powerpoint/2010/main" val="37502366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17A5CB4-D63D-4CB1-1E70-B92783B378C4}"/>
              </a:ext>
            </a:extLst>
          </p:cNvPr>
          <p:cNvSpPr>
            <a:spLocks noGrp="1"/>
          </p:cNvSpPr>
          <p:nvPr>
            <p:ph type="title"/>
          </p:nvPr>
        </p:nvSpPr>
        <p:spPr/>
        <p:txBody>
          <a:bodyPr/>
          <a:lstStyle/>
          <a:p>
            <a:r>
              <a:rPr lang="el-GR" b="1" dirty="0"/>
              <a:t>Διαφήμιση στον Ιστότοπο</a:t>
            </a:r>
            <a:endParaRPr lang="en-US" b="1" dirty="0"/>
          </a:p>
        </p:txBody>
      </p:sp>
      <p:sp>
        <p:nvSpPr>
          <p:cNvPr id="3" name="Content Placeholder 2">
            <a:extLst>
              <a:ext uri="{FF2B5EF4-FFF2-40B4-BE49-F238E27FC236}">
                <a16:creationId xmlns:a16="http://schemas.microsoft.com/office/drawing/2014/main" id="{F1B4FFD3-18DD-361D-028F-DB23779A4EDB}"/>
              </a:ext>
            </a:extLst>
          </p:cNvPr>
          <p:cNvSpPr>
            <a:spLocks noGrp="1"/>
          </p:cNvSpPr>
          <p:nvPr>
            <p:ph idx="1"/>
          </p:nvPr>
        </p:nvSpPr>
        <p:spPr>
          <a:xfrm>
            <a:off x="838200" y="1825625"/>
            <a:ext cx="10515600" cy="897910"/>
          </a:xfrm>
        </p:spPr>
        <p:txBody>
          <a:bodyPr/>
          <a:lstStyle/>
          <a:p>
            <a:r>
              <a:rPr lang="el-GR" b="1" dirty="0"/>
              <a:t>Σκοπός: </a:t>
            </a:r>
            <a:r>
              <a:rPr lang="el-GR" dirty="0"/>
              <a:t>Να δημιουργήσουμε ένα ελκυστικό διαφημιστικό κείμενο για τον ιστότοπο της εταιρείας.</a:t>
            </a:r>
            <a:endParaRPr lang="en-US" dirty="0"/>
          </a:p>
        </p:txBody>
      </p:sp>
      <p:sp>
        <p:nvSpPr>
          <p:cNvPr id="4" name="Rectangle 3">
            <a:extLst>
              <a:ext uri="{FF2B5EF4-FFF2-40B4-BE49-F238E27FC236}">
                <a16:creationId xmlns:a16="http://schemas.microsoft.com/office/drawing/2014/main" id="{CA4FB9E8-F193-6D27-626B-D7F5445735E2}"/>
              </a:ext>
            </a:extLst>
          </p:cNvPr>
          <p:cNvSpPr/>
          <p:nvPr/>
        </p:nvSpPr>
        <p:spPr>
          <a:xfrm>
            <a:off x="838200" y="3409387"/>
            <a:ext cx="10589342" cy="2136007"/>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5EA6C59-3CE1-3FAC-46DE-AC82E2AE48D4}"/>
              </a:ext>
            </a:extLst>
          </p:cNvPr>
          <p:cNvSpPr txBox="1"/>
          <p:nvPr/>
        </p:nvSpPr>
        <p:spPr>
          <a:xfrm>
            <a:off x="943897" y="3481995"/>
            <a:ext cx="10304206" cy="1964512"/>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 διαφημιστικό κείμενο για τον ιστότοπο της εταιρείας μας που πουλάει υπηρεσίες ΤΝ, ανακοινώνοντας τα εγκαίνια στους νέους μας χώρους την Τρίτη 5 Μαΐου."</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65066424"/>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ABB74D-DCC0-7697-D418-0222E5297BAC}"/>
              </a:ext>
            </a:extLst>
          </p:cNvPr>
          <p:cNvSpPr>
            <a:spLocks noGrp="1"/>
          </p:cNvSpPr>
          <p:nvPr>
            <p:ph type="title"/>
          </p:nvPr>
        </p:nvSpPr>
        <p:spPr/>
        <p:txBody>
          <a:bodyPr/>
          <a:lstStyle/>
          <a:p>
            <a:r>
              <a:rPr lang="el-GR" b="1" dirty="0"/>
              <a:t>Δημιουργία </a:t>
            </a:r>
            <a:r>
              <a:rPr lang="en-US" b="1" dirty="0"/>
              <a:t>Email</a:t>
            </a:r>
          </a:p>
        </p:txBody>
      </p:sp>
      <p:sp>
        <p:nvSpPr>
          <p:cNvPr id="3" name="Content Placeholder 2">
            <a:extLst>
              <a:ext uri="{FF2B5EF4-FFF2-40B4-BE49-F238E27FC236}">
                <a16:creationId xmlns:a16="http://schemas.microsoft.com/office/drawing/2014/main" id="{F1CF88A0-2523-CADF-6808-578906874870}"/>
              </a:ext>
            </a:extLst>
          </p:cNvPr>
          <p:cNvSpPr>
            <a:spLocks noGrp="1"/>
          </p:cNvSpPr>
          <p:nvPr>
            <p:ph idx="1"/>
          </p:nvPr>
        </p:nvSpPr>
        <p:spPr>
          <a:xfrm>
            <a:off x="838200" y="1825625"/>
            <a:ext cx="10515600" cy="996233"/>
          </a:xfrm>
        </p:spPr>
        <p:txBody>
          <a:bodyPr/>
          <a:lstStyle/>
          <a:p>
            <a:pPr algn="just"/>
            <a:r>
              <a:rPr lang="el-GR" b="1" dirty="0"/>
              <a:t>Σκοπός: </a:t>
            </a:r>
            <a:r>
              <a:rPr lang="el-GR" dirty="0"/>
              <a:t>Να δημιουργήσουμε ένα προσωπικό και ελκυστικό email για να προσκαλέσουμε πελάτες και συνεργάτες στα εγκαίνια.</a:t>
            </a:r>
            <a:endParaRPr lang="en-US" dirty="0"/>
          </a:p>
        </p:txBody>
      </p:sp>
      <p:sp>
        <p:nvSpPr>
          <p:cNvPr id="4" name="Rectangle 3">
            <a:extLst>
              <a:ext uri="{FF2B5EF4-FFF2-40B4-BE49-F238E27FC236}">
                <a16:creationId xmlns:a16="http://schemas.microsoft.com/office/drawing/2014/main" id="{B645943E-C96D-C4A6-A80F-AEE9124A34AF}"/>
              </a:ext>
            </a:extLst>
          </p:cNvPr>
          <p:cNvSpPr/>
          <p:nvPr/>
        </p:nvSpPr>
        <p:spPr>
          <a:xfrm>
            <a:off x="838200" y="3409387"/>
            <a:ext cx="10589342" cy="153623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A42ED51A-DDDF-BBD1-AE40-1542CE487B43}"/>
              </a:ext>
            </a:extLst>
          </p:cNvPr>
          <p:cNvSpPr txBox="1"/>
          <p:nvPr/>
        </p:nvSpPr>
        <p:spPr>
          <a:xfrm>
            <a:off x="943897" y="3481995"/>
            <a:ext cx="10304206"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 email για να προσκαλέσουμε πελάτες και συνεργάτες στα εγκαίνια των νέων μας χώρων την Τρίτη 5 Μαΐου."</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7832199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9DE55-68C2-104D-7510-5A7D85EA39FD}"/>
              </a:ext>
            </a:extLst>
          </p:cNvPr>
          <p:cNvSpPr>
            <a:spLocks noGrp="1"/>
          </p:cNvSpPr>
          <p:nvPr>
            <p:ph type="title"/>
          </p:nvPr>
        </p:nvSpPr>
        <p:spPr/>
        <p:txBody>
          <a:bodyPr/>
          <a:lstStyle/>
          <a:p>
            <a:r>
              <a:rPr lang="el-GR" b="1" dirty="0"/>
              <a:t>Διαφημιστικό Σποτ σε Ραδιόφωνο</a:t>
            </a:r>
            <a:endParaRPr lang="en-US" b="1" dirty="0"/>
          </a:p>
        </p:txBody>
      </p:sp>
      <p:sp>
        <p:nvSpPr>
          <p:cNvPr id="3" name="Content Placeholder 2">
            <a:extLst>
              <a:ext uri="{FF2B5EF4-FFF2-40B4-BE49-F238E27FC236}">
                <a16:creationId xmlns:a16="http://schemas.microsoft.com/office/drawing/2014/main" id="{5214676C-26D1-C840-6127-008A191FEB05}"/>
              </a:ext>
            </a:extLst>
          </p:cNvPr>
          <p:cNvSpPr>
            <a:spLocks noGrp="1"/>
          </p:cNvSpPr>
          <p:nvPr>
            <p:ph idx="1"/>
          </p:nvPr>
        </p:nvSpPr>
        <p:spPr>
          <a:xfrm>
            <a:off x="838200" y="1825625"/>
            <a:ext cx="11127658" cy="996233"/>
          </a:xfrm>
        </p:spPr>
        <p:txBody>
          <a:bodyPr/>
          <a:lstStyle/>
          <a:p>
            <a:r>
              <a:rPr lang="el-GR" b="1" dirty="0"/>
              <a:t>Σκοπός: </a:t>
            </a:r>
            <a:r>
              <a:rPr lang="el-GR" dirty="0"/>
              <a:t>Να δημιουργήσουμε ένα σύντομο και ελκυστικό διαφημιστικό σποτ για το ραδιόφωνο.</a:t>
            </a:r>
            <a:endParaRPr lang="en-US" dirty="0"/>
          </a:p>
        </p:txBody>
      </p:sp>
      <p:sp>
        <p:nvSpPr>
          <p:cNvPr id="4" name="Rectangle 3">
            <a:extLst>
              <a:ext uri="{FF2B5EF4-FFF2-40B4-BE49-F238E27FC236}">
                <a16:creationId xmlns:a16="http://schemas.microsoft.com/office/drawing/2014/main" id="{3F66A828-9D01-34B0-9C8E-B23DCFCACA70}"/>
              </a:ext>
            </a:extLst>
          </p:cNvPr>
          <p:cNvSpPr/>
          <p:nvPr/>
        </p:nvSpPr>
        <p:spPr>
          <a:xfrm>
            <a:off x="838200" y="3409387"/>
            <a:ext cx="10589342" cy="225399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26A24EA5-C9B4-0A49-6FC8-4FF4F643701D}"/>
              </a:ext>
            </a:extLst>
          </p:cNvPr>
          <p:cNvSpPr txBox="1"/>
          <p:nvPr/>
        </p:nvSpPr>
        <p:spPr>
          <a:xfrm>
            <a:off x="943897" y="3481995"/>
            <a:ext cx="10304206" cy="1964512"/>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 σύντομο διαφημιστικό κείμενο για ραδιοφωνικό σποτ για τα εγκαίνια των νέων χώρων της εταιρείας μας την Τρίτη 5 Μαΐου."</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5010257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3A25F1-2555-60AE-B11F-604C413EE130}"/>
              </a:ext>
            </a:extLst>
          </p:cNvPr>
          <p:cNvSpPr>
            <a:spLocks noGrp="1"/>
          </p:cNvSpPr>
          <p:nvPr>
            <p:ph type="title"/>
          </p:nvPr>
        </p:nvSpPr>
        <p:spPr/>
        <p:txBody>
          <a:bodyPr/>
          <a:lstStyle/>
          <a:p>
            <a:r>
              <a:rPr lang="el-GR" b="1" dirty="0"/>
              <a:t>Δελτίο Τύπου</a:t>
            </a:r>
            <a:endParaRPr lang="en-US" b="1" dirty="0"/>
          </a:p>
        </p:txBody>
      </p:sp>
      <p:sp>
        <p:nvSpPr>
          <p:cNvPr id="3" name="Content Placeholder 2">
            <a:extLst>
              <a:ext uri="{FF2B5EF4-FFF2-40B4-BE49-F238E27FC236}">
                <a16:creationId xmlns:a16="http://schemas.microsoft.com/office/drawing/2014/main" id="{3AE9CAF0-4BE4-4DF6-A8DA-7D81F48588B7}"/>
              </a:ext>
            </a:extLst>
          </p:cNvPr>
          <p:cNvSpPr>
            <a:spLocks noGrp="1"/>
          </p:cNvSpPr>
          <p:nvPr>
            <p:ph idx="1"/>
          </p:nvPr>
        </p:nvSpPr>
        <p:spPr>
          <a:xfrm>
            <a:off x="838200" y="1825625"/>
            <a:ext cx="10515600" cy="1045394"/>
          </a:xfrm>
        </p:spPr>
        <p:txBody>
          <a:bodyPr/>
          <a:lstStyle/>
          <a:p>
            <a:r>
              <a:rPr lang="el-GR" b="1" dirty="0"/>
              <a:t>Σκοπός: </a:t>
            </a:r>
            <a:r>
              <a:rPr lang="el-GR" dirty="0"/>
              <a:t>Να δημιουργήσουμε ένα επίσημο και λεπτομερές δελτίο τύπου για τα εγκαίνια.</a:t>
            </a:r>
            <a:endParaRPr lang="en-US" dirty="0"/>
          </a:p>
        </p:txBody>
      </p:sp>
      <p:sp>
        <p:nvSpPr>
          <p:cNvPr id="4" name="Rectangle 3">
            <a:extLst>
              <a:ext uri="{FF2B5EF4-FFF2-40B4-BE49-F238E27FC236}">
                <a16:creationId xmlns:a16="http://schemas.microsoft.com/office/drawing/2014/main" id="{5EC4319C-5E66-2EF9-E480-F567A4EDC538}"/>
              </a:ext>
            </a:extLst>
          </p:cNvPr>
          <p:cNvSpPr/>
          <p:nvPr/>
        </p:nvSpPr>
        <p:spPr>
          <a:xfrm>
            <a:off x="838200" y="3409387"/>
            <a:ext cx="10589342" cy="148707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C40F71EE-81EB-20B1-3ECB-9BFDEB0A39FE}"/>
              </a:ext>
            </a:extLst>
          </p:cNvPr>
          <p:cNvSpPr txBox="1"/>
          <p:nvPr/>
        </p:nvSpPr>
        <p:spPr>
          <a:xfrm>
            <a:off x="943897" y="3481995"/>
            <a:ext cx="10304206"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 επίσημο δελτίο τύπου για τα εγκαίνια των νέων μας χώρων την Τρίτη 5 Μαΐου."</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9034020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438DB5-213F-6578-2D2E-C4A860841A43}"/>
              </a:ext>
            </a:extLst>
          </p:cNvPr>
          <p:cNvSpPr>
            <a:spLocks noGrp="1"/>
          </p:cNvSpPr>
          <p:nvPr>
            <p:ph type="title"/>
          </p:nvPr>
        </p:nvSpPr>
        <p:spPr/>
        <p:txBody>
          <a:bodyPr/>
          <a:lstStyle/>
          <a:p>
            <a:r>
              <a:rPr lang="el-GR" b="1" dirty="0"/>
              <a:t>Τι είναι το </a:t>
            </a:r>
            <a:r>
              <a:rPr lang="en-US" b="1" dirty="0"/>
              <a:t>ChatGPT</a:t>
            </a:r>
            <a:r>
              <a:rPr lang="el-GR" b="1" dirty="0"/>
              <a:t>;</a:t>
            </a:r>
            <a:endParaRPr lang="en-US" dirty="0"/>
          </a:p>
        </p:txBody>
      </p:sp>
      <p:sp>
        <p:nvSpPr>
          <p:cNvPr id="3" name="Content Placeholder 2">
            <a:extLst>
              <a:ext uri="{FF2B5EF4-FFF2-40B4-BE49-F238E27FC236}">
                <a16:creationId xmlns:a16="http://schemas.microsoft.com/office/drawing/2014/main" id="{EA1C6113-DBB3-2F16-F4E5-450A5567EC16}"/>
              </a:ext>
            </a:extLst>
          </p:cNvPr>
          <p:cNvSpPr>
            <a:spLocks noGrp="1"/>
          </p:cNvSpPr>
          <p:nvPr>
            <p:ph idx="1"/>
          </p:nvPr>
        </p:nvSpPr>
        <p:spPr/>
        <p:txBody>
          <a:bodyPr>
            <a:normAutofit fontScale="92500" lnSpcReduction="10000"/>
          </a:bodyPr>
          <a:lstStyle/>
          <a:p>
            <a:pPr algn="just"/>
            <a:r>
              <a:rPr lang="el-GR" b="1" dirty="0"/>
              <a:t>Είναι ένα </a:t>
            </a:r>
            <a:r>
              <a:rPr lang="en-US" b="1" dirty="0"/>
              <a:t>“</a:t>
            </a:r>
            <a:r>
              <a:rPr lang="el-GR" b="1" dirty="0"/>
              <a:t>έξυπνο</a:t>
            </a:r>
            <a:r>
              <a:rPr lang="en-US" b="1" dirty="0"/>
              <a:t>”</a:t>
            </a:r>
            <a:r>
              <a:rPr lang="el-GR" b="1" dirty="0"/>
              <a:t> πρόγραμμα που μπορεί να απαντά σε ερωτήσεις, να εξηγεί πράγματα και να συνομιλεί σαν άνθρωπος.</a:t>
            </a:r>
          </a:p>
          <a:p>
            <a:pPr algn="just"/>
            <a:endParaRPr lang="el-GR" b="1" dirty="0"/>
          </a:p>
          <a:p>
            <a:pPr algn="just"/>
            <a:r>
              <a:rPr lang="el-GR" b="1" dirty="0"/>
              <a:t>Έχει διαβάσει πολλά κείμενα από βιβλία, άρθρα και το διαδίκτυο, ώστε να μπορεί να κατανοεί και να δημιουργεί κείμενα με φυσικό τρόπο.</a:t>
            </a:r>
          </a:p>
          <a:p>
            <a:pPr algn="just"/>
            <a:endParaRPr lang="el-GR" b="1" dirty="0"/>
          </a:p>
          <a:p>
            <a:pPr algn="just"/>
            <a:r>
              <a:rPr lang="el-GR" b="1" dirty="0"/>
              <a:t>Βοηθάει σε διάφορους τομείς, όπως εξυπηρέτηση πελατών, εκπαίδευση, συγγραφή κειμένων, ακόμα και στην παραγωγή κώδικα.</a:t>
            </a:r>
          </a:p>
          <a:p>
            <a:pPr algn="just"/>
            <a:endParaRPr lang="el-GR" b="1" dirty="0"/>
          </a:p>
          <a:p>
            <a:pPr algn="just"/>
            <a:r>
              <a:rPr lang="el-GR" b="1" dirty="0"/>
              <a:t>Μπορεί να απλοποιεί πληροφορίες, να απαντά γρήγορα σε ερωτήσεις και να βοηθά ανθρώπους να βρίσκουν λύσεις σε προβλήματα.</a:t>
            </a:r>
            <a:endParaRPr lang="en-US" b="1" dirty="0"/>
          </a:p>
        </p:txBody>
      </p:sp>
    </p:spTree>
    <p:extLst>
      <p:ext uri="{BB962C8B-B14F-4D97-AF65-F5344CB8AC3E}">
        <p14:creationId xmlns:p14="http://schemas.microsoft.com/office/powerpoint/2010/main" val="142221299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6443A8-6314-12E5-4D4D-51C41EAAFC9D}"/>
              </a:ext>
            </a:extLst>
          </p:cNvPr>
          <p:cNvSpPr>
            <a:spLocks noGrp="1"/>
          </p:cNvSpPr>
          <p:nvPr>
            <p:ph type="title"/>
          </p:nvPr>
        </p:nvSpPr>
        <p:spPr/>
        <p:txBody>
          <a:bodyPr/>
          <a:lstStyle/>
          <a:p>
            <a:r>
              <a:rPr lang="el-GR" b="1" dirty="0"/>
              <a:t>Διαφήμιση μέσω </a:t>
            </a:r>
            <a:r>
              <a:rPr lang="en-US" b="1" dirty="0"/>
              <a:t>Facebook</a:t>
            </a:r>
          </a:p>
        </p:txBody>
      </p:sp>
      <p:sp>
        <p:nvSpPr>
          <p:cNvPr id="3" name="Content Placeholder 2">
            <a:extLst>
              <a:ext uri="{FF2B5EF4-FFF2-40B4-BE49-F238E27FC236}">
                <a16:creationId xmlns:a16="http://schemas.microsoft.com/office/drawing/2014/main" id="{D8C486CC-5D08-05A9-9DEF-6095842102C9}"/>
              </a:ext>
            </a:extLst>
          </p:cNvPr>
          <p:cNvSpPr>
            <a:spLocks noGrp="1"/>
          </p:cNvSpPr>
          <p:nvPr>
            <p:ph idx="1"/>
          </p:nvPr>
        </p:nvSpPr>
        <p:spPr>
          <a:xfrm>
            <a:off x="838200" y="1825625"/>
            <a:ext cx="10515600" cy="927407"/>
          </a:xfrm>
        </p:spPr>
        <p:txBody>
          <a:bodyPr/>
          <a:lstStyle/>
          <a:p>
            <a:r>
              <a:rPr lang="el-GR" dirty="0"/>
              <a:t>Σκοπός: Να δημιουργήσουμε ένα ελκυστικό και κοινωνικό κείμενο για ανάρτηση στο Facebook.</a:t>
            </a:r>
            <a:endParaRPr lang="en-US" dirty="0"/>
          </a:p>
        </p:txBody>
      </p:sp>
      <p:sp>
        <p:nvSpPr>
          <p:cNvPr id="4" name="Rectangle 3">
            <a:extLst>
              <a:ext uri="{FF2B5EF4-FFF2-40B4-BE49-F238E27FC236}">
                <a16:creationId xmlns:a16="http://schemas.microsoft.com/office/drawing/2014/main" id="{319A8D93-186D-B63C-A518-620F8A5B29FC}"/>
              </a:ext>
            </a:extLst>
          </p:cNvPr>
          <p:cNvSpPr/>
          <p:nvPr/>
        </p:nvSpPr>
        <p:spPr>
          <a:xfrm>
            <a:off x="838200" y="3409387"/>
            <a:ext cx="10589342" cy="148707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DAEDDC50-EF4F-2078-9BB3-B16F09B14FB8}"/>
              </a:ext>
            </a:extLst>
          </p:cNvPr>
          <p:cNvSpPr txBox="1"/>
          <p:nvPr/>
        </p:nvSpPr>
        <p:spPr>
          <a:xfrm>
            <a:off x="943897" y="3481995"/>
            <a:ext cx="10304206" cy="1318181"/>
          </a:xfrm>
          <a:prstGeom prst="rect">
            <a:avLst/>
          </a:prstGeom>
          <a:noFill/>
        </p:spPr>
        <p:txBody>
          <a:bodyPr wrap="square" rtlCol="0">
            <a:spAutoFit/>
          </a:bodyPr>
          <a:lstStyle/>
          <a:p>
            <a:pPr algn="just">
              <a:lnSpc>
                <a:spcPct val="150000"/>
              </a:lnSpc>
              <a:spcAft>
                <a:spcPts val="600"/>
              </a:spcAft>
              <a:tabLst>
                <a:tab pos="2033270" algn="l"/>
              </a:tabLst>
            </a:pPr>
            <a:r>
              <a:rPr lang="el-GR" sz="28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8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 διαφημιστικό κείμενο για ανάρτηση στο Facebook για τα εγκαίνια των νέων μας χώρων την Τρίτη 5 Μαΐου."</a:t>
            </a:r>
            <a:endParaRPr lang="en-US" sz="2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110725375"/>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75D00E-A95C-1E79-F113-6308D6A6F0E7}"/>
              </a:ext>
            </a:extLst>
          </p:cNvPr>
          <p:cNvSpPr>
            <a:spLocks noGrp="1"/>
          </p:cNvSpPr>
          <p:nvPr>
            <p:ph type="title"/>
          </p:nvPr>
        </p:nvSpPr>
        <p:spPr/>
        <p:txBody>
          <a:bodyPr/>
          <a:lstStyle/>
          <a:p>
            <a:r>
              <a:rPr lang="el-GR" b="1" dirty="0"/>
              <a:t>Σενάριο 7</a:t>
            </a:r>
            <a:endParaRPr lang="en-US" b="1" dirty="0"/>
          </a:p>
        </p:txBody>
      </p:sp>
      <p:sp>
        <p:nvSpPr>
          <p:cNvPr id="3" name="Content Placeholder 2">
            <a:extLst>
              <a:ext uri="{FF2B5EF4-FFF2-40B4-BE49-F238E27FC236}">
                <a16:creationId xmlns:a16="http://schemas.microsoft.com/office/drawing/2014/main" id="{55D1E89A-A60D-6211-5645-1E5F995CB044}"/>
              </a:ext>
            </a:extLst>
          </p:cNvPr>
          <p:cNvSpPr>
            <a:spLocks noGrp="1"/>
          </p:cNvSpPr>
          <p:nvPr>
            <p:ph idx="1"/>
          </p:nvPr>
        </p:nvSpPr>
        <p:spPr/>
        <p:txBody>
          <a:bodyPr/>
          <a:lstStyle/>
          <a:p>
            <a:pPr algn="just"/>
            <a:r>
              <a:rPr lang="el-GR" dirty="0"/>
              <a:t>Έχουμε ένα αρχείο CSV με δεδομένα πωλήσεων και θέλουμε να δημιουργήσεις έναν αυτοματοποιημένο τρόπο εξαγωγής και ανάλυσης των δεδομένων, ώστε να υπολογίζουμε τα συνολικά έσοδα και να βρίσκουμε το προϊόν με τις περισσότερες πωλήσεις.</a:t>
            </a:r>
            <a:endParaRPr lang="en-US" dirty="0"/>
          </a:p>
        </p:txBody>
      </p:sp>
    </p:spTree>
    <p:extLst>
      <p:ext uri="{BB962C8B-B14F-4D97-AF65-F5344CB8AC3E}">
        <p14:creationId xmlns:p14="http://schemas.microsoft.com/office/powerpoint/2010/main" val="390551151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CC2768-EA3A-222C-999D-89D09EA6B788}"/>
              </a:ext>
            </a:extLst>
          </p:cNvPr>
          <p:cNvSpPr>
            <a:spLocks noGrp="1"/>
          </p:cNvSpPr>
          <p:nvPr>
            <p:ph type="title"/>
          </p:nvPr>
        </p:nvSpPr>
        <p:spPr/>
        <p:txBody>
          <a:bodyPr/>
          <a:lstStyle/>
          <a:p>
            <a:r>
              <a:rPr lang="en-US" b="1" dirty="0"/>
              <a:t>ChatGPT &amp; </a:t>
            </a:r>
            <a:r>
              <a:rPr lang="el-GR" b="1" dirty="0"/>
              <a:t>Παραγωγή Κώδικα</a:t>
            </a:r>
            <a:endParaRPr lang="en-US" b="1" dirty="0"/>
          </a:p>
        </p:txBody>
      </p:sp>
      <p:sp>
        <p:nvSpPr>
          <p:cNvPr id="4" name="Rectangle 3">
            <a:extLst>
              <a:ext uri="{FF2B5EF4-FFF2-40B4-BE49-F238E27FC236}">
                <a16:creationId xmlns:a16="http://schemas.microsoft.com/office/drawing/2014/main" id="{1759262A-ED78-5C68-0855-2727F6C28BC7}"/>
              </a:ext>
            </a:extLst>
          </p:cNvPr>
          <p:cNvSpPr/>
          <p:nvPr/>
        </p:nvSpPr>
        <p:spPr>
          <a:xfrm>
            <a:off x="907026" y="2445825"/>
            <a:ext cx="10589342" cy="2450639"/>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9F0CAC2-849E-10A6-8CBC-DFB86229666B}"/>
              </a:ext>
            </a:extLst>
          </p:cNvPr>
          <p:cNvSpPr txBox="1"/>
          <p:nvPr/>
        </p:nvSpPr>
        <p:spPr>
          <a:xfrm>
            <a:off x="1012723" y="2518434"/>
            <a:ext cx="10304206" cy="2352952"/>
          </a:xfrm>
          <a:prstGeom prst="rect">
            <a:avLst/>
          </a:prstGeom>
          <a:noFill/>
        </p:spPr>
        <p:txBody>
          <a:bodyPr wrap="square" rtlCol="0">
            <a:spAutoFit/>
          </a:bodyPr>
          <a:lstStyle/>
          <a:p>
            <a:pPr algn="just">
              <a:lnSpc>
                <a:spcPct val="150000"/>
              </a:lnSpc>
              <a:spcAft>
                <a:spcPts val="600"/>
              </a:spcAft>
              <a:tabLst>
                <a:tab pos="2033270" algn="l"/>
              </a:tabLst>
            </a:pPr>
            <a:r>
              <a:rPr lang="el-GR"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"Γράψε έναν κώδικα σε Python που θα φορτώνει ένα αρχείο CSV με δεδομένα πωλήσεων, θα υπολογίζει τα συνολικά έσοδα και θα βρίσκει το προϊόν με τις περισσότερες πωλήσεις. Χρησιμοποίησε τη βιβλιοθήκη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pandas</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για την επεξεργασία των δεδομένων. Το αρχείο CSV θα έχει τις εξής στήλες: Product,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Quantity</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Price</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Στο τέλος, εμφάνισε τα συνολικά έσοδα και το όνομα του προϊόντος με τις περισσότερες πωλήσεις."</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64101175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C708E69-1E9A-FC85-96C5-711144E27B7A}"/>
              </a:ext>
            </a:extLst>
          </p:cNvPr>
          <p:cNvSpPr>
            <a:spLocks noGrp="1"/>
          </p:cNvSpPr>
          <p:nvPr>
            <p:ph type="title"/>
          </p:nvPr>
        </p:nvSpPr>
        <p:spPr/>
        <p:txBody>
          <a:bodyPr/>
          <a:lstStyle/>
          <a:p>
            <a:r>
              <a:rPr lang="el-GR" b="1" dirty="0"/>
              <a:t>Συμπεράσματα</a:t>
            </a:r>
            <a:endParaRPr lang="en-US" b="1" dirty="0"/>
          </a:p>
        </p:txBody>
      </p:sp>
      <p:sp>
        <p:nvSpPr>
          <p:cNvPr id="3" name="Content Placeholder 2">
            <a:extLst>
              <a:ext uri="{FF2B5EF4-FFF2-40B4-BE49-F238E27FC236}">
                <a16:creationId xmlns:a16="http://schemas.microsoft.com/office/drawing/2014/main" id="{98B33BAF-913E-5D08-1B60-037F7D5B9C51}"/>
              </a:ext>
            </a:extLst>
          </p:cNvPr>
          <p:cNvSpPr>
            <a:spLocks noGrp="1"/>
          </p:cNvSpPr>
          <p:nvPr>
            <p:ph idx="1"/>
          </p:nvPr>
        </p:nvSpPr>
        <p:spPr>
          <a:xfrm>
            <a:off x="838200" y="1589650"/>
            <a:ext cx="10515600" cy="4024569"/>
          </a:xfrm>
        </p:spPr>
        <p:txBody>
          <a:bodyPr>
            <a:normAutofit/>
          </a:bodyPr>
          <a:lstStyle/>
          <a:p>
            <a:pPr algn="just"/>
            <a:r>
              <a:rPr lang="el-GR" sz="2400" dirty="0"/>
              <a:t>Τα παραπάνω παραδείγματα δείχνουν πώς η χρήση του ChatGPT μπορεί να βοηθήσει στην κατανόηση ενός τεχνικού κειμένου, κάνοντας το περιεχόμενο πιο προσιτό ακόμη και σε άτομα με περιορισμένη εξοικείωση με το θέμα. Η ευελιξία στα prompts επιτρέπει την προσαρμογή των απαντήσεων για να καλύψουν συγκεκριμένες ανάγκες και ερωτήματα.</a:t>
            </a:r>
            <a:endParaRPr lang="en-US" sz="2400" dirty="0"/>
          </a:p>
          <a:p>
            <a:pPr algn="just"/>
            <a:endParaRPr lang="en-US" sz="2400" dirty="0"/>
          </a:p>
          <a:p>
            <a:pPr algn="just"/>
            <a:r>
              <a:rPr lang="el-GR" sz="2400" dirty="0"/>
              <a:t>Το ChatGPT μπορεί να βοηθήσει στην παραγωγή διαφημιστικών κειμένων προσαρμοσμένων για διάφορες πλατφόρμες, όπως ιστοτόπους, email, ραδιόφωνο, δελτία τύπου, Facebook και Twitter. Η ευελιξία στα prompts επιτρέπει τη δημιουργία εξατομικευμένου και κατάλληλου περιεχομένου για κάθε πλατφόρμα, βελτιώνοντας έτσι την αποτελεσματικότητα της επικοινωνίας.</a:t>
            </a:r>
            <a:endParaRPr lang="en-US" sz="2400" dirty="0"/>
          </a:p>
        </p:txBody>
      </p:sp>
    </p:spTree>
    <p:extLst>
      <p:ext uri="{BB962C8B-B14F-4D97-AF65-F5344CB8AC3E}">
        <p14:creationId xmlns:p14="http://schemas.microsoft.com/office/powerpoint/2010/main" val="90745275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E4844F-C47D-46DE-E83A-F161321B1C07}"/>
              </a:ext>
            </a:extLst>
          </p:cNvPr>
          <p:cNvSpPr>
            <a:spLocks noGrp="1"/>
          </p:cNvSpPr>
          <p:nvPr>
            <p:ph type="title"/>
          </p:nvPr>
        </p:nvSpPr>
        <p:spPr>
          <a:xfrm>
            <a:off x="838200" y="2766218"/>
            <a:ext cx="10515600" cy="1325563"/>
          </a:xfrm>
        </p:spPr>
        <p:txBody>
          <a:bodyPr/>
          <a:lstStyle/>
          <a:p>
            <a:pPr algn="ctr"/>
            <a:r>
              <a:rPr lang="el-GR" b="1" dirty="0"/>
              <a:t>Δημιουργία εξατομικευμένου </a:t>
            </a:r>
            <a:r>
              <a:rPr lang="en-US" b="1" dirty="0"/>
              <a:t>GPT</a:t>
            </a:r>
          </a:p>
        </p:txBody>
      </p:sp>
    </p:spTree>
    <p:extLst>
      <p:ext uri="{BB962C8B-B14F-4D97-AF65-F5344CB8AC3E}">
        <p14:creationId xmlns:p14="http://schemas.microsoft.com/office/powerpoint/2010/main" val="22509858"/>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561EC1-520F-F34B-AA86-88CEA0BE7025}"/>
              </a:ext>
            </a:extLst>
          </p:cNvPr>
          <p:cNvSpPr>
            <a:spLocks noGrp="1"/>
          </p:cNvSpPr>
          <p:nvPr>
            <p:ph type="title"/>
          </p:nvPr>
        </p:nvSpPr>
        <p:spPr/>
        <p:txBody>
          <a:bodyPr/>
          <a:lstStyle/>
          <a:p>
            <a:r>
              <a:rPr lang="el-GR" b="1" dirty="0"/>
              <a:t>Τι είναι το εξατομικευμένο </a:t>
            </a:r>
            <a:r>
              <a:rPr lang="en-US" b="1" dirty="0"/>
              <a:t>GPT</a:t>
            </a:r>
            <a:r>
              <a:rPr lang="el-GR" b="1" dirty="0"/>
              <a:t>;</a:t>
            </a:r>
            <a:endParaRPr lang="en-US" b="1" dirty="0"/>
          </a:p>
        </p:txBody>
      </p:sp>
      <p:sp>
        <p:nvSpPr>
          <p:cNvPr id="3" name="Content Placeholder 2">
            <a:extLst>
              <a:ext uri="{FF2B5EF4-FFF2-40B4-BE49-F238E27FC236}">
                <a16:creationId xmlns:a16="http://schemas.microsoft.com/office/drawing/2014/main" id="{6630639F-C204-0D97-E168-5A98A4FB839F}"/>
              </a:ext>
            </a:extLst>
          </p:cNvPr>
          <p:cNvSpPr>
            <a:spLocks noGrp="1"/>
          </p:cNvSpPr>
          <p:nvPr>
            <p:ph idx="1"/>
          </p:nvPr>
        </p:nvSpPr>
        <p:spPr>
          <a:xfrm>
            <a:off x="838200" y="1460500"/>
            <a:ext cx="10515600" cy="5032375"/>
          </a:xfrm>
        </p:spPr>
        <p:txBody>
          <a:bodyPr>
            <a:normAutofit lnSpcReduction="10000"/>
          </a:bodyPr>
          <a:lstStyle/>
          <a:p>
            <a:pPr algn="just"/>
            <a:r>
              <a:rPr lang="el-GR" sz="2400" dirty="0"/>
              <a:t>Τα εξατομικευμένα GPTs είναι AI μοντέλα που μπορούμε να προσαρμόσουμε σε συγκεκριμένα ενδιαφέροντα, επαγγελματικούς τομείς ή εργασίες. Μπορούμε να ρυθμίσουμε τη συμπεριφορά, τις γνώσεις και τον τόνο τους ώστε να ταιριάζουν με τις προτιμήσεις μας, κάνοντάς τα πιο αποτελεσματικά στη δουλειά μας.</a:t>
            </a:r>
          </a:p>
          <a:p>
            <a:pPr marL="0" indent="0" algn="just">
              <a:buNone/>
            </a:pPr>
            <a:endParaRPr lang="el-GR" sz="2400" dirty="0"/>
          </a:p>
          <a:p>
            <a:pPr algn="just"/>
            <a:r>
              <a:rPr lang="el-GR" sz="2400" dirty="0"/>
              <a:t>Μπορούν να μας βοηθήσουν να επιταχύνουμε τη ροή εργασίας μας συνοψίζοντας άρθρα, συντάσσοντας emails, παρέχοντας επιστημονικές αναλύσεις ή υποστηρίζοντας τον κώδικά μας, τη </a:t>
            </a:r>
            <a:r>
              <a:rPr lang="el-GR" sz="2400" dirty="0" err="1"/>
              <a:t>βιοπληροφορική</a:t>
            </a:r>
            <a:r>
              <a:rPr lang="el-GR" sz="2400" dirty="0"/>
              <a:t> και την επεξεργασία δεδομένων, προσαρμοσμένα στις ανάγκες μας.</a:t>
            </a:r>
          </a:p>
          <a:p>
            <a:pPr marL="0" indent="0" algn="just">
              <a:buNone/>
            </a:pPr>
            <a:endParaRPr lang="el-GR" sz="2400" dirty="0"/>
          </a:p>
          <a:p>
            <a:pPr algn="just"/>
            <a:r>
              <a:rPr lang="el-GR" sz="2400" dirty="0"/>
              <a:t>Τα GPTs μπορούν να αυτοματοποιήσουν επαναλαμβανόμενες εργασίες, να μας προσφέρουν έξυπνες προτάσεις και να υποστηρίξουν τη διαχείριση των έργων μας, είτε πρόκειται για ακαδημαϊκή συγγραφή, οργάνωση συνεδρίων ή ανάπτυξη εφαρμογών τεχνητής νοημοσύνης.</a:t>
            </a:r>
          </a:p>
          <a:p>
            <a:pPr algn="just"/>
            <a:endParaRPr lang="en-US" sz="2400" dirty="0"/>
          </a:p>
        </p:txBody>
      </p:sp>
    </p:spTree>
    <p:extLst>
      <p:ext uri="{BB962C8B-B14F-4D97-AF65-F5344CB8AC3E}">
        <p14:creationId xmlns:p14="http://schemas.microsoft.com/office/powerpoint/2010/main" val="168694689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734036-ED09-6A7B-A504-9E6A20C2520C}"/>
              </a:ext>
            </a:extLst>
          </p:cNvPr>
          <p:cNvSpPr>
            <a:spLocks noGrp="1"/>
          </p:cNvSpPr>
          <p:nvPr>
            <p:ph type="title"/>
          </p:nvPr>
        </p:nvSpPr>
        <p:spPr>
          <a:xfrm>
            <a:off x="838200" y="178311"/>
            <a:ext cx="10515600" cy="1325563"/>
          </a:xfrm>
        </p:spPr>
        <p:txBody>
          <a:bodyPr/>
          <a:lstStyle/>
          <a:p>
            <a:r>
              <a:rPr lang="el-GR" b="1" dirty="0"/>
              <a:t>Δημιουργία </a:t>
            </a:r>
            <a:r>
              <a:rPr lang="en-US" b="1" dirty="0"/>
              <a:t>AI Business Expert</a:t>
            </a:r>
          </a:p>
        </p:txBody>
      </p:sp>
      <p:sp>
        <p:nvSpPr>
          <p:cNvPr id="4" name="Rectangle 3">
            <a:extLst>
              <a:ext uri="{FF2B5EF4-FFF2-40B4-BE49-F238E27FC236}">
                <a16:creationId xmlns:a16="http://schemas.microsoft.com/office/drawing/2014/main" id="{0B6294CC-608D-8AB8-B4C0-FEDA9C91BB55}"/>
              </a:ext>
            </a:extLst>
          </p:cNvPr>
          <p:cNvSpPr/>
          <p:nvPr/>
        </p:nvSpPr>
        <p:spPr>
          <a:xfrm>
            <a:off x="838200" y="1954213"/>
            <a:ext cx="10589342" cy="4843463"/>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17D4785-B8E8-06C8-8990-D82DC1E4BC25}"/>
              </a:ext>
            </a:extLst>
          </p:cNvPr>
          <p:cNvSpPr txBox="1"/>
          <p:nvPr/>
        </p:nvSpPr>
        <p:spPr>
          <a:xfrm>
            <a:off x="943897" y="2026822"/>
            <a:ext cx="10304206" cy="4661276"/>
          </a:xfrm>
          <a:prstGeom prst="rect">
            <a:avLst/>
          </a:prstGeom>
          <a:noFill/>
        </p:spPr>
        <p:txBody>
          <a:bodyPr wrap="square" rtlCol="0">
            <a:spAutoFit/>
          </a:bodyPr>
          <a:lstStyle/>
          <a:p>
            <a:pPr algn="just">
              <a:lnSpc>
                <a:spcPct val="150000"/>
              </a:lnSpc>
              <a:spcAft>
                <a:spcPts val="600"/>
              </a:spcAft>
              <a:tabLst>
                <a:tab pos="2033270" algn="l"/>
              </a:tabLst>
            </a:pPr>
            <a:r>
              <a:rPr lang="el-GR"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Θέλω να απαντάς ως ειδικός τεχνητής νοημοσύνης για επιχειρήσεις και εταιρείες. Όλες οι απαντήσεις που θα δίνεις στους χρήστες θα προέρχονται από το παραπάνω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docx</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το οποίο σου έστειλα (πρόκειται για ένα βιβλίο που αφορά σε AI για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business</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Σε περίπτωση που κάποια ερώτηση δεν μπορεί να απαντηθεί με βάση το περιεχόμενο του βιβλίου μπορείς να κάνεις αναζήτηση και στο διαδίκτυο. Σε περίπτωση που η απάντηση προέρχεται από το βιβλίο θέλω να ξεκινάς την απάντηση με την φράση "Σύμφωνα με τις γνώσεις που έχω," ενώ σε περίπτωση που η απάντηση προέρχεται από αναζήτηση στο διαδίκτυο θέλω να ξεκινάς την απάντηση σου με τη φράση: "Δεν γνωρίζω πολλά όσον αφορά στο συγκεκριμένο κομμάτι, αλλά σύμφωνα με την αναζήτηση που έκανα τώρα</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n-US"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Οι απαντήσεις που θα δίνεις θα πρέπει να είναι γραμμένες σε Ελληνική γλώσσα.</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A55DC10B-E1EA-6FFB-5CE0-A55AB29602BA}"/>
              </a:ext>
            </a:extLst>
          </p:cNvPr>
          <p:cNvSpPr/>
          <p:nvPr/>
        </p:nvSpPr>
        <p:spPr>
          <a:xfrm>
            <a:off x="838200" y="1226870"/>
            <a:ext cx="2632587" cy="554008"/>
          </a:xfrm>
          <a:prstGeom prst="rect">
            <a:avLst/>
          </a:prstGeom>
          <a:solidFill>
            <a:schemeClr val="accent4">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TextBox 5">
            <a:extLst>
              <a:ext uri="{FF2B5EF4-FFF2-40B4-BE49-F238E27FC236}">
                <a16:creationId xmlns:a16="http://schemas.microsoft.com/office/drawing/2014/main" id="{59899FDB-AD4E-851B-77BD-D9BCCF5BE42F}"/>
              </a:ext>
            </a:extLst>
          </p:cNvPr>
          <p:cNvSpPr txBox="1"/>
          <p:nvPr/>
        </p:nvSpPr>
        <p:spPr>
          <a:xfrm>
            <a:off x="894737" y="1303819"/>
            <a:ext cx="2632587" cy="400110"/>
          </a:xfrm>
          <a:prstGeom prst="rect">
            <a:avLst/>
          </a:prstGeom>
          <a:noFill/>
        </p:spPr>
        <p:txBody>
          <a:bodyPr wrap="square" rtlCol="0">
            <a:spAutoFit/>
          </a:bodyPr>
          <a:lstStyle/>
          <a:p>
            <a:r>
              <a:rPr lang="en-US" sz="2000" b="1" dirty="0"/>
              <a:t>Business AI Consultant</a:t>
            </a:r>
          </a:p>
        </p:txBody>
      </p:sp>
    </p:spTree>
    <p:extLst>
      <p:ext uri="{BB962C8B-B14F-4D97-AF65-F5344CB8AC3E}">
        <p14:creationId xmlns:p14="http://schemas.microsoft.com/office/powerpoint/2010/main" val="144568682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F1D54-A004-F4A8-DBA9-FD780F7A456C}"/>
              </a:ext>
            </a:extLst>
          </p:cNvPr>
          <p:cNvSpPr>
            <a:spLocks noGrp="1"/>
          </p:cNvSpPr>
          <p:nvPr>
            <p:ph type="title"/>
          </p:nvPr>
        </p:nvSpPr>
        <p:spPr/>
        <p:txBody>
          <a:bodyPr/>
          <a:lstStyle/>
          <a:p>
            <a:r>
              <a:rPr lang="en-US" b="1" dirty="0"/>
              <a:t>Conversation Starters</a:t>
            </a:r>
          </a:p>
        </p:txBody>
      </p:sp>
      <p:sp>
        <p:nvSpPr>
          <p:cNvPr id="3" name="Content Placeholder 2">
            <a:extLst>
              <a:ext uri="{FF2B5EF4-FFF2-40B4-BE49-F238E27FC236}">
                <a16:creationId xmlns:a16="http://schemas.microsoft.com/office/drawing/2014/main" id="{A169F59E-038E-02FD-9371-90C9A4375FB7}"/>
              </a:ext>
            </a:extLst>
          </p:cNvPr>
          <p:cNvSpPr>
            <a:spLocks noGrp="1"/>
          </p:cNvSpPr>
          <p:nvPr>
            <p:ph idx="1"/>
          </p:nvPr>
        </p:nvSpPr>
        <p:spPr>
          <a:xfrm>
            <a:off x="838200" y="1825625"/>
            <a:ext cx="10515600" cy="4142556"/>
          </a:xfrm>
        </p:spPr>
        <p:txBody>
          <a:bodyPr/>
          <a:lstStyle/>
          <a:p>
            <a:r>
              <a:rPr lang="el-GR" dirty="0"/>
              <a:t>Πώς μπορώ να βελτιώσω την απόδοση της επιχείρησής μου;</a:t>
            </a:r>
            <a:endParaRPr lang="en-US" dirty="0"/>
          </a:p>
          <a:p>
            <a:endParaRPr lang="en-US" dirty="0"/>
          </a:p>
          <a:p>
            <a:r>
              <a:rPr lang="el-GR" dirty="0"/>
              <a:t>Ποιες είναι οι νέες τάσεις στο επιχειρηματικό τοπίο;</a:t>
            </a:r>
            <a:endParaRPr lang="en-US" dirty="0"/>
          </a:p>
          <a:p>
            <a:endParaRPr lang="en-US" dirty="0"/>
          </a:p>
          <a:p>
            <a:r>
              <a:rPr lang="el-GR" dirty="0"/>
              <a:t>Τι δείχνουν οι μελέτες για την αυτοματοποίηση στις επιχειρήσεις;</a:t>
            </a:r>
            <a:endParaRPr lang="en-US" dirty="0"/>
          </a:p>
          <a:p>
            <a:endParaRPr lang="en-US" dirty="0"/>
          </a:p>
          <a:p>
            <a:r>
              <a:rPr lang="el-GR" dirty="0"/>
              <a:t>Πώς μπορώ να ενσωματώσω την τεχνητή νοημοσύνη στην επιχείρηση μου;</a:t>
            </a:r>
            <a:endParaRPr lang="en-US" dirty="0"/>
          </a:p>
        </p:txBody>
      </p:sp>
    </p:spTree>
    <p:extLst>
      <p:ext uri="{BB962C8B-B14F-4D97-AF65-F5344CB8AC3E}">
        <p14:creationId xmlns:p14="http://schemas.microsoft.com/office/powerpoint/2010/main" val="3438236483"/>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7932A2-627B-5539-203E-706001EF8D24}"/>
              </a:ext>
            </a:extLst>
          </p:cNvPr>
          <p:cNvSpPr>
            <a:spLocks noGrp="1"/>
          </p:cNvSpPr>
          <p:nvPr>
            <p:ph type="title"/>
          </p:nvPr>
        </p:nvSpPr>
        <p:spPr>
          <a:xfrm>
            <a:off x="838200" y="2766218"/>
            <a:ext cx="10515600" cy="1325563"/>
          </a:xfrm>
        </p:spPr>
        <p:txBody>
          <a:bodyPr/>
          <a:lstStyle/>
          <a:p>
            <a:pPr algn="ctr"/>
            <a:r>
              <a:rPr lang="en-US" b="1" dirty="0"/>
              <a:t>DALL·E</a:t>
            </a:r>
          </a:p>
        </p:txBody>
      </p:sp>
    </p:spTree>
    <p:extLst>
      <p:ext uri="{BB962C8B-B14F-4D97-AF65-F5344CB8AC3E}">
        <p14:creationId xmlns:p14="http://schemas.microsoft.com/office/powerpoint/2010/main" val="2091439314"/>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22B599-71C3-A675-71BE-7011C035E3E1}"/>
              </a:ext>
            </a:extLst>
          </p:cNvPr>
          <p:cNvSpPr>
            <a:spLocks noGrp="1"/>
          </p:cNvSpPr>
          <p:nvPr>
            <p:ph type="title"/>
          </p:nvPr>
        </p:nvSpPr>
        <p:spPr/>
        <p:txBody>
          <a:bodyPr/>
          <a:lstStyle/>
          <a:p>
            <a:r>
              <a:rPr lang="en-US" b="1" dirty="0"/>
              <a:t>DALL·E</a:t>
            </a:r>
          </a:p>
        </p:txBody>
      </p:sp>
      <p:sp>
        <p:nvSpPr>
          <p:cNvPr id="3" name="Content Placeholder 2">
            <a:extLst>
              <a:ext uri="{FF2B5EF4-FFF2-40B4-BE49-F238E27FC236}">
                <a16:creationId xmlns:a16="http://schemas.microsoft.com/office/drawing/2014/main" id="{1313AE22-36B9-27A8-3DF6-DB7238AFEA15}"/>
              </a:ext>
            </a:extLst>
          </p:cNvPr>
          <p:cNvSpPr>
            <a:spLocks noGrp="1"/>
          </p:cNvSpPr>
          <p:nvPr>
            <p:ph idx="1"/>
          </p:nvPr>
        </p:nvSpPr>
        <p:spPr/>
        <p:txBody>
          <a:bodyPr>
            <a:normAutofit fontScale="92500"/>
          </a:bodyPr>
          <a:lstStyle/>
          <a:p>
            <a:pPr algn="just"/>
            <a:r>
              <a:rPr lang="el-GR" dirty="0"/>
              <a:t>DALL·E: είναι ένα προηγμένο μοντέλο τεχνητής νοημοσύνης που δημιουργεί εικόνες από περιγραφές κειμένου, χρησιμοποιώντας </a:t>
            </a:r>
            <a:r>
              <a:rPr lang="el-GR" dirty="0" err="1"/>
              <a:t>deep</a:t>
            </a:r>
            <a:r>
              <a:rPr lang="el-GR" dirty="0"/>
              <a:t> </a:t>
            </a:r>
            <a:r>
              <a:rPr lang="el-GR" dirty="0" err="1"/>
              <a:t>learning</a:t>
            </a:r>
            <a:r>
              <a:rPr lang="el-GR" dirty="0"/>
              <a:t> και </a:t>
            </a:r>
            <a:r>
              <a:rPr lang="el-GR" dirty="0" err="1"/>
              <a:t>generative</a:t>
            </a:r>
            <a:r>
              <a:rPr lang="el-GR" dirty="0"/>
              <a:t> adversarial </a:t>
            </a:r>
            <a:r>
              <a:rPr lang="el-GR" dirty="0" err="1"/>
              <a:t>networks</a:t>
            </a:r>
            <a:r>
              <a:rPr lang="el-GR" dirty="0"/>
              <a:t> (</a:t>
            </a:r>
            <a:r>
              <a:rPr lang="el-GR" dirty="0" err="1"/>
              <a:t>GANs</a:t>
            </a:r>
            <a:r>
              <a:rPr lang="el-GR" dirty="0"/>
              <a:t>).</a:t>
            </a:r>
          </a:p>
          <a:p>
            <a:pPr algn="just"/>
            <a:endParaRPr lang="el-GR" dirty="0"/>
          </a:p>
          <a:p>
            <a:pPr algn="just"/>
            <a:r>
              <a:rPr lang="el-GR" dirty="0"/>
              <a:t>Αναπτύχθηκε από την OpenAI και βασίζεται στην ίδια αρχιτεκτονική με το GPT, αλλά εκπαιδεύτηκε να μετατρέπει λέξεις σε οπτικές αναπαραστάσεις.</a:t>
            </a:r>
          </a:p>
          <a:p>
            <a:pPr algn="just"/>
            <a:endParaRPr lang="el-GR" dirty="0"/>
          </a:p>
          <a:p>
            <a:pPr algn="just"/>
            <a:r>
              <a:rPr lang="el-GR" dirty="0"/>
              <a:t>Μπορεί να δημιουργήσει ρεαλιστικές ή φανταστικές εικόνες, να επεξεργαστεί υπάρχουσες εικόνες και να προσαρμόσει στυλ ή χαρακτηριστικά σύμφωνα με τις οδηγίες του χρήστη.</a:t>
            </a:r>
            <a:endParaRPr lang="en-US" dirty="0"/>
          </a:p>
          <a:p>
            <a:endParaRPr lang="en-US" dirty="0"/>
          </a:p>
        </p:txBody>
      </p:sp>
    </p:spTree>
    <p:extLst>
      <p:ext uri="{BB962C8B-B14F-4D97-AF65-F5344CB8AC3E}">
        <p14:creationId xmlns:p14="http://schemas.microsoft.com/office/powerpoint/2010/main" val="2019980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1CA0B2-0294-627E-D9AF-CBEA81DC2D62}"/>
              </a:ext>
            </a:extLst>
          </p:cNvPr>
          <p:cNvSpPr>
            <a:spLocks noGrp="1"/>
          </p:cNvSpPr>
          <p:nvPr>
            <p:ph type="title"/>
          </p:nvPr>
        </p:nvSpPr>
        <p:spPr/>
        <p:txBody>
          <a:bodyPr/>
          <a:lstStyle/>
          <a:p>
            <a:r>
              <a:rPr lang="el-GR" b="1" dirty="0"/>
              <a:t>Σημασία του Prompt στη Σύνταξη Απαντήσεων σε Emails</a:t>
            </a:r>
            <a:endParaRPr lang="en-US" dirty="0"/>
          </a:p>
        </p:txBody>
      </p:sp>
      <p:sp>
        <p:nvSpPr>
          <p:cNvPr id="3" name="Content Placeholder 2">
            <a:extLst>
              <a:ext uri="{FF2B5EF4-FFF2-40B4-BE49-F238E27FC236}">
                <a16:creationId xmlns:a16="http://schemas.microsoft.com/office/drawing/2014/main" id="{9B7F43F6-25B7-0971-1D8A-0342F11F7907}"/>
              </a:ext>
            </a:extLst>
          </p:cNvPr>
          <p:cNvSpPr>
            <a:spLocks noGrp="1"/>
          </p:cNvSpPr>
          <p:nvPr>
            <p:ph idx="1"/>
          </p:nvPr>
        </p:nvSpPr>
        <p:spPr/>
        <p:txBody>
          <a:bodyPr/>
          <a:lstStyle/>
          <a:p>
            <a:pPr algn="just"/>
            <a:endParaRPr lang="en-US" b="1" dirty="0"/>
          </a:p>
          <a:p>
            <a:pPr algn="just"/>
            <a:r>
              <a:rPr lang="el-GR" b="1" dirty="0"/>
              <a:t>Θα αναλύσουμε πώς η χρήση διαφορετικών prompts μπορεί να επηρεάσει την απάντηση ενός μεγάλου γλωσσικού μοντέλου παραγωγής κειμένου (LLM) σε ένα παράπονο πελάτη.</a:t>
            </a:r>
            <a:endParaRPr lang="en-US" b="1" dirty="0"/>
          </a:p>
          <a:p>
            <a:pPr algn="just"/>
            <a:endParaRPr lang="en-US" b="1" dirty="0"/>
          </a:p>
          <a:p>
            <a:pPr algn="just"/>
            <a:r>
              <a:rPr lang="el-GR" b="1" dirty="0"/>
              <a:t>Μέσα από διάφορες τροποποιήσεις του αρχικού prompt, θα διερευνήσουμε πώς μπορούμε να προσαρμόσουμε την απάντηση του μοντέλου ώστε να ανταποκρίνεται καλύτερα στις ανάγκες της συγκεκριμένης περίπτωσης.</a:t>
            </a:r>
            <a:endParaRPr lang="en-US" b="1" dirty="0"/>
          </a:p>
        </p:txBody>
      </p:sp>
    </p:spTree>
    <p:extLst>
      <p:ext uri="{BB962C8B-B14F-4D97-AF65-F5344CB8AC3E}">
        <p14:creationId xmlns:p14="http://schemas.microsoft.com/office/powerpoint/2010/main" val="421082525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2DF022-F8FF-6B54-55D5-AB56308500F3}"/>
              </a:ext>
            </a:extLst>
          </p:cNvPr>
          <p:cNvSpPr>
            <a:spLocks noGrp="1"/>
          </p:cNvSpPr>
          <p:nvPr>
            <p:ph type="title"/>
          </p:nvPr>
        </p:nvSpPr>
        <p:spPr>
          <a:xfrm>
            <a:off x="838200" y="365125"/>
            <a:ext cx="10970342" cy="1325563"/>
          </a:xfrm>
        </p:spPr>
        <p:txBody>
          <a:bodyPr/>
          <a:lstStyle/>
          <a:p>
            <a:r>
              <a:rPr lang="el-GR" b="1" dirty="0"/>
              <a:t>Σενάριο: Χρήση του DALL·E για Επιχειρηματική Ανάπτυξη</a:t>
            </a:r>
            <a:endParaRPr lang="en-US" b="1" dirty="0"/>
          </a:p>
        </p:txBody>
      </p:sp>
      <p:sp>
        <p:nvSpPr>
          <p:cNvPr id="3" name="Content Placeholder 2">
            <a:extLst>
              <a:ext uri="{FF2B5EF4-FFF2-40B4-BE49-F238E27FC236}">
                <a16:creationId xmlns:a16="http://schemas.microsoft.com/office/drawing/2014/main" id="{A9D63BBE-35B8-0456-D7DE-8FEA4E3BB500}"/>
              </a:ext>
            </a:extLst>
          </p:cNvPr>
          <p:cNvSpPr>
            <a:spLocks noGrp="1"/>
          </p:cNvSpPr>
          <p:nvPr>
            <p:ph idx="1"/>
          </p:nvPr>
        </p:nvSpPr>
        <p:spPr>
          <a:xfrm>
            <a:off x="838200" y="1825625"/>
            <a:ext cx="10515600" cy="1222375"/>
          </a:xfrm>
        </p:spPr>
        <p:txBody>
          <a:bodyPr>
            <a:normAutofit lnSpcReduction="10000"/>
          </a:bodyPr>
          <a:lstStyle/>
          <a:p>
            <a:pPr algn="just"/>
            <a:r>
              <a:rPr lang="el-GR" dirty="0"/>
              <a:t>Έστω ότι μια εταιρεία θέλει να προσφέρει </a:t>
            </a:r>
            <a:r>
              <a:rPr lang="el-GR" dirty="0" err="1"/>
              <a:t>custom</a:t>
            </a:r>
            <a:r>
              <a:rPr lang="el-GR" dirty="0"/>
              <a:t> AI-</a:t>
            </a:r>
            <a:r>
              <a:rPr lang="el-GR" dirty="0" err="1"/>
              <a:t>generated</a:t>
            </a:r>
            <a:r>
              <a:rPr lang="el-GR" dirty="0"/>
              <a:t> </a:t>
            </a:r>
            <a:r>
              <a:rPr lang="el-GR" dirty="0" err="1"/>
              <a:t>visuals</a:t>
            </a:r>
            <a:r>
              <a:rPr lang="el-GR" dirty="0"/>
              <a:t> σε πελάτες που δραστηριοποιούνται σε διαφορετικούς κλάδους, βελτιώνοντας την αισθητική και το </a:t>
            </a:r>
            <a:r>
              <a:rPr lang="el-GR" dirty="0" err="1"/>
              <a:t>branding</a:t>
            </a:r>
            <a:r>
              <a:rPr lang="el-GR" dirty="0"/>
              <a:t> τους.</a:t>
            </a:r>
            <a:endParaRPr lang="en-US" dirty="0"/>
          </a:p>
        </p:txBody>
      </p:sp>
    </p:spTree>
    <p:extLst>
      <p:ext uri="{BB962C8B-B14F-4D97-AF65-F5344CB8AC3E}">
        <p14:creationId xmlns:p14="http://schemas.microsoft.com/office/powerpoint/2010/main" val="135975590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88235F-4352-E3BB-D861-81A48ABA56E3}"/>
              </a:ext>
            </a:extLst>
          </p:cNvPr>
          <p:cNvSpPr>
            <a:spLocks noGrp="1"/>
          </p:cNvSpPr>
          <p:nvPr>
            <p:ph type="title"/>
          </p:nvPr>
        </p:nvSpPr>
        <p:spPr/>
        <p:txBody>
          <a:bodyPr/>
          <a:lstStyle/>
          <a:p>
            <a:r>
              <a:rPr lang="el-GR" b="1" dirty="0"/>
              <a:t>Λογότυπο για </a:t>
            </a:r>
            <a:r>
              <a:rPr lang="en-US" b="1" dirty="0"/>
              <a:t>Startup</a:t>
            </a:r>
          </a:p>
        </p:txBody>
      </p:sp>
      <p:sp>
        <p:nvSpPr>
          <p:cNvPr id="4" name="Rectangle 3">
            <a:extLst>
              <a:ext uri="{FF2B5EF4-FFF2-40B4-BE49-F238E27FC236}">
                <a16:creationId xmlns:a16="http://schemas.microsoft.com/office/drawing/2014/main" id="{7247A748-C45E-3921-F828-F4CB0ABA803D}"/>
              </a:ext>
            </a:extLst>
          </p:cNvPr>
          <p:cNvSpPr/>
          <p:nvPr/>
        </p:nvSpPr>
        <p:spPr>
          <a:xfrm>
            <a:off x="838200" y="1954214"/>
            <a:ext cx="10589342" cy="23236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708AD3FB-88BE-F8E3-64EB-1417F6B34CDC}"/>
              </a:ext>
            </a:extLst>
          </p:cNvPr>
          <p:cNvSpPr txBox="1"/>
          <p:nvPr/>
        </p:nvSpPr>
        <p:spPr>
          <a:xfrm>
            <a:off x="943897" y="2026822"/>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"Ένα premium, μοντέρνο λογότυπο για μια </a:t>
            </a:r>
            <a:r>
              <a:rPr lang="el-GR" sz="2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startup</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τεχνολογίας, σχεδιασμένο με μινιμαλιστικές γραμμές, μεταλλικά χρώματα και μια αφηρημένη απεικόνιση τεχνητής νοημοσύνης, έτοιμο για χρήση σε ιστοσελίδες και επαγγελματικές κάρτες."</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97865461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5D657-B424-3652-E9B0-9F9127DAD989}"/>
              </a:ext>
            </a:extLst>
          </p:cNvPr>
          <p:cNvSpPr>
            <a:spLocks noGrp="1"/>
          </p:cNvSpPr>
          <p:nvPr>
            <p:ph type="title"/>
          </p:nvPr>
        </p:nvSpPr>
        <p:spPr/>
        <p:txBody>
          <a:bodyPr/>
          <a:lstStyle/>
          <a:p>
            <a:r>
              <a:rPr lang="el-GR" b="1" dirty="0"/>
              <a:t>Διαφήμιση για </a:t>
            </a:r>
            <a:r>
              <a:rPr lang="en-US" b="1" dirty="0"/>
              <a:t>Social Media</a:t>
            </a:r>
          </a:p>
        </p:txBody>
      </p:sp>
      <p:sp>
        <p:nvSpPr>
          <p:cNvPr id="4" name="Rectangle 3">
            <a:extLst>
              <a:ext uri="{FF2B5EF4-FFF2-40B4-BE49-F238E27FC236}">
                <a16:creationId xmlns:a16="http://schemas.microsoft.com/office/drawing/2014/main" id="{0E88A823-28DE-B3FA-41FD-3F3455CB919A}"/>
              </a:ext>
            </a:extLst>
          </p:cNvPr>
          <p:cNvSpPr/>
          <p:nvPr/>
        </p:nvSpPr>
        <p:spPr>
          <a:xfrm>
            <a:off x="838200" y="1954214"/>
            <a:ext cx="10589342" cy="23236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D531B35-4276-9738-15E9-85D9DB4157BF}"/>
              </a:ext>
            </a:extLst>
          </p:cNvPr>
          <p:cNvSpPr txBox="1"/>
          <p:nvPr/>
        </p:nvSpPr>
        <p:spPr>
          <a:xfrm>
            <a:off x="943897" y="2026822"/>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"Μια εντυπωσιακή διαφημιστική εικόνα για ένα πολυτελές καφέ, που δείχνει ένα ρομαντικό ηλιοβασίλεμα σε αστικό περιβάλλον, με μια αχνιστή κούπα καφέ σε πρώτο πλάνο και μια ατμοσφαιρική διάθεση, έτοιμη για Instagram </a:t>
            </a:r>
            <a:r>
              <a:rPr lang="el-GR" sz="2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marketing</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26620119"/>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C10777-99EC-6251-4F77-0D2E3D63DC1A}"/>
              </a:ext>
            </a:extLst>
          </p:cNvPr>
          <p:cNvSpPr>
            <a:spLocks noGrp="1"/>
          </p:cNvSpPr>
          <p:nvPr>
            <p:ph type="title"/>
          </p:nvPr>
        </p:nvSpPr>
        <p:spPr/>
        <p:txBody>
          <a:bodyPr/>
          <a:lstStyle/>
          <a:p>
            <a:r>
              <a:rPr lang="en-US" b="1" dirty="0"/>
              <a:t>E-commerce </a:t>
            </a:r>
            <a:r>
              <a:rPr lang="el-GR" b="1" dirty="0"/>
              <a:t>και Προώθηση Προϊόντων</a:t>
            </a:r>
            <a:endParaRPr lang="en-US" b="1" dirty="0"/>
          </a:p>
        </p:txBody>
      </p:sp>
      <p:sp>
        <p:nvSpPr>
          <p:cNvPr id="4" name="Rectangle 3">
            <a:extLst>
              <a:ext uri="{FF2B5EF4-FFF2-40B4-BE49-F238E27FC236}">
                <a16:creationId xmlns:a16="http://schemas.microsoft.com/office/drawing/2014/main" id="{72F6E47E-BDAB-2BAE-F06B-C0EE34A67C78}"/>
              </a:ext>
            </a:extLst>
          </p:cNvPr>
          <p:cNvSpPr/>
          <p:nvPr/>
        </p:nvSpPr>
        <p:spPr>
          <a:xfrm>
            <a:off x="838200" y="1954214"/>
            <a:ext cx="10589342" cy="23236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E1B59E80-9763-C78D-0F86-28B88257E3AE}"/>
              </a:ext>
            </a:extLst>
          </p:cNvPr>
          <p:cNvSpPr txBox="1"/>
          <p:nvPr/>
        </p:nvSpPr>
        <p:spPr>
          <a:xfrm>
            <a:off x="943897" y="2026822"/>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l-GR" sz="2400" dirty="0"/>
              <a:t>"Μια επαγγελματική </a:t>
            </a:r>
            <a:r>
              <a:rPr lang="el-GR" sz="2400" dirty="0" err="1"/>
              <a:t>φωτορεαλιστική</a:t>
            </a:r>
            <a:r>
              <a:rPr lang="el-GR" sz="2400" dirty="0"/>
              <a:t> απεικόνιση ενός νέου αθλητικού παπουτσιού που λανσάρεται στην αγορά, παρουσιάζοντάς το σε ένα δυναμικό σκηνικό με </a:t>
            </a:r>
            <a:r>
              <a:rPr lang="el-GR" sz="2400" dirty="0" err="1"/>
              <a:t>neon</a:t>
            </a:r>
            <a:r>
              <a:rPr lang="el-GR" sz="2400" dirty="0"/>
              <a:t> φώτα και </a:t>
            </a:r>
            <a:r>
              <a:rPr lang="el-GR" sz="2400" dirty="0" err="1"/>
              <a:t>motion</a:t>
            </a:r>
            <a:r>
              <a:rPr lang="el-GR" sz="2400" dirty="0"/>
              <a:t> </a:t>
            </a:r>
            <a:r>
              <a:rPr lang="el-GR" sz="2400" dirty="0" err="1"/>
              <a:t>effect</a:t>
            </a:r>
            <a:r>
              <a:rPr lang="el-GR" sz="2400" dirty="0"/>
              <a:t>, ιδανικό για καμπάνιες e-</a:t>
            </a:r>
            <a:r>
              <a:rPr lang="el-GR" sz="2400" dirty="0" err="1"/>
              <a:t>commerce</a:t>
            </a:r>
            <a:r>
              <a:rPr lang="el-GR" sz="2400" dirty="0"/>
              <a:t> και διαφημίσεις στο Facebook."</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36973394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649AF0-B1F5-0193-84A9-C35FDE15D2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23B0C8-2F51-F89E-5323-714332DC96A4}"/>
              </a:ext>
            </a:extLst>
          </p:cNvPr>
          <p:cNvSpPr>
            <a:spLocks noGrp="1"/>
          </p:cNvSpPr>
          <p:nvPr>
            <p:ph type="title"/>
          </p:nvPr>
        </p:nvSpPr>
        <p:spPr>
          <a:xfrm>
            <a:off x="838200" y="2766218"/>
            <a:ext cx="10515600" cy="1325563"/>
          </a:xfrm>
        </p:spPr>
        <p:txBody>
          <a:bodyPr/>
          <a:lstStyle/>
          <a:p>
            <a:pPr algn="ctr"/>
            <a:r>
              <a:rPr lang="en-US" b="1" dirty="0"/>
              <a:t>Explore GPTs</a:t>
            </a:r>
          </a:p>
        </p:txBody>
      </p:sp>
    </p:spTree>
    <p:extLst>
      <p:ext uri="{BB962C8B-B14F-4D97-AF65-F5344CB8AC3E}">
        <p14:creationId xmlns:p14="http://schemas.microsoft.com/office/powerpoint/2010/main" val="1469909883"/>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6FF55-0A5A-153F-7406-926ACE4E707A}"/>
              </a:ext>
            </a:extLst>
          </p:cNvPr>
          <p:cNvSpPr>
            <a:spLocks noGrp="1"/>
          </p:cNvSpPr>
          <p:nvPr>
            <p:ph type="title"/>
          </p:nvPr>
        </p:nvSpPr>
        <p:spPr/>
        <p:txBody>
          <a:bodyPr/>
          <a:lstStyle/>
          <a:p>
            <a:r>
              <a:rPr lang="el-GR" b="1" dirty="0"/>
              <a:t>Τι είναι το </a:t>
            </a:r>
            <a:r>
              <a:rPr lang="en-US" b="1" dirty="0"/>
              <a:t>Explore GPTs;</a:t>
            </a:r>
          </a:p>
        </p:txBody>
      </p:sp>
      <p:sp>
        <p:nvSpPr>
          <p:cNvPr id="3" name="Content Placeholder 2">
            <a:extLst>
              <a:ext uri="{FF2B5EF4-FFF2-40B4-BE49-F238E27FC236}">
                <a16:creationId xmlns:a16="http://schemas.microsoft.com/office/drawing/2014/main" id="{E0C36ED9-DD73-772D-9A1E-40DAF86AFE9C}"/>
              </a:ext>
            </a:extLst>
          </p:cNvPr>
          <p:cNvSpPr>
            <a:spLocks noGrp="1"/>
          </p:cNvSpPr>
          <p:nvPr>
            <p:ph idx="1"/>
          </p:nvPr>
        </p:nvSpPr>
        <p:spPr/>
        <p:txBody>
          <a:bodyPr>
            <a:normAutofit fontScale="92500" lnSpcReduction="20000"/>
          </a:bodyPr>
          <a:lstStyle/>
          <a:p>
            <a:pPr algn="just"/>
            <a:r>
              <a:rPr lang="el-GR" dirty="0"/>
              <a:t>Το Explore GPTs είναι μια λειτουργία της OpenAI που επιτρέπει στους χρήστες να ανακαλύπτουν, να προσαρμόζουν και να χρησιμοποιούν διαφορετικές εκδόσεις του GPT, εξειδικευμένες για συγκεκριμένες χρήσεις.</a:t>
            </a:r>
            <a:endParaRPr lang="en-US" dirty="0"/>
          </a:p>
          <a:p>
            <a:pPr algn="just"/>
            <a:endParaRPr lang="en-US" dirty="0"/>
          </a:p>
          <a:p>
            <a:pPr algn="just"/>
            <a:r>
              <a:rPr lang="el-GR" dirty="0"/>
              <a:t>Δίνει τη δυνατότητα σε προγραμματιστές και επιχειρήσεις να δημιουργήσουν </a:t>
            </a:r>
            <a:r>
              <a:rPr lang="el-GR" dirty="0" err="1"/>
              <a:t>custom</a:t>
            </a:r>
            <a:r>
              <a:rPr lang="el-GR" dirty="0"/>
              <a:t> AI μοντέλα που ανταποκρίνονται σε συγκεκριμένες ανάγκες, π.χ., εξυπηρέτηση πελατών, δημιουργική γραφή ή ανάλυση δεδομένων.</a:t>
            </a:r>
            <a:endParaRPr lang="en-US" dirty="0"/>
          </a:p>
          <a:p>
            <a:pPr algn="just"/>
            <a:endParaRPr lang="en-US" dirty="0"/>
          </a:p>
          <a:p>
            <a:pPr algn="just"/>
            <a:r>
              <a:rPr lang="el-GR" dirty="0"/>
              <a:t>Οι χρήστες μπορούν να εξερευνήσουν και να αλληλεπιδράσουν με GPTs διαμορφωμένα από άλλους ή να δημιουργήσουν τα δικά τους, προσαρμόζοντας τη συμπεριφορά και τις ικανότητες του μοντέλου τους.</a:t>
            </a:r>
            <a:endParaRPr lang="en-US" dirty="0"/>
          </a:p>
        </p:txBody>
      </p:sp>
    </p:spTree>
    <p:extLst>
      <p:ext uri="{BB962C8B-B14F-4D97-AF65-F5344CB8AC3E}">
        <p14:creationId xmlns:p14="http://schemas.microsoft.com/office/powerpoint/2010/main" val="39042469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188F23-7A58-700A-95E9-C192DECD16D1}"/>
              </a:ext>
            </a:extLst>
          </p:cNvPr>
          <p:cNvSpPr>
            <a:spLocks noGrp="1"/>
          </p:cNvSpPr>
          <p:nvPr>
            <p:ph type="title"/>
          </p:nvPr>
        </p:nvSpPr>
        <p:spPr/>
        <p:txBody>
          <a:bodyPr/>
          <a:lstStyle/>
          <a:p>
            <a:r>
              <a:rPr lang="en-US" b="1" dirty="0"/>
              <a:t>Explore GPTs</a:t>
            </a:r>
            <a:endParaRPr lang="en-US" dirty="0"/>
          </a:p>
        </p:txBody>
      </p:sp>
      <p:sp>
        <p:nvSpPr>
          <p:cNvPr id="3" name="Content Placeholder 2">
            <a:extLst>
              <a:ext uri="{FF2B5EF4-FFF2-40B4-BE49-F238E27FC236}">
                <a16:creationId xmlns:a16="http://schemas.microsoft.com/office/drawing/2014/main" id="{AF6678F9-6020-4911-4301-A329E22ACA00}"/>
              </a:ext>
            </a:extLst>
          </p:cNvPr>
          <p:cNvSpPr>
            <a:spLocks noGrp="1"/>
          </p:cNvSpPr>
          <p:nvPr>
            <p:ph idx="1"/>
          </p:nvPr>
        </p:nvSpPr>
        <p:spPr/>
        <p:txBody>
          <a:bodyPr/>
          <a:lstStyle/>
          <a:p>
            <a:r>
              <a:rPr lang="en-US" dirty="0"/>
              <a:t>Diagrams: Show Me (</a:t>
            </a:r>
            <a:r>
              <a:rPr lang="en-US" b="1" dirty="0"/>
              <a:t>How should I interpret this data visually?</a:t>
            </a:r>
            <a:r>
              <a:rPr lang="en-US" dirty="0"/>
              <a:t>)</a:t>
            </a:r>
          </a:p>
          <a:p>
            <a:endParaRPr lang="en-US" dirty="0"/>
          </a:p>
          <a:p>
            <a:r>
              <a:rPr lang="en-US" dirty="0"/>
              <a:t>Briefly</a:t>
            </a:r>
          </a:p>
          <a:p>
            <a:endParaRPr lang="en-US" dirty="0"/>
          </a:p>
          <a:p>
            <a:r>
              <a:rPr lang="en-US" i="0" dirty="0">
                <a:solidFill>
                  <a:srgbClr val="0D0D0D"/>
                </a:solidFill>
                <a:effectLst/>
                <a:latin typeface="ui-sans-serif"/>
              </a:rPr>
              <a:t>LOGO (Create a modern logo for a software engineering company that specialized on artificial intelligence. </a:t>
            </a:r>
            <a:r>
              <a:rPr lang="en-US" dirty="0">
                <a:solidFill>
                  <a:srgbClr val="0D0D0D"/>
                </a:solidFill>
                <a:latin typeface="ui-sans-serif"/>
              </a:rPr>
              <a:t>The word Artificial Intelligence should be in the logo.</a:t>
            </a:r>
            <a:r>
              <a:rPr lang="en-US" i="0" dirty="0">
                <a:solidFill>
                  <a:srgbClr val="0D0D0D"/>
                </a:solidFill>
                <a:effectLst/>
                <a:latin typeface="ui-sans-serif"/>
              </a:rPr>
              <a:t>)</a:t>
            </a:r>
            <a:endParaRPr lang="en-US" dirty="0"/>
          </a:p>
          <a:p>
            <a:endParaRPr lang="en-US" dirty="0"/>
          </a:p>
          <a:p>
            <a:endParaRPr lang="en-US" dirty="0"/>
          </a:p>
          <a:p>
            <a:endParaRPr lang="en-US" dirty="0"/>
          </a:p>
          <a:p>
            <a:endParaRPr lang="en-US" dirty="0"/>
          </a:p>
        </p:txBody>
      </p:sp>
    </p:spTree>
    <p:extLst>
      <p:ext uri="{BB962C8B-B14F-4D97-AF65-F5344CB8AC3E}">
        <p14:creationId xmlns:p14="http://schemas.microsoft.com/office/powerpoint/2010/main" val="41300674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6CC645-89B3-6BFD-9D5D-9A9D7ED2487B}"/>
              </a:ext>
            </a:extLst>
          </p:cNvPr>
          <p:cNvSpPr>
            <a:spLocks noGrp="1"/>
          </p:cNvSpPr>
          <p:nvPr>
            <p:ph type="title"/>
          </p:nvPr>
        </p:nvSpPr>
        <p:spPr>
          <a:xfrm>
            <a:off x="838200" y="2766218"/>
            <a:ext cx="10515600" cy="1325563"/>
          </a:xfrm>
        </p:spPr>
        <p:txBody>
          <a:bodyPr/>
          <a:lstStyle/>
          <a:p>
            <a:pPr algn="ctr"/>
            <a:r>
              <a:rPr lang="en-US" b="1" dirty="0" err="1"/>
              <a:t>ChatPDF</a:t>
            </a:r>
            <a:endParaRPr lang="en-US" b="1" dirty="0"/>
          </a:p>
        </p:txBody>
      </p:sp>
    </p:spTree>
    <p:extLst>
      <p:ext uri="{BB962C8B-B14F-4D97-AF65-F5344CB8AC3E}">
        <p14:creationId xmlns:p14="http://schemas.microsoft.com/office/powerpoint/2010/main" val="3441162311"/>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76AB3D-7967-F53A-6632-378D7FA30483}"/>
              </a:ext>
            </a:extLst>
          </p:cNvPr>
          <p:cNvSpPr>
            <a:spLocks noGrp="1"/>
          </p:cNvSpPr>
          <p:nvPr>
            <p:ph type="title"/>
          </p:nvPr>
        </p:nvSpPr>
        <p:spPr>
          <a:xfrm>
            <a:off x="838200" y="2766218"/>
            <a:ext cx="10515600" cy="1325563"/>
          </a:xfrm>
        </p:spPr>
        <p:txBody>
          <a:bodyPr/>
          <a:lstStyle/>
          <a:p>
            <a:pPr algn="ctr"/>
            <a:r>
              <a:rPr lang="en-US" b="1" dirty="0" err="1"/>
              <a:t>NotebookLM</a:t>
            </a:r>
            <a:endParaRPr lang="en-US" b="1" dirty="0"/>
          </a:p>
        </p:txBody>
      </p:sp>
    </p:spTree>
    <p:extLst>
      <p:ext uri="{BB962C8B-B14F-4D97-AF65-F5344CB8AC3E}">
        <p14:creationId xmlns:p14="http://schemas.microsoft.com/office/powerpoint/2010/main" val="4036443803"/>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38893F-CBF3-DDB8-1085-0B8B705F7FFD}"/>
              </a:ext>
            </a:extLst>
          </p:cNvPr>
          <p:cNvSpPr>
            <a:spLocks noGrp="1"/>
          </p:cNvSpPr>
          <p:nvPr>
            <p:ph type="title"/>
          </p:nvPr>
        </p:nvSpPr>
        <p:spPr>
          <a:xfrm>
            <a:off x="838200" y="2766218"/>
            <a:ext cx="10515600" cy="1325563"/>
          </a:xfrm>
        </p:spPr>
        <p:txBody>
          <a:bodyPr/>
          <a:lstStyle/>
          <a:p>
            <a:pPr algn="ctr"/>
            <a:r>
              <a:rPr lang="en-US" b="1" dirty="0"/>
              <a:t>Ideogram</a:t>
            </a:r>
          </a:p>
        </p:txBody>
      </p:sp>
    </p:spTree>
    <p:extLst>
      <p:ext uri="{BB962C8B-B14F-4D97-AF65-F5344CB8AC3E}">
        <p14:creationId xmlns:p14="http://schemas.microsoft.com/office/powerpoint/2010/main" val="353504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3B5A4F-B335-9725-7B85-7D9E50018AD8}"/>
              </a:ext>
            </a:extLst>
          </p:cNvPr>
          <p:cNvSpPr>
            <a:spLocks noGrp="1"/>
          </p:cNvSpPr>
          <p:nvPr>
            <p:ph type="title"/>
          </p:nvPr>
        </p:nvSpPr>
        <p:spPr/>
        <p:txBody>
          <a:bodyPr/>
          <a:lstStyle/>
          <a:p>
            <a:r>
              <a:rPr lang="el-GR" b="1" dirty="0"/>
              <a:t>Σενάριο 1</a:t>
            </a:r>
            <a:endParaRPr lang="en-US" b="1" dirty="0"/>
          </a:p>
        </p:txBody>
      </p:sp>
      <p:sp>
        <p:nvSpPr>
          <p:cNvPr id="3" name="Content Placeholder 2">
            <a:extLst>
              <a:ext uri="{FF2B5EF4-FFF2-40B4-BE49-F238E27FC236}">
                <a16:creationId xmlns:a16="http://schemas.microsoft.com/office/drawing/2014/main" id="{AE031209-3FAB-B231-591B-87C09788C397}"/>
              </a:ext>
            </a:extLst>
          </p:cNvPr>
          <p:cNvSpPr>
            <a:spLocks noGrp="1"/>
          </p:cNvSpPr>
          <p:nvPr>
            <p:ph idx="1"/>
          </p:nvPr>
        </p:nvSpPr>
        <p:spPr>
          <a:xfrm>
            <a:off x="838200" y="1665851"/>
            <a:ext cx="10515600" cy="1763149"/>
          </a:xfrm>
        </p:spPr>
        <p:txBody>
          <a:bodyPr>
            <a:normAutofit/>
          </a:bodyPr>
          <a:lstStyle/>
          <a:p>
            <a:pPr algn="just"/>
            <a:r>
              <a:rPr lang="el-GR" sz="2000" b="1" dirty="0">
                <a:effectLst/>
                <a:latin typeface="Calibri" panose="020F0502020204030204" pitchFamily="34" charset="0"/>
                <a:ea typeface="Times New Roman" panose="02020603050405020304" pitchFamily="18" charset="0"/>
                <a:cs typeface="Calibri" panose="020F0502020204030204" pitchFamily="34" charset="0"/>
              </a:rPr>
              <a:t>Ένας πελάτης, ο κ. Παπαδόπουλος, παραπονιέται μέσω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email</a:t>
            </a:r>
            <a:r>
              <a:rPr lang="el-GR" sz="2000" b="1" dirty="0">
                <a:effectLst/>
                <a:latin typeface="Calibri" panose="020F0502020204030204" pitchFamily="34" charset="0"/>
                <a:ea typeface="Times New Roman" panose="02020603050405020304" pitchFamily="18" charset="0"/>
                <a:cs typeface="Calibri" panose="020F0502020204030204" pitchFamily="34" charset="0"/>
              </a:rPr>
              <a:t> για τις υπηρεσίες που έλαβε από την εταιρεία Ε. Ο κ. Παπαδόπουλος εξηγεί νευριασμένος ότι το λογισμικό που του παραδόθηκε έχει πρόβλημα, καθώς η ιστοσελίδα που δημιουργήθηκε δεν έχει ωραία χρώματα. Θέλουμε να δούμε πώς μπορεί να χρησιμοποιηθεί ένα μεγάλο γλωσσικό μοντέλο παραγωγής κειμένου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LLM</a:t>
            </a:r>
            <a:r>
              <a:rPr lang="el-GR" sz="2000" b="1" dirty="0">
                <a:effectLst/>
                <a:latin typeface="Calibri" panose="020F0502020204030204" pitchFamily="34" charset="0"/>
                <a:ea typeface="Times New Roman" panose="02020603050405020304" pitchFamily="18" charset="0"/>
                <a:cs typeface="Calibri" panose="020F0502020204030204" pitchFamily="34" charset="0"/>
              </a:rPr>
              <a:t>) για να συνταχθεί μια απάντηση σε αυτό το παράπονο και πώς οι διαφορές στο </a:t>
            </a:r>
            <a:r>
              <a:rPr lang="en-US" sz="2000" b="1" dirty="0">
                <a:effectLst/>
                <a:latin typeface="Calibri" panose="020F0502020204030204" pitchFamily="34" charset="0"/>
                <a:ea typeface="Times New Roman" panose="02020603050405020304" pitchFamily="18" charset="0"/>
                <a:cs typeface="Calibri" panose="020F0502020204030204" pitchFamily="34" charset="0"/>
              </a:rPr>
              <a:t>prompt</a:t>
            </a:r>
            <a:r>
              <a:rPr lang="el-GR" sz="2000" b="1" dirty="0">
                <a:effectLst/>
                <a:latin typeface="Calibri" panose="020F0502020204030204" pitchFamily="34" charset="0"/>
                <a:ea typeface="Times New Roman" panose="02020603050405020304" pitchFamily="18" charset="0"/>
                <a:cs typeface="Calibri" panose="020F0502020204030204" pitchFamily="34" charset="0"/>
              </a:rPr>
              <a:t> μπορούν να επηρεάσουν την τελική απάντηση.</a:t>
            </a:r>
            <a:endParaRPr lang="en-US" sz="2000" b="1"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l-GR" dirty="0"/>
          </a:p>
          <a:p>
            <a:endParaRPr lang="en-US" dirty="0"/>
          </a:p>
        </p:txBody>
      </p:sp>
      <p:sp>
        <p:nvSpPr>
          <p:cNvPr id="4" name="Rectangle 3">
            <a:extLst>
              <a:ext uri="{FF2B5EF4-FFF2-40B4-BE49-F238E27FC236}">
                <a16:creationId xmlns:a16="http://schemas.microsoft.com/office/drawing/2014/main" id="{2C03EE34-B7FA-99D8-F318-CC2470EDA7B6}"/>
              </a:ext>
            </a:extLst>
          </p:cNvPr>
          <p:cNvSpPr/>
          <p:nvPr/>
        </p:nvSpPr>
        <p:spPr>
          <a:xfrm>
            <a:off x="963561" y="3601120"/>
            <a:ext cx="10589342" cy="2920181"/>
          </a:xfrm>
          <a:prstGeom prst="rect">
            <a:avLst/>
          </a:prstGeom>
          <a:solidFill>
            <a:schemeClr val="bg2"/>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919BA59-DED9-B26C-47CE-6486D22AFC8F}"/>
              </a:ext>
            </a:extLst>
          </p:cNvPr>
          <p:cNvSpPr txBox="1"/>
          <p:nvPr/>
        </p:nvSpPr>
        <p:spPr>
          <a:xfrm>
            <a:off x="1071716" y="3610957"/>
            <a:ext cx="10363200" cy="3247043"/>
          </a:xfrm>
          <a:prstGeom prst="rect">
            <a:avLst/>
          </a:prstGeom>
          <a:noFill/>
        </p:spPr>
        <p:txBody>
          <a:bodyPr wrap="square" rtlCol="0">
            <a:spAutoFit/>
          </a:bodyPr>
          <a:lstStyle/>
          <a:p>
            <a:pPr algn="just">
              <a:lnSpc>
                <a:spcPct val="150000"/>
              </a:lnSpc>
              <a:spcAft>
                <a:spcPts val="600"/>
              </a:spcAft>
              <a:tabLst>
                <a:tab pos="2033270" algn="l"/>
              </a:tabLst>
            </a:pPr>
            <a:r>
              <a:rPr lang="el-GR" sz="1800" b="1"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Email πελάτη</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Αγαπητοί,</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 εκνευρισμό,</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pPr algn="just">
              <a:lnSpc>
                <a:spcPct val="150000"/>
              </a:lnSpc>
              <a:spcAft>
                <a:spcPts val="600"/>
              </a:spcAft>
              <a:tabLst>
                <a:tab pos="2033270" algn="l"/>
              </a:tabLst>
            </a:pPr>
            <a:r>
              <a:rPr lang="el-GR" sz="1800" i="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Παπαδόπουλος</a:t>
            </a: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282209233"/>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9D377-82FA-3DEB-B36A-B968E068E6E9}"/>
              </a:ext>
            </a:extLst>
          </p:cNvPr>
          <p:cNvSpPr>
            <a:spLocks noGrp="1"/>
          </p:cNvSpPr>
          <p:nvPr>
            <p:ph type="title"/>
          </p:nvPr>
        </p:nvSpPr>
        <p:spPr/>
        <p:txBody>
          <a:bodyPr/>
          <a:lstStyle/>
          <a:p>
            <a:r>
              <a:rPr lang="en-US" b="1" dirty="0"/>
              <a:t>Ideogram</a:t>
            </a:r>
          </a:p>
        </p:txBody>
      </p:sp>
      <p:sp>
        <p:nvSpPr>
          <p:cNvPr id="4" name="Rectangle 3">
            <a:extLst>
              <a:ext uri="{FF2B5EF4-FFF2-40B4-BE49-F238E27FC236}">
                <a16:creationId xmlns:a16="http://schemas.microsoft.com/office/drawing/2014/main" id="{BC4F8FF1-4D72-76AF-BED8-258CAE4F5C3C}"/>
              </a:ext>
            </a:extLst>
          </p:cNvPr>
          <p:cNvSpPr/>
          <p:nvPr/>
        </p:nvSpPr>
        <p:spPr>
          <a:xfrm>
            <a:off x="838200" y="1954214"/>
            <a:ext cx="10589342" cy="2323674"/>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BDA896B7-0316-A6CD-9396-4088769FBA34}"/>
              </a:ext>
            </a:extLst>
          </p:cNvPr>
          <p:cNvSpPr txBox="1"/>
          <p:nvPr/>
        </p:nvSpPr>
        <p:spPr>
          <a:xfrm>
            <a:off x="943897" y="2026822"/>
            <a:ext cx="10304206"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 </a:t>
            </a:r>
            <a:r>
              <a:rPr lang="en-US" sz="2400" dirty="0"/>
              <a:t>A poster for the Neuroscience conference" (</a:t>
            </a:r>
            <a:r>
              <a:rPr lang="en-US" sz="2400" dirty="0" err="1"/>
              <a:t>NeuroConf</a:t>
            </a:r>
            <a:r>
              <a:rPr lang="en-US" sz="2400" dirty="0"/>
              <a:t> 2025) with a bright light blue background. DNA helix and a brain are prominently featured. The text is back and the poster has a retro style. Light Blue background and the helix should be diagonal.</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280080471"/>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BDCF7F-6C1F-DC38-7237-30E8E0A1636D}"/>
              </a:ext>
            </a:extLst>
          </p:cNvPr>
          <p:cNvSpPr>
            <a:spLocks noGrp="1"/>
          </p:cNvSpPr>
          <p:nvPr>
            <p:ph type="title"/>
          </p:nvPr>
        </p:nvSpPr>
        <p:spPr>
          <a:xfrm>
            <a:off x="838200" y="2766218"/>
            <a:ext cx="10515600" cy="1325563"/>
          </a:xfrm>
        </p:spPr>
        <p:txBody>
          <a:bodyPr/>
          <a:lstStyle/>
          <a:p>
            <a:pPr algn="ctr"/>
            <a:r>
              <a:rPr lang="en-US" b="1" dirty="0"/>
              <a:t>Tips</a:t>
            </a:r>
          </a:p>
        </p:txBody>
      </p:sp>
    </p:spTree>
    <p:extLst>
      <p:ext uri="{BB962C8B-B14F-4D97-AF65-F5344CB8AC3E}">
        <p14:creationId xmlns:p14="http://schemas.microsoft.com/office/powerpoint/2010/main" val="262700741"/>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655407-9E8A-257E-7051-B1D486021A22}"/>
              </a:ext>
            </a:extLst>
          </p:cNvPr>
          <p:cNvSpPr>
            <a:spLocks noGrp="1"/>
          </p:cNvSpPr>
          <p:nvPr>
            <p:ph idx="1"/>
          </p:nvPr>
        </p:nvSpPr>
        <p:spPr>
          <a:xfrm>
            <a:off x="838200" y="678426"/>
            <a:ext cx="10515600" cy="5498537"/>
          </a:xfrm>
        </p:spPr>
        <p:txBody>
          <a:bodyPr>
            <a:normAutofit fontScale="92500" lnSpcReduction="10000"/>
          </a:bodyPr>
          <a:lstStyle/>
          <a:p>
            <a:pPr algn="just"/>
            <a:r>
              <a:rPr lang="el-GR" b="1" dirty="0"/>
              <a:t>Η εξειδίκευση είναι το κλειδί: Όσο πιο λεπτομερές και σαφές είναι το prompt που δίνετε, τόσο πιο ακριβείς και σχετικές θα είναι οι απαντήσεις του GPT.</a:t>
            </a:r>
          </a:p>
          <a:p>
            <a:pPr algn="just"/>
            <a:endParaRPr lang="el-GR" b="1" dirty="0"/>
          </a:p>
          <a:p>
            <a:pPr algn="just"/>
            <a:r>
              <a:rPr lang="el-GR" b="1" dirty="0"/>
              <a:t>Δοκιμάστε παραλλαγές: Πειραματιστείτε με διαφορετικές διατυπώσεις, στυλ και προσεγγίσεις για να δείτε ποια οδηγεί στο καλύτερο αποτέλεσμα.</a:t>
            </a:r>
          </a:p>
          <a:p>
            <a:pPr algn="just"/>
            <a:endParaRPr lang="el-GR" b="1" dirty="0"/>
          </a:p>
          <a:p>
            <a:pPr algn="just"/>
            <a:r>
              <a:rPr lang="el-GR" b="1" dirty="0"/>
              <a:t>Να είστε σαφείς: Δώστε ξεκάθαρες οδηγίες και περιγράψτε ακριβώς τι θέλετε να λάβετε ως απάντηση, αποφεύγοντας γενικότητες.</a:t>
            </a:r>
          </a:p>
          <a:p>
            <a:pPr algn="just"/>
            <a:endParaRPr lang="el-GR" b="1" dirty="0"/>
          </a:p>
          <a:p>
            <a:pPr algn="just"/>
            <a:r>
              <a:rPr lang="el-GR" b="1" dirty="0"/>
              <a:t>Να είστε όσο πιο αναλυτικοί γίνεται: Όσο περισσότερες λεπτομέρειες και παραδείγματα περιλαμβάνει το prompt σας, τόσο πιο </a:t>
            </a:r>
            <a:r>
              <a:rPr lang="el-GR" b="1" dirty="0" err="1"/>
              <a:t>στοχευμένη</a:t>
            </a:r>
            <a:r>
              <a:rPr lang="el-GR" b="1" dirty="0"/>
              <a:t> και χρήσιμη θα είναι η απάντηση.</a:t>
            </a:r>
            <a:endParaRPr lang="en-US" b="1" dirty="0"/>
          </a:p>
        </p:txBody>
      </p:sp>
    </p:spTree>
    <p:extLst>
      <p:ext uri="{BB962C8B-B14F-4D97-AF65-F5344CB8AC3E}">
        <p14:creationId xmlns:p14="http://schemas.microsoft.com/office/powerpoint/2010/main" val="321176278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24F486-C37D-5BD5-6682-53BE89D28F5F}"/>
              </a:ext>
            </a:extLst>
          </p:cNvPr>
          <p:cNvSpPr>
            <a:spLocks noGrp="1"/>
          </p:cNvSpPr>
          <p:nvPr>
            <p:ph type="title"/>
          </p:nvPr>
        </p:nvSpPr>
        <p:spPr>
          <a:xfrm>
            <a:off x="838200" y="2766218"/>
            <a:ext cx="10515600" cy="1325563"/>
          </a:xfrm>
        </p:spPr>
        <p:txBody>
          <a:bodyPr/>
          <a:lstStyle/>
          <a:p>
            <a:pPr algn="ctr"/>
            <a:r>
              <a:rPr lang="en-US" b="1" dirty="0"/>
              <a:t>Q &amp; A</a:t>
            </a:r>
          </a:p>
        </p:txBody>
      </p:sp>
    </p:spTree>
    <p:extLst>
      <p:ext uri="{BB962C8B-B14F-4D97-AF65-F5344CB8AC3E}">
        <p14:creationId xmlns:p14="http://schemas.microsoft.com/office/powerpoint/2010/main" val="396401046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EC749D-9077-DF00-B8DA-741DA2B042CD}"/>
              </a:ext>
            </a:extLst>
          </p:cNvPr>
          <p:cNvSpPr>
            <a:spLocks noGrp="1"/>
          </p:cNvSpPr>
          <p:nvPr>
            <p:ph type="title"/>
          </p:nvPr>
        </p:nvSpPr>
        <p:spPr/>
        <p:txBody>
          <a:bodyPr/>
          <a:lstStyle/>
          <a:p>
            <a:r>
              <a:rPr lang="el-GR" b="1" dirty="0"/>
              <a:t>Αρχικό </a:t>
            </a:r>
            <a:r>
              <a:rPr lang="en-US" b="1" dirty="0"/>
              <a:t>Prompt</a:t>
            </a:r>
          </a:p>
        </p:txBody>
      </p:sp>
      <p:sp>
        <p:nvSpPr>
          <p:cNvPr id="3" name="Content Placeholder 2">
            <a:extLst>
              <a:ext uri="{FF2B5EF4-FFF2-40B4-BE49-F238E27FC236}">
                <a16:creationId xmlns:a16="http://schemas.microsoft.com/office/drawing/2014/main" id="{414C379A-CEED-0ADD-4768-27891C617B28}"/>
              </a:ext>
            </a:extLst>
          </p:cNvPr>
          <p:cNvSpPr>
            <a:spLocks noGrp="1"/>
          </p:cNvSpPr>
          <p:nvPr>
            <p:ph idx="1"/>
          </p:nvPr>
        </p:nvSpPr>
        <p:spPr/>
        <p:txBody>
          <a:bodyPr/>
          <a:lstStyle/>
          <a:p>
            <a:r>
              <a:rPr lang="el-GR" b="1" dirty="0">
                <a:effectLst/>
                <a:latin typeface="Calibri" panose="020F0502020204030204" pitchFamily="34" charset="0"/>
                <a:ea typeface="Times New Roman" panose="02020603050405020304" pitchFamily="18" charset="0"/>
                <a:cs typeface="Calibri" panose="020F0502020204030204" pitchFamily="34" charset="0"/>
              </a:rPr>
              <a:t>Αρχικά, ζητάμε από το μοντέλο, να συντάξει μια απάντηση στο email του πελάτη, εκφράζοντας την προθυμία μας να διορθώσουμε το πρόβλημα.</a:t>
            </a:r>
            <a:endParaRPr lang="en-US" b="1"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
        <p:nvSpPr>
          <p:cNvPr id="4" name="Rectangle 3">
            <a:extLst>
              <a:ext uri="{FF2B5EF4-FFF2-40B4-BE49-F238E27FC236}">
                <a16:creationId xmlns:a16="http://schemas.microsoft.com/office/drawing/2014/main" id="{6B3BF1DE-F7F3-D585-1EF7-4DFAB26B3A1B}"/>
              </a:ext>
            </a:extLst>
          </p:cNvPr>
          <p:cNvSpPr/>
          <p:nvPr/>
        </p:nvSpPr>
        <p:spPr>
          <a:xfrm>
            <a:off x="764458" y="3362633"/>
            <a:ext cx="10589342" cy="176980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0B0434C8-A7F5-6A3B-D44D-BBF779EE9AEB}"/>
              </a:ext>
            </a:extLst>
          </p:cNvPr>
          <p:cNvSpPr txBox="1"/>
          <p:nvPr/>
        </p:nvSpPr>
        <p:spPr>
          <a:xfrm>
            <a:off x="838200" y="3529782"/>
            <a:ext cx="10429568" cy="1846659"/>
          </a:xfrm>
          <a:prstGeom prst="rect">
            <a:avLst/>
          </a:prstGeom>
          <a:noFill/>
        </p:spPr>
        <p:txBody>
          <a:bodyPr wrap="square" rtlCol="0">
            <a:spAutoFit/>
          </a:bodyPr>
          <a:lstStyle/>
          <a:p>
            <a:pPr algn="just"/>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2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ότι ευχαρίστως να το διορθώσουμε." </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a:p>
            <a:endParaRPr lang="en-US" dirty="0"/>
          </a:p>
        </p:txBody>
      </p:sp>
    </p:spTree>
    <p:extLst>
      <p:ext uri="{BB962C8B-B14F-4D97-AF65-F5344CB8AC3E}">
        <p14:creationId xmlns:p14="http://schemas.microsoft.com/office/powerpoint/2010/main" val="165746849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781595-1A79-A140-6FF3-879171AF2C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2D83ED-DE0E-D3FD-38F3-537D02CDFCBC}"/>
              </a:ext>
            </a:extLst>
          </p:cNvPr>
          <p:cNvSpPr>
            <a:spLocks noGrp="1"/>
          </p:cNvSpPr>
          <p:nvPr>
            <p:ph type="title"/>
          </p:nvPr>
        </p:nvSpPr>
        <p:spPr/>
        <p:txBody>
          <a:bodyPr/>
          <a:lstStyle/>
          <a:p>
            <a:r>
              <a:rPr lang="el-GR" b="1" dirty="0"/>
              <a:t>Δημιουργία συντομότερης απάντησης</a:t>
            </a:r>
            <a:endParaRPr lang="en-US" b="1" dirty="0"/>
          </a:p>
        </p:txBody>
      </p:sp>
      <p:sp>
        <p:nvSpPr>
          <p:cNvPr id="3" name="Content Placeholder 2">
            <a:extLst>
              <a:ext uri="{FF2B5EF4-FFF2-40B4-BE49-F238E27FC236}">
                <a16:creationId xmlns:a16="http://schemas.microsoft.com/office/drawing/2014/main" id="{AB0B5026-75CB-52A6-AEFC-09153F69CFA3}"/>
              </a:ext>
            </a:extLst>
          </p:cNvPr>
          <p:cNvSpPr>
            <a:spLocks noGrp="1"/>
          </p:cNvSpPr>
          <p:nvPr>
            <p:ph idx="1"/>
          </p:nvPr>
        </p:nvSpPr>
        <p:spPr/>
        <p:txBody>
          <a:bodyPr>
            <a:normAutofit/>
          </a:bodyPr>
          <a:lstStyle/>
          <a:p>
            <a:r>
              <a:rPr lang="el-GR" b="1" dirty="0">
                <a:effectLst/>
                <a:latin typeface="Calibri" panose="020F0502020204030204" pitchFamily="34" charset="0"/>
                <a:ea typeface="Times New Roman" panose="02020603050405020304" pitchFamily="18" charset="0"/>
                <a:cs typeface="Calibri" panose="020F0502020204030204" pitchFamily="34" charset="0"/>
              </a:rPr>
              <a:t>Ζητάμε από το ChatGPT να συντάξει μια πιο σύντομη απάντηση.</a:t>
            </a:r>
            <a:endParaRPr lang="en-US" dirty="0"/>
          </a:p>
        </p:txBody>
      </p:sp>
      <p:sp>
        <p:nvSpPr>
          <p:cNvPr id="4" name="Rectangle 3">
            <a:extLst>
              <a:ext uri="{FF2B5EF4-FFF2-40B4-BE49-F238E27FC236}">
                <a16:creationId xmlns:a16="http://schemas.microsoft.com/office/drawing/2014/main" id="{07770F70-8768-6256-3685-29FF158D968F}"/>
              </a:ext>
            </a:extLst>
          </p:cNvPr>
          <p:cNvSpPr/>
          <p:nvPr/>
        </p:nvSpPr>
        <p:spPr>
          <a:xfrm>
            <a:off x="678426" y="2910350"/>
            <a:ext cx="10589342" cy="2251065"/>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FDFBEFCA-6D6A-DD60-EBF5-5E8896A77DC4}"/>
              </a:ext>
            </a:extLst>
          </p:cNvPr>
          <p:cNvSpPr txBox="1"/>
          <p:nvPr/>
        </p:nvSpPr>
        <p:spPr>
          <a:xfrm>
            <a:off x="758313" y="2901774"/>
            <a:ext cx="10429568" cy="2251065"/>
          </a:xfrm>
          <a:prstGeom prst="rect">
            <a:avLst/>
          </a:prstGeom>
          <a:noFill/>
        </p:spPr>
        <p:txBody>
          <a:bodyPr wrap="square" rtlCol="0">
            <a:spAutoFit/>
          </a:bodyPr>
          <a:lstStyle/>
          <a:p>
            <a:pPr algn="just">
              <a:lnSpc>
                <a:spcPct val="150000"/>
              </a:lnSpc>
              <a:spcAft>
                <a:spcPts val="600"/>
              </a:spcAft>
              <a:tabLst>
                <a:tab pos="2033270" algn="l"/>
              </a:tabLst>
            </a:pPr>
            <a:r>
              <a:rPr lang="el-GR" sz="24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24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24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με πιο σύντομο κείμενο."</a:t>
            </a:r>
            <a:endParaRPr lang="en-US" sz="24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4543224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8681CB-E10D-729F-0A82-3AA3520E2808}"/>
              </a:ext>
            </a:extLst>
          </p:cNvPr>
          <p:cNvSpPr>
            <a:spLocks noGrp="1"/>
          </p:cNvSpPr>
          <p:nvPr>
            <p:ph type="title"/>
          </p:nvPr>
        </p:nvSpPr>
        <p:spPr/>
        <p:txBody>
          <a:bodyPr/>
          <a:lstStyle/>
          <a:p>
            <a:r>
              <a:rPr lang="el-GR" b="1" dirty="0"/>
              <a:t>Εξήγηση για τα συμφωνημένα χρώματα</a:t>
            </a:r>
            <a:endParaRPr lang="en-US" b="1" dirty="0"/>
          </a:p>
        </p:txBody>
      </p:sp>
      <p:sp>
        <p:nvSpPr>
          <p:cNvPr id="3" name="Content Placeholder 2">
            <a:extLst>
              <a:ext uri="{FF2B5EF4-FFF2-40B4-BE49-F238E27FC236}">
                <a16:creationId xmlns:a16="http://schemas.microsoft.com/office/drawing/2014/main" id="{A2420494-F0DA-B793-296A-1E846C8FE06A}"/>
              </a:ext>
            </a:extLst>
          </p:cNvPr>
          <p:cNvSpPr>
            <a:spLocks noGrp="1"/>
          </p:cNvSpPr>
          <p:nvPr>
            <p:ph idx="1"/>
          </p:nvPr>
        </p:nvSpPr>
        <p:spPr/>
        <p:txBody>
          <a:bodyPr>
            <a:normAutofit/>
          </a:bodyPr>
          <a:lstStyle/>
          <a:p>
            <a:pPr algn="just"/>
            <a:r>
              <a:rPr lang="el-GR" b="1" dirty="0">
                <a:effectLst/>
                <a:latin typeface="Calibri" panose="020F0502020204030204" pitchFamily="34" charset="0"/>
                <a:ea typeface="Times New Roman" panose="02020603050405020304" pitchFamily="18" charset="0"/>
                <a:cs typeface="Calibri" panose="020F0502020204030204" pitchFamily="34" charset="0"/>
              </a:rPr>
              <a:t>Ζητάμε από το μοντέλο να συντάξει μια απάντηση εξηγώντας ότι τα χρώματα είναι αυτά που συμφωνήθηκαν και ότι αλλαγές δεν επιδέχονται, διατηρώντας έναν ευγενικό τόνο.</a:t>
            </a:r>
            <a:endParaRPr lang="en-US" b="1"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4" name="Rectangle 3">
            <a:extLst>
              <a:ext uri="{FF2B5EF4-FFF2-40B4-BE49-F238E27FC236}">
                <a16:creationId xmlns:a16="http://schemas.microsoft.com/office/drawing/2014/main" id="{F027BFF3-3653-0725-0DAA-E0D5E13EA0C1}"/>
              </a:ext>
            </a:extLst>
          </p:cNvPr>
          <p:cNvSpPr/>
          <p:nvPr/>
        </p:nvSpPr>
        <p:spPr>
          <a:xfrm>
            <a:off x="678426" y="3578947"/>
            <a:ext cx="10589342" cy="1891288"/>
          </a:xfrm>
          <a:prstGeom prst="rect">
            <a:avLst/>
          </a:prstGeom>
          <a:solidFill>
            <a:schemeClr val="accent1">
              <a:lumMod val="20000"/>
              <a:lumOff val="80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a:extLst>
              <a:ext uri="{FF2B5EF4-FFF2-40B4-BE49-F238E27FC236}">
                <a16:creationId xmlns:a16="http://schemas.microsoft.com/office/drawing/2014/main" id="{4E095BDA-3423-7BD4-3366-F1B591FDD8A8}"/>
              </a:ext>
            </a:extLst>
          </p:cNvPr>
          <p:cNvSpPr txBox="1"/>
          <p:nvPr/>
        </p:nvSpPr>
        <p:spPr>
          <a:xfrm>
            <a:off x="758313" y="3570370"/>
            <a:ext cx="10429568" cy="1891287"/>
          </a:xfrm>
          <a:prstGeom prst="rect">
            <a:avLst/>
          </a:prstGeom>
          <a:noFill/>
        </p:spPr>
        <p:txBody>
          <a:bodyPr wrap="square" rtlCol="0">
            <a:spAutoFit/>
          </a:bodyPr>
          <a:lstStyle/>
          <a:p>
            <a:pPr algn="just">
              <a:lnSpc>
                <a:spcPct val="150000"/>
              </a:lnSpc>
              <a:spcAft>
                <a:spcPts val="600"/>
              </a:spcAft>
              <a:tabLst>
                <a:tab pos="2033270" algn="l"/>
              </a:tabLst>
            </a:pPr>
            <a:r>
              <a:rPr lang="el-GR" sz="2000" b="1"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Prompt:</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"Απάντησε μου στο </a:t>
            </a:r>
            <a:r>
              <a:rPr lang="el-GR" sz="2000" dirty="0" err="1">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μειλ</a:t>
            </a:r>
            <a:r>
              <a:rPr lang="el-GR" sz="2000" dirty="0">
                <a:solidFill>
                  <a:srgbClr val="000000"/>
                </a:solidFill>
                <a:effectLst/>
                <a:latin typeface="Calibri" panose="020F0502020204030204" pitchFamily="34" charset="0"/>
                <a:ea typeface="Times New Roman" panose="02020603050405020304" pitchFamily="18" charset="0"/>
                <a:cs typeface="Calibri" panose="020F0502020204030204" pitchFamily="34" charset="0"/>
              </a:rPr>
              <a:t> 'Αγαπητοί, Είμαι πολύ απογοητευμένος από τις υπηρεσίες που έλαβα. Η ιστοσελίδα που μου παραδώσατε δεν έχει ωραία χρώματα και αυτό είναι απαράδεκτο. Παρακαλώ διορθώστε το άμεσα. Με εκνευρισμό, Παπαδόπουλος' εξηγώντας ότι τα χρώματα είναι όσα συμφωνήθηκαν και ότι αλλαγές δεν επιδέχονται. Να είναι ευγενικό."</a:t>
            </a:r>
            <a:endParaRPr lang="en-US" sz="20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5555207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645</TotalTime>
  <Words>3694</Words>
  <Application>Microsoft Office PowerPoint</Application>
  <PresentationFormat>Widescreen</PresentationFormat>
  <Paragraphs>207</Paragraphs>
  <Slides>63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63</vt:i4>
      </vt:variant>
    </vt:vector>
  </HeadingPairs>
  <TitlesOfParts>
    <vt:vector size="69" baseType="lpstr">
      <vt:lpstr>Arial</vt:lpstr>
      <vt:lpstr>Calibri</vt:lpstr>
      <vt:lpstr>Calibri Light</vt:lpstr>
      <vt:lpstr>CF Asty Std Bold</vt:lpstr>
      <vt:lpstr>ui-sans-serif</vt:lpstr>
      <vt:lpstr>Office Theme</vt:lpstr>
      <vt:lpstr>Εργαλεία AI Για Επαγγελματική Ανάπτυξη </vt:lpstr>
      <vt:lpstr>Περιεχόμενα</vt:lpstr>
      <vt:lpstr>ChatGPT &amp; Η Σημασία του Prompting</vt:lpstr>
      <vt:lpstr>Τι είναι το ChatGPT;</vt:lpstr>
      <vt:lpstr>Σημασία του Prompt στη Σύνταξη Απαντήσεων σε Emails</vt:lpstr>
      <vt:lpstr>Σενάριο 1</vt:lpstr>
      <vt:lpstr>Αρχικό Prompt</vt:lpstr>
      <vt:lpstr>Δημιουργία συντομότερης απάντησης</vt:lpstr>
      <vt:lpstr>Εξήγηση για τα συμφωνημένα χρώματα</vt:lpstr>
      <vt:lpstr>Αίτημα για αναλυτική περιγραφή χρωμάτων</vt:lpstr>
      <vt:lpstr>Απολογητική Απάντηση</vt:lpstr>
      <vt:lpstr>Αίτημα για αναλυτική απάντηση με δικαιολογία</vt:lpstr>
      <vt:lpstr>Σενάριο 2</vt:lpstr>
      <vt:lpstr>Αρχικό Prompt</vt:lpstr>
      <vt:lpstr>Απολογητική Απάντηση</vt:lpstr>
      <vt:lpstr>Επαγγελματική &amp; Συγκρατημένη Απάντηση</vt:lpstr>
      <vt:lpstr>Απάντηση “Solution-Oriented”</vt:lpstr>
      <vt:lpstr>Σενάριο 3</vt:lpstr>
      <vt:lpstr>PowerPoint Presentation</vt:lpstr>
      <vt:lpstr>Απάντηση με ρόλους: Εξυπηρέτηση Πελατών</vt:lpstr>
      <vt:lpstr>Απάντηση με ρόλους: Υπεύθυνος Συνεργασιών &amp; Επιχειρηματικής Ανάπτυξης</vt:lpstr>
      <vt:lpstr>Απάντηση με ρόλους: Διευθυντής Τεχνικού Τμήματος</vt:lpstr>
      <vt:lpstr>Απάντηση με ρόλους: Διευθύνων Σύμβουλος (CEO)</vt:lpstr>
      <vt:lpstr>Σενάριο 4</vt:lpstr>
      <vt:lpstr>PowerPoint Presentation</vt:lpstr>
      <vt:lpstr>Εξήγηση του κειμένου με απλά λόγια</vt:lpstr>
      <vt:lpstr>Εξήγηση του όρου "εγγυητική επιστολή" και τι είναι το ΕΥΔΕ ΕΚ</vt:lpstr>
      <vt:lpstr>Παράδειγμα της φράσης "Η εγγυητική επιστολή προκαταβολής δύναται να απομειώνεται σταδιακά..."</vt:lpstr>
      <vt:lpstr>Επεξήγηση του συμψηφισμού και της επιστροφής της εγγυητικής επιστολής</vt:lpstr>
      <vt:lpstr>Σενάριο 5</vt:lpstr>
      <vt:lpstr>Αρχική Απάντηση από το μοντέλο LLM</vt:lpstr>
      <vt:lpstr>Προσαρμογή για Εστίαση στην Τεχνολογία Transformers</vt:lpstr>
      <vt:lpstr>Προσαρμογή για Ακροατή χωρίς Τεχνικές Γνώσεις</vt:lpstr>
      <vt:lpstr>Τελική Προσαρμογή με Βάση Όλα τα Προηγούμενα Στοιχεία που δίνει ο χρήστης</vt:lpstr>
      <vt:lpstr>Σενάριο 6</vt:lpstr>
      <vt:lpstr>Διαφήμιση στον Ιστότοπο</vt:lpstr>
      <vt:lpstr>Δημιουργία Email</vt:lpstr>
      <vt:lpstr>Διαφημιστικό Σποτ σε Ραδιόφωνο</vt:lpstr>
      <vt:lpstr>Δελτίο Τύπου</vt:lpstr>
      <vt:lpstr>Διαφήμιση μέσω Facebook</vt:lpstr>
      <vt:lpstr>Σενάριο 7</vt:lpstr>
      <vt:lpstr>ChatGPT &amp; Παραγωγή Κώδικα</vt:lpstr>
      <vt:lpstr>Συμπεράσματα</vt:lpstr>
      <vt:lpstr>Δημιουργία εξατομικευμένου GPT</vt:lpstr>
      <vt:lpstr>Τι είναι το εξατομικευμένο GPT;</vt:lpstr>
      <vt:lpstr>Δημιουργία AI Business Expert</vt:lpstr>
      <vt:lpstr>Conversation Starters</vt:lpstr>
      <vt:lpstr>DALL·E</vt:lpstr>
      <vt:lpstr>DALL·E</vt:lpstr>
      <vt:lpstr>Σενάριο: Χρήση του DALL·E για Επιχειρηματική Ανάπτυξη</vt:lpstr>
      <vt:lpstr>Λογότυπο για Startup</vt:lpstr>
      <vt:lpstr>Διαφήμιση για Social Media</vt:lpstr>
      <vt:lpstr>E-commerce και Προώθηση Προϊόντων</vt:lpstr>
      <vt:lpstr>Explore GPTs</vt:lpstr>
      <vt:lpstr>Τι είναι το Explore GPTs;</vt:lpstr>
      <vt:lpstr>Explore GPTs</vt:lpstr>
      <vt:lpstr>ChatPDF</vt:lpstr>
      <vt:lpstr>NotebookLM</vt:lpstr>
      <vt:lpstr>Ideogram</vt:lpstr>
      <vt:lpstr>Ideogram</vt:lpstr>
      <vt:lpstr>Tips</vt:lpstr>
      <vt:lpstr>PowerPoint Presentation</vt:lpstr>
      <vt:lpstr>Q &amp; A</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Κωνσταντίνος Λάζαρος</dc:creator>
  <cp:lastModifiedBy>Κωνσταντίνος Λάζαρος</cp:lastModifiedBy>
  <cp:revision>191</cp:revision>
  <dcterms:created xsi:type="dcterms:W3CDTF">2025-02-21T12:03:59Z</dcterms:created>
  <dcterms:modified xsi:type="dcterms:W3CDTF">2025-05-13T11:31:07Z</dcterms:modified>
</cp:coreProperties>
</file>