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68F0-2DEB-496F-8FB4-AE3C95B9D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D81E-1631-4F1D-966F-C5D5A82A1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4635-F65C-4639-B99F-72C48069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8384-96C9-44FC-B3EE-61140836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728A-7236-49D8-A09D-036E2F8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444-6189-4E8F-BFD2-105EEFE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93DD-AB86-4768-9CE7-1E89FBB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C1C2-C07C-441A-9C47-84009421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2634-DEAF-4C9D-8A9E-9DC15140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EB7-FA80-4F8B-91BF-34A009A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05656-8534-4C24-9D08-74897272B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1F6AF-C0A6-4F3B-A917-2E41F67B9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A454-2550-4354-8F96-EA4A5A54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A1F2-62DC-4D7E-BDFC-74E7381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57E-B79B-472C-BED5-4E4C7B3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F888-4628-4B42-BEBD-EF6412F2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A3FF-0826-40D5-BD2C-5CDFC8C0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5112-3936-4DF2-AB37-D82A027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9CCF-069D-48A7-B02B-8F0BF01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C3A6-A5ED-4EFE-A9A4-72828BB8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8A2F-0D25-4C30-8675-AE294602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937EA-1993-4483-BCE2-7115402F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AB6-F687-4933-9DFA-CD9EE387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43B-53FD-418C-9631-7EFD1E1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5C17-5185-4BA9-B360-1113AF64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5330-961D-4C8F-B896-8D25048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08C5-E45D-4996-9175-D8314B275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C3FE1-24FA-4FCB-97AB-EC5E1DD3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FA11-788C-493A-A83B-863E9F8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0FDF-2A7C-4C41-9137-10903B37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9833-6BFD-454B-9FBD-49131D7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83FB-BE55-4296-A9B2-C96CF5C4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4C5E-2135-4B16-BF4A-84680E31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3ABB8-AD6E-456E-B7ED-D84349C9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EAC0F-1BAD-4584-9983-933BFBF8E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AD203-B840-4B6E-9001-CD62C6B40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7D1C6-025C-46C7-AB5A-BF4CF085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9D306-2543-4612-BFE9-030A9CFC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646D3-843F-4594-84FC-6BA5EBC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06B4-A1A7-413A-BE76-A3945093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B57E-FED0-4D3A-9DCF-11675C1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EEA17-B3F6-4B81-A61E-229AAB8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D7548-0E88-462E-AD25-88B5B14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A7B5-F31F-4A1F-B6CD-8AC3B118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8F601-06CB-4F8A-B7CC-25C8FB33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DAF1-7737-477F-BB58-8B89CF91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A13-9FC1-4E71-8C96-82DCB3A1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402F-B26C-45C5-AC35-C165D6CF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A6FF4-EB18-4C70-A918-BAB6CED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A127-FF1E-4747-BDA1-A03213C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7BFB1-8B6D-4FF9-972E-A90BC5A5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C723-C9DB-43BF-94A8-41607C6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F74-8362-4BD5-A07E-72E60ECA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13573-8495-4BD1-980D-AA8FA02E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62F2-3A6A-460C-986E-EE9D5E07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387A-9AF2-41DA-AFC7-D564FE3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6B22-B843-4812-BDF2-EAA0DC7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E454-4117-460C-8F2F-7942FE7B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FED54-02BA-40ED-A42E-DC4EF770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B9D2-8DA7-4BFE-8B56-07A54C93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C23A-512D-4715-88EB-DC88E5814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3EF4-859C-41F9-B4CB-46914569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84A3-68F9-4B66-826C-46DCFFF9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karadim@ionio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4BA16-3340-4C16-96F0-1FAAF27445BE}"/>
              </a:ext>
            </a:extLst>
          </p:cNvPr>
          <p:cNvSpPr txBox="1"/>
          <p:nvPr/>
        </p:nvSpPr>
        <p:spPr>
          <a:xfrm>
            <a:off x="2970327" y="2284789"/>
            <a:ext cx="579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8</a:t>
            </a:r>
            <a:r>
              <a:rPr lang="el-GR" baseline="30000" dirty="0"/>
              <a:t>η</a:t>
            </a:r>
            <a:r>
              <a:rPr lang="el-GR" dirty="0"/>
              <a:t> ΕΒΔΟΜΑΔΑ 20/11/2025-21/11/2025 </a:t>
            </a:r>
          </a:p>
          <a:p>
            <a:pPr algn="ctr"/>
            <a:endParaRPr lang="el-GR" kern="0" dirty="0">
              <a:latin typeface="Calibri" panose="020F0502020204030204" pitchFamily="34" charset="0"/>
            </a:endParaRPr>
          </a:p>
          <a:p>
            <a:pPr algn="ctr"/>
            <a:r>
              <a:rPr lang="el-G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Μέθοδοι συλλογής πρωτογενών δεδομένων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E1A94-2329-4C98-AE79-70FCE3FD0AE8}"/>
              </a:ext>
            </a:extLst>
          </p:cNvPr>
          <p:cNvGrpSpPr/>
          <p:nvPr/>
        </p:nvGrpSpPr>
        <p:grpSpPr>
          <a:xfrm>
            <a:off x="353449" y="256547"/>
            <a:ext cx="11485102" cy="1523421"/>
            <a:chOff x="353449" y="256547"/>
            <a:chExt cx="11485102" cy="15234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11E2C-FCC9-428B-B8F5-99D195F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113" y="256547"/>
              <a:ext cx="1904438" cy="15234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C07F9-4E78-49FC-B368-896A1B34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9" y="522957"/>
              <a:ext cx="3048000" cy="9906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3235C5-5F67-4DB1-862C-3B2EB8653444}"/>
              </a:ext>
            </a:extLst>
          </p:cNvPr>
          <p:cNvSpPr txBox="1"/>
          <p:nvPr/>
        </p:nvSpPr>
        <p:spPr>
          <a:xfrm>
            <a:off x="2762075" y="374221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Διδάσκουσα: Δρ. Χριστίνα Καραδημητρίου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DC32C-C5A6-44BA-BB9C-4E461AC4322A}"/>
              </a:ext>
            </a:extLst>
          </p:cNvPr>
          <p:cNvSpPr txBox="1"/>
          <p:nvPr/>
        </p:nvSpPr>
        <p:spPr>
          <a:xfrm>
            <a:off x="4751956" y="6329779"/>
            <a:ext cx="21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</a:rPr>
              <a:t>Κέρκυρα 2025-2026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B7F19A-F9BB-429D-A809-D13DA7CE63C7}"/>
              </a:ext>
            </a:extLst>
          </p:cNvPr>
          <p:cNvSpPr txBox="1"/>
          <p:nvPr/>
        </p:nvSpPr>
        <p:spPr>
          <a:xfrm>
            <a:off x="629174" y="1656474"/>
            <a:ext cx="10444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δημιουργία ενός σωστού ερωτηματολογίου για έρευνα είναι πολύ σημαντική, γιατί τα δεδομένα που θα συλλέξεις εξαρτώνται σε μεγάλο βαθμό από τη δομή και τη διατύπωση των ερωτήσεων. </a:t>
            </a:r>
          </a:p>
          <a:p>
            <a:endParaRPr lang="el-GR" dirty="0"/>
          </a:p>
          <a:p>
            <a:r>
              <a:rPr lang="el-GR" dirty="0"/>
              <a:t>Ας το σπάσουμε βήμα-βήμα: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D53A1-DC21-45DC-8024-02A00C4B7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9" y="2538021"/>
            <a:ext cx="5318620" cy="3599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FC504-7E2C-481F-B608-EEECFD2E4B6E}"/>
              </a:ext>
            </a:extLst>
          </p:cNvPr>
          <p:cNvSpPr txBox="1"/>
          <p:nvPr/>
        </p:nvSpPr>
        <p:spPr>
          <a:xfrm>
            <a:off x="755009" y="889233"/>
            <a:ext cx="545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ΕΡΩΤΗΜΑΤΟΛΟΓΙΑ-ΠΟΣΟΤΙΚΗ ΕΡΕΥΝΑ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154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85C758-7B63-45DA-9892-A47243263DD3}"/>
              </a:ext>
            </a:extLst>
          </p:cNvPr>
          <p:cNvSpPr txBox="1"/>
          <p:nvPr/>
        </p:nvSpPr>
        <p:spPr>
          <a:xfrm>
            <a:off x="337656" y="338592"/>
            <a:ext cx="10517698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b="1" dirty="0"/>
              <a:t>Καθορισμός στόχου της έρευνας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l-GR" dirty="0"/>
              <a:t>Πριν φτιάξεις οποιαδήποτε ερώτηση, πρέπει να ξέρεις τι θέλεις να μάθεις.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Τι είναι το κύριο θέμα;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Ποιες </a:t>
            </a:r>
            <a:r>
              <a:rPr lang="el-GR" dirty="0" err="1"/>
              <a:t>υποενότητες</a:t>
            </a:r>
            <a:r>
              <a:rPr lang="el-GR" dirty="0"/>
              <a:t> θέλεις να εξετάσεις;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Ποιο είναι το κοινό στο οποίο απευθύνεσαι;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dirty="0" err="1">
                <a:highlight>
                  <a:srgbClr val="00FF00"/>
                </a:highlight>
              </a:rPr>
              <a:t>Tip</a:t>
            </a:r>
            <a:r>
              <a:rPr lang="el-GR" dirty="0">
                <a:highlight>
                  <a:srgbClr val="00FF00"/>
                </a:highlight>
              </a:rPr>
              <a:t>: Σημείωσε με λίγες λέξεις τον βασικό σκοπό της έρευνας. Κάθε ερώτηση πρέπει να συνδέεται με αυτόν</a:t>
            </a:r>
            <a:r>
              <a:rPr lang="el-GR" dirty="0"/>
              <a:t>.</a:t>
            </a:r>
            <a:endParaRPr lang="en-US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b="1" dirty="0"/>
              <a:t>2. Επιλογή τύπου ερωτήσεων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l-GR" dirty="0"/>
              <a:t>Υπάρχουν διάφοροι τύποι ερωτήσεων: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Κλειστές (καθορισμένες απαντήσεις)</a:t>
            </a:r>
            <a:r>
              <a:rPr lang="en-US" dirty="0"/>
              <a:t> </a:t>
            </a:r>
            <a:r>
              <a:rPr lang="el-GR" dirty="0"/>
              <a:t>Ναι/Όχι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Ανοιχτές (ο ερωτώμενος γράφει ελεύθερα)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Ημι</a:t>
            </a:r>
            <a:r>
              <a:rPr lang="el-GR" dirty="0"/>
              <a:t>-ανοιχτές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2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0720B4-27BF-4D8C-9D35-71DAC9519BA2}"/>
              </a:ext>
            </a:extLst>
          </p:cNvPr>
          <p:cNvSpPr txBox="1"/>
          <p:nvPr/>
        </p:nvSpPr>
        <p:spPr>
          <a:xfrm>
            <a:off x="530605" y="200255"/>
            <a:ext cx="10408640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3. Διατύπωση ερωτήσεων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l-GR" dirty="0"/>
              <a:t>Χρησιμοποίησε σαφή και απλή γλώσσα. Α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 err="1"/>
              <a:t>πόφυγε</a:t>
            </a:r>
            <a:r>
              <a:rPr lang="el-GR" dirty="0"/>
              <a:t> τεχνικούς όρους ή </a:t>
            </a:r>
            <a:r>
              <a:rPr lang="el-GR" dirty="0" err="1"/>
              <a:t>διπλοεννοιολογίες</a:t>
            </a:r>
            <a:r>
              <a:rPr lang="el-GR" dirty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Μία ερώτηση ανά ιδέα – όχι πολλαπλές ιδέες σε μία.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❌ “Πόσο σας αρέσει η δουλειά σας και οι συνάδελφοί σας;”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✅ “Πόσο σας αρέσει η δουλειά σας;” και “Πόσο σας αρέσουν οι συνάδελφοί σας;”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Απόφυγε </a:t>
            </a:r>
            <a:r>
              <a:rPr lang="el-GR" dirty="0" err="1"/>
              <a:t>κατευθυντικές</a:t>
            </a:r>
            <a:r>
              <a:rPr lang="el-GR" dirty="0"/>
              <a:t> ερωτήσεις που επηρεάζουν την απάντηση.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b="1" dirty="0"/>
              <a:t>4. Δομή ερωτηματολογίου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l-GR" dirty="0"/>
              <a:t>Εισαγωγή: Σύντομη, εξηγεί σκοπό, διάρκεια, και διασφάλιση ανωνυμίας.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Κύριο μέρος: Ομαδοποίηση ερωτήσεων ανά θεματική ενότητα.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Καταληκτικές ερωτήσεις: Προαιρετικά σχόλια ή παρατηρήσεις.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l-GR" dirty="0" err="1"/>
              <a:t>Tip</a:t>
            </a:r>
            <a:r>
              <a:rPr lang="el-GR" dirty="0"/>
              <a:t>: Τοποθέτησε πιο εύκολες/γενικές ερωτήσεις στην αρχή για να προετοιμάσεις τον ερωτώμενο.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6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3B3B2-EB97-4BA6-A6B6-912AC1AAD361}"/>
              </a:ext>
            </a:extLst>
          </p:cNvPr>
          <p:cNvSpPr txBox="1"/>
          <p:nvPr/>
        </p:nvSpPr>
        <p:spPr>
          <a:xfrm>
            <a:off x="488657" y="1006085"/>
            <a:ext cx="10945537" cy="44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5. Δοκιμή πριν τη διάθεση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l-GR" dirty="0"/>
              <a:t>Κάνε πιλοτική εφαρμογή σε λίγα άτομα για να δεις αν οι ερωτήσεις είναι κατανοητές.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l-GR" dirty="0"/>
              <a:t>Έλεγξε χρόνο συμπλήρωσης και αν οι απαντήσεις είναι χρήσιμες.</a:t>
            </a: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l-GR" b="1" dirty="0"/>
              <a:t>6. Συλλογή και ανάλυση δεδομένων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l-GR" dirty="0"/>
              <a:t>Κλείσε το ερωτηματολόγιο με ευχαριστήριο μήνυμα.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l-GR" dirty="0"/>
              <a:t>Αν έχεις κλειστές ερωτήσεις, σκέψου από πριν πώς θα κωδικοποιήσεις και θα αναλύσεις τα δεδομένα.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135E7-6892-49F3-8B15-8254A9A71E15}"/>
              </a:ext>
            </a:extLst>
          </p:cNvPr>
          <p:cNvSpPr txBox="1"/>
          <p:nvPr/>
        </p:nvSpPr>
        <p:spPr>
          <a:xfrm>
            <a:off x="346046" y="65423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ΟΔΗΓΟΣ ΣΥΝΕΝΤΕΥΞΗΣ ΓΙΑ ΠΟΙΟΤΙΚΗ ΕΡΕΥΝΑ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FBDFE-CB21-430D-858F-E8B9F96A20AB}"/>
              </a:ext>
            </a:extLst>
          </p:cNvPr>
          <p:cNvSpPr txBox="1"/>
          <p:nvPr/>
        </p:nvSpPr>
        <p:spPr>
          <a:xfrm>
            <a:off x="346045" y="1467640"/>
            <a:ext cx="10215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δημιουργία ερωτηματολογίου (</a:t>
            </a:r>
            <a:r>
              <a:rPr lang="el-GR" dirty="0">
                <a:solidFill>
                  <a:srgbClr val="FF0000"/>
                </a:solidFill>
              </a:rPr>
              <a:t>ή καλύτερα, οδηγού συνέντευξης</a:t>
            </a:r>
            <a:r>
              <a:rPr lang="el-GR" dirty="0"/>
              <a:t>) για ποιοτική έρευνα διαφέρει αρκετά από ένα τυπικό ερωτηματολόγιο, γιατί εδώ ο στόχος είναι να κατανοήσεις σε βάθος εμπειρίες, στάσεις και απόψεις, όχι να μετρήσεις αριθμητικά δεδομένα. Ας το δούμε βήμα-βήμα: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62D34-46DD-4E4A-A001-FFD98601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8" y="2529200"/>
            <a:ext cx="5318620" cy="35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0B93E5-13F1-4E90-A9C6-9FFFCE2ADEC7}"/>
              </a:ext>
            </a:extLst>
          </p:cNvPr>
          <p:cNvSpPr txBox="1"/>
          <p:nvPr/>
        </p:nvSpPr>
        <p:spPr>
          <a:xfrm>
            <a:off x="589325" y="1387864"/>
            <a:ext cx="10408641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b="1" dirty="0"/>
              <a:t>1. Καθορισμός στόχου της συνέντευξης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Τι θέλεις να καταλάβεις από τους συμμετέχοντες;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Ποια φαινόμενα, εμπειρίες ή στάσεις σε ενδιαφέρουν;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Ποιο είναι το προφίλ των ανθρώπων που θα μιλήσεις;</a:t>
            </a:r>
          </a:p>
          <a:p>
            <a:pPr algn="just">
              <a:lnSpc>
                <a:spcPct val="200000"/>
              </a:lnSpc>
            </a:pPr>
            <a:r>
              <a:rPr lang="el-GR" b="1" dirty="0" err="1"/>
              <a:t>Tip</a:t>
            </a:r>
            <a:r>
              <a:rPr lang="el-GR" b="1" dirty="0"/>
              <a:t>:</a:t>
            </a:r>
            <a:r>
              <a:rPr lang="el-GR" dirty="0"/>
              <a:t> Κάθε ερώτηση πρέπει να συνδέεται άμεσα με το κύριο ερευνητικό σου ερώτημα.</a:t>
            </a:r>
          </a:p>
        </p:txBody>
      </p:sp>
    </p:spTree>
    <p:extLst>
      <p:ext uri="{BB962C8B-B14F-4D97-AF65-F5344CB8AC3E}">
        <p14:creationId xmlns:p14="http://schemas.microsoft.com/office/powerpoint/2010/main" val="6428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87A43-E710-40F6-96EF-1B20A3BA2231}"/>
              </a:ext>
            </a:extLst>
          </p:cNvPr>
          <p:cNvSpPr txBox="1"/>
          <p:nvPr/>
        </p:nvSpPr>
        <p:spPr>
          <a:xfrm>
            <a:off x="151002" y="189384"/>
            <a:ext cx="11299970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/>
              <a:t>2. Επιλογή τύπου ερωτήσεων</a:t>
            </a:r>
          </a:p>
          <a:p>
            <a:pPr algn="just">
              <a:lnSpc>
                <a:spcPct val="150000"/>
              </a:lnSpc>
            </a:pPr>
            <a:r>
              <a:rPr lang="el-GR" dirty="0"/>
              <a:t>Στην ποιοτική έρευνα χρησιμοποιούνται κυρίως </a:t>
            </a:r>
            <a:r>
              <a:rPr lang="el-GR" b="1" dirty="0"/>
              <a:t>ανοιχτές ερωτήσεις</a:t>
            </a:r>
            <a:r>
              <a:rPr lang="el-GR" dirty="0"/>
              <a:t>, για να αφήσεις τον συμμετέχοντα να εκφραστεί ελεύθερα.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Παράδειγμα: “Μπορείτε να περιγράψετε μια εμπειρία που σας έκανε να αλλάξετε γνώμη για το θέμα;”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Αποφυγή ερωτήσεων Ναι/Όχι, εκτός αν είναι μόνο για αρχική διευκρίνιση.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b="1" dirty="0"/>
              <a:t>Τύποι ερωτήσεων που μπορείς να χρησιμοποιήσεις:</a:t>
            </a:r>
            <a:endParaRPr lang="el-GR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l-GR" b="1" dirty="0"/>
              <a:t>Εισαγωγικές / γενικές:</a:t>
            </a:r>
            <a:r>
              <a:rPr lang="el-GR" dirty="0"/>
              <a:t> Θερμή έναρξη για να μπει ο συμμετέχων στο θέμα.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“Πείτε μου λίγα λόγια για τον εαυτό σας και τη σχέση σας με το θέμα…”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l-GR" b="1" dirty="0"/>
              <a:t>Κεντρικές / διερευνητικές:</a:t>
            </a:r>
            <a:r>
              <a:rPr lang="el-GR" dirty="0"/>
              <a:t> Βαθύτερες, σχετικές με τον στόχο της έρευνας.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“Πώς νιώσατε όταν…;”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“Τι σημαίνει για εσάς…;”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l-GR" b="1" dirty="0" err="1"/>
              <a:t>Εμβαθυντικές</a:t>
            </a:r>
            <a:r>
              <a:rPr lang="el-GR" b="1" dirty="0"/>
              <a:t> / επαληθευτικές:</a:t>
            </a:r>
            <a:r>
              <a:rPr lang="el-GR" dirty="0"/>
              <a:t> Αποσαφηνίζουν ή διευρύνουν την απάντηση.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“Μπορείτε να δώσετε ένα παράδειγμα;”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“Τι συνέπειες είχε αυτό για εσάς;”</a:t>
            </a:r>
          </a:p>
        </p:txBody>
      </p:sp>
    </p:spTree>
    <p:extLst>
      <p:ext uri="{BB962C8B-B14F-4D97-AF65-F5344CB8AC3E}">
        <p14:creationId xmlns:p14="http://schemas.microsoft.com/office/powerpoint/2010/main" val="212369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26484C-6BDD-4CA6-810D-37528B55905F}"/>
              </a:ext>
            </a:extLst>
          </p:cNvPr>
          <p:cNvSpPr txBox="1"/>
          <p:nvPr/>
        </p:nvSpPr>
        <p:spPr>
          <a:xfrm>
            <a:off x="622882" y="1320752"/>
            <a:ext cx="956135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3. Διατύπωση ερωτήσεων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Χρησιμοποίησε </a:t>
            </a:r>
            <a:r>
              <a:rPr lang="el-GR" b="1" dirty="0"/>
              <a:t>ουδέτερη γλώσσα</a:t>
            </a:r>
            <a:r>
              <a:rPr lang="el-GR" dirty="0"/>
              <a:t>, χωρίς υπονοούμενα ή καθοδήγηση.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Αποφύγετε πολύπλοκες ή </a:t>
            </a:r>
            <a:r>
              <a:rPr lang="el-GR" dirty="0" err="1"/>
              <a:t>διπλοεννοιολογικές</a:t>
            </a:r>
            <a:r>
              <a:rPr lang="el-GR" dirty="0"/>
              <a:t> ερωτήσεις.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Προτίμησε </a:t>
            </a:r>
            <a:r>
              <a:rPr lang="el-GR" b="1" dirty="0"/>
              <a:t>ένα θέμα ανά ερώτηση</a:t>
            </a:r>
            <a:r>
              <a:rPr lang="el-GR" dirty="0"/>
              <a:t>, ώστε να μπορεί ο συμμετέχων να εμβαθύνει.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456F9-0E30-466E-8024-AEFAA0881084}"/>
              </a:ext>
            </a:extLst>
          </p:cNvPr>
          <p:cNvSpPr txBox="1"/>
          <p:nvPr/>
        </p:nvSpPr>
        <p:spPr>
          <a:xfrm>
            <a:off x="622882" y="3896010"/>
            <a:ext cx="880634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4. Δομή οδηγού συνέντευξης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b="1" dirty="0"/>
              <a:t>Εισαγωγή:</a:t>
            </a:r>
            <a:r>
              <a:rPr lang="el-GR" dirty="0"/>
              <a:t> Σύντομη παρουσίαση σκοπού, διαβεβαίωση ανωνυμίας, εκτίμηση χρόνου.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b="1" dirty="0"/>
              <a:t>Θεματικές ενότητες:</a:t>
            </a:r>
            <a:r>
              <a:rPr lang="el-GR" dirty="0"/>
              <a:t> Ομαδοποίηση ερωτήσεων ανά θέμα.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b="1" dirty="0"/>
              <a:t>Κλείσιμο:</a:t>
            </a:r>
            <a:r>
              <a:rPr lang="el-GR" dirty="0"/>
              <a:t> Ευχαριστήριο και πιθανότητα προσθήκης τυχόν σχολίων.</a:t>
            </a:r>
          </a:p>
          <a:p>
            <a:pPr>
              <a:lnSpc>
                <a:spcPct val="150000"/>
              </a:lnSpc>
            </a:pPr>
            <a:r>
              <a:rPr lang="el-GR" b="1" dirty="0" err="1"/>
              <a:t>Tip</a:t>
            </a:r>
            <a:r>
              <a:rPr lang="el-GR" b="1" dirty="0"/>
              <a:t>:</a:t>
            </a:r>
            <a:r>
              <a:rPr lang="el-GR" dirty="0"/>
              <a:t> Ξεκίνα με πιο γενικές ερωτήσεις και προχώρα σε πιο προσωπικές ή βαθιές.</a:t>
            </a:r>
          </a:p>
        </p:txBody>
      </p:sp>
    </p:spTree>
    <p:extLst>
      <p:ext uri="{BB962C8B-B14F-4D97-AF65-F5344CB8AC3E}">
        <p14:creationId xmlns:p14="http://schemas.microsoft.com/office/powerpoint/2010/main" val="242786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BAE514-B256-48D4-813A-567C8AE474F6}"/>
              </a:ext>
            </a:extLst>
          </p:cNvPr>
          <p:cNvSpPr txBox="1"/>
          <p:nvPr/>
        </p:nvSpPr>
        <p:spPr>
          <a:xfrm>
            <a:off x="580937" y="750301"/>
            <a:ext cx="10047913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5. Ευελιξία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Σε ποιοτική έρευνα, ο οδηγός </a:t>
            </a:r>
            <a:r>
              <a:rPr lang="el-GR" b="1" dirty="0"/>
              <a:t>δεν είναι αυστηρό ερωτηματολόγιο</a:t>
            </a:r>
            <a:r>
              <a:rPr lang="el-GR" dirty="0"/>
              <a:t>: ο ερευνητής μπορεί να προσαρμόσει τις ερωτήσεις ανάλογα με τη ροή της συζήτησης.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Μερικές φορές χρειάζεται να κάνεις </a:t>
            </a:r>
            <a:r>
              <a:rPr lang="el-GR" b="1" dirty="0" err="1"/>
              <a:t>follow-up</a:t>
            </a:r>
            <a:r>
              <a:rPr lang="el-GR" b="1" dirty="0"/>
              <a:t> ερωτήσεις</a:t>
            </a:r>
            <a:r>
              <a:rPr lang="el-GR" dirty="0"/>
              <a:t> για να αποσαφηνίσεις απαντήσεις.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137A5-F54A-437F-BB21-8BCBCC702432}"/>
              </a:ext>
            </a:extLst>
          </p:cNvPr>
          <p:cNvSpPr txBox="1"/>
          <p:nvPr/>
        </p:nvSpPr>
        <p:spPr>
          <a:xfrm>
            <a:off x="480269" y="3699112"/>
            <a:ext cx="9905302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b="1" dirty="0"/>
              <a:t>6. Δοκιμή οδηγού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Δοκίμασε τον οδηγό με 1-2 άτομα για να δεις αν οι ερωτήσεις κατανοούνται.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/>
              <a:t>Έλεγξε αν προκύπτουν ενδιαφέρουσες απαντήσεις που συνδέονται με το στόχο της έρευνας.</a:t>
            </a:r>
          </a:p>
        </p:txBody>
      </p:sp>
    </p:spTree>
    <p:extLst>
      <p:ext uri="{BB962C8B-B14F-4D97-AF65-F5344CB8AC3E}">
        <p14:creationId xmlns:p14="http://schemas.microsoft.com/office/powerpoint/2010/main" val="286797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B82191-6CFB-4B12-A1CA-717CCB88D2DD}"/>
              </a:ext>
            </a:extLst>
          </p:cNvPr>
          <p:cNvSpPr txBox="1"/>
          <p:nvPr/>
        </p:nvSpPr>
        <p:spPr>
          <a:xfrm>
            <a:off x="312489" y="293021"/>
            <a:ext cx="11415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l-GR" sz="1200" dirty="0">
                <a:solidFill>
                  <a:srgbClr val="FF0000"/>
                </a:solidFill>
              </a:rPr>
              <a:t>Εισαγωγή</a:t>
            </a:r>
          </a:p>
          <a:p>
            <a:endParaRPr lang="el-GR" sz="1200" dirty="0"/>
          </a:p>
          <a:p>
            <a:r>
              <a:rPr lang="el-GR" sz="1200" dirty="0"/>
              <a:t>“Σας ευχαριστώ που δεχθήκατε να συμμετάσχετε σε αυτή τη συνέντευξη. Ο στόχος μας είναι να κατανοήσουμε τις εμπειρίες και τις απόψεις των επισκεπτών σχετικά με τον τουρισμό στην περιοχή μας. Η συνέντευξη θα διαρκέσει περίπου 30 λεπτά και οι απαντήσεις σας θα παραμείνουν ανώνυμες. Μπορείτε να απαντήσετε ελεύθερα και να προσθέσετε ό,τι θεωρείτε σημαντικό.”</a:t>
            </a:r>
          </a:p>
          <a:p>
            <a:endParaRPr lang="el-GR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CB573-B4C1-4042-A06E-730EFC25F1AE}"/>
              </a:ext>
            </a:extLst>
          </p:cNvPr>
          <p:cNvSpPr txBox="1"/>
          <p:nvPr/>
        </p:nvSpPr>
        <p:spPr>
          <a:xfrm>
            <a:off x="312489" y="1459413"/>
            <a:ext cx="11021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2. Προφίλ συμμετέχοντα</a:t>
            </a:r>
          </a:p>
          <a:p>
            <a:r>
              <a:rPr lang="el-GR" sz="1200" dirty="0"/>
              <a:t>Μπορείτε να μας πείτε λίγα λόγια για τον εαυτό σας (ηλικία, τόπος διαμονής, επάγγελμα);</a:t>
            </a:r>
          </a:p>
          <a:p>
            <a:r>
              <a:rPr lang="el-GR" sz="1200" dirty="0"/>
              <a:t>Πόσο συχνά ταξιδεύετε για αναψυχή;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63F21-E2D0-4C88-BDF8-4AAB53AA1CE9}"/>
              </a:ext>
            </a:extLst>
          </p:cNvPr>
          <p:cNvSpPr txBox="1"/>
          <p:nvPr/>
        </p:nvSpPr>
        <p:spPr>
          <a:xfrm>
            <a:off x="312489" y="2310574"/>
            <a:ext cx="1102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3. Εμπειρία ταξιδιού</a:t>
            </a:r>
          </a:p>
          <a:p>
            <a:r>
              <a:rPr lang="el-GR" sz="1200" dirty="0"/>
              <a:t>Πώς επιλέξατε τον προορισμό σας για το τελευταίο ταξίδι;</a:t>
            </a:r>
          </a:p>
          <a:p>
            <a:r>
              <a:rPr lang="el-GR" sz="1200" dirty="0"/>
              <a:t>Μπορείτε να περιγράψετε την εμπειρία σας κατά την άφιξη και τη διαμονή;</a:t>
            </a:r>
          </a:p>
          <a:p>
            <a:r>
              <a:rPr lang="el-GR" sz="1200" dirty="0"/>
              <a:t>Υπήρξε κάτι που σας εντυπωσίασε ιδιαίτερα ή σας προβλημάτισε κατά τη διάρκεια του ταξιδιού;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54606-6772-4A3C-8D04-21D9A083E23C}"/>
              </a:ext>
            </a:extLst>
          </p:cNvPr>
          <p:cNvSpPr txBox="1"/>
          <p:nvPr/>
        </p:nvSpPr>
        <p:spPr>
          <a:xfrm>
            <a:off x="312489" y="3346401"/>
            <a:ext cx="11255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4. Στάσεις και αντιλήψεις</a:t>
            </a:r>
          </a:p>
          <a:p>
            <a:r>
              <a:rPr lang="el-GR" sz="1200" dirty="0"/>
              <a:t>Τι σημαίνει για εσάς μια “καλή τουριστική εμπειρία”;</a:t>
            </a:r>
          </a:p>
          <a:p>
            <a:r>
              <a:rPr lang="el-GR" sz="1200" dirty="0"/>
              <a:t>Ποιους παράγοντες θεωρείτε πιο σημαντικούς όταν επιλέγετε έναν προορισμό (π.χ. τιμή, ποιότητα υπηρεσιών, πολιτιστικές δραστηριότητες, φυσικό περιβάλλον);</a:t>
            </a:r>
          </a:p>
          <a:p>
            <a:r>
              <a:rPr lang="el-GR" sz="1200" dirty="0"/>
              <a:t>Πώς αξιολογείτε την εξυπηρέτηση που λάβατε από τις τοπικές επιχειρήσεις και το προσωπικό;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B0ADE8-EAB1-4E09-9C83-0C8DE81BFE76}"/>
              </a:ext>
            </a:extLst>
          </p:cNvPr>
          <p:cNvSpPr txBox="1"/>
          <p:nvPr/>
        </p:nvSpPr>
        <p:spPr>
          <a:xfrm>
            <a:off x="312489" y="4382228"/>
            <a:ext cx="11255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5. Συμπεριφορά και επιρροές</a:t>
            </a:r>
          </a:p>
          <a:p>
            <a:r>
              <a:rPr lang="el-GR" sz="1200" dirty="0"/>
              <a:t>Πόσο επηρεάστηκαν οι επιλογές σας από διαδικτυακές κριτικές, </a:t>
            </a:r>
            <a:r>
              <a:rPr lang="el-GR" sz="1200" dirty="0" err="1"/>
              <a:t>social</a:t>
            </a:r>
            <a:r>
              <a:rPr lang="el-GR" sz="1200" dirty="0"/>
              <a:t> media ή συστάσεις φίλων;</a:t>
            </a:r>
          </a:p>
          <a:p>
            <a:r>
              <a:rPr lang="el-GR" sz="1200" dirty="0"/>
              <a:t>Έχετε επισκεφθεί ξανά τον ίδιο προορισμό ή σκοπεύετε να τον επισκεφθείτε ξανά; Γιατί;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F6176-CFAF-46AB-AE5F-2B180E0CCBAE}"/>
              </a:ext>
            </a:extLst>
          </p:cNvPr>
          <p:cNvSpPr txBox="1"/>
          <p:nvPr/>
        </p:nvSpPr>
        <p:spPr>
          <a:xfrm>
            <a:off x="312489" y="5171461"/>
            <a:ext cx="1078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6. Προτάσεις και βελτιώσεις</a:t>
            </a:r>
          </a:p>
          <a:p>
            <a:r>
              <a:rPr lang="el-GR" sz="1200" dirty="0"/>
              <a:t>Τι θα προτείνατε να βελτιωθεί στην περιοχή ή στις υπηρεσίες που προσφέρονται στους επισκέπτες;</a:t>
            </a:r>
          </a:p>
          <a:p>
            <a:r>
              <a:rPr lang="el-GR" sz="1200" dirty="0"/>
              <a:t>Υπάρχει κάτι που θα θέλατε να δείτε να αλλάζει στο μέλλον, ώστε η εμπειρία σας να είναι πιο θετική;</a:t>
            </a:r>
            <a:endParaRPr lang="en-US" sz="12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5A7328C-7F5C-46EA-8BA8-F045CE53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89" y="5958462"/>
            <a:ext cx="10985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FF0000"/>
                </a:solidFill>
              </a:rPr>
              <a:t>7. </a:t>
            </a:r>
            <a:r>
              <a:rPr lang="en-US" altLang="en-US" sz="1200" dirty="0" err="1">
                <a:solidFill>
                  <a:srgbClr val="FF0000"/>
                </a:solidFill>
              </a:rPr>
              <a:t>Κλείσιμο</a:t>
            </a:r>
            <a:endParaRPr lang="en-US" alt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/>
              <a:t>“Σας </a:t>
            </a:r>
            <a:r>
              <a:rPr lang="en-US" altLang="en-US" sz="1200" dirty="0" err="1"/>
              <a:t>ευχ</a:t>
            </a:r>
            <a:r>
              <a:rPr lang="en-US" altLang="en-US" sz="1200" dirty="0"/>
              <a:t>αριστώ πολύ για το χρόνο σας και τις απαντήσεις σας. Υπ</a:t>
            </a:r>
            <a:r>
              <a:rPr lang="en-US" altLang="en-US" sz="1200" dirty="0" err="1"/>
              <a:t>άρχει</a:t>
            </a:r>
            <a:r>
              <a:rPr lang="en-US" altLang="en-US" sz="1200" dirty="0"/>
              <a:t> </a:t>
            </a:r>
            <a:r>
              <a:rPr lang="en-US" altLang="en-US" sz="1200" dirty="0" err="1"/>
              <a:t>κάτι</a:t>
            </a:r>
            <a:r>
              <a:rPr lang="en-US" altLang="en-US" sz="1200" dirty="0"/>
              <a:t> </a:t>
            </a:r>
            <a:r>
              <a:rPr lang="en-US" altLang="en-US" sz="1200" dirty="0" err="1"/>
              <a:t>άλλο</a:t>
            </a:r>
            <a:r>
              <a:rPr lang="en-US" altLang="en-US" sz="1200" dirty="0"/>
              <a:t> π</a:t>
            </a:r>
            <a:r>
              <a:rPr lang="en-US" altLang="en-US" sz="1200" dirty="0" err="1"/>
              <a:t>ου</a:t>
            </a:r>
            <a:r>
              <a:rPr lang="en-US" altLang="en-US" sz="1200" dirty="0"/>
              <a:t> θα </a:t>
            </a:r>
            <a:r>
              <a:rPr lang="en-US" altLang="en-US" sz="1200" dirty="0" err="1"/>
              <a:t>θέλ</a:t>
            </a:r>
            <a:r>
              <a:rPr lang="en-US" altLang="en-US" sz="1200" dirty="0"/>
              <a:t>ατε να προσθέσετε σχετικά με την εμπειρία σας ή τον τουρισμό στην περιοχή;”</a:t>
            </a:r>
          </a:p>
        </p:txBody>
      </p:sp>
    </p:spTree>
    <p:extLst>
      <p:ext uri="{BB962C8B-B14F-4D97-AF65-F5344CB8AC3E}">
        <p14:creationId xmlns:p14="http://schemas.microsoft.com/office/powerpoint/2010/main" val="381720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741EEA-7EA2-4A85-B63C-1046DAB5B916}"/>
              </a:ext>
            </a:extLst>
          </p:cNvPr>
          <p:cNvSpPr txBox="1"/>
          <p:nvPr/>
        </p:nvSpPr>
        <p:spPr>
          <a:xfrm>
            <a:off x="6786693" y="1759632"/>
            <a:ext cx="5100506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dirty="0"/>
              <a:t>Οι </a:t>
            </a:r>
            <a:r>
              <a:rPr lang="el-GR" b="1" dirty="0"/>
              <a:t>μέθοδοι συλλογής πρωτογενών δεδομένων</a:t>
            </a:r>
            <a:r>
              <a:rPr lang="el-GR" dirty="0"/>
              <a:t> αναφέρονται στους τρόπους με τους οποίους συγκεντρώνουμε νέες πληροφορίες απευθείας από την πηγή, δηλαδή χωρίς να βασιζόμαστε σε υπάρχουσες έρευνες ή δεδομένα (δευτερογενή δεδομένα).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5685B-2AEB-49DA-ABEB-E27FC9E8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9" y="1365391"/>
            <a:ext cx="6272313" cy="38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825FC-F20C-4311-8D7E-C0516675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0" y="1715973"/>
            <a:ext cx="6049652" cy="3426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4E23-2984-41DA-9610-E32FEA02AC37}"/>
              </a:ext>
            </a:extLst>
          </p:cNvPr>
          <p:cNvSpPr txBox="1"/>
          <p:nvPr/>
        </p:nvSpPr>
        <p:spPr>
          <a:xfrm>
            <a:off x="6870583" y="2400191"/>
            <a:ext cx="4748169" cy="205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l-GR" dirty="0"/>
              <a:t>ΦΤΙΑΞΤΕ ΈΝΑ ΕΡΩΤΗΜΑΤΟΛΟΓΙΟ</a:t>
            </a:r>
          </a:p>
          <a:p>
            <a:pPr>
              <a:lnSpc>
                <a:spcPct val="250000"/>
              </a:lnSpc>
            </a:pPr>
            <a:r>
              <a:rPr lang="el-GR" dirty="0"/>
              <a:t>ΦΤΙΑΞΤΕ ΈΝΑΝ ΟΔΗΓΟ ΣΥΝΕΝΤΕΥΞΗΣ</a:t>
            </a:r>
          </a:p>
          <a:p>
            <a:pPr>
              <a:lnSpc>
                <a:spcPct val="250000"/>
              </a:lnSpc>
            </a:pPr>
            <a:r>
              <a:rPr lang="el-GR" i="1" dirty="0"/>
              <a:t>(ΜΕ ΒΑΣΗ ΤΑ ΘΕΜΑΤΑ ΑΠΌ ΤΗΝ ΔΙΑΛΕΞΗ 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783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A97DC-3AC9-4AE5-B010-281175207D71}"/>
              </a:ext>
            </a:extLst>
          </p:cNvPr>
          <p:cNvSpPr txBox="1"/>
          <p:nvPr/>
        </p:nvSpPr>
        <p:spPr>
          <a:xfrm>
            <a:off x="3070371" y="2890391"/>
            <a:ext cx="528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Ευχαριστώ για την προσοχή σας</a:t>
            </a:r>
          </a:p>
          <a:p>
            <a:pPr algn="ctr"/>
            <a:r>
              <a:rPr lang="en-US" b="0" i="0" dirty="0">
                <a:solidFill>
                  <a:srgbClr val="284B7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  <a:hlinkClick r:id="rId2"/>
              </a:rPr>
              <a:t>chriskaradim@ionio.gr</a:t>
            </a:r>
            <a:r>
              <a:rPr lang="el-GR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</a:rPr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21E12-5ED5-45F8-AAA9-FBA5659EB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0019194" y="422334"/>
            <a:ext cx="1362175" cy="6463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8C8738-D778-4298-B140-13A94B08BC07}"/>
              </a:ext>
            </a:extLst>
          </p:cNvPr>
          <p:cNvSpPr txBox="1"/>
          <p:nvPr/>
        </p:nvSpPr>
        <p:spPr>
          <a:xfrm>
            <a:off x="465712" y="1319617"/>
            <a:ext cx="102345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ighlight>
                  <a:srgbClr val="FFFF00"/>
                </a:highlight>
              </a:rPr>
              <a:t>Η </a:t>
            </a:r>
            <a:r>
              <a:rPr lang="el-GR" b="1" dirty="0">
                <a:highlight>
                  <a:srgbClr val="FFFF00"/>
                </a:highlight>
              </a:rPr>
              <a:t>πρωτογενής έρευνα</a:t>
            </a:r>
            <a:r>
              <a:rPr lang="el-GR" dirty="0">
                <a:highlight>
                  <a:srgbClr val="FFFF00"/>
                </a:highlight>
              </a:rPr>
              <a:t> (</a:t>
            </a:r>
            <a:r>
              <a:rPr lang="el-GR" dirty="0" err="1">
                <a:highlight>
                  <a:srgbClr val="FFFF00"/>
                </a:highlight>
              </a:rPr>
              <a:t>primary</a:t>
            </a:r>
            <a:r>
              <a:rPr lang="el-GR" dirty="0">
                <a:highlight>
                  <a:srgbClr val="FFFF00"/>
                </a:highlight>
              </a:rPr>
              <a:t> </a:t>
            </a:r>
            <a:r>
              <a:rPr lang="el-GR" dirty="0" err="1">
                <a:highlight>
                  <a:srgbClr val="FFFF00"/>
                </a:highlight>
              </a:rPr>
              <a:t>research</a:t>
            </a:r>
            <a:r>
              <a:rPr lang="el-GR" dirty="0">
                <a:highlight>
                  <a:srgbClr val="FFFF00"/>
                </a:highlight>
              </a:rPr>
              <a:t>) είναι η διαδικασία συλλογής νέων, αυθεντικών δεδομένων που δεν έχουν συλλεχθεί ή δημοσιευθεί προηγουμένως. Δηλαδή, πρόκειται για δεδομένα που προέρχονται άμεσα από την πηγή τους, αντί να χρησιμοποιούμε στοιχεία που έχουν ήδη αναλυθεί από άλλους (που θα ήταν η δευτερογενής έρευνα).</a:t>
            </a:r>
          </a:p>
          <a:p>
            <a:endParaRPr lang="el-GR" dirty="0"/>
          </a:p>
          <a:p>
            <a:r>
              <a:rPr lang="el-GR" b="1" dirty="0"/>
              <a:t>Χαρακτηριστικά: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Συλλογή </a:t>
            </a:r>
            <a:r>
              <a:rPr lang="el-GR" b="1" dirty="0"/>
              <a:t>πρώτο-χέρι</a:t>
            </a:r>
            <a:r>
              <a:rPr lang="el-GR" dirty="0"/>
              <a:t> δεδομένων.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Εστιάζει σε </a:t>
            </a:r>
            <a:r>
              <a:rPr lang="el-GR" b="1" dirty="0"/>
              <a:t>συγκεκριμένο στόχο</a:t>
            </a:r>
            <a:r>
              <a:rPr lang="el-GR" dirty="0"/>
              <a:t> ή ερευνητικό ερώτημα.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Παρέχει </a:t>
            </a:r>
            <a:r>
              <a:rPr lang="el-GR" b="1" dirty="0"/>
              <a:t>ακριβή και εξατομικευμένα αποτελέσματα</a:t>
            </a:r>
            <a:r>
              <a:rPr lang="el-GR" dirty="0"/>
              <a:t> για την έρευνα.</a:t>
            </a:r>
          </a:p>
          <a:p>
            <a:endParaRPr lang="el-GR" dirty="0"/>
          </a:p>
          <a:p>
            <a:r>
              <a:rPr lang="el-GR" b="1" dirty="0"/>
              <a:t>Τρόποι συλλογής: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Ερωτηματολόγια / Συνεντεύξεις</a:t>
            </a:r>
            <a:r>
              <a:rPr lang="el-GR" dirty="0"/>
              <a:t> – άμεση επικοινωνία με ανθρώπους για απόψεις ή εμπειρίες.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Παρατήρηση</a:t>
            </a:r>
            <a:r>
              <a:rPr lang="el-GR" dirty="0"/>
              <a:t> – παρακολούθηση συμπεριφορών ή γεγονότων σε φυσικό περιβάλλον.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Πειράματα</a:t>
            </a:r>
            <a:r>
              <a:rPr lang="el-GR" dirty="0"/>
              <a:t> – συλλογή δεδομένων μέσα από ελεγχόμενες συνθήκες για να δούμε αιτίες και αποτελέσματα.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Δοκιμές προϊόντων ή υπηρεσιών</a:t>
            </a:r>
            <a:r>
              <a:rPr lang="el-GR" dirty="0"/>
              <a:t> – άμεση αξιολόγηση από χρήστες.</a:t>
            </a:r>
          </a:p>
        </p:txBody>
      </p:sp>
    </p:spTree>
    <p:extLst>
      <p:ext uri="{BB962C8B-B14F-4D97-AF65-F5344CB8AC3E}">
        <p14:creationId xmlns:p14="http://schemas.microsoft.com/office/powerpoint/2010/main" val="371371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75C59-78F8-41B1-A394-F1D46479DAFB}"/>
              </a:ext>
            </a:extLst>
          </p:cNvPr>
          <p:cNvSpPr txBox="1"/>
          <p:nvPr/>
        </p:nvSpPr>
        <p:spPr>
          <a:xfrm>
            <a:off x="564160" y="1004298"/>
            <a:ext cx="5828251" cy="44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b="1" dirty="0"/>
              <a:t>1. Ερωτηματολόγιο (</a:t>
            </a:r>
            <a:r>
              <a:rPr lang="el-GR" b="1" dirty="0" err="1"/>
              <a:t>Questionnaire</a:t>
            </a:r>
            <a:r>
              <a:rPr lang="el-GR" b="1" dirty="0"/>
              <a:t> / </a:t>
            </a:r>
            <a:r>
              <a:rPr lang="el-GR" b="1" dirty="0" err="1"/>
              <a:t>Survey</a:t>
            </a:r>
            <a:r>
              <a:rPr lang="el-GR" b="1" dirty="0"/>
              <a:t>)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Περιγραφή:</a:t>
            </a:r>
            <a:r>
              <a:rPr lang="el-GR" dirty="0"/>
              <a:t> Σύνταξη ερωτήσεων που συμπληρώνονται από τους συμμετέχοντες.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Τρόποι:</a:t>
            </a:r>
            <a:r>
              <a:rPr lang="el-GR" dirty="0"/>
              <a:t> Χαρτί, ηλεκτρονικά (online </a:t>
            </a:r>
            <a:r>
              <a:rPr lang="el-GR" dirty="0" err="1"/>
              <a:t>forms</a:t>
            </a:r>
            <a:r>
              <a:rPr lang="el-GR" dirty="0"/>
              <a:t>), τηλεφωνικά.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Πλεονεκτήματα:</a:t>
            </a:r>
            <a:r>
              <a:rPr lang="el-GR" dirty="0"/>
              <a:t> Μπορεί να απευθυνθεί σε μεγάλο αριθμό ατόμων, εύκολη ανάλυση.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Μειονεκτήματα:</a:t>
            </a:r>
            <a:r>
              <a:rPr lang="el-GR" dirty="0"/>
              <a:t> Υπάρχει κίνδυνος μη ειλικρινών απαντήσεων ή χαμηλού ποσοστού ανταπόκρισης.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51C42-45A9-4A15-BE73-5E5D952CD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5" y="372619"/>
            <a:ext cx="4153949" cy="62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48982-C1E1-4DFA-8997-3DE21CAE92B6}"/>
              </a:ext>
            </a:extLst>
          </p:cNvPr>
          <p:cNvSpPr txBox="1"/>
          <p:nvPr/>
        </p:nvSpPr>
        <p:spPr>
          <a:xfrm>
            <a:off x="227901" y="1119073"/>
            <a:ext cx="6474202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/>
              <a:t>2. Συνέντευξη (</a:t>
            </a:r>
            <a:r>
              <a:rPr lang="el-GR" sz="1600" b="1" dirty="0" err="1"/>
              <a:t>Interview</a:t>
            </a:r>
            <a:r>
              <a:rPr lang="el-GR" sz="1600" b="1" dirty="0"/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Περιγραφή:</a:t>
            </a:r>
            <a:r>
              <a:rPr lang="el-GR" sz="1600" dirty="0"/>
              <a:t> Άμεση συνομιλία με τον συμμετέχοντα για συλλογή πληροφοριών.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Τύποι:</a:t>
            </a:r>
            <a:endParaRPr lang="el-GR" sz="1600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Δομημένη:</a:t>
            </a:r>
            <a:r>
              <a:rPr lang="el-GR" sz="1600" dirty="0"/>
              <a:t> Προκαθορισμένες ερωτήσεις.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err="1"/>
              <a:t>Ημιδομημένη</a:t>
            </a:r>
            <a:r>
              <a:rPr lang="el-GR" sz="1600" b="1" dirty="0"/>
              <a:t>:</a:t>
            </a:r>
            <a:r>
              <a:rPr lang="el-GR" sz="1600" dirty="0"/>
              <a:t> Κάποιες ερωτήσεις προκαθορισμένες, αλλά επιτρέπει ελεύθερη συζήτηση.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Αδόμητη:</a:t>
            </a:r>
            <a:r>
              <a:rPr lang="el-GR" sz="1600" dirty="0"/>
              <a:t> Ελεύθερη συνομιλία χωρίς προκαθορισμένες ερωτήσεις.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Πλεονεκτήματα:</a:t>
            </a:r>
            <a:r>
              <a:rPr lang="el-GR" sz="1600" dirty="0"/>
              <a:t> Λεπτομερείς και ποιοτικές πληροφορίες.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Μειονεκτήματα:</a:t>
            </a:r>
            <a:r>
              <a:rPr lang="el-GR" sz="1600" dirty="0"/>
              <a:t> Χρονοβόρα, απαιτεί δεξιότητες </a:t>
            </a:r>
            <a:r>
              <a:rPr lang="el-GR" sz="1600" dirty="0" err="1"/>
              <a:t>συνεντευξιαστή</a:t>
            </a:r>
            <a:r>
              <a:rPr lang="el-GR" sz="16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6F7B6-9BBF-4266-B914-9F08F284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65" y="1209260"/>
            <a:ext cx="4572000" cy="45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9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ACBE4-8333-4DFB-A0EF-0D1DB6FE37EF}"/>
              </a:ext>
            </a:extLst>
          </p:cNvPr>
          <p:cNvSpPr txBox="1"/>
          <p:nvPr/>
        </p:nvSpPr>
        <p:spPr>
          <a:xfrm>
            <a:off x="510919" y="2839182"/>
            <a:ext cx="10940053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/>
              <a:t>3. Παρατήρηση (</a:t>
            </a:r>
            <a:r>
              <a:rPr lang="el-GR" b="1" dirty="0" err="1"/>
              <a:t>Observation</a:t>
            </a:r>
            <a:r>
              <a:rPr lang="el-GR" b="1" dirty="0"/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Περιγραφή:</a:t>
            </a:r>
            <a:r>
              <a:rPr lang="el-GR" dirty="0"/>
              <a:t> Καταγραφή της συμπεριφοράς, γεγονότων ή καταστάσεων απευθείας στο περιβάλλον τους.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Τύποι:</a:t>
            </a:r>
            <a:endParaRPr lang="el-GR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Συστηματική:</a:t>
            </a:r>
            <a:r>
              <a:rPr lang="el-GR" dirty="0"/>
              <a:t> Προκαθορισμένα κριτήρια παρατήρησης.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err="1"/>
              <a:t>Ασύστηματη</a:t>
            </a:r>
            <a:r>
              <a:rPr lang="el-GR" b="1" dirty="0"/>
              <a:t>:</a:t>
            </a:r>
            <a:r>
              <a:rPr lang="el-GR" dirty="0"/>
              <a:t> Ελεύθερη παρατήρηση.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Πλεονεκτήματα:</a:t>
            </a:r>
            <a:r>
              <a:rPr lang="el-GR" dirty="0"/>
              <a:t> Παρατηρείται η πραγματική συμπεριφορά χωρίς παρεμβάσεις.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Μειονεκτήματα:</a:t>
            </a:r>
            <a:r>
              <a:rPr lang="el-GR" dirty="0"/>
              <a:t> Δεν καταγράφονται πάντα οι αιτίες συμπεριφοράς, μπορεί να επηρεάσει η παρουσία του παρατηρητή.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63E3B-BDDD-4EBE-8BD8-08D7F903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33" y="421257"/>
            <a:ext cx="4359263" cy="26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C0EC18-6C87-43E2-A956-32043B2B427E}"/>
              </a:ext>
            </a:extLst>
          </p:cNvPr>
          <p:cNvSpPr txBox="1"/>
          <p:nvPr/>
        </p:nvSpPr>
        <p:spPr>
          <a:xfrm>
            <a:off x="483415" y="502745"/>
            <a:ext cx="10069935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b="1" dirty="0"/>
              <a:t>4. Πειράματα (</a:t>
            </a:r>
            <a:r>
              <a:rPr lang="el-GR" b="1" dirty="0" err="1"/>
              <a:t>Experiments</a:t>
            </a:r>
            <a:r>
              <a:rPr lang="el-GR" b="1" dirty="0"/>
              <a:t>)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Περιγραφή:</a:t>
            </a:r>
            <a:r>
              <a:rPr lang="el-GR" dirty="0"/>
              <a:t> Ελεγχόμενες δοκιμές για να μελετηθεί η επίδραση μιας μεταβλητής σε μια άλλη.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Πλεονεκτήματα:</a:t>
            </a:r>
            <a:r>
              <a:rPr lang="el-GR" dirty="0"/>
              <a:t> Δυνατότητα εξαγωγής αιτιολογικών συμπερασμάτων.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Μειονεκτήματα:</a:t>
            </a:r>
            <a:r>
              <a:rPr lang="el-GR" dirty="0"/>
              <a:t> Απαιτεί έλεγχο συνθηκών και μπορεί να μην αντικατοπτρίζει την πραγματική ζωή.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BEB57-06A2-4A59-BC0A-087852FA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r="16110"/>
          <a:stretch/>
        </p:blipFill>
        <p:spPr>
          <a:xfrm>
            <a:off x="5683365" y="3532089"/>
            <a:ext cx="5838738" cy="33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C9D720-C409-4193-89AC-9934278B8261}"/>
              </a:ext>
            </a:extLst>
          </p:cNvPr>
          <p:cNvSpPr txBox="1"/>
          <p:nvPr/>
        </p:nvSpPr>
        <p:spPr>
          <a:xfrm>
            <a:off x="371212" y="444023"/>
            <a:ext cx="9144699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5. Ηλεκτρονική συλλογή δεδομένων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Περιγραφή:</a:t>
            </a:r>
            <a:r>
              <a:rPr lang="el-GR" dirty="0"/>
              <a:t> Χρήση ψηφιακών εργαλείων όπως online </a:t>
            </a:r>
            <a:r>
              <a:rPr lang="el-GR" dirty="0" err="1"/>
              <a:t>polls</a:t>
            </a:r>
            <a:r>
              <a:rPr lang="el-GR" dirty="0"/>
              <a:t>, εφαρμογές, </a:t>
            </a:r>
            <a:r>
              <a:rPr lang="el-GR" dirty="0" err="1"/>
              <a:t>sensors</a:t>
            </a:r>
            <a:r>
              <a:rPr lang="el-GR" dirty="0"/>
              <a:t>, </a:t>
            </a:r>
            <a:r>
              <a:rPr lang="el-GR" dirty="0" err="1"/>
              <a:t>social</a:t>
            </a:r>
            <a:r>
              <a:rPr lang="el-GR" dirty="0"/>
              <a:t> media.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Πλεονεκτήματα:</a:t>
            </a:r>
            <a:r>
              <a:rPr lang="el-GR" dirty="0"/>
              <a:t> Γρήγορη συλλογή μεγάλου όγκου δεδομένων.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Μειονεκτήματα:</a:t>
            </a:r>
            <a:r>
              <a:rPr lang="el-GR" dirty="0"/>
              <a:t> Απαιτεί πρόσβαση σε τεχνολογία και γνώση χρήσης.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EAFEC-CC66-4260-A5E8-9E53F7287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9560" r="3962" b="4898"/>
          <a:stretch/>
        </p:blipFill>
        <p:spPr>
          <a:xfrm>
            <a:off x="4439173" y="3173415"/>
            <a:ext cx="6585359" cy="36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EF2438-1604-47D4-B467-FCB301DA4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64919"/>
              </p:ext>
            </p:extLst>
          </p:nvPr>
        </p:nvGraphicFramePr>
        <p:xfrm>
          <a:off x="511728" y="570451"/>
          <a:ext cx="10695965" cy="5654179"/>
        </p:xfrm>
        <a:graphic>
          <a:graphicData uri="http://schemas.openxmlformats.org/drawingml/2006/table">
            <a:tbl>
              <a:tblPr/>
              <a:tblGrid>
                <a:gridCol w="2139193">
                  <a:extLst>
                    <a:ext uri="{9D8B030D-6E8A-4147-A177-3AD203B41FA5}">
                      <a16:colId xmlns:a16="http://schemas.microsoft.com/office/drawing/2014/main" val="122016644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1770851955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649113946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3951605888"/>
                    </a:ext>
                  </a:extLst>
                </a:gridCol>
                <a:gridCol w="2139193">
                  <a:extLst>
                    <a:ext uri="{9D8B030D-6E8A-4147-A177-3AD203B41FA5}">
                      <a16:colId xmlns:a16="http://schemas.microsoft.com/office/drawing/2014/main" val="2839387552"/>
                    </a:ext>
                  </a:extLst>
                </a:gridCol>
              </a:tblGrid>
              <a:tr h="289873">
                <a:tc>
                  <a:txBody>
                    <a:bodyPr/>
                    <a:lstStyle/>
                    <a:p>
                      <a:r>
                        <a:rPr lang="el-GR" sz="1100"/>
                        <a:t>Μέθοδος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Περιγραφή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Πλεονεκτήματα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Μειονεκτήματα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Παραδείγματα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236362"/>
                  </a:ext>
                </a:extLst>
              </a:tr>
              <a:tr h="1159860">
                <a:tc>
                  <a:txBody>
                    <a:bodyPr/>
                    <a:lstStyle/>
                    <a:p>
                      <a:r>
                        <a:rPr lang="el-GR" sz="1100" b="1"/>
                        <a:t>Ερωτηματολόγιο</a:t>
                      </a:r>
                      <a:endParaRPr lang="el-GR" sz="1100"/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Συμπλήρωση προκαθορισμένων ερωτήσεων από συμμετέχοντες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Μπορεί να απευθυνθεί σε μεγάλο αριθμό, εύκολη ανάλυση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Κίνδυνος μη ειλικρινών απαντήσεων, χαμηλή ανταπόκριση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Online forms, χαρτί, τηλεφωνικές έρευνες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47281"/>
                  </a:ext>
                </a:extLst>
              </a:tr>
              <a:tr h="942363">
                <a:tc>
                  <a:txBody>
                    <a:bodyPr/>
                    <a:lstStyle/>
                    <a:p>
                      <a:r>
                        <a:rPr lang="el-GR" sz="1100" b="1"/>
                        <a:t>Συνέντευξη</a:t>
                      </a:r>
                      <a:endParaRPr lang="el-GR" sz="1100"/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Άμεση συνομιλία με συμμετέχοντες για συλλογή πληροφοριών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Λεπτομερείς, ποιοτικές πληροφορίες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Χρονοβόρα, απαιτεί δεξιότητες συνεντευξιαστή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Δομημένη, ημιδομημένη, αδόμητη συνέντευξη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43226"/>
                  </a:ext>
                </a:extLst>
              </a:tr>
              <a:tr h="1377356">
                <a:tc>
                  <a:txBody>
                    <a:bodyPr/>
                    <a:lstStyle/>
                    <a:p>
                      <a:r>
                        <a:rPr lang="el-GR" sz="1100" b="1"/>
                        <a:t>Παρατήρηση</a:t>
                      </a:r>
                      <a:endParaRPr lang="el-GR" sz="1100"/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Καταγραφή συμπεριφοράς ή γεγονότων απευθείας στο περιβάλλον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Παρατηρείται πραγματική συμπεριφορά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Δεν καταγράφονται πάντα οι αιτίες, μπορεί να επηρεάσει η παρουσία του παρατηρητή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Παρατήρηση σε κατάστημα, σχολείο, δρόμο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669263"/>
                  </a:ext>
                </a:extLst>
              </a:tr>
              <a:tr h="1159860">
                <a:tc>
                  <a:txBody>
                    <a:bodyPr/>
                    <a:lstStyle/>
                    <a:p>
                      <a:r>
                        <a:rPr lang="el-GR" sz="1100" b="1"/>
                        <a:t>Πειράματα</a:t>
                      </a:r>
                      <a:endParaRPr lang="el-GR" sz="1100"/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Ελεγχόμενες δοκιμές για να μελετηθεί η επίδραση μεταβλητών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Δυνατότητα εξαγωγής αιτιολογικών συμπερασμάτων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Απαιτεί έλεγχο συνθηκών, μπορεί να μην αντικατοπτρίζει την πραγματική ζωή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Δοκιμές προϊόντων, ψυχολογικά πειράματα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419836"/>
                  </a:ext>
                </a:extLst>
              </a:tr>
              <a:tr h="724867">
                <a:tc>
                  <a:txBody>
                    <a:bodyPr/>
                    <a:lstStyle/>
                    <a:p>
                      <a:r>
                        <a:rPr lang="el-GR" sz="1100" b="1"/>
                        <a:t>Ηλεκτρονική συλλογή δεδομένων</a:t>
                      </a:r>
                      <a:endParaRPr lang="el-GR" sz="1100"/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Χρήση ψηφιακών εργαλείων για συλλογή δεδομένων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Γρήγορη συλλογή μεγάλου όγκου, αυτοματοποιημένη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Απαιτεί τεχνολογία, γνώση χρήσης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Social media polls, sensors, </a:t>
                      </a:r>
                      <a:r>
                        <a:rPr lang="el-GR" sz="1100" dirty="0"/>
                        <a:t>εφαρμογές</a:t>
                      </a:r>
                    </a:p>
                  </a:txBody>
                  <a:tcPr marL="55786" marR="55786" marT="27893" marB="278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96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1587</Words>
  <Application>Microsoft Office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karadimitriou</dc:creator>
  <cp:lastModifiedBy>christina karadimitriou</cp:lastModifiedBy>
  <cp:revision>109</cp:revision>
  <dcterms:created xsi:type="dcterms:W3CDTF">2025-09-12T05:31:55Z</dcterms:created>
  <dcterms:modified xsi:type="dcterms:W3CDTF">2025-09-17T09:58:03Z</dcterms:modified>
</cp:coreProperties>
</file>