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3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65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5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398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9626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48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917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35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03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92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48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141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17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23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286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05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49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529F-E9A4-42EB-9D52-330B8DD118A9}" type="datetimeFigureOut">
              <a:rPr lang="el-GR" smtClean="0"/>
              <a:t>22/10/2025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690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69A2AE-1AD5-7766-E9F9-BB1F97CDA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Νομικός Λόγος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DA6B59-78E9-6D36-AB03-1D32278A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8517" y="5665567"/>
            <a:ext cx="6027174" cy="1013268"/>
          </a:xfrm>
        </p:spPr>
        <p:txBody>
          <a:bodyPr>
            <a:normAutofit/>
          </a:bodyPr>
          <a:lstStyle/>
          <a:p>
            <a:pPr algn="r"/>
            <a:r>
              <a:rPr lang="el-GR" dirty="0">
                <a:solidFill>
                  <a:schemeClr val="tx1"/>
                </a:solidFill>
              </a:rPr>
              <a:t>Οικονομική-Νομική-Πολιτική Μετάφραση – ΤΞΓΜΔ</a:t>
            </a:r>
          </a:p>
          <a:p>
            <a:pPr algn="r"/>
            <a:r>
              <a:rPr lang="el-GR" dirty="0">
                <a:solidFill>
                  <a:schemeClr val="tx1"/>
                </a:solidFill>
              </a:rPr>
              <a:t>Σταυρούλα </a:t>
            </a:r>
            <a:r>
              <a:rPr lang="el-GR" dirty="0" err="1">
                <a:solidFill>
                  <a:schemeClr val="tx1"/>
                </a:solidFill>
              </a:rPr>
              <a:t>Βράιλα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0683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F10AD-7EBE-E446-C4C6-FBF22DF4B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D5C497-0A30-3DD9-B835-31D2ABB23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Μεταφραστικά Προβλήματα (</a:t>
            </a:r>
            <a:r>
              <a:rPr lang="de-DE" dirty="0" err="1"/>
              <a:t>Reiss</a:t>
            </a:r>
            <a:r>
              <a:rPr lang="de-DE" dirty="0"/>
              <a:t>/Vermeer)</a:t>
            </a:r>
            <a:endParaRPr lang="el-G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36075E-5829-3C1A-3377-60201189FE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08657" y="2715511"/>
            <a:ext cx="1120687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λειτουργικής αντιστοιχίας (</a:t>
            </a:r>
            <a:r>
              <a:rPr lang="el-GR" dirty="0" err="1"/>
              <a:t>functional</a:t>
            </a:r>
            <a:r>
              <a:rPr lang="el-GR" dirty="0"/>
              <a:t> </a:t>
            </a:r>
            <a:r>
              <a:rPr lang="el-GR" dirty="0" err="1"/>
              <a:t>equivalence</a:t>
            </a:r>
            <a:r>
              <a:rPr lang="el-GR" dirty="0"/>
              <a:t>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πολιτισμικής μεταφοράς (</a:t>
            </a:r>
            <a:r>
              <a:rPr lang="el-GR" dirty="0" err="1"/>
              <a:t>cultural</a:t>
            </a:r>
            <a:r>
              <a:rPr lang="el-GR" dirty="0"/>
              <a:t> </a:t>
            </a:r>
            <a:r>
              <a:rPr lang="el-GR" dirty="0" err="1"/>
              <a:t>transfer</a:t>
            </a:r>
            <a:r>
              <a:rPr lang="el-GR" dirty="0"/>
              <a:t>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υφολογικής συνέπειας (</a:t>
            </a:r>
            <a:r>
              <a:rPr lang="el-GR" dirty="0" err="1"/>
              <a:t>stylistic</a:t>
            </a:r>
            <a:r>
              <a:rPr lang="el-GR" dirty="0"/>
              <a:t> </a:t>
            </a:r>
            <a:r>
              <a:rPr lang="el-GR" dirty="0" err="1"/>
              <a:t>consistency</a:t>
            </a:r>
            <a:r>
              <a:rPr lang="el-GR" dirty="0"/>
              <a:t>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ορολογικής σταθερότητας (</a:t>
            </a:r>
            <a:r>
              <a:rPr lang="el-GR" dirty="0" err="1"/>
              <a:t>terminological</a:t>
            </a:r>
            <a:r>
              <a:rPr lang="el-GR" dirty="0"/>
              <a:t> </a:t>
            </a:r>
            <a:r>
              <a:rPr lang="el-GR" dirty="0" err="1"/>
              <a:t>consistency</a:t>
            </a:r>
            <a:r>
              <a:rPr lang="el-GR" dirty="0"/>
              <a:t>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δεκτών (</a:t>
            </a:r>
            <a:r>
              <a:rPr lang="de-DE" dirty="0" err="1"/>
              <a:t>receiver-oriented</a:t>
            </a:r>
            <a:r>
              <a:rPr lang="de-DE" dirty="0"/>
              <a:t> translation)</a:t>
            </a:r>
            <a:endParaRPr lang="el-GR" dirty="0"/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dirty="0"/>
              <a:t>Πρόβλημα νομικής ισχύος (</a:t>
            </a:r>
            <a:r>
              <a:rPr lang="el-GR" dirty="0" err="1"/>
              <a:t>legal</a:t>
            </a:r>
            <a:r>
              <a:rPr lang="el-GR" dirty="0"/>
              <a:t> </a:t>
            </a:r>
            <a:r>
              <a:rPr lang="el-GR" dirty="0" err="1"/>
              <a:t>validity</a:t>
            </a:r>
            <a:r>
              <a:rPr lang="el-GR" dirty="0"/>
              <a:t>)</a:t>
            </a:r>
            <a:endParaRPr kumimoji="0" lang="el-GR" altLang="el-G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0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B1E24-4DBF-2E46-0D34-5B9424FFE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705A11-6EAF-9474-BF54-0C95B8C4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Μεταφραστικά Προβλήματα (</a:t>
            </a:r>
            <a:r>
              <a:rPr lang="de-DE" dirty="0"/>
              <a:t>Nord)</a:t>
            </a:r>
            <a:endParaRPr lang="el-G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D995069-AE0A-8245-F32D-797B2F873A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0321" y="2748265"/>
            <a:ext cx="1120687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Λεξιλογικά/Σημασιολογικά προβλήματα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altLang="el-G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Μορφοσυντακτικά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προβλήματα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latin typeface="Arial" panose="020B0604020202020204" pitchFamily="34" charset="0"/>
              </a:rPr>
              <a:t>Υφολογικά προβλήματα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Πραγματολογικά προβλήματα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latin typeface="Arial" panose="020B0604020202020204" pitchFamily="34" charset="0"/>
              </a:rPr>
              <a:t>Ιδιάζοντα προβλήματα </a:t>
            </a:r>
            <a:endParaRPr kumimoji="0" lang="el-GR" altLang="el-G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17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FE82F-E81D-FEFA-3983-8A385FC31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9DDCF6-DE37-D4B1-F588-C21E9B8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ιεραρχία των κανόνων δικαίου: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381B1F-7986-A0A6-E1A3-4EB9A45BA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/>
          </a:bodyPr>
          <a:lstStyle/>
          <a:p>
            <a:r>
              <a:rPr lang="el-GR" dirty="0"/>
              <a:t>Σύνταγμα → Νόμοι → Προεδρικά Διατάγματα → Υπουργικές Αποφάσεις.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2703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13591-8C2C-5D74-8BED-C1701A56F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27C38B-56CB-AF16-0A56-63691D014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Δομή τυπικού νόμου: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48D54F-36B4-49D3-4515-D10E32D37F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191" y="2644170"/>
            <a:ext cx="1096761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Τίτλος (π.χ. «Νόμος 4823/2021 – Αναβάθμιση του σχολείου»)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Προοίμιο (</a:t>
            </a:r>
            <a:r>
              <a:rPr kumimoji="0" lang="el-GR" altLang="el-G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 Πρόεδρος της Ελληνικής Δημοκρατίας εκδίδει τον ακόλουθο νόμο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Κεφάλαια – Άρθρα – Παράγραφοι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Τελικές και μεταβατικές διατάξεις.</a:t>
            </a:r>
          </a:p>
        </p:txBody>
      </p:sp>
    </p:spTree>
    <p:extLst>
      <p:ext uri="{BB962C8B-B14F-4D97-AF65-F5344CB8AC3E}">
        <p14:creationId xmlns:p14="http://schemas.microsoft.com/office/powerpoint/2010/main" val="398955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B6521-309F-4BF1-87EC-0BEC050E0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90B08C-B976-7DE9-5592-BA9ACA15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Γλωσσικά Χαρακτηριστικά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F12352-C383-1C7E-58DA-E0B5561DBD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775" y="2459505"/>
            <a:ext cx="1115061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Τυποποιημένες εκφράσεις (</a:t>
            </a:r>
            <a:r>
              <a:rPr kumimoji="0" lang="el-GR" altLang="el-G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ορίζεται ότι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σύμφωνα με τις διατάξεις του άρθρου...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Ουσιαστικοποίηση (π.χ. </a:t>
            </a:r>
            <a:r>
              <a:rPr kumimoji="0" lang="el-GR" altLang="el-G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εφαρμογή του μέτρου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Ελλειπτικές προτάσεις και απρόσωπο ύφος.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Συντακτική πυκνότητα και λόγιο λεξιλόγιο.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Επαναληπτικότητα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και σαφήνεια ως εργαλεία νομικής ακρίβειας.</a:t>
            </a:r>
          </a:p>
        </p:txBody>
      </p:sp>
    </p:spTree>
    <p:extLst>
      <p:ext uri="{BB962C8B-B14F-4D97-AF65-F5344CB8AC3E}">
        <p14:creationId xmlns:p14="http://schemas.microsoft.com/office/powerpoint/2010/main" val="364736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31EB1-AA49-A24E-2DD7-C2D843934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59BB86-10B7-3258-9F6A-A33D2E76B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Ιδιαιτερότητες του ελληνικού νομοθετικού ύφους: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AB83D7E-7CB5-0679-5038-7B7AF51D93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2775" y="2828836"/>
            <a:ext cx="76791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Επιρροή της καθαρεύουσας και του διοικητικού λόγου.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Τάση για μακροπερίοδο λόγο.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Επαναληπτικότητα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ορισμών για λόγους ακρίβειας.</a:t>
            </a:r>
          </a:p>
        </p:txBody>
      </p:sp>
    </p:spTree>
    <p:extLst>
      <p:ext uri="{BB962C8B-B14F-4D97-AF65-F5344CB8AC3E}">
        <p14:creationId xmlns:p14="http://schemas.microsoft.com/office/powerpoint/2010/main" val="3202652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54061-6F91-D4C2-E186-6F34738AB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EA30F5-10C8-70A4-9D32-5673CC869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 καλής νομικής μετάφρασης: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05F4F53-664B-1718-222F-7A56523CF1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1038" y="2828836"/>
            <a:ext cx="739593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Πιστότητα στο γράμμα, λειτουργικότητα στο πνεύμα.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Διατήρηση ορολογικής συνέπειας.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Επικοινωνία με νομικούς ειδικούς όταν χρειάζεται.</a:t>
            </a:r>
          </a:p>
        </p:txBody>
      </p:sp>
    </p:spTree>
    <p:extLst>
      <p:ext uri="{BB962C8B-B14F-4D97-AF65-F5344CB8AC3E}">
        <p14:creationId xmlns:p14="http://schemas.microsoft.com/office/powerpoint/2010/main" val="423383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72CD3-6981-3BBD-5F48-91AEC2DEA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100970-AFDB-F061-2088-25804C4B8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 καλής νομικής μετάφρασης:</a:t>
            </a: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927F21BF-0D89-5841-408A-715DEA52DE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355031"/>
              </p:ext>
            </p:extLst>
          </p:nvPr>
        </p:nvGraphicFramePr>
        <p:xfrm>
          <a:off x="680321" y="2336800"/>
          <a:ext cx="11222922" cy="3872848"/>
        </p:xfrm>
        <a:graphic>
          <a:graphicData uri="http://schemas.openxmlformats.org/drawingml/2006/table">
            <a:tbl>
              <a:tblPr/>
              <a:tblGrid>
                <a:gridCol w="3740974">
                  <a:extLst>
                    <a:ext uri="{9D8B030D-6E8A-4147-A177-3AD203B41FA5}">
                      <a16:colId xmlns:a16="http://schemas.microsoft.com/office/drawing/2014/main" val="281067190"/>
                    </a:ext>
                  </a:extLst>
                </a:gridCol>
                <a:gridCol w="3740974">
                  <a:extLst>
                    <a:ext uri="{9D8B030D-6E8A-4147-A177-3AD203B41FA5}">
                      <a16:colId xmlns:a16="http://schemas.microsoft.com/office/drawing/2014/main" val="3379320771"/>
                    </a:ext>
                  </a:extLst>
                </a:gridCol>
                <a:gridCol w="3740974">
                  <a:extLst>
                    <a:ext uri="{9D8B030D-6E8A-4147-A177-3AD203B41FA5}">
                      <a16:colId xmlns:a16="http://schemas.microsoft.com/office/drawing/2014/main" val="3650527767"/>
                    </a:ext>
                  </a:extLst>
                </a:gridCol>
              </a:tblGrid>
              <a:tr h="1693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Χαρακτηριστικό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Ελλάδα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Γερμανία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310233"/>
                  </a:ext>
                </a:extLst>
              </a:tr>
              <a:tr h="677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Συντακτική πυκνότητα / περίπλοκες προτάσεις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Υψηλή — λόγιο ύφος, παθητικές κατασκευές, επαναλήψεις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Πολύ υψηλή — μεγάλες προτάσεις, πολύπλοκα υποκείμενα/α-υποκείμενα, χρήση γενικής/παθητικής 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175157"/>
                  </a:ext>
                </a:extLst>
              </a:tr>
              <a:tr h="677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Χρήση τεχνικής νομικής ορολογίας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Λόγιες λέξεις, καθαρευουσιάνικες επιρροές, ειδικές φράσεις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Τεχνική ορολογία, πολύ σύνθετα </a:t>
                      </a:r>
                      <a:r>
                        <a:rPr lang="el-GR" sz="1400" dirty="0" err="1"/>
                        <a:t>σύνθετα</a:t>
                      </a:r>
                      <a:r>
                        <a:rPr lang="el-GR" sz="1400" dirty="0"/>
                        <a:t> λέξεων («</a:t>
                      </a:r>
                      <a:r>
                        <a:rPr lang="el-GR" sz="1400" dirty="0" err="1"/>
                        <a:t>Kompositum</a:t>
                      </a:r>
                      <a:r>
                        <a:rPr lang="el-GR" sz="1400" dirty="0"/>
                        <a:t>»), ρηματικά μοτίβα «</a:t>
                      </a:r>
                      <a:r>
                        <a:rPr lang="el-GR" sz="1400" dirty="0" err="1"/>
                        <a:t>muss</a:t>
                      </a:r>
                      <a:r>
                        <a:rPr lang="el-GR" sz="1400" dirty="0"/>
                        <a:t>», «</a:t>
                      </a:r>
                      <a:r>
                        <a:rPr lang="el-GR" sz="1400" dirty="0" err="1"/>
                        <a:t>soll</a:t>
                      </a:r>
                      <a:r>
                        <a:rPr lang="el-GR" sz="1400" dirty="0"/>
                        <a:t>». 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663888"/>
                  </a:ext>
                </a:extLst>
              </a:tr>
              <a:tr h="5504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Δομή του νομοθετήματος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Τίτλος, προοίμιο, άρθρα, παράγραφοι, κεφάλαια, μεταβατικές/τελικές διατάξεις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Αριθμημένοι «§», </a:t>
                      </a:r>
                      <a:r>
                        <a:rPr lang="el-GR" sz="1400" dirty="0" err="1"/>
                        <a:t>υπο</a:t>
                      </a:r>
                      <a:r>
                        <a:rPr lang="el-GR" sz="1400" dirty="0"/>
                        <a:t>-παράγραφοι, σαφής ιεραρχία διατάξεων 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051361"/>
                  </a:ext>
                </a:extLst>
              </a:tr>
              <a:tr h="5504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Προσπάθεια για κατανοητότητα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Υπάρχει δημόσια συζήτηση για «εύληπτη νομοθετική γλώσσα». 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400" dirty="0" err="1"/>
                        <a:t>Ισχυρή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έμφ</a:t>
                      </a:r>
                      <a:r>
                        <a:rPr lang="de-DE" sz="1400" dirty="0"/>
                        <a:t>αση στην «Verständliche Rechtssprache» ως στόχο. 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646538"/>
                  </a:ext>
                </a:extLst>
              </a:tr>
              <a:tr h="4233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Επιρροές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Ιστορική (καθαρεύουσα, λόγια ελληνικά), νομική παράδοση αστικού δικαίου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Ρωμαϊκή παράδοση, γερμανικός νομικός στοχασμός, αστικό δίκαιο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036349"/>
                  </a:ext>
                </a:extLst>
              </a:tr>
              <a:tr h="5504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Μεταφραστικές προκλήσεις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/>
                        <a:t>Όροι χωρίς άμεσο ισοδύναμο, ύφος δύσκολα αποδώσιμο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/>
                        <a:t>Μεγάλες προτάσεις, πολυσύνθετη δομή, ανάγκη για ακρίβεια και σαφήνεια στην απόδοση</a:t>
                      </a:r>
                    </a:p>
                  </a:txBody>
                  <a:tcPr marL="42340" marR="42340" marT="21170" marB="21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8210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15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118B2-10AC-4B02-3CED-D3BC9A8D2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C75B02-2ACF-0D20-6EF6-B62A7F972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Μεταφραστικά Προβλήματα (</a:t>
            </a:r>
            <a:r>
              <a:rPr lang="de-DE" dirty="0" err="1"/>
              <a:t>Skopostheorie</a:t>
            </a:r>
            <a:r>
              <a:rPr lang="de-DE" dirty="0"/>
              <a:t>)</a:t>
            </a:r>
            <a:endParaRPr lang="el-G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3CC4C43-FBDD-A7F9-6FB0-B01DDC8FF3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0321" y="2957174"/>
            <a:ext cx="961386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l-GR" altLang="el-GR" dirty="0">
                <a:latin typeface="Arial" panose="020B0604020202020204" pitchFamily="34" charset="0"/>
              </a:rPr>
              <a:t>Κ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άθε μετάφραση πρέπει να υπηρετεί τον 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σκοπό (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Skopos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που έχει ορίσει ο μεταφραστής ή ο εντολέας.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767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E8458-6FD9-7092-2742-9BCFC801D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A23871-CED3-91AA-1681-F8ED84235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Μεταφραστικά Προβλήματα (</a:t>
            </a:r>
            <a:r>
              <a:rPr lang="de-DE" dirty="0" err="1"/>
              <a:t>Skopostheorie</a:t>
            </a:r>
            <a:r>
              <a:rPr lang="de-DE" dirty="0"/>
              <a:t>)</a:t>
            </a:r>
            <a:endParaRPr lang="el-G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3E4E665-D2C8-CBF0-9037-D82DEDFAA1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56784" y="2394247"/>
            <a:ext cx="1120687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latin typeface="Arial" panose="020B0604020202020204" pitchFamily="34" charset="0"/>
              </a:rPr>
              <a:t>Κ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άθε μετάφραση πρέπει να υπηρετεί τον 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σκοπό (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Skopos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που έχει ορίσει ο μεταφραστής ή ο εντολέας.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«ισοδυναμία» (</a:t>
            </a:r>
            <a:r>
              <a:rPr kumimoji="0" lang="el-GR" altLang="el-G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equivalence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δεν είναι αυτοσκοπός· η λειτουργικότητα του κειμένου στη γλώσσα-στόχο είναι το κριτήριο επιτυχίας.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 μεταφραστής ενεργεί ως πολιτισμικός διαμεσολαβητής, λαμβάνοντας υπόψη: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dirty="0">
                <a:latin typeface="Arial" panose="020B0604020202020204" pitchFamily="34" charset="0"/>
              </a:rPr>
              <a:t>	- 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το νομικό σύστημα προέλευσης και το νομικό σύστημα στόχου,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dirty="0">
                <a:latin typeface="Arial" panose="020B0604020202020204" pitchFamily="34" charset="0"/>
              </a:rPr>
              <a:t>	- 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τον παραλήπτη (ειδικός νομικός, διοικητικός υπάλληλος, πολίτης, ευρωπαϊκό όργανο),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dirty="0">
                <a:latin typeface="Arial" panose="020B0604020202020204" pitchFamily="34" charset="0"/>
              </a:rPr>
              <a:t>	- 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και τη χρήση του μεταφρασμένου κειμένου (πληροφόρηση, τεκμηρίωση, επίσημη δημοσίευση, διδακτικός σκοπός κ.ά.).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25885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Προσαρμοσμένο 4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BC328E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Βερολίνο</Template>
  <TotalTime>51</TotalTime>
  <Words>511</Words>
  <Application>Microsoft Office PowerPoint</Application>
  <PresentationFormat>Ευρεία οθόνη</PresentationFormat>
  <Paragraphs>68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Βερολίνο</vt:lpstr>
      <vt:lpstr>Νομικός Λόγος </vt:lpstr>
      <vt:lpstr>Η ιεραρχία των κανόνων δικαίου:</vt:lpstr>
      <vt:lpstr>Δομή τυπικού νόμου:</vt:lpstr>
      <vt:lpstr>Γλωσσικά Χαρακτηριστικά </vt:lpstr>
      <vt:lpstr>Ιδιαιτερότητες του ελληνικού νομοθετικού ύφους:</vt:lpstr>
      <vt:lpstr>Αρχές καλής νομικής μετάφρασης:</vt:lpstr>
      <vt:lpstr>Αρχές καλής νομικής μετάφρασης:</vt:lpstr>
      <vt:lpstr>Μεταφραστικά Προβλήματα (Skopostheorie)</vt:lpstr>
      <vt:lpstr>Μεταφραστικά Προβλήματα (Skopostheorie)</vt:lpstr>
      <vt:lpstr>Μεταφραστικά Προβλήματα (Reiss/Vermeer)</vt:lpstr>
      <vt:lpstr>Μεταφραστικά Προβλήματα (Nord)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5</cp:revision>
  <dcterms:created xsi:type="dcterms:W3CDTF">2025-10-07T21:50:31Z</dcterms:created>
  <dcterms:modified xsi:type="dcterms:W3CDTF">2025-10-22T08:21:08Z</dcterms:modified>
</cp:coreProperties>
</file>