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2" r:id="rId5"/>
    <p:sldId id="283" r:id="rId6"/>
    <p:sldId id="284" r:id="rId7"/>
    <p:sldId id="286" r:id="rId8"/>
    <p:sldId id="285" r:id="rId9"/>
    <p:sldId id="287" r:id="rId10"/>
    <p:sldId id="288" r:id="rId11"/>
    <p:sldId id="289" r:id="rId12"/>
    <p:sldId id="290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68F0-2DEB-496F-8FB4-AE3C95B9D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9D81E-1631-4F1D-966F-C5D5A82A1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4635-F65C-4639-B99F-72C48069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48384-96C9-44FC-B3EE-61140836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728A-7236-49D8-A09D-036E2F8E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E444-6189-4E8F-BFD2-105EEFE7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F93DD-AB86-4768-9CE7-1E89FBB7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6C1C2-C07C-441A-9C47-84009421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52634-DEAF-4C9D-8A9E-9DC15140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4BEB7-FA80-4F8B-91BF-34A009A1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05656-8534-4C24-9D08-74897272B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1F6AF-C0A6-4F3B-A917-2E41F67B9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A454-2550-4354-8F96-EA4A5A54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DA1F2-62DC-4D7E-BDFC-74E73815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D57E-B79B-472C-BED5-4E4C7B39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0F888-4628-4B42-BEBD-EF6412F2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A3FF-0826-40D5-BD2C-5CDFC8C0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05112-3936-4DF2-AB37-D82A027B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39CCF-069D-48A7-B02B-8F0BF015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9C3A6-A5ED-4EFE-A9A4-72828BB8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38A2F-0D25-4C30-8675-AE294602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937EA-1993-4483-BCE2-7115402F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32AB6-F687-4933-9DFA-CD9EE387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AD43B-53FD-418C-9631-7EFD1E1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5C17-5185-4BA9-B360-1113AF64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5330-961D-4C8F-B896-8D250488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08C5-E45D-4996-9175-D8314B275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C3FE1-24FA-4FCB-97AB-EC5E1DD3A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FA11-788C-493A-A83B-863E9F8B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D0FDF-2A7C-4C41-9137-10903B37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F9833-6BFD-454B-9FBD-49131D7C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483FB-BE55-4296-A9B2-C96CF5C4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C4C5E-2135-4B16-BF4A-84680E31F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3ABB8-AD6E-456E-B7ED-D84349C96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3EAC0F-1BAD-4584-9983-933BFBF8E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AD203-B840-4B6E-9001-CD62C6B40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97D1C6-025C-46C7-AB5A-BF4CF085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9D306-2543-4612-BFE9-030A9CFC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646D3-843F-4594-84FC-6BA5EBC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06B4-A1A7-413A-BE76-A39450935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C0B57E-FED0-4D3A-9DCF-11675C16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EEA17-B3F6-4B81-A61E-229AAB8A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D7548-0E88-462E-AD25-88B5B14C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5A7B5-F31F-4A1F-B6CD-8AC3B118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8F601-06CB-4F8A-B7CC-25C8FB33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BDAF1-7737-477F-BB58-8B89CF91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A6A13-9FC1-4E71-8C96-82DCB3A1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0402F-B26C-45C5-AC35-C165D6CFF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A6FF4-EB18-4C70-A918-BAB6CED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A127-FF1E-4747-BDA1-A03213C4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7BFB1-8B6D-4FF9-972E-A90BC5A5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7C723-C9DB-43BF-94A8-41607C6B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7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6F74-8362-4BD5-A07E-72E60ECA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113573-8495-4BD1-980D-AA8FA02EC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D62F2-3A6A-460C-986E-EE9D5E070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9387A-9AF2-41DA-AFC7-D564FE39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06B22-B843-4812-BDF2-EAA0DC7D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EE454-4117-460C-8F2F-7942FE7B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8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FED54-02BA-40ED-A42E-DC4EF770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3B9D2-8DA7-4BFE-8B56-07A54C93C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BC23A-512D-4715-88EB-DC88E5814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C80B-8751-4D97-980A-7038A47D4C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3EF4-859C-41F9-B4CB-4691456948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084A3-68F9-4B66-826C-46DCFFF9C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71C-9C5B-4485-9593-FCF12FE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karadim@ionio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LK-Vnc5gj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94BA16-3340-4C16-96F0-1FAAF27445BE}"/>
              </a:ext>
            </a:extLst>
          </p:cNvPr>
          <p:cNvSpPr txBox="1"/>
          <p:nvPr/>
        </p:nvSpPr>
        <p:spPr>
          <a:xfrm>
            <a:off x="2432735" y="2372223"/>
            <a:ext cx="675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baseline="30000" dirty="0"/>
              <a:t> </a:t>
            </a:r>
            <a:r>
              <a:rPr lang="el-GR" dirty="0"/>
              <a:t>ΕΒΔΟΜΑΔΑ 16/10/2025-17/10/2025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Ερευνητικές φιλοσοφίες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CE1A94-2329-4C98-AE79-70FCE3FD0AE8}"/>
              </a:ext>
            </a:extLst>
          </p:cNvPr>
          <p:cNvGrpSpPr/>
          <p:nvPr/>
        </p:nvGrpSpPr>
        <p:grpSpPr>
          <a:xfrm>
            <a:off x="353449" y="256547"/>
            <a:ext cx="11485102" cy="1523421"/>
            <a:chOff x="353449" y="256547"/>
            <a:chExt cx="11485102" cy="15234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C11E2C-FCC9-428B-B8F5-99D195F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113" y="256547"/>
              <a:ext cx="1904438" cy="152342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DC07F9-4E78-49FC-B368-896A1B34C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9" y="522957"/>
              <a:ext cx="3048000" cy="9906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3235C5-5F67-4DB1-862C-3B2EB8653444}"/>
              </a:ext>
            </a:extLst>
          </p:cNvPr>
          <p:cNvSpPr txBox="1"/>
          <p:nvPr/>
        </p:nvSpPr>
        <p:spPr>
          <a:xfrm>
            <a:off x="2762076" y="3825813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Διδάσκουσα: Δρ. Χριστίνα Καραδημητρίου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FDC32C-C5A6-44BA-BB9C-4E461AC4322A}"/>
              </a:ext>
            </a:extLst>
          </p:cNvPr>
          <p:cNvSpPr txBox="1"/>
          <p:nvPr/>
        </p:nvSpPr>
        <p:spPr>
          <a:xfrm>
            <a:off x="4751956" y="6329779"/>
            <a:ext cx="211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</a:rPr>
              <a:t>Κέρκυρα 2025-2026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9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7CECDF-231C-44BC-928B-AF89E218E965}"/>
              </a:ext>
            </a:extLst>
          </p:cNvPr>
          <p:cNvSpPr txBox="1"/>
          <p:nvPr/>
        </p:nvSpPr>
        <p:spPr>
          <a:xfrm>
            <a:off x="253767" y="394175"/>
            <a:ext cx="43685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2. </a:t>
            </a:r>
            <a:r>
              <a:rPr lang="el-GR" b="1" dirty="0">
                <a:solidFill>
                  <a:schemeClr val="accent1"/>
                </a:solidFill>
              </a:rPr>
              <a:t>Επιστημολογία – «Πώς ξέρουμε ότι…;»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47FA3-336C-42C1-8D31-59C79E30965F}"/>
              </a:ext>
            </a:extLst>
          </p:cNvPr>
          <p:cNvSpPr txBox="1"/>
          <p:nvPr/>
        </p:nvSpPr>
        <p:spPr>
          <a:xfrm>
            <a:off x="253767" y="1572746"/>
            <a:ext cx="60946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«Η γη είναι στρογγυλή»</a:t>
            </a:r>
            <a:endParaRPr lang="en-US" dirty="0"/>
          </a:p>
          <a:p>
            <a:endParaRPr lang="en-US" dirty="0"/>
          </a:p>
          <a:p>
            <a:r>
              <a:rPr lang="el-GR" dirty="0"/>
              <a:t>«Οι </a:t>
            </a:r>
            <a:r>
              <a:rPr lang="el-GR" dirty="0" err="1"/>
              <a:t>μονόκεροι</a:t>
            </a:r>
            <a:r>
              <a:rPr lang="el-GR" dirty="0"/>
              <a:t> υπάρχουν»</a:t>
            </a:r>
            <a:endParaRPr lang="en-US" dirty="0"/>
          </a:p>
          <a:p>
            <a:endParaRPr lang="en-US" dirty="0"/>
          </a:p>
          <a:p>
            <a:r>
              <a:rPr lang="el-GR" dirty="0"/>
              <a:t>«Η μουσική μας κάνει χαρούμενους»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AD2EB3-E155-419F-B32B-0276B45A3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7296"/>
          <a:stretch/>
        </p:blipFill>
        <p:spPr>
          <a:xfrm>
            <a:off x="5329555" y="531354"/>
            <a:ext cx="2812705" cy="28020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C90F0-4304-4487-8DB0-FDFD01BCF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2659" r="5115" b="12213"/>
          <a:stretch/>
        </p:blipFill>
        <p:spPr>
          <a:xfrm>
            <a:off x="5897461" y="3766657"/>
            <a:ext cx="2986480" cy="2619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3C5E6-66EB-46C4-849D-54E311206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392" y="830511"/>
            <a:ext cx="3228657" cy="32286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F0920A-7590-4671-9DAE-E1DD07AFEE67}"/>
              </a:ext>
            </a:extLst>
          </p:cNvPr>
          <p:cNvSpPr txBox="1"/>
          <p:nvPr/>
        </p:nvSpPr>
        <p:spPr>
          <a:xfrm>
            <a:off x="424092" y="4823589"/>
            <a:ext cx="4905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Πώς ξέρουμε ότι είναι αλήθεια;</a:t>
            </a:r>
            <a:endParaRPr lang="en-US" dirty="0"/>
          </a:p>
          <a:p>
            <a:r>
              <a:rPr lang="el-GR" dirty="0"/>
              <a:t>Ποια απόδειξη χρειαζόμαστε;</a:t>
            </a:r>
            <a:endParaRPr lang="en-US" dirty="0"/>
          </a:p>
          <a:p>
            <a:r>
              <a:rPr lang="el-GR" dirty="0"/>
              <a:t>Τι θα μπορούσε να μας κάνει να αμφιβάλλουμε;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6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5E78F0-00CD-483A-BDCF-3C8C3C8ECFC0}"/>
              </a:ext>
            </a:extLst>
          </p:cNvPr>
          <p:cNvSpPr txBox="1"/>
          <p:nvPr/>
        </p:nvSpPr>
        <p:spPr>
          <a:xfrm>
            <a:off x="262156" y="43612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3. Αξιολογία – «Τι είναι σημαντικό για σένα;»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74E6FA-0F3D-4A93-989A-49AD4A300D4A}"/>
              </a:ext>
            </a:extLst>
          </p:cNvPr>
          <p:cNvSpPr txBox="1"/>
          <p:nvPr/>
        </p:nvSpPr>
        <p:spPr>
          <a:xfrm>
            <a:off x="195044" y="5998020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Γιατί είναι σημαντικά;</a:t>
            </a:r>
            <a:endParaRPr lang="en-US" dirty="0"/>
          </a:p>
          <a:p>
            <a:r>
              <a:rPr lang="el-GR" dirty="0"/>
              <a:t>Είναι σημαντικά για όλους; Γιατί όχι;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4D2B69-3F17-49B5-94BD-9EDE5D98D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4" b="3115"/>
          <a:stretch/>
        </p:blipFill>
        <p:spPr>
          <a:xfrm>
            <a:off x="5209563" y="0"/>
            <a:ext cx="6644079" cy="67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5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F2D334-6375-44EC-AD13-0C69F4CF002E}"/>
              </a:ext>
            </a:extLst>
          </p:cNvPr>
          <p:cNvSpPr txBox="1"/>
          <p:nvPr/>
        </p:nvSpPr>
        <p:spPr>
          <a:xfrm>
            <a:off x="906012" y="3204595"/>
            <a:ext cx="9496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αξίες απηχούν είτε τις προσωπικές πεποιθήσεις είτε τα συναισθήματα του ερευνητή.</a:t>
            </a:r>
          </a:p>
          <a:p>
            <a:endParaRPr lang="el-GR" dirty="0"/>
          </a:p>
          <a:p>
            <a:r>
              <a:rPr lang="el-GR" dirty="0"/>
              <a:t>Οι αξίες αποτελούν προσχηματισμένες ιδέες</a:t>
            </a:r>
          </a:p>
          <a:p>
            <a:endParaRPr lang="el-GR" dirty="0"/>
          </a:p>
          <a:p>
            <a:r>
              <a:rPr lang="en-US" dirty="0"/>
              <a:t>Durkheim (1938)</a:t>
            </a:r>
            <a:r>
              <a:rPr lang="el-GR" dirty="0"/>
              <a:t>: Όλες οι προσχηματισμένες ιδέες στην έρευνα θα πρέπει να εκριζωθούν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5371C-9DB4-424A-9EA4-88E38E595A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 t="17614" r="10815" b="27217"/>
          <a:stretch/>
        </p:blipFill>
        <p:spPr>
          <a:xfrm>
            <a:off x="8120543" y="185440"/>
            <a:ext cx="3766656" cy="266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CA97DC-3AC9-4AE5-B010-281175207D71}"/>
              </a:ext>
            </a:extLst>
          </p:cNvPr>
          <p:cNvSpPr txBox="1"/>
          <p:nvPr/>
        </p:nvSpPr>
        <p:spPr>
          <a:xfrm>
            <a:off x="3070371" y="2890391"/>
            <a:ext cx="528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Ευχαριστώ για την προσοχή σας</a:t>
            </a:r>
          </a:p>
          <a:p>
            <a:pPr algn="ctr"/>
            <a:r>
              <a:rPr lang="en-US" b="0" i="0" dirty="0">
                <a:solidFill>
                  <a:srgbClr val="284B7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  <a:hlinkClick r:id="rId2"/>
              </a:rPr>
              <a:t>chriskaradim@ionio.gr</a:t>
            </a:r>
            <a:r>
              <a:rPr lang="el-GR" b="0" i="0" u="none" strike="noStrike" dirty="0">
                <a:solidFill>
                  <a:srgbClr val="F5A125"/>
                </a:solidFill>
                <a:effectLst/>
                <a:latin typeface="Roboto" panose="02000000000000000000" pitchFamily="2" charset="0"/>
              </a:rPr>
              <a:t> 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2892F8-7C0F-43C6-8283-274433C7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4" b="5808"/>
          <a:stretch/>
        </p:blipFill>
        <p:spPr>
          <a:xfrm>
            <a:off x="10145028" y="377017"/>
            <a:ext cx="1362175" cy="646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31C952-383F-4C14-A75F-8B1FD3034B61}"/>
              </a:ext>
            </a:extLst>
          </p:cNvPr>
          <p:cNvSpPr txBox="1"/>
          <p:nvPr/>
        </p:nvSpPr>
        <p:spPr>
          <a:xfrm>
            <a:off x="181457" y="93820"/>
            <a:ext cx="9888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0" i="0" dirty="0">
                <a:solidFill>
                  <a:schemeClr val="accent1"/>
                </a:solidFill>
                <a:effectLst/>
                <a:latin typeface="Google Sans"/>
              </a:rPr>
              <a:t>Βασικοί άξονες (θεμέλια) των φιλοσοφικών προσεγγίσεων στην έρευνα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F3BA-6C13-47C5-9E96-283C1F27071F}"/>
              </a:ext>
            </a:extLst>
          </p:cNvPr>
          <p:cNvSpPr txBox="1"/>
          <p:nvPr/>
        </p:nvSpPr>
        <p:spPr>
          <a:xfrm>
            <a:off x="256958" y="1047927"/>
            <a:ext cx="107326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/>
              <a:t>Οντολογία (</a:t>
            </a:r>
            <a:r>
              <a:rPr lang="el-GR" sz="1400" b="1" dirty="0" err="1"/>
              <a:t>Ontology</a:t>
            </a:r>
            <a:r>
              <a:rPr lang="el-GR" sz="1400" b="1" dirty="0"/>
              <a:t>)</a:t>
            </a:r>
            <a:r>
              <a:rPr lang="en-US" sz="1400" b="1" dirty="0"/>
              <a:t> 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(The Nature of Reality)</a:t>
            </a:r>
            <a:endParaRPr lang="el-GR" sz="1400" b="1" dirty="0"/>
          </a:p>
          <a:p>
            <a:r>
              <a:rPr lang="el-GR" sz="1400" dirty="0"/>
              <a:t>Η οντολογία είναι ο κλάδος της φιλοσοφίας που μελετά τη φύση της πραγματικότητας και της ύπαρξης. Στο πλαίσιο της έρευνας, η οντολογία αναφέρεται στις βασικές παραδοχές που υιοθετεί ο ερευνητής σχετικά με το </a:t>
            </a:r>
            <a:r>
              <a:rPr lang="el-GR" sz="1400" b="1" dirty="0"/>
              <a:t>τι υπάρχει στον κόσμο</a:t>
            </a:r>
            <a:r>
              <a:rPr lang="el-GR" sz="1400" dirty="0"/>
              <a:t> και ποια είναι η </a:t>
            </a:r>
            <a:r>
              <a:rPr lang="el-GR" sz="1400" b="1" dirty="0"/>
              <a:t>φύση της πραγματικότητας</a:t>
            </a:r>
            <a:r>
              <a:rPr lang="el-GR" sz="1400" dirty="0"/>
              <a:t> που μελετά.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Παράδειγμα ερωτημάτων: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Υπάρχει μία αντικειμενική πραγματικότητα ανεξάρτητη από τον άνθρωπο;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Ή μήπως η πραγματικότητα είναι κοινωνικά κατασκευασμένη και διαφοροποιείται ανάλογα με την οπτική και τις εμπειρίες των ανθρώπων;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97768-C562-46BE-94EB-77933D7FE1B4}"/>
              </a:ext>
            </a:extLst>
          </p:cNvPr>
          <p:cNvSpPr txBox="1"/>
          <p:nvPr/>
        </p:nvSpPr>
        <p:spPr>
          <a:xfrm>
            <a:off x="256958" y="3022771"/>
            <a:ext cx="11197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/>
              <a:t>Επιστημολογία (</a:t>
            </a:r>
            <a:r>
              <a:rPr lang="el-GR" sz="1400" b="1" dirty="0" err="1"/>
              <a:t>Epistemology</a:t>
            </a:r>
            <a:r>
              <a:rPr lang="el-GR" sz="1400" b="1" dirty="0"/>
              <a:t>)</a:t>
            </a:r>
            <a:r>
              <a:rPr lang="en-US" sz="1400" b="1" dirty="0"/>
              <a:t> 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(The Nature of Knowledge)</a:t>
            </a:r>
            <a:endParaRPr lang="el-GR" sz="1400" b="1" dirty="0"/>
          </a:p>
          <a:p>
            <a:r>
              <a:rPr lang="el-GR" sz="1400" dirty="0"/>
              <a:t>Η επιστημολογία είναι ο κλάδος της φιλοσοφίας που ασχολείται με τη φύση, τις πηγές, τα όρια και την εγκυρότητα της γνώσης. Στην έρευνα, η επιστημολογία αφορά το </a:t>
            </a:r>
            <a:r>
              <a:rPr lang="el-GR" sz="1400" b="1" dirty="0"/>
              <a:t>πώς γνωρίζουμε την πραγματικότητα</a:t>
            </a:r>
            <a:r>
              <a:rPr lang="el-GR" sz="1400" dirty="0"/>
              <a:t>, δηλαδή ποιες μεθόδους θεωρούμε έγκυρες και αξιόπιστες για την απόκτηση γνώσης.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Παράδειγμα ερωτημάτων: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Μπορούμε να γνωρίσουμε τον κόσμο μόνο μέσω παρατήρησης, πειραματισμού και μέτρησης;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/>
              <a:t>Ή η κατανόηση προκύπτει μέσα από τις εμπειρίες, τα νοήματα και τις ερμηνείες που δίνουν οι άνθρωποι στις καταστάσεις;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781251-E1A9-4374-A23D-C08254C78072}"/>
              </a:ext>
            </a:extLst>
          </p:cNvPr>
          <p:cNvSpPr txBox="1"/>
          <p:nvPr/>
        </p:nvSpPr>
        <p:spPr>
          <a:xfrm>
            <a:off x="256958" y="4603546"/>
            <a:ext cx="1110173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/>
              <a:t>Η </a:t>
            </a:r>
            <a:r>
              <a:rPr lang="el-GR" sz="1400" b="1" dirty="0"/>
              <a:t>αξιολογία (</a:t>
            </a:r>
            <a:r>
              <a:rPr lang="el-GR" sz="1400" b="1" dirty="0" err="1"/>
              <a:t>axiology</a:t>
            </a:r>
            <a:r>
              <a:rPr lang="el-GR" sz="1400" b="1" dirty="0"/>
              <a:t>)</a:t>
            </a:r>
            <a:r>
              <a:rPr lang="el-GR" sz="1400" dirty="0"/>
              <a:t> </a:t>
            </a:r>
            <a:r>
              <a:rPr lang="en-US" sz="1400" b="0" i="0" dirty="0">
                <a:solidFill>
                  <a:srgbClr val="001D35"/>
                </a:solidFill>
                <a:effectLst/>
                <a:latin typeface="Google Sans"/>
              </a:rPr>
              <a:t>(The Role of Values)</a:t>
            </a:r>
            <a:endParaRPr lang="en-US" sz="1400" dirty="0"/>
          </a:p>
          <a:p>
            <a:r>
              <a:rPr lang="en-US" sz="1400" dirty="0"/>
              <a:t>H </a:t>
            </a:r>
            <a:r>
              <a:rPr lang="el-GR" sz="1400" dirty="0"/>
              <a:t>αξιολογία είναι ο κλάδος της φιλοσοφίας που μελετά τις αξίες, δηλαδή το τι θεωρείται σημαντικό, καλό, σωστό, όμορφο ή ηθικά ορθό. Στο πλαίσιο της επιστημονικής έρευνας, η αξιολογία αναφέρεται στον ρόλο που παίζουν οι αξίες του ερευνητή (ηθικές, κοινωνικές, πολιτισμικές) στη διαδικασία της έρευνας, όπως: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η </a:t>
            </a:r>
            <a:r>
              <a:rPr lang="el-GR" sz="1400" b="1" dirty="0"/>
              <a:t>ηθική διάσταση</a:t>
            </a:r>
            <a:r>
              <a:rPr lang="el-GR" sz="1400" dirty="0"/>
              <a:t> (π.χ. προστασία συμμετεχόντων, εμπιστευτικότητα),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η </a:t>
            </a:r>
            <a:r>
              <a:rPr lang="el-GR" sz="1400" b="1" dirty="0"/>
              <a:t>ουδετερότητα ή μεροληψία</a:t>
            </a:r>
            <a:r>
              <a:rPr lang="el-GR" sz="1400" dirty="0"/>
              <a:t> του ερευνητή,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dirty="0"/>
              <a:t>η </a:t>
            </a:r>
            <a:r>
              <a:rPr lang="el-GR" sz="1400" b="1" dirty="0"/>
              <a:t>επιλογή θεμάτων</a:t>
            </a:r>
            <a:r>
              <a:rPr lang="el-GR" sz="1400" dirty="0"/>
              <a:t> που θεωρούνται άξια μελέτης.</a:t>
            </a:r>
          </a:p>
        </p:txBody>
      </p:sp>
    </p:spTree>
    <p:extLst>
      <p:ext uri="{BB962C8B-B14F-4D97-AF65-F5344CB8AC3E}">
        <p14:creationId xmlns:p14="http://schemas.microsoft.com/office/powerpoint/2010/main" val="342134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8327DA9-779F-4A50-A06D-281A0F556058}"/>
              </a:ext>
            </a:extLst>
          </p:cNvPr>
          <p:cNvSpPr txBox="1"/>
          <p:nvPr/>
        </p:nvSpPr>
        <p:spPr>
          <a:xfrm>
            <a:off x="538992" y="394692"/>
            <a:ext cx="1148243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Οντολογία</a:t>
            </a:r>
            <a:r>
              <a:rPr lang="el-GR" dirty="0"/>
              <a:t> (</a:t>
            </a:r>
            <a:r>
              <a:rPr lang="el-GR" dirty="0" err="1"/>
              <a:t>ontology</a:t>
            </a:r>
            <a:r>
              <a:rPr lang="el-GR" dirty="0"/>
              <a:t>)Απαντά στο ερώτημα: «Τι είναι η πραγματικότητα; Τι υπάρχει;»</a:t>
            </a:r>
          </a:p>
          <a:p>
            <a:r>
              <a:rPr lang="el-GR" dirty="0"/>
              <a:t>Είναι η μελέτη της φύσης της ύπαρξης και του κόσμου.</a:t>
            </a:r>
          </a:p>
          <a:p>
            <a:r>
              <a:rPr lang="el-GR" dirty="0">
                <a:solidFill>
                  <a:schemeClr val="accent1"/>
                </a:solidFill>
              </a:rPr>
              <a:t>Στην έρευνα, αφορά το πώς αντιλαμβανόμαστε την πραγματικότητα:</a:t>
            </a:r>
          </a:p>
          <a:p>
            <a:r>
              <a:rPr lang="el-GR" dirty="0"/>
              <a:t>Είναι αντικειμενική και ανεξάρτητη από εμάς; (θετικισμός)</a:t>
            </a:r>
          </a:p>
          <a:p>
            <a:r>
              <a:rPr lang="el-GR" dirty="0"/>
              <a:t>ή είναι κοινωνικά κατασκευασμένη και εξαρτάται από τις ερμηνείες μας; (</a:t>
            </a:r>
            <a:r>
              <a:rPr lang="el-GR" dirty="0" err="1"/>
              <a:t>ερμηνευτισμός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b="1" dirty="0"/>
              <a:t>Επιστημολογία</a:t>
            </a:r>
            <a:r>
              <a:rPr lang="el-GR" dirty="0"/>
              <a:t> (</a:t>
            </a:r>
            <a:r>
              <a:rPr lang="el-GR" dirty="0" err="1"/>
              <a:t>epistemology</a:t>
            </a:r>
            <a:r>
              <a:rPr lang="el-GR" dirty="0"/>
              <a:t>)Απαντά στο ερώτημα: «Τι είναι γνώση και πώς τη γνωρίζουμε;»</a:t>
            </a:r>
          </a:p>
          <a:p>
            <a:r>
              <a:rPr lang="el-GR" dirty="0"/>
              <a:t>Εξετάζει τη φύση, τα όρια και τις πηγές της γνώσης.</a:t>
            </a:r>
          </a:p>
          <a:p>
            <a:r>
              <a:rPr lang="el-GR" dirty="0">
                <a:solidFill>
                  <a:schemeClr val="accent1"/>
                </a:solidFill>
              </a:rPr>
              <a:t>Στην έρευνα, αφορά το πώς μπορούμε να αποκτήσουμε έγκυρη γνώση</a:t>
            </a:r>
            <a:r>
              <a:rPr lang="el-GR" dirty="0"/>
              <a:t>:</a:t>
            </a:r>
          </a:p>
          <a:p>
            <a:r>
              <a:rPr lang="el-GR" dirty="0"/>
              <a:t>Μέσα από μετρήσεις, παρατήρηση, αντικειμενικότητα; (θετικισμός)</a:t>
            </a:r>
          </a:p>
          <a:p>
            <a:r>
              <a:rPr lang="el-GR" dirty="0"/>
              <a:t>Ή μέσα από κατανόηση νοημάτων, εμπειριών, υποκειμενικότητα; (</a:t>
            </a:r>
            <a:r>
              <a:rPr lang="el-GR" dirty="0" err="1"/>
              <a:t>ερμηνευτισμός</a:t>
            </a:r>
            <a:r>
              <a:rPr lang="el-GR" dirty="0"/>
              <a:t>)</a:t>
            </a:r>
          </a:p>
          <a:p>
            <a:endParaRPr lang="el-GR" dirty="0"/>
          </a:p>
          <a:p>
            <a:r>
              <a:rPr lang="el-GR" dirty="0"/>
              <a:t>Σχέση με φιλοσοφικές προσεγγίσεις</a:t>
            </a:r>
          </a:p>
          <a:p>
            <a:endParaRPr lang="el-GR" dirty="0"/>
          </a:p>
          <a:p>
            <a:r>
              <a:rPr lang="el-GR" dirty="0"/>
              <a:t>Οντολογία + Επιστημολογία → καθορίζουν τη φιλοσοφική στάση που θα υιοθετήσει ένας ερευνητής.</a:t>
            </a:r>
          </a:p>
          <a:p>
            <a:endParaRPr lang="el-GR" dirty="0"/>
          </a:p>
          <a:p>
            <a:r>
              <a:rPr lang="el-GR" dirty="0"/>
              <a:t>Δηλαδή: Αν πιστεύω ότι η πραγματικότητα είναι ανεξάρτητη από τον άνθρωπο (οντολογία) και η γνώση έρχεται από παρατήρηση και μέτρηση (επιστημολογία) → τότε κινούμαι στον θετικισμό.</a:t>
            </a:r>
          </a:p>
          <a:p>
            <a:endParaRPr lang="el-GR" dirty="0"/>
          </a:p>
          <a:p>
            <a:r>
              <a:rPr lang="el-GR" dirty="0"/>
              <a:t>Αν πιστεύω ότι η πραγματικότητα είναι κοινωνικά κατασκευασμένη και η γνώση έρχεται από ερμηνεία νοημάτων → τότε κινούμαι στον </a:t>
            </a:r>
            <a:r>
              <a:rPr lang="el-GR" dirty="0" err="1"/>
              <a:t>ερμηνευτισμό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4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66AB4-68C4-45C7-9D06-CBB935B699BC}"/>
              </a:ext>
            </a:extLst>
          </p:cNvPr>
          <p:cNvSpPr txBox="1"/>
          <p:nvPr/>
        </p:nvSpPr>
        <p:spPr>
          <a:xfrm>
            <a:off x="824219" y="843677"/>
            <a:ext cx="98717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Σχέση Οντολογίας και Επιστημολογίας</a:t>
            </a:r>
          </a:p>
          <a:p>
            <a:endParaRPr lang="el-GR" b="1" dirty="0"/>
          </a:p>
          <a:p>
            <a:r>
              <a:rPr lang="el-GR" dirty="0"/>
              <a:t>Η οντολογία και η επιστημολογία είναι αλληλένδετες:</a:t>
            </a:r>
          </a:p>
          <a:p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Η </a:t>
            </a:r>
            <a:r>
              <a:rPr lang="el-GR" b="1" dirty="0"/>
              <a:t>οντολογική θέση</a:t>
            </a:r>
            <a:r>
              <a:rPr lang="el-GR" dirty="0"/>
              <a:t> που υιοθετεί ένας ερευνητής (πώς αντιλαμβάνεται την πραγματικότητα) επηρεάζει την </a:t>
            </a:r>
            <a:r>
              <a:rPr lang="el-GR" b="1" dirty="0"/>
              <a:t>επιστημολογική του θέση</a:t>
            </a:r>
            <a:r>
              <a:rPr lang="el-GR" dirty="0"/>
              <a:t> (πώς πιστεύει ότι μπορεί να αποκτήσει γνώση για αυτήν την πραγματικότητα).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Έτσι, μαζί καθοδηγούν την επιλογή της φιλοσοφικής προσέγγισης (π.χ. θετικισμός, </a:t>
            </a:r>
            <a:r>
              <a:rPr lang="el-GR" dirty="0" err="1"/>
              <a:t>ερμηνευτισμός</a:t>
            </a:r>
            <a:r>
              <a:rPr lang="el-GR" dirty="0"/>
              <a:t>, πραγματισμός κ.λπ. – </a:t>
            </a:r>
            <a:r>
              <a:rPr lang="el-GR" b="1" dirty="0">
                <a:solidFill>
                  <a:schemeClr val="accent1"/>
                </a:solidFill>
              </a:rPr>
              <a:t>ΜΗΝ ΤΡΟΜΑΖΕΤΕ ΣΑΣ ΕΞΗΓΩ ΠΑΡΑΚΑΤΩ ΤΙ ΕΙΝΑΙ ΑΥΤΑ</a:t>
            </a:r>
            <a:r>
              <a:rPr lang="el-GR" dirty="0"/>
              <a:t>) και των ερευνητικών μεθόδων που θα χρησιμοποιηθούν.</a:t>
            </a:r>
          </a:p>
        </p:txBody>
      </p:sp>
    </p:spTree>
    <p:extLst>
      <p:ext uri="{BB962C8B-B14F-4D97-AF65-F5344CB8AC3E}">
        <p14:creationId xmlns:p14="http://schemas.microsoft.com/office/powerpoint/2010/main" val="271071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A3C16-4095-4354-BEE4-4C42D3212362}"/>
              </a:ext>
            </a:extLst>
          </p:cNvPr>
          <p:cNvSpPr txBox="1"/>
          <p:nvPr/>
        </p:nvSpPr>
        <p:spPr>
          <a:xfrm>
            <a:off x="274739" y="192947"/>
            <a:ext cx="11008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chemeClr val="accent1"/>
                </a:solidFill>
                <a:latin typeface="Google Sans"/>
              </a:rPr>
              <a:t>Βασικές φιλοσοφίες στην έρευνα</a:t>
            </a:r>
            <a:r>
              <a:rPr lang="en-US" sz="2800" dirty="0">
                <a:solidFill>
                  <a:schemeClr val="accent1"/>
                </a:solidFill>
                <a:latin typeface="Google Sans"/>
              </a:rPr>
              <a:t> </a:t>
            </a:r>
            <a:r>
              <a:rPr lang="en-US" sz="2800" dirty="0">
                <a:solidFill>
                  <a:schemeClr val="accent1"/>
                </a:solidFill>
                <a:highlight>
                  <a:srgbClr val="FFFF00"/>
                </a:highlight>
                <a:latin typeface="Google Sans"/>
              </a:rPr>
              <a:t>(</a:t>
            </a:r>
            <a:r>
              <a:rPr lang="el-GR" sz="2800" dirty="0">
                <a:solidFill>
                  <a:schemeClr val="accent1"/>
                </a:solidFill>
                <a:highlight>
                  <a:srgbClr val="FFFF00"/>
                </a:highlight>
                <a:latin typeface="Google Sans"/>
              </a:rPr>
              <a:t>Να αναφέρετε ονομαστικά τις βασικές φιλοσοφίες στην έρευνα και τους στόχους που έχει η κάθε μια.)</a:t>
            </a:r>
            <a:endParaRPr lang="en-US" sz="2800" dirty="0">
              <a:solidFill>
                <a:schemeClr val="accent1"/>
              </a:solidFill>
              <a:highlight>
                <a:srgbClr val="FFFF00"/>
              </a:highlight>
              <a:latin typeface="Google Sans"/>
            </a:endParaRPr>
          </a:p>
          <a:p>
            <a:endParaRPr lang="en-US" sz="2800" dirty="0">
              <a:solidFill>
                <a:schemeClr val="accent1"/>
              </a:solidFill>
              <a:latin typeface="Google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28EDB1-5DDE-46DB-924F-1C074151F820}"/>
              </a:ext>
            </a:extLst>
          </p:cNvPr>
          <p:cNvSpPr txBox="1"/>
          <p:nvPr/>
        </p:nvSpPr>
        <p:spPr>
          <a:xfrm>
            <a:off x="274739" y="1402074"/>
            <a:ext cx="1032894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/>
              <a:t> </a:t>
            </a:r>
            <a:r>
              <a:rPr lang="el-GR" sz="1400" b="1" dirty="0">
                <a:highlight>
                  <a:srgbClr val="FFFF00"/>
                </a:highlight>
              </a:rPr>
              <a:t>1. Θετικισμός (</a:t>
            </a:r>
            <a:r>
              <a:rPr lang="el-GR" sz="1400" b="1" dirty="0" err="1">
                <a:highlight>
                  <a:srgbClr val="FFFF00"/>
                </a:highlight>
              </a:rPr>
              <a:t>Positivism</a:t>
            </a:r>
            <a:r>
              <a:rPr lang="el-GR" sz="1400" b="1" dirty="0">
                <a:highlight>
                  <a:srgbClr val="FFFF00"/>
                </a:highlight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Οντολογία</a:t>
            </a:r>
            <a:r>
              <a:rPr lang="el-GR" sz="1400" dirty="0"/>
              <a:t>: Υπάρχει μια αντικειμενική πραγματικότητα, ανεξάρτητη από τον άνθρωπο.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Επιστημολογία</a:t>
            </a:r>
            <a:r>
              <a:rPr lang="el-GR" sz="1400" dirty="0"/>
              <a:t>: Η γνώση προκύπτει μέσα από παρατήρηση, μέτρηση και επιστημονικούς νόμους.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>
                <a:highlight>
                  <a:srgbClr val="FFFF00"/>
                </a:highlight>
              </a:rPr>
              <a:t>Στόχος</a:t>
            </a:r>
            <a:r>
              <a:rPr lang="el-GR" sz="1400" dirty="0">
                <a:highlight>
                  <a:srgbClr val="FFFF00"/>
                </a:highlight>
              </a:rPr>
              <a:t>: Εξήγηση και πρόβλεψη.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Μέθοδοι</a:t>
            </a:r>
            <a:r>
              <a:rPr lang="el-GR" sz="1400" dirty="0"/>
              <a:t>: Ποσοτική έρευνα (πειράματα, στατιστικές αναλύσεις).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400" dirty="0"/>
          </a:p>
          <a:p>
            <a:r>
              <a:rPr lang="el-GR" sz="1400" b="1" dirty="0"/>
              <a:t>2. </a:t>
            </a:r>
            <a:r>
              <a:rPr lang="el-GR" sz="1400" b="1" dirty="0" err="1">
                <a:highlight>
                  <a:srgbClr val="FFFF00"/>
                </a:highlight>
              </a:rPr>
              <a:t>Ερμηνευτισμός</a:t>
            </a:r>
            <a:r>
              <a:rPr lang="el-GR" sz="1400" b="1" dirty="0">
                <a:highlight>
                  <a:srgbClr val="FFFF00"/>
                </a:highlight>
              </a:rPr>
              <a:t> (Interpretivism / </a:t>
            </a:r>
            <a:r>
              <a:rPr lang="el-GR" sz="1400" b="1" dirty="0" err="1">
                <a:highlight>
                  <a:srgbClr val="FFFF00"/>
                </a:highlight>
              </a:rPr>
              <a:t>Constructivism</a:t>
            </a:r>
            <a:r>
              <a:rPr lang="el-GR" sz="1400" b="1" dirty="0">
                <a:highlight>
                  <a:srgbClr val="FFFF00"/>
                </a:highlight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Οντολογία</a:t>
            </a:r>
            <a:r>
              <a:rPr lang="el-GR" sz="1400" dirty="0"/>
              <a:t>: Η πραγματικότητα είναι κοινωνικά κατασκευασμένη, πολλαπλή και υποκειμενική.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Επιστημολογία</a:t>
            </a:r>
            <a:r>
              <a:rPr lang="el-GR" sz="1400" dirty="0"/>
              <a:t>: Η γνώση προκύπτει από την κατανόηση των νοημάτων που αποδίδουν οι άνθρωποι στις εμπειρίες τους.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>
                <a:highlight>
                  <a:srgbClr val="FFFF00"/>
                </a:highlight>
              </a:rPr>
              <a:t>Στόχος</a:t>
            </a:r>
            <a:r>
              <a:rPr lang="el-GR" sz="1400" dirty="0">
                <a:highlight>
                  <a:srgbClr val="FFFF00"/>
                </a:highlight>
              </a:rPr>
              <a:t>: Κατανόηση, ερμηνεία, βάθος</a:t>
            </a:r>
            <a:r>
              <a:rPr lang="el-GR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Μέθοδοι</a:t>
            </a:r>
            <a:r>
              <a:rPr lang="el-GR" sz="1400" dirty="0"/>
              <a:t>: Ποιοτική έρευνα (συνεντεύξεις, παρατήρηση, μελέτες περίπτωσης).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400" dirty="0"/>
          </a:p>
          <a:p>
            <a:r>
              <a:rPr lang="el-GR" sz="1400" b="1" dirty="0"/>
              <a:t>3. </a:t>
            </a:r>
            <a:r>
              <a:rPr lang="el-GR" sz="1400" b="1" dirty="0">
                <a:highlight>
                  <a:srgbClr val="FFFF00"/>
                </a:highlight>
              </a:rPr>
              <a:t>Ρεαλισμός (</a:t>
            </a:r>
            <a:r>
              <a:rPr lang="el-GR" sz="1400" b="1" dirty="0" err="1">
                <a:highlight>
                  <a:srgbClr val="FFFF00"/>
                </a:highlight>
              </a:rPr>
              <a:t>Realism</a:t>
            </a:r>
            <a:r>
              <a:rPr lang="el-GR" sz="1400" b="1" dirty="0">
                <a:highlight>
                  <a:srgbClr val="FFFF00"/>
                </a:highlight>
              </a:rPr>
              <a:t> / </a:t>
            </a:r>
            <a:r>
              <a:rPr lang="el-GR" sz="1400" b="1" dirty="0" err="1">
                <a:highlight>
                  <a:srgbClr val="FFFF00"/>
                </a:highlight>
              </a:rPr>
              <a:t>Critical</a:t>
            </a:r>
            <a:r>
              <a:rPr lang="el-GR" sz="1400" b="1" dirty="0">
                <a:highlight>
                  <a:srgbClr val="FFFF00"/>
                </a:highlight>
              </a:rPr>
              <a:t> </a:t>
            </a:r>
            <a:r>
              <a:rPr lang="el-GR" sz="1400" b="1" dirty="0" err="1">
                <a:highlight>
                  <a:srgbClr val="FFFF00"/>
                </a:highlight>
              </a:rPr>
              <a:t>Realism</a:t>
            </a:r>
            <a:r>
              <a:rPr lang="el-GR" sz="1400" b="1" dirty="0">
                <a:highlight>
                  <a:srgbClr val="FFFF00"/>
                </a:highlight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Οντολογία</a:t>
            </a:r>
            <a:r>
              <a:rPr lang="el-GR" sz="1400" dirty="0"/>
              <a:t>: Υπάρχει μια πραγματικότητα ανεξάρτητη από εμάς, αλλά η κατανόησή μας γι’ αυτήν είναι περιορισμένη και επηρεασμένη από τα κοινωνικά και πολιτισμικά μας φίλτρα.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Επιστημολογία</a:t>
            </a:r>
            <a:r>
              <a:rPr lang="el-GR" sz="1400" dirty="0"/>
              <a:t>: Ο ερευνητής μπορεί να πλησιάσει την πραγματικότητα, αλλά ποτέ δεν την κατανοεί πλήρως.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>
                <a:highlight>
                  <a:srgbClr val="FFFF00"/>
                </a:highlight>
              </a:rPr>
              <a:t>Στόχος</a:t>
            </a:r>
            <a:r>
              <a:rPr lang="el-GR" sz="1400" dirty="0">
                <a:highlight>
                  <a:srgbClr val="FFFF00"/>
                </a:highlight>
              </a:rPr>
              <a:t>: Να εξηγηθούν οι μηχανισμοί που κρύβονται πίσω από τα φαινόμενα</a:t>
            </a:r>
            <a:r>
              <a:rPr lang="el-GR" sz="1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Μέθοδοι</a:t>
            </a:r>
            <a:r>
              <a:rPr lang="el-GR" sz="1400" dirty="0"/>
              <a:t>: Συχνά μεικτές μέθοδοι (ποιοτικές + ποσοτικές).</a:t>
            </a:r>
          </a:p>
          <a:p>
            <a:pPr>
              <a:buFont typeface="Arial" panose="020B0604020202020204" pitchFamily="34" charset="0"/>
              <a:buChar char="•"/>
            </a:pPr>
            <a:endParaRPr lang="el-GR" sz="1400" dirty="0"/>
          </a:p>
          <a:p>
            <a:r>
              <a:rPr lang="el-GR" sz="1400" b="1" dirty="0"/>
              <a:t>4. </a:t>
            </a:r>
            <a:r>
              <a:rPr lang="el-GR" sz="1400" b="1" dirty="0">
                <a:highlight>
                  <a:srgbClr val="FFFF00"/>
                </a:highlight>
              </a:rPr>
              <a:t>Πραγματισμός (</a:t>
            </a:r>
            <a:r>
              <a:rPr lang="el-GR" sz="1400" b="1" dirty="0" err="1">
                <a:highlight>
                  <a:srgbClr val="FFFF00"/>
                </a:highlight>
              </a:rPr>
              <a:t>Pragmatism</a:t>
            </a:r>
            <a:r>
              <a:rPr lang="el-GR" sz="1400" b="1" dirty="0">
                <a:highlight>
                  <a:srgbClr val="FFFF00"/>
                </a:highlight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Οντολογία</a:t>
            </a:r>
            <a:r>
              <a:rPr lang="el-GR" sz="1400" dirty="0"/>
              <a:t>: Η πραγματικότητα γίνεται αντιληπτή μέσα από τις πρακτικές συνέπειες και τη χρησιμότητα της γνώσης.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Επιστημολογία</a:t>
            </a:r>
            <a:r>
              <a:rPr lang="el-GR" sz="1400" dirty="0"/>
              <a:t>: Δεν υπάρχει μία «καλύτερη» μέθοδος· χρησιμοποιείται ό,τι είναι πιο χρήσιμο για να απαντηθεί το ερευνητικό ερώτημα.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>
                <a:highlight>
                  <a:srgbClr val="FFFF00"/>
                </a:highlight>
              </a:rPr>
              <a:t>Στόχος</a:t>
            </a:r>
            <a:r>
              <a:rPr lang="el-GR" sz="1400" dirty="0">
                <a:highlight>
                  <a:srgbClr val="FFFF00"/>
                </a:highlight>
              </a:rPr>
              <a:t>: Επίλυση προβλημάτων, πρακτικά αποτελέσματα.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dirty="0"/>
              <a:t>Μέθοδοι</a:t>
            </a:r>
            <a:r>
              <a:rPr lang="el-GR" sz="1400" dirty="0"/>
              <a:t>: Συνδυασμός ποσοτικών και ποιοτικών εργαλείων, ευελιξία.</a:t>
            </a:r>
          </a:p>
        </p:txBody>
      </p:sp>
    </p:spTree>
    <p:extLst>
      <p:ext uri="{BB962C8B-B14F-4D97-AF65-F5344CB8AC3E}">
        <p14:creationId xmlns:p14="http://schemas.microsoft.com/office/powerpoint/2010/main" val="376803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2143C4-A5C5-4505-AD95-0C88CE63AA7A}"/>
              </a:ext>
            </a:extLst>
          </p:cNvPr>
          <p:cNvSpPr txBox="1"/>
          <p:nvPr/>
        </p:nvSpPr>
        <p:spPr>
          <a:xfrm>
            <a:off x="304100" y="137743"/>
            <a:ext cx="10458975" cy="278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dirty="0"/>
              <a:t>Συνοπτικά: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Θετικισμός</a:t>
            </a:r>
            <a:r>
              <a:rPr lang="el-GR" dirty="0"/>
              <a:t> → αντικειμενική αλήθεια, ποσοτικά δεδομένα.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 err="1"/>
              <a:t>Ερμηνευτισμός</a:t>
            </a:r>
            <a:r>
              <a:rPr lang="el-GR" dirty="0"/>
              <a:t> → υποκειμενικές πραγματικότητες, ποιοτικά δεδομένα.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Ρεαλισμός</a:t>
            </a:r>
            <a:r>
              <a:rPr lang="el-GR" dirty="0"/>
              <a:t> → πραγματικότητα υπάρχει, αλλά τη γνωρίζουμε με όρια.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b="1" dirty="0"/>
              <a:t>Πραγματισμός</a:t>
            </a:r>
            <a:r>
              <a:rPr lang="el-GR" dirty="0"/>
              <a:t> → εστίαση στη χρησιμότητα και στην επίλυση προβλημάτων.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8AE7FB-91E7-47FC-ADC7-3CC2C35648C5}"/>
              </a:ext>
            </a:extLst>
          </p:cNvPr>
          <p:cNvSpPr txBox="1"/>
          <p:nvPr/>
        </p:nvSpPr>
        <p:spPr>
          <a:xfrm>
            <a:off x="304100" y="4089444"/>
            <a:ext cx="10299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Paradigms of research for graduate PhD students | positivism, interpretivism, critical realism</a:t>
            </a:r>
          </a:p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  <a:hlinkClick r:id="rId2"/>
              </a:rPr>
              <a:t>https://www.youtube.com/watch?v=rLK-Vnc5gjg</a:t>
            </a:r>
            <a:r>
              <a:rPr lang="en-US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81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DDD10F-3E2B-403E-9138-2F7261E22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71" y="753818"/>
            <a:ext cx="5350363" cy="53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0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C03C41-FBD8-4410-A8F1-4359371F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17890"/>
              </p:ext>
            </p:extLst>
          </p:nvPr>
        </p:nvGraphicFramePr>
        <p:xfrm>
          <a:off x="413817" y="587738"/>
          <a:ext cx="10928095" cy="56825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85619">
                  <a:extLst>
                    <a:ext uri="{9D8B030D-6E8A-4147-A177-3AD203B41FA5}">
                      <a16:colId xmlns:a16="http://schemas.microsoft.com/office/drawing/2014/main" val="186275140"/>
                    </a:ext>
                  </a:extLst>
                </a:gridCol>
                <a:gridCol w="2185619">
                  <a:extLst>
                    <a:ext uri="{9D8B030D-6E8A-4147-A177-3AD203B41FA5}">
                      <a16:colId xmlns:a16="http://schemas.microsoft.com/office/drawing/2014/main" val="3294634994"/>
                    </a:ext>
                  </a:extLst>
                </a:gridCol>
                <a:gridCol w="2185619">
                  <a:extLst>
                    <a:ext uri="{9D8B030D-6E8A-4147-A177-3AD203B41FA5}">
                      <a16:colId xmlns:a16="http://schemas.microsoft.com/office/drawing/2014/main" val="1136521579"/>
                    </a:ext>
                  </a:extLst>
                </a:gridCol>
                <a:gridCol w="2185619">
                  <a:extLst>
                    <a:ext uri="{9D8B030D-6E8A-4147-A177-3AD203B41FA5}">
                      <a16:colId xmlns:a16="http://schemas.microsoft.com/office/drawing/2014/main" val="253598024"/>
                    </a:ext>
                  </a:extLst>
                </a:gridCol>
                <a:gridCol w="2185619">
                  <a:extLst>
                    <a:ext uri="{9D8B030D-6E8A-4147-A177-3AD203B41FA5}">
                      <a16:colId xmlns:a16="http://schemas.microsoft.com/office/drawing/2014/main" val="1748982715"/>
                    </a:ext>
                  </a:extLst>
                </a:gridCol>
              </a:tblGrid>
              <a:tr h="516593">
                <a:tc>
                  <a:txBody>
                    <a:bodyPr/>
                    <a:lstStyle/>
                    <a:p>
                      <a:r>
                        <a:rPr lang="el-GR" sz="1100" b="1"/>
                        <a:t>Φιλοσοφία</a:t>
                      </a:r>
                      <a:endParaRPr lang="el-GR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 dirty="0"/>
                        <a:t>Οντολογία (Τι είναι η πραγματικότητα)</a:t>
                      </a:r>
                      <a:endParaRPr lang="el-GR" sz="1100" dirty="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/>
                        <a:t>Επιστημολογία (Πώς γνωρίζουμε)</a:t>
                      </a:r>
                      <a:endParaRPr lang="el-GR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/>
                        <a:t>Στόχος</a:t>
                      </a:r>
                      <a:endParaRPr lang="el-GR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b="1"/>
                        <a:t>Κύριες Μέθοδοι</a:t>
                      </a:r>
                      <a:endParaRPr lang="el-GR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692214"/>
                  </a:ext>
                </a:extLst>
              </a:tr>
              <a:tr h="1180784">
                <a:tc>
                  <a:txBody>
                    <a:bodyPr/>
                    <a:lstStyle/>
                    <a:p>
                      <a:r>
                        <a:rPr lang="el-GR" sz="1100" b="1"/>
                        <a:t>Θετικισμός (</a:t>
                      </a:r>
                      <a:r>
                        <a:rPr lang="en-US" sz="1100" b="1"/>
                        <a:t>Positivism)</a:t>
                      </a:r>
                      <a:endParaRPr lang="en-US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Υπάρχει μία αντικειμενική πραγματικότητα, ανεξάρτητη από τον άνθρωπο.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Η γνώση αποκτάται μέσω παρατήρησης, μέτρησης και επιστημονικής απόδειξης.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Εξήγηση, πρόβλεψη, ανακάλυψη γενικών νόμων.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Ποσοτικές μέθοδοι (πειράματα, στατιστική, ερωτηματολόγια).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926037"/>
                  </a:ext>
                </a:extLst>
              </a:tr>
              <a:tr h="1180784">
                <a:tc>
                  <a:txBody>
                    <a:bodyPr/>
                    <a:lstStyle/>
                    <a:p>
                      <a:r>
                        <a:rPr lang="el-GR" sz="1100" b="1"/>
                        <a:t>Ερμηνευτισμός (</a:t>
                      </a:r>
                      <a:r>
                        <a:rPr lang="en-US" sz="1100" b="1"/>
                        <a:t>Interpretivism/Constructivism)</a:t>
                      </a:r>
                      <a:endParaRPr lang="en-US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Η πραγματικότητα είναι κοινωνικά κατασκευασμένη, πολλαπλή και υποκειμενική.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Η γνώση προκύπτει από την κατανόηση των εμπειριών και νοημάτων των ανθρώπων.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Κατανόηση, ερμηνεία, βάθος.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Ποιοτικές μέθοδοι (συνεντεύξεις, παρατήρηση, μελέτες περίπτωσης).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19953"/>
                  </a:ext>
                </a:extLst>
              </a:tr>
              <a:tr h="1402181">
                <a:tc>
                  <a:txBody>
                    <a:bodyPr/>
                    <a:lstStyle/>
                    <a:p>
                      <a:r>
                        <a:rPr lang="el-GR" sz="1100" b="1"/>
                        <a:t>Ρεαλισμός (</a:t>
                      </a:r>
                      <a:r>
                        <a:rPr lang="en-US" sz="1100" b="1"/>
                        <a:t>Critical Realism)</a:t>
                      </a:r>
                      <a:endParaRPr lang="en-US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Υπάρχει μια ανεξάρτητη πραγματικότητα, αλλά δεν μπορούμε να τη γνωρίσουμε πλήρως.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Η γνώση είναι πάντα μερική, επηρεασμένη από κοινωνικά/πολιτισμικά φίλτρα.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Εξήγηση μηχανισμών πίσω από τα φαινόμενα.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Μεικτές μέθοδοι (ποιοτικές και ποσοτικές).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87338"/>
                  </a:ext>
                </a:extLst>
              </a:tr>
              <a:tr h="1402181">
                <a:tc>
                  <a:txBody>
                    <a:bodyPr/>
                    <a:lstStyle/>
                    <a:p>
                      <a:r>
                        <a:rPr lang="el-GR" sz="1100" b="1"/>
                        <a:t>Πραγματισμός (</a:t>
                      </a:r>
                      <a:r>
                        <a:rPr lang="en-US" sz="1100" b="1"/>
                        <a:t>Pragmatism)</a:t>
                      </a:r>
                      <a:endParaRPr lang="en-US" sz="1100"/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Η πραγματικότητα ορίζεται μέσα από τις πρακτικές συνέπειες και τη χρησιμότητα.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Δεν υπάρχει μία «σωστή» μέθοδος· χρησιμοποιούμε ό,τι είναι πιο χρήσιμο για την έρευνα.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/>
                        <a:t>Επίλυση προβλημάτων, πρακτικά αποτελέσματα.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Ευέλικτος συνδυασμός ποσοτικών &amp; ποιοτικών μεθόδων.</a:t>
                      </a:r>
                    </a:p>
                  </a:txBody>
                  <a:tcPr marL="56511" marR="56511" marT="28255" marB="282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152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87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15BDE3-0A15-47D1-BDC0-2DD1A5582046}"/>
              </a:ext>
            </a:extLst>
          </p:cNvPr>
          <p:cNvSpPr txBox="1"/>
          <p:nvPr/>
        </p:nvSpPr>
        <p:spPr>
          <a:xfrm>
            <a:off x="329267" y="45289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</a:rPr>
              <a:t>1. Οντολογία – «Τι υπάρχει γύρω μας;»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D940B-185A-4031-9CF6-325DF0092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" y="1450071"/>
            <a:ext cx="3281028" cy="2148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B06396-AFD8-4F38-8912-3EBDA6C9B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57" y="538451"/>
            <a:ext cx="1544112" cy="3059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230F44-39CF-4019-9596-2A14545CB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28" y="1557031"/>
            <a:ext cx="3364344" cy="1871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BA54A-3593-491D-A134-18F35578FE98}"/>
              </a:ext>
            </a:extLst>
          </p:cNvPr>
          <p:cNvSpPr txBox="1"/>
          <p:nvPr/>
        </p:nvSpPr>
        <p:spPr>
          <a:xfrm>
            <a:off x="329267" y="4992323"/>
            <a:ext cx="4118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Υπάρχουν πραγματικά</a:t>
            </a:r>
            <a:r>
              <a:rPr lang="en-US" dirty="0"/>
              <a:t>?</a:t>
            </a:r>
          </a:p>
          <a:p>
            <a:r>
              <a:rPr lang="el-GR" dirty="0"/>
              <a:t>Υπάρχουν μόνο στη φαντασία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l-GR" dirty="0"/>
              <a:t>Συζήτηση: Τι σημαίνει να “υπάρχει” κάτι;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2FBF90-D458-4A56-9574-4544B63EB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923273"/>
            <a:ext cx="2926080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4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1261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Google Sans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karadimitriou</dc:creator>
  <cp:lastModifiedBy>christina karadimitriou</cp:lastModifiedBy>
  <cp:revision>52</cp:revision>
  <dcterms:created xsi:type="dcterms:W3CDTF">2025-09-12T05:31:55Z</dcterms:created>
  <dcterms:modified xsi:type="dcterms:W3CDTF">2025-09-18T10:12:36Z</dcterms:modified>
</cp:coreProperties>
</file>