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96414CB-BD48-C6E1-61D4-C73EF643E2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5BC2420-9146-0E61-28B2-51A3DCA31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95DBE0F-9908-5061-A45F-964A71303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10FE-9D89-43C5-9448-1DC3ED71D366}" type="datetimeFigureOut">
              <a:rPr lang="el-GR" smtClean="0"/>
              <a:t>16/2/2025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4BD0077-5726-AB75-8697-5CAD94394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E687ABD-4499-ACB8-2C54-81C0609AF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85F7-8F4D-48DE-B74C-6F03EB5B4A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3375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CE6473E-FDEA-B7C5-C393-F8812E59C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621999D-1748-FBF6-4639-03A2DD6C0F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98410B7-8A28-E14B-A702-86714EE45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10FE-9D89-43C5-9448-1DC3ED71D366}" type="datetimeFigureOut">
              <a:rPr lang="el-GR" smtClean="0"/>
              <a:t>16/2/2025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7B7E223-E542-03F0-E7B6-959324103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9819C8E-8AC2-9C78-6962-83B2FCE02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85F7-8F4D-48DE-B74C-6F03EB5B4A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5614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4E6EE0E4-F24C-5BC8-C683-1087159DC9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F0916E0-0275-21B1-6785-C2A565413C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B3700BC-2CB8-0C14-D3F4-423A8DE4C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10FE-9D89-43C5-9448-1DC3ED71D366}" type="datetimeFigureOut">
              <a:rPr lang="el-GR" smtClean="0"/>
              <a:t>16/2/2025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3565C8-978F-B998-0B92-E6B868E6A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032FD45-D8BF-8E12-9DAB-8575FBF55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85F7-8F4D-48DE-B74C-6F03EB5B4A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9696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63B4FB-4207-0D4D-B8AA-40F19C38E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7FEAB3C-DC40-185D-9A30-34F337FFE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D4633F1-2518-608E-D4A7-09CFD5708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10FE-9D89-43C5-9448-1DC3ED71D366}" type="datetimeFigureOut">
              <a:rPr lang="el-GR" smtClean="0"/>
              <a:t>16/2/2025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D48BA19-B271-7DDB-D50A-5DE3CC8A6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8EA6EF5-33D1-065B-C417-9DA58A47F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85F7-8F4D-48DE-B74C-6F03EB5B4A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265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911D015-6E58-DF95-CD47-886353519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473BCA2-CD9E-79BD-17BA-5E875776B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561AD28-3162-C4A8-D73D-211CC4F75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10FE-9D89-43C5-9448-1DC3ED71D366}" type="datetimeFigureOut">
              <a:rPr lang="el-GR" smtClean="0"/>
              <a:t>16/2/2025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B4DD3E0-71D3-F52F-5DC2-EB0423120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C758142-7959-8A1C-C404-D84CB8C2B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85F7-8F4D-48DE-B74C-6F03EB5B4A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2945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530728-B9EB-8F7F-E8B4-1AD3C708D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4BCD750-8794-E437-2EF1-3A6AB1B2D8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B16A318-AAA9-E977-4DF4-12B0BA2C4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F258C6C-392D-BF10-0EDA-0577FA0BC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10FE-9D89-43C5-9448-1DC3ED71D366}" type="datetimeFigureOut">
              <a:rPr lang="el-GR" smtClean="0"/>
              <a:t>16/2/2025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BDD093C-42B3-F6EA-87E3-763DFECCD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B6FD713-CB48-1AE3-5CBA-F2E91125F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85F7-8F4D-48DE-B74C-6F03EB5B4A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5717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271591-6707-7161-BB60-8998A59F7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F60BF28-E7C1-ED54-734A-2ABE0F38CF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2C43438-14E2-2943-7F6A-8D91F0A6B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DAF7970-6542-C20F-C46E-C716C05013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BEED43F0-86C9-8613-A749-A122F23B66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DA385001-C75E-81C3-4CD4-6726B822B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10FE-9D89-43C5-9448-1DC3ED71D366}" type="datetimeFigureOut">
              <a:rPr lang="el-GR" smtClean="0"/>
              <a:t>16/2/2025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77B1A29C-F92D-A764-8713-5F5FB3328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9C1E1691-2992-7076-6329-0201F903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85F7-8F4D-48DE-B74C-6F03EB5B4A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3304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771C50-27D3-E8D1-E9C9-D62C36373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EFEB95D9-CEF5-07F2-924B-9BFB82B50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10FE-9D89-43C5-9448-1DC3ED71D366}" type="datetimeFigureOut">
              <a:rPr lang="el-GR" smtClean="0"/>
              <a:t>16/2/2025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ABC5F1B8-E1C4-D727-1480-1280D3AF8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BBE1C6D-11F8-CF5D-ED05-401B4FC0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85F7-8F4D-48DE-B74C-6F03EB5B4A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7585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A6F4FA1-293A-DFE1-884E-F416E8F3E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10FE-9D89-43C5-9448-1DC3ED71D366}" type="datetimeFigureOut">
              <a:rPr lang="el-GR" smtClean="0"/>
              <a:t>16/2/2025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6CD99BF5-6B9D-F7F1-98E4-7C0730F3B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2B952FC9-E240-EDD1-1455-7D1F0310C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85F7-8F4D-48DE-B74C-6F03EB5B4A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4357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4144EB2-C944-8CAC-C0F7-912F7E538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6F203B6-00E6-D811-2C16-51B12E967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4E2B8A6-60AE-237A-5DD6-BAA48FEDDA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1347DB1-BC37-F66A-9AE0-B0647092D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10FE-9D89-43C5-9448-1DC3ED71D366}" type="datetimeFigureOut">
              <a:rPr lang="el-GR" smtClean="0"/>
              <a:t>16/2/2025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7E62462-E7C9-5A25-61C7-0C4EC4892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5A49C34-9E8C-905C-C383-DE04FF3AB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85F7-8F4D-48DE-B74C-6F03EB5B4A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6253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10FABCF-2100-C3C4-EEDE-24A955AEE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8A442A6-E0FF-97D4-126B-70D40CA900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C12E292-7A3B-71B3-E639-5534BADD6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6C925E0-599B-A286-E9D5-D24FF729D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10FE-9D89-43C5-9448-1DC3ED71D366}" type="datetimeFigureOut">
              <a:rPr lang="el-GR" smtClean="0"/>
              <a:t>16/2/2025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C1F3661-8754-D62D-423F-F76146FEE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FC6A70F-CAD5-1604-2ACD-B880ACDC9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E85F7-8F4D-48DE-B74C-6F03EB5B4A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9173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F6B20D1D-33D5-5147-9E37-013CD2887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AE0E42A-286D-FD43-97BA-79CB2E2DE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F9CB193-77B5-799E-C5AC-1A349E1739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6210FE-9D89-43C5-9448-1DC3ED71D366}" type="datetimeFigureOut">
              <a:rPr lang="el-GR" smtClean="0"/>
              <a:t>16/2/2025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E0ECDDE-A690-F8D6-B8F2-0D4E22FD5A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65683A6-34AC-40EC-A54B-941DE21759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BE85F7-8F4D-48DE-B74C-6F03EB5B4A5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7571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B00AE083-86EA-3215-789D-2460FE040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Εξέλιξη και όρια της φεουδαρχίας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4E364490-AB88-A7D3-9C56-598E726BD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Βασιλεία Κάρολου Φαλακρού (875 – 877): εδραίωση των πολιτικών δομών και των δομών προσωπικής εξάρτησης</a:t>
            </a:r>
          </a:p>
          <a:p>
            <a:r>
              <a:rPr lang="el-GR" dirty="0"/>
              <a:t>Συγκεκριμενοποίηση πολιτικού και κοινωνικού λεξιλογίου</a:t>
            </a:r>
          </a:p>
          <a:p>
            <a:r>
              <a:rPr lang="el-GR" dirty="0"/>
              <a:t>Διαμόρφωση φορολογικών εθίμων</a:t>
            </a:r>
          </a:p>
          <a:p>
            <a:r>
              <a:rPr lang="el-GR" dirty="0"/>
              <a:t>Κληρονομικότητα στα φέουδα και στα αξιώματα</a:t>
            </a:r>
          </a:p>
          <a:p>
            <a:r>
              <a:rPr lang="el-GR" dirty="0"/>
              <a:t>Σταθεροποίηση των οικονομικών και κοινωνικών δεσμών ανάμεσα στους ανθρώπους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70728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1690CB-3623-D42D-AEA0-C1F269E34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2</a:t>
            </a:r>
            <a:r>
              <a:rPr lang="el-GR" b="1" u="sng" baseline="30000" dirty="0"/>
              <a:t>ος</a:t>
            </a:r>
            <a:r>
              <a:rPr lang="el-GR" b="1" u="sng" dirty="0"/>
              <a:t> «φεουδαρχικός αιώνας»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D1B89E5-772B-6C96-7C79-A45410E06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Η διοίκηση των ανθρώπων </a:t>
            </a:r>
            <a:r>
              <a:rPr lang="el-GR" dirty="0" err="1"/>
              <a:t>διέπεται</a:t>
            </a:r>
            <a:r>
              <a:rPr lang="el-GR" dirty="0"/>
              <a:t> από τα δεσμά υποτέλειας</a:t>
            </a:r>
          </a:p>
          <a:p>
            <a:r>
              <a:rPr lang="el-GR" dirty="0"/>
              <a:t>Ολοκλήρωση: συγκροτούνται οι φεουδαρχικές μοναρχίες</a:t>
            </a:r>
          </a:p>
          <a:p>
            <a:r>
              <a:rPr lang="el-GR" dirty="0"/>
              <a:t>Η εξέλιξη αυτή δεν είναι ομοιόμορφη σε όλες τις κοινωνίες της </a:t>
            </a:r>
            <a:r>
              <a:rPr lang="el-GR" dirty="0" err="1"/>
              <a:t>Δυτ</a:t>
            </a:r>
            <a:r>
              <a:rPr lang="el-GR" dirty="0"/>
              <a:t>. Ευρώπης</a:t>
            </a:r>
          </a:p>
          <a:p>
            <a:r>
              <a:rPr lang="el-GR" dirty="0"/>
              <a:t>Ταχύτερη και πληρέστερη ανάπτυξη: χώρες που προήλθαν από την κάποτε ενιαία </a:t>
            </a:r>
            <a:r>
              <a:rPr lang="el-GR" dirty="0" err="1"/>
              <a:t>καρόλίγγεια</a:t>
            </a:r>
            <a:r>
              <a:rPr lang="el-GR" dirty="0"/>
              <a:t> αυτοκρατορία</a:t>
            </a:r>
          </a:p>
        </p:txBody>
      </p:sp>
    </p:spTree>
    <p:extLst>
      <p:ext uri="{BB962C8B-B14F-4D97-AF65-F5344CB8AC3E}">
        <p14:creationId xmlns:p14="http://schemas.microsoft.com/office/powerpoint/2010/main" val="2331491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265BFB-20A0-6D72-F17A-AC468C17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Χαρακτηριστικά της φεουδαρχικής κοινωνίας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E3CA61-27BF-3819-E292-DFF046A8A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Το πολιτικό και κοινωνικό στάτους και το δικαίωμα διοίκησης προϋποθέτουν έναν τύπο εκμετάλλευσης της γης και στρατιωτική εξουσία</a:t>
            </a:r>
          </a:p>
          <a:p>
            <a:r>
              <a:rPr lang="el-GR" dirty="0"/>
              <a:t>Ανακτορική ευγένεια με διοικητικές αρμοδιότητες</a:t>
            </a:r>
          </a:p>
          <a:p>
            <a:r>
              <a:rPr lang="el-GR" dirty="0"/>
              <a:t>Εκτεταμένες εξουσίες μεταβιβασμένες στους </a:t>
            </a:r>
            <a:r>
              <a:rPr lang="el-GR" dirty="0" err="1"/>
              <a:t>κόμητες</a:t>
            </a:r>
            <a:endParaRPr lang="el-GR" dirty="0"/>
          </a:p>
          <a:p>
            <a:r>
              <a:rPr lang="el-GR" dirty="0"/>
              <a:t>Πολλαπλασιασμός των δεσμών υποτέλειας και πίστης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30953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B04333-A6A0-3D66-2D8C-37060D54E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Εξάπλωση – χαρακτηριστικά - ιδιαιτερότητες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43EA3B9-4156-5DC9-2F37-55D33D84A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Ισπανία – Γαλλία (νότια από τον ποταμό Λίγηρα) – Ιταλία: συνεχίζεται η ρωμαϊκή παράδοση/ το κράτος και η πόλη διατηρούν την ισχύ και το γόητρό τους</a:t>
            </a:r>
          </a:p>
          <a:p>
            <a:r>
              <a:rPr lang="el-GR" dirty="0"/>
              <a:t>Αριστοκρατία: δεν είναι στρατιωτική ούτε αριστοκρατία της υπαίθρου/ συγκεντρωμένη στις πόλεις – λαϊκά ή εκκλησιαστικά αξιώματα</a:t>
            </a:r>
          </a:p>
          <a:p>
            <a:r>
              <a:rPr lang="el-GR" dirty="0"/>
              <a:t>Ύπαιθρος: ελεύθερα κτήματα, ατομικές ιδιοκτησίες, ελεύθερες γαίες χωρίς </a:t>
            </a:r>
            <a:r>
              <a:rPr lang="el-GR" dirty="0" err="1"/>
              <a:t>βασσαλική</a:t>
            </a:r>
            <a:r>
              <a:rPr lang="el-GR" dirty="0"/>
              <a:t> υποτέλεια</a:t>
            </a:r>
          </a:p>
        </p:txBody>
      </p:sp>
    </p:spTree>
    <p:extLst>
      <p:ext uri="{BB962C8B-B14F-4D97-AF65-F5344CB8AC3E}">
        <p14:creationId xmlns:p14="http://schemas.microsoft.com/office/powerpoint/2010/main" val="3236804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CB34E3-5EE1-3E22-9A71-52256A060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Εξάπλωση κλπ. 2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25D939F-BCF3-6EB6-9CEE-12B8BE7B7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Ανατολική Γερμανία, </a:t>
            </a:r>
            <a:r>
              <a:rPr lang="el-GR" dirty="0" err="1"/>
              <a:t>Σαξωνία</a:t>
            </a:r>
            <a:r>
              <a:rPr lang="el-GR" dirty="0"/>
              <a:t>, </a:t>
            </a:r>
            <a:r>
              <a:rPr lang="el-GR" dirty="0" err="1"/>
              <a:t>Αγγλοσαξωνικά</a:t>
            </a:r>
            <a:r>
              <a:rPr lang="el-GR" dirty="0"/>
              <a:t> βασίλεια: δεν ισχύουν τα ρωμαϊκά ήθη ούτε εκείνα των </a:t>
            </a:r>
            <a:r>
              <a:rPr lang="el-GR" dirty="0" err="1"/>
              <a:t>καρολιδών</a:t>
            </a:r>
            <a:endParaRPr lang="el-GR" dirty="0"/>
          </a:p>
          <a:p>
            <a:r>
              <a:rPr lang="el-GR" dirty="0" err="1"/>
              <a:t>Φρισσία</a:t>
            </a:r>
            <a:r>
              <a:rPr lang="el-GR" dirty="0"/>
              <a:t>: ελεύθερες κοινότητες χωρικών αντιστέκονται για πολύ καιρό στην </a:t>
            </a:r>
            <a:r>
              <a:rPr lang="el-GR" dirty="0" err="1"/>
              <a:t>αρχοντία</a:t>
            </a:r>
            <a:r>
              <a:rPr lang="el-GR" dirty="0"/>
              <a:t> και τις </a:t>
            </a:r>
            <a:r>
              <a:rPr lang="el-GR" dirty="0" err="1"/>
              <a:t>βασσαλικές</a:t>
            </a:r>
            <a:r>
              <a:rPr lang="el-GR" dirty="0"/>
              <a:t> σχέσεις</a:t>
            </a:r>
          </a:p>
          <a:p>
            <a:r>
              <a:rPr lang="el-GR" dirty="0"/>
              <a:t>Κοινά χαρακτηριστικά με τις αμιγώς φεουδαρχικές κοινωνίες:</a:t>
            </a:r>
          </a:p>
          <a:p>
            <a:r>
              <a:rPr lang="el-GR" dirty="0"/>
              <a:t>Προσωπική εξάρτηση, σχηματισμός πελατειών, σύσταση</a:t>
            </a:r>
          </a:p>
          <a:p>
            <a:r>
              <a:rPr lang="el-GR" dirty="0"/>
              <a:t>Διαφορές: δεν οργανώνονται πάντα γύρω από τη στρατιωτική ζωή ή την εκμετάλλευση της γης</a:t>
            </a:r>
          </a:p>
        </p:txBody>
      </p:sp>
    </p:spTree>
    <p:extLst>
      <p:ext uri="{BB962C8B-B14F-4D97-AF65-F5344CB8AC3E}">
        <p14:creationId xmlns:p14="http://schemas.microsoft.com/office/powerpoint/2010/main" val="1762854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DE34BC-3236-40F2-4709-0743077A4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επιβολή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9AAE703-5835-6610-279A-D1EB07658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Περιοχές όπου «εισάγεται» (επιβάλλεται) η φεουδαρχία:</a:t>
            </a:r>
          </a:p>
          <a:p>
            <a:r>
              <a:rPr lang="el-GR" dirty="0"/>
              <a:t>Παπικό κράτος (</a:t>
            </a:r>
            <a:r>
              <a:rPr lang="el-GR" dirty="0" err="1"/>
              <a:t>Σιλβέστρος</a:t>
            </a:r>
            <a:r>
              <a:rPr lang="el-GR" dirty="0"/>
              <a:t> Β`)</a:t>
            </a:r>
          </a:p>
          <a:p>
            <a:r>
              <a:rPr lang="el-GR" dirty="0"/>
              <a:t>Αγγλία, Νότια Ιταλία (νορμανδική κατάκτηση)</a:t>
            </a:r>
          </a:p>
          <a:p>
            <a:r>
              <a:rPr lang="el-GR" dirty="0"/>
              <a:t>Άγιοι Τόποι: Σταυροφορίες</a:t>
            </a:r>
          </a:p>
          <a:p>
            <a:r>
              <a:rPr lang="el-GR"/>
              <a:t>Βυζάντιο: Σταυροφορίες (πρόνοιες)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1198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300</Words>
  <Application>Microsoft Office PowerPoint</Application>
  <PresentationFormat>Ευρεία οθόνη</PresentationFormat>
  <Paragraphs>36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Θέμα του Office</vt:lpstr>
      <vt:lpstr>Εξέλιξη και όρια της φεουδαρχίας</vt:lpstr>
      <vt:lpstr>2ος «φεουδαρχικός αιώνας»</vt:lpstr>
      <vt:lpstr>Χαρακτηριστικά της φεουδαρχικής κοινωνίας</vt:lpstr>
      <vt:lpstr>Εξάπλωση – χαρακτηριστικά - ιδιαιτερότητες</vt:lpstr>
      <vt:lpstr>Εξάπλωση κλπ. 2</vt:lpstr>
      <vt:lpstr>Η επιβολή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Δώρα Μόσχου</dc:creator>
  <cp:lastModifiedBy>Δώρα Μόσχου</cp:lastModifiedBy>
  <cp:revision>15</cp:revision>
  <dcterms:created xsi:type="dcterms:W3CDTF">2025-02-16T11:07:01Z</dcterms:created>
  <dcterms:modified xsi:type="dcterms:W3CDTF">2025-02-16T13:01:06Z</dcterms:modified>
</cp:coreProperties>
</file>