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67" r:id="rId7"/>
    <p:sldId id="271" r:id="rId8"/>
    <p:sldId id="272" r:id="rId9"/>
    <p:sldId id="268" r:id="rId10"/>
    <p:sldId id="269" r:id="rId11"/>
    <p:sldId id="276" r:id="rId12"/>
    <p:sldId id="277" r:id="rId13"/>
    <p:sldId id="270" r:id="rId14"/>
    <p:sldId id="273" r:id="rId15"/>
    <p:sldId id="275" r:id="rId16"/>
    <p:sldId id="278" r:id="rId17"/>
    <p:sldId id="279" r:id="rId18"/>
    <p:sldId id="274" r:id="rId19"/>
    <p:sldId id="281" r:id="rId20"/>
    <p:sldId id="280" r:id="rId21"/>
    <p:sldId id="283" r:id="rId22"/>
    <p:sldId id="282" r:id="rId23"/>
    <p:sldId id="284" r:id="rId24"/>
    <p:sldId id="285" r:id="rId25"/>
    <p:sldId id="286" r:id="rId26"/>
    <p:sldId id="287"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0" d="100"/>
          <a:sy n="80" d="100"/>
        </p:scale>
        <p:origin x="3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1322935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22296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DC6E48-1FEF-4679-B103-3FB1DE474250}"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5403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3569366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DC6E48-1FEF-4679-B103-3FB1DE474250}"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65141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40895749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1045547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325277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1504260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F920A957-3CB5-441F-A8AB-FBE21B4A4B39}" type="datetimeFigureOut">
              <a:rPr lang="en-GB" smtClean="0"/>
              <a:t>05/10/2025</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354243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408066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920A957-3CB5-441F-A8AB-FBE21B4A4B39}" type="datetimeFigureOut">
              <a:rPr lang="en-GB" smtClean="0"/>
              <a:t>05/10/2025</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3082955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920A957-3CB5-441F-A8AB-FBE21B4A4B39}" type="datetimeFigureOut">
              <a:rPr lang="en-GB" smtClean="0"/>
              <a:t>05/10/2025</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540561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20A957-3CB5-441F-A8AB-FBE21B4A4B39}" type="datetimeFigureOut">
              <a:rPr lang="en-GB" smtClean="0"/>
              <a:t>05/10/2025</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1225031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3531770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F920A957-3CB5-441F-A8AB-FBE21B4A4B39}" type="datetimeFigureOut">
              <a:rPr lang="en-GB" smtClean="0"/>
              <a:t>05/10/2025</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DC6E48-1FEF-4679-B103-3FB1DE474250}" type="slidenum">
              <a:rPr lang="en-GB" smtClean="0"/>
              <a:t>‹#›</a:t>
            </a:fld>
            <a:endParaRPr lang="en-GB"/>
          </a:p>
        </p:txBody>
      </p:sp>
    </p:spTree>
    <p:extLst>
      <p:ext uri="{BB962C8B-B14F-4D97-AF65-F5344CB8AC3E}">
        <p14:creationId xmlns:p14="http://schemas.microsoft.com/office/powerpoint/2010/main" val="22049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920A957-3CB5-441F-A8AB-FBE21B4A4B39}" type="datetimeFigureOut">
              <a:rPr lang="en-GB" smtClean="0"/>
              <a:t>05/10/2025</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DC6E48-1FEF-4679-B103-3FB1DE474250}" type="slidenum">
              <a:rPr lang="en-GB" smtClean="0"/>
              <a:t>‹#›</a:t>
            </a:fld>
            <a:endParaRPr lang="en-GB"/>
          </a:p>
        </p:txBody>
      </p:sp>
    </p:spTree>
    <p:extLst>
      <p:ext uri="{BB962C8B-B14F-4D97-AF65-F5344CB8AC3E}">
        <p14:creationId xmlns:p14="http://schemas.microsoft.com/office/powerpoint/2010/main" val="3458245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money.cnn.com/2014/01/07/news/companies/jetblu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nytimes.com/2018/04/15/us/starbucks-philadelphia-black-men-arrest.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b="1" dirty="0">
                <a:solidFill>
                  <a:srgbClr val="C00000"/>
                </a:solidFill>
              </a:rPr>
              <a:t>ΔΙΑΧΕΙΡΙΣΗ </a:t>
            </a:r>
            <a:r>
              <a:rPr lang="el-GR" b="1" dirty="0" smtClean="0">
                <a:solidFill>
                  <a:srgbClr val="C00000"/>
                </a:solidFill>
              </a:rPr>
              <a:t>ΚΡΙΣΕΩΝ</a:t>
            </a:r>
            <a:r>
              <a:rPr lang="en-GB" dirty="0">
                <a:solidFill>
                  <a:srgbClr val="C00000"/>
                </a:solidFill>
              </a:rPr>
              <a:t/>
            </a:r>
            <a:br>
              <a:rPr lang="en-GB" dirty="0">
                <a:solidFill>
                  <a:srgbClr val="C00000"/>
                </a:solidFill>
              </a:rPr>
            </a:br>
            <a:r>
              <a:rPr lang="el-GR" sz="4400" b="1" dirty="0">
                <a:solidFill>
                  <a:srgbClr val="C00000"/>
                </a:solidFill>
              </a:rPr>
              <a:t>ΕΠΙΧΕΙΡΗΜΑΤΙΚΗ ΚΡΙΣΗ ΚΑΙ ΔΙΑΧΕΙΡΙΣΗ ΕΠΙΚΟΙΝΩΝΙΑΣ ΣΤΑ </a:t>
            </a:r>
            <a:r>
              <a:rPr lang="el-GR" sz="4400" b="1" dirty="0" smtClean="0">
                <a:solidFill>
                  <a:srgbClr val="C00000"/>
                </a:solidFill>
              </a:rPr>
              <a:t>ΜΚΔ</a:t>
            </a:r>
            <a:endParaRPr lang="en-GB" sz="4400" dirty="0">
              <a:solidFill>
                <a:srgbClr val="C00000"/>
              </a:solidFill>
            </a:endParaRPr>
          </a:p>
        </p:txBody>
      </p:sp>
      <p:sp>
        <p:nvSpPr>
          <p:cNvPr id="3" name="Υπότιτλος 2"/>
          <p:cNvSpPr>
            <a:spLocks noGrp="1"/>
          </p:cNvSpPr>
          <p:nvPr>
            <p:ph type="subTitle" idx="1"/>
          </p:nvPr>
        </p:nvSpPr>
        <p:spPr/>
        <p:txBody>
          <a:bodyPr/>
          <a:lstStyle/>
          <a:p>
            <a:r>
              <a:rPr lang="el-GR" dirty="0" smtClean="0"/>
              <a:t>Σημειώσεις μαθήματος ΔΙΑΧΕΙΡΙΣΗ ΚΡΙΣΕΩΝ, Ζ ΕΞΑΜΗΝΟΥ</a:t>
            </a:r>
          </a:p>
          <a:p>
            <a:r>
              <a:rPr lang="el-GR" dirty="0" smtClean="0"/>
              <a:t>Κατερίνα Χρυσανθοπούλου</a:t>
            </a:r>
            <a:endParaRPr lang="en-GB" dirty="0"/>
          </a:p>
        </p:txBody>
      </p:sp>
    </p:spTree>
    <p:extLst>
      <p:ext uri="{BB962C8B-B14F-4D97-AF65-F5344CB8AC3E}">
        <p14:creationId xmlns:p14="http://schemas.microsoft.com/office/powerpoint/2010/main" val="1526240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a:bodyPr>
          <a:lstStyle/>
          <a:p>
            <a:pPr marL="0" indent="0">
              <a:buNone/>
            </a:pPr>
            <a:r>
              <a:rPr lang="el-GR" b="1" dirty="0"/>
              <a:t>Πώς να δημιουργήσετε ένα σχέδιο επικοινωνίας σε περίπτωση κρίσης</a:t>
            </a:r>
            <a:endParaRPr lang="en-GB" dirty="0"/>
          </a:p>
          <a:p>
            <a:pPr lvl="0"/>
            <a:r>
              <a:rPr lang="el-GR" dirty="0" smtClean="0"/>
              <a:t>Καθορίστε </a:t>
            </a:r>
            <a:r>
              <a:rPr lang="el-GR" dirty="0"/>
              <a:t>τους στόχους του επικοινωνιακού σας σχεδίου για την κρίση και διατυπώστε τι θέλετε να επιτύχετε με τις επικοινωνιακές σας προσπάθειες. Περιγράψτε με σαφήνεια την επιθυμητή αντίληψη του οργανισμού σας κατά τη διάρκεια και μετά την κρίση.</a:t>
            </a:r>
            <a:endParaRPr lang="en-GB" dirty="0"/>
          </a:p>
          <a:p>
            <a:pPr lvl="0"/>
            <a:r>
              <a:rPr lang="el-GR" dirty="0"/>
              <a:t>Προσδιορίστε τα μέρη που επηρεάζονται ή ενδιαφέρονται για την κρίση. Αναλύστε τις μεθόδους επικοινωνίας, τις ανάγκες, τις προσδοκίες και τις ανησυχίες τους.</a:t>
            </a:r>
            <a:endParaRPr lang="en-GB" dirty="0"/>
          </a:p>
          <a:p>
            <a:pPr lvl="0"/>
            <a:r>
              <a:rPr lang="el-GR" dirty="0"/>
              <a:t>Απαριθμήστε τις πιθανές κρίσεις που μπορεί να επηρεάσουν την επιχείρησή σας, αξιολογώντας την πιθανότητα, τη σοβαρότητα και τις επιπτώσεις τους στη φήμη, τις λειτουργίες και τα οικονομικά σας.</a:t>
            </a:r>
            <a:endParaRPr lang="en-GB" dirty="0"/>
          </a:p>
          <a:p>
            <a:endParaRPr lang="en-GB" dirty="0"/>
          </a:p>
        </p:txBody>
      </p:sp>
    </p:spTree>
    <p:extLst>
      <p:ext uri="{BB962C8B-B14F-4D97-AF65-F5344CB8AC3E}">
        <p14:creationId xmlns:p14="http://schemas.microsoft.com/office/powerpoint/2010/main" val="2411912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a:bodyPr>
          <a:lstStyle/>
          <a:p>
            <a:pPr marL="0" indent="0">
              <a:buNone/>
            </a:pPr>
            <a:r>
              <a:rPr lang="el-GR" b="1" dirty="0"/>
              <a:t>Πώς να δημιουργήσετε ένα σχέδιο επικοινωνίας σε περίπτωση κρίσης</a:t>
            </a:r>
            <a:endParaRPr lang="en-GB" dirty="0"/>
          </a:p>
          <a:p>
            <a:pPr lvl="0"/>
            <a:r>
              <a:rPr lang="el-GR" dirty="0"/>
              <a:t>Διατυπώστε τα βασικά μηνύματα που σκοπεύετε να μεταφέρετε στο ακροατήριό σας για κάθε σενάριο. Καθορίστε τα βασικά γεγονότα που θα μοιραστείτε, τα συναισθήματα που θα εκφράσετε και τις ενέργειες που θα λάβετε ή θα προτείνετε.</a:t>
            </a:r>
            <a:endParaRPr lang="en-GB" dirty="0"/>
          </a:p>
          <a:p>
            <a:pPr lvl="0"/>
            <a:r>
              <a:rPr lang="el-GR" dirty="0"/>
              <a:t>Καθορίστε τα καταλληλότερα κανάλια επικοινωνίας για την επικοινωνία με το κοινό σας κατά τη διάρκεια κάθε σεναρίου. Αναπτύξτε μια στρατηγική για τη χρήση των καναλιών με βάση τους διαφορετικούς σκοπούς επικοινωνίας, εξασφαλίζοντας ένα συνεκτικό και συνεκτικό μήνυμα.</a:t>
            </a:r>
            <a:endParaRPr lang="en-GB" dirty="0"/>
          </a:p>
          <a:p>
            <a:endParaRPr lang="en-GB" dirty="0"/>
          </a:p>
        </p:txBody>
      </p:sp>
    </p:spTree>
    <p:extLst>
      <p:ext uri="{BB962C8B-B14F-4D97-AF65-F5344CB8AC3E}">
        <p14:creationId xmlns:p14="http://schemas.microsoft.com/office/powerpoint/2010/main" val="2709510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b="1" dirty="0"/>
              <a:t>Πώς να δημιουργήσετε ένα σχέδιο επικοινωνίας σε περίπτωση κρίσης</a:t>
            </a:r>
            <a:endParaRPr lang="en-GB" dirty="0"/>
          </a:p>
          <a:p>
            <a:pPr lvl="0"/>
            <a:r>
              <a:rPr lang="el-GR" dirty="0"/>
              <a:t>Δημιουργήστε την ομάδα κρίσης, καθορίζοντας τους ρόλους και τις αρμοδιότητες των μελών της. Αποσαφηνίστε πώς θα επικοινωνούν και θα συνεργάζονται εσωτερικά και θα συντονίζονται με άλλα τμήματα ή εξωτερικούς συνεργάτες.</a:t>
            </a:r>
            <a:endParaRPr lang="en-GB" dirty="0"/>
          </a:p>
          <a:p>
            <a:pPr lvl="0"/>
            <a:r>
              <a:rPr lang="el-GR" dirty="0"/>
              <a:t>Προσδιορίστε τα εργαλεία και τους πόρους που απαιτούνται για την εκτέλεση του σχεδίου επικοινωνίας κρίσης – συμπεριλάβετε ζητήματα πρόσβασης, χρήσης και διαχείρισης. Προγραμματίστε την εκπαίδευση της ομάδας στη σωστή χρήση αυτών των πόρων.</a:t>
            </a:r>
            <a:endParaRPr lang="en-GB" dirty="0"/>
          </a:p>
          <a:p>
            <a:pPr lvl="0"/>
            <a:r>
              <a:rPr lang="el-GR" dirty="0"/>
              <a:t>Δημιουργήστε ένα πλαίσιο για την αξιολόγηση της αποτελεσματικότητας του επικοινωνιακού σχεδίου σας για την κρίση. Προσδιορίστε τις βασικές μετρήσεις για την παρακολούθηση της ανάλυσης και καθιερώστε διαδικασίες για τη συλλογή, την αποθήκευση και την υποβολή εκθέσεων δεδομένων. Αξιοποιήστε τα δεδομένα για να βελτιώσετε τις στρατηγικές και τα σχέδια επικοινωνίας σας.</a:t>
            </a:r>
            <a:endParaRPr lang="en-GB" dirty="0"/>
          </a:p>
          <a:p>
            <a:endParaRPr lang="en-GB" dirty="0"/>
          </a:p>
        </p:txBody>
      </p:sp>
    </p:spTree>
    <p:extLst>
      <p:ext uri="{BB962C8B-B14F-4D97-AF65-F5344CB8AC3E}">
        <p14:creationId xmlns:p14="http://schemas.microsoft.com/office/powerpoint/2010/main" val="1741529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r>
              <a:rPr lang="el-GR" dirty="0"/>
              <a:t>Τα ΜΚΔ μπορούν να αποτελέσουν έναν εξαιρετικό τρόπο για να συνεργαστείτε με τους πελάτες, να ενισχύσετε την </a:t>
            </a:r>
            <a:r>
              <a:rPr lang="el-GR" dirty="0" err="1"/>
              <a:t>αναγνωρισιμότητα</a:t>
            </a:r>
            <a:r>
              <a:rPr lang="el-GR" dirty="0"/>
              <a:t> της μάρκας και να αυξήσετε τις πωλήσεις. Μπορούν όμως επίσης να αποτελέσουν σοβαρή απειλή για τη φήμη μιας επιχείρησης, ιδίως σε περιόδους κρίσης.</a:t>
            </a:r>
            <a:endParaRPr lang="en-GB" dirty="0"/>
          </a:p>
          <a:p>
            <a:r>
              <a:rPr lang="el-GR" dirty="0"/>
              <a:t>Κρίση μπορεί να είναι οποιοδήποτε γεγονός ή κατάσταση που επηρεάζει αρνητικά την επιχείρηση, όπως ένα ελάττωμα προϊόντος, μια κακή κριτική, ένα παράπονο πελάτη, ένα νομικό ζήτημα ή ένα σκάνδαλο. Όταν εκδηλώνεται μια κρίση, τα μέσα κοινωνικής δικτύωσης μπορούν να διαδώσουν γρήγορα την είδηση και να δημιουργήσουν δημόσια κατακραυγή, επηρεάζοντας την εικόνα, την αξιοπιστία και την κερδοφορία της επιχείρησης. Ως εκ τούτου, οι επιχειρήσεις χρειάζονται μια σαφή και αποτελεσματική στρατηγική διαχείρισης κρίσεων στα μέσα κοινωνικής δικτύωσης για την πρόληψη και τον μετριασμό της ζημίας.</a:t>
            </a:r>
            <a:endParaRPr lang="en-GB" dirty="0"/>
          </a:p>
          <a:p>
            <a:endParaRPr lang="en-GB" dirty="0"/>
          </a:p>
        </p:txBody>
      </p:sp>
    </p:spTree>
    <p:extLst>
      <p:ext uri="{BB962C8B-B14F-4D97-AF65-F5344CB8AC3E}">
        <p14:creationId xmlns:p14="http://schemas.microsoft.com/office/powerpoint/2010/main" val="121638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Πώς μπορούν οι επιχειρήσεις να ανταποκριθούν αποτελεσματικά στις αντιδράσεις στα ΜΚΔ και να προστατεύσουν τη φήμη τους;</a:t>
            </a:r>
            <a:endParaRPr lang="en-GB" dirty="0"/>
          </a:p>
          <a:p>
            <a:pPr lvl="0"/>
            <a:r>
              <a:rPr lang="el-GR" dirty="0"/>
              <a:t>Η σημασία της ύπαρξης ενός σχεδίου επικοινωνίας σε περίπτωση κρίσης</a:t>
            </a:r>
            <a:endParaRPr lang="en-GB" dirty="0"/>
          </a:p>
          <a:p>
            <a:pPr lvl="0"/>
            <a:r>
              <a:rPr lang="el-GR" dirty="0"/>
              <a:t>Οι βέλτιστες πρακτικές για την αντιμετώπιση των αντιδράσεων στα μέσα κοινωνικής δικτύωσης</a:t>
            </a:r>
            <a:endParaRPr lang="en-GB" dirty="0"/>
          </a:p>
          <a:p>
            <a:pPr lvl="0"/>
            <a:r>
              <a:rPr lang="el-GR" dirty="0"/>
              <a:t>Τα συνήθη λάθη που πρέπει να αποφεύγετε όταν αντιμετωπίζετε τις αντιδράσεις των μέσων κοινωνικής δικτύωσης</a:t>
            </a:r>
            <a:endParaRPr lang="en-GB" dirty="0"/>
          </a:p>
          <a:p>
            <a:pPr lvl="0"/>
            <a:r>
              <a:rPr lang="el-GR" dirty="0"/>
              <a:t>Τα εργαλεία και οι πόροι που μπορούν να σας βοηθήσουν να παρακολουθείτε και να διαχειρίζεστε τη διαδικτυακή σας φήμη</a:t>
            </a:r>
            <a:endParaRPr lang="en-GB" dirty="0"/>
          </a:p>
          <a:p>
            <a:endParaRPr lang="en-GB" dirty="0"/>
          </a:p>
        </p:txBody>
      </p:sp>
    </p:spTree>
    <p:extLst>
      <p:ext uri="{BB962C8B-B14F-4D97-AF65-F5344CB8AC3E}">
        <p14:creationId xmlns:p14="http://schemas.microsoft.com/office/powerpoint/2010/main" val="2029601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a:t>Βέλτιστες πρακτικές για την αντιμετώπιση των αντιδράσεων στα ΜΚΔ</a:t>
            </a:r>
            <a:endParaRPr lang="en-GB" dirty="0"/>
          </a:p>
          <a:p>
            <a:pPr marL="0" indent="0">
              <a:buNone/>
            </a:pPr>
            <a:r>
              <a:rPr lang="el-GR" dirty="0"/>
              <a:t>Όταν προκύψει μια κρίση και αντιμετωπίσετε αντιδράσεις στα μέσα κοινωνικής δικτύωσης, θα πρέπει να ακολουθήσετε αυτές τις βέλτιστες πρακτικές για να χειριστείτε την κατάσταση:</a:t>
            </a:r>
            <a:endParaRPr lang="en-GB" dirty="0"/>
          </a:p>
          <a:p>
            <a:pPr lvl="0"/>
            <a:r>
              <a:rPr lang="el-GR" b="1" dirty="0"/>
              <a:t>Αναγνωρίστε το ζήτημα:</a:t>
            </a:r>
            <a:r>
              <a:rPr lang="el-GR" dirty="0"/>
              <a:t> Μην αγνοείτε ή διαγράφετε αρνητικά σχόλια ή αναρτήσεις στα μέσα κοινωνικής δικτύωσης. Αντιθέτως, αναγνωρίστε το ζήτημα και εκφράστε την ανησυχία και τη συγγνώμη σας. Αυτό θα δείξει ότι νοιάζεστε για τους πελάτες σας και ότι παίρνετε το θέμα στα σοβαρά.</a:t>
            </a:r>
            <a:endParaRPr lang="en-GB" dirty="0"/>
          </a:p>
          <a:p>
            <a:pPr lvl="0"/>
            <a:r>
              <a:rPr lang="el-GR" b="1" dirty="0"/>
              <a:t>Παρέχετε ενημερώσεις</a:t>
            </a:r>
            <a:r>
              <a:rPr lang="el-GR" dirty="0"/>
              <a:t>: Μην αφήνετε το κοινό σας στο σκοτάδι ή μην το κάνετε να περιμένει για πολύ καιρό. Παρέχετε τακτικές ενημερώσεις σχετικά με την κατάσταση του ζητήματος και τις ενέργειες που αναλαμβάνετε για την επίλυσή του. Χρησιμοποιήστε πολλαπλά κανάλια για να προσεγγίσετε το κοινό σας, όπως ιστοσελίδα, </a:t>
            </a:r>
            <a:r>
              <a:rPr lang="en-US" dirty="0"/>
              <a:t>blog</a:t>
            </a:r>
            <a:r>
              <a:rPr lang="el-GR" dirty="0"/>
              <a:t>, </a:t>
            </a:r>
            <a:r>
              <a:rPr lang="en-US" dirty="0"/>
              <a:t>newsletter</a:t>
            </a:r>
            <a:r>
              <a:rPr lang="el-GR" dirty="0"/>
              <a:t>, πλατφόρμες ΜΚΔ.</a:t>
            </a:r>
            <a:endParaRPr lang="en-GB" dirty="0"/>
          </a:p>
          <a:p>
            <a:endParaRPr lang="en-GB" dirty="0"/>
          </a:p>
        </p:txBody>
      </p:sp>
    </p:spTree>
    <p:extLst>
      <p:ext uri="{BB962C8B-B14F-4D97-AF65-F5344CB8AC3E}">
        <p14:creationId xmlns:p14="http://schemas.microsoft.com/office/powerpoint/2010/main" val="315246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a:bodyPr>
          <a:lstStyle/>
          <a:p>
            <a:pPr marL="0" indent="0">
              <a:buNone/>
            </a:pPr>
            <a:r>
              <a:rPr lang="el-GR" b="1" dirty="0"/>
              <a:t>Βέλτιστες πρακτικές για την αντιμετώπιση των αντιδράσεων στα ΜΚΔ</a:t>
            </a:r>
            <a:endParaRPr lang="en-GB" dirty="0"/>
          </a:p>
          <a:p>
            <a:pPr lvl="0"/>
            <a:r>
              <a:rPr lang="el-GR" b="1" dirty="0" smtClean="0"/>
              <a:t>Να </a:t>
            </a:r>
            <a:r>
              <a:rPr lang="el-GR" b="1" dirty="0"/>
              <a:t>είστε ειλικρινείς και διαφανείς</a:t>
            </a:r>
            <a:r>
              <a:rPr lang="el-GR" dirty="0"/>
              <a:t>: Μην κρύβετε πληροφορίες από το κοινό σας. Να είστε ειλικρινείς και διαφανείς σχετικά με το τι συνέβη, γιατί συνέβη και τι κάνετε γι' αυτό. Αν δεν έχετε ακόμα όλες τις απαντήσεις, πείτε το και υποσχεθείτε ότι θα τις μοιραστείτε το συντομότερο δυνατό.</a:t>
            </a:r>
            <a:endParaRPr lang="en-GB" dirty="0"/>
          </a:p>
          <a:p>
            <a:pPr lvl="0"/>
            <a:r>
              <a:rPr lang="el-GR" b="1" dirty="0"/>
              <a:t>Δείξτε </a:t>
            </a:r>
            <a:r>
              <a:rPr lang="el-GR" b="1" dirty="0" err="1"/>
              <a:t>ενσυναίσθηση</a:t>
            </a:r>
            <a:r>
              <a:rPr lang="el-GR" b="1" dirty="0"/>
              <a:t> και σεβασμό</a:t>
            </a:r>
            <a:r>
              <a:rPr lang="el-GR" dirty="0"/>
              <a:t>: Μην είστε αμυντικοί ή αλαζόνες όταν αντιμετωπίζετε τις αντιδράσεις στα ΜΚΔ. Δείξτε </a:t>
            </a:r>
            <a:r>
              <a:rPr lang="el-GR" dirty="0" err="1"/>
              <a:t>ενσυναίσθηση</a:t>
            </a:r>
            <a:r>
              <a:rPr lang="el-GR" dirty="0"/>
              <a:t> και σεβασμό προς τους πελάτες σας και τα συναισθήματά τους. Ακούστε τα σχόλια και τα παράπονά τους και προσπαθήστε να κατανοήσετε την οπτική τους γωνία. Να τους ευχαριστείτε για την υπομονή και την αφοσίωσή τους και να τους προσφέρετε λύσεις ή αποζημίωση, αν χρειάζεται.</a:t>
            </a:r>
            <a:endParaRPr lang="en-GB" dirty="0"/>
          </a:p>
          <a:p>
            <a:endParaRPr lang="en-GB" dirty="0"/>
          </a:p>
        </p:txBody>
      </p:sp>
    </p:spTree>
    <p:extLst>
      <p:ext uri="{BB962C8B-B14F-4D97-AF65-F5344CB8AC3E}">
        <p14:creationId xmlns:p14="http://schemas.microsoft.com/office/powerpoint/2010/main" val="36737267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a:bodyPr>
          <a:lstStyle/>
          <a:p>
            <a:pPr marL="0" indent="0">
              <a:buNone/>
            </a:pPr>
            <a:r>
              <a:rPr lang="el-GR" b="1" dirty="0"/>
              <a:t>Βέλτιστες πρακτικές για την αντιμετώπιση των αντιδράσεων στα ΜΚΔ</a:t>
            </a:r>
            <a:endParaRPr lang="en-GB" dirty="0"/>
          </a:p>
          <a:p>
            <a:pPr lvl="0"/>
            <a:r>
              <a:rPr lang="el-GR" b="1" dirty="0"/>
              <a:t>Αναλάβετε δράση και δώστε συνέχεια</a:t>
            </a:r>
            <a:r>
              <a:rPr lang="el-GR" dirty="0"/>
              <a:t>: Μην ζητάτε απλώς συγγνώμη και ελπίζετε για το καλύτερο. Αναλάβετε δράση και ακολουθήστε τις υποσχέσεις σας. Εφαρμόστε διορθωτικά μέτρα και προληπτικές ενέργειες για να αποφύγετε παρόμοιες κρίσεις στο μέλλον. Επικοινωνήστε με τους πελάτες σας και ενημερώστε τους για το πώς βελτιώσατε τα προϊόντα ή τις υπηρεσίες σας. Ζητήστε τα σχόλιά τους και τις προτάσεις τους για το πώς μπορείτε να τους εξυπηρετήσετε καλύτερα.</a:t>
            </a:r>
            <a:endParaRPr lang="en-GB" dirty="0"/>
          </a:p>
          <a:p>
            <a:endParaRPr lang="en-GB" dirty="0"/>
          </a:p>
        </p:txBody>
      </p:sp>
    </p:spTree>
    <p:extLst>
      <p:ext uri="{BB962C8B-B14F-4D97-AF65-F5344CB8AC3E}">
        <p14:creationId xmlns:p14="http://schemas.microsoft.com/office/powerpoint/2010/main" val="18374057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a:t>Παραδείγματα καλών αντιδράσεων στις αντιδράσεις των μέσων κοινωνικής δικτύωσης:</a:t>
            </a:r>
            <a:endParaRPr lang="en-GB" dirty="0"/>
          </a:p>
          <a:p>
            <a:r>
              <a:rPr lang="en-GB" b="1" dirty="0"/>
              <a:t>JetBlue:</a:t>
            </a:r>
            <a:endParaRPr lang="en-GB" dirty="0"/>
          </a:p>
          <a:p>
            <a:r>
              <a:rPr lang="el-GR" dirty="0"/>
              <a:t>Το 2007, η</a:t>
            </a:r>
            <a:r>
              <a:rPr lang="en-GB" dirty="0"/>
              <a:t> </a:t>
            </a:r>
            <a:r>
              <a:rPr lang="en-GB" u="sng" dirty="0">
                <a:hlinkClick r:id="rId2"/>
              </a:rPr>
              <a:t>JetBlue</a:t>
            </a:r>
            <a:r>
              <a:rPr lang="el-GR" u="sng" dirty="0">
                <a:hlinkClick r:id="rId2"/>
              </a:rPr>
              <a:t> καθήλωσε χιλιάδες επιβάτες</a:t>
            </a:r>
            <a:r>
              <a:rPr lang="en-GB" dirty="0"/>
              <a:t> </a:t>
            </a:r>
            <a:r>
              <a:rPr lang="el-GR" dirty="0"/>
              <a:t>στα αεροπλάνα για ώρες κατά τη διάρκεια μιας χειμερινής καταιγίδας. Η αεροπορική εταιρεία αντιμετώπισε τεράστιες αντιδράσεις από εξαγριωμένους πελάτες που διαμαρτυρήθηκαν για την κακή εξυπηρέτηση και μεταχείριση στα μέσα κοινωνικής δικτύωσης. Η </a:t>
            </a:r>
            <a:r>
              <a:rPr lang="en-GB" dirty="0"/>
              <a:t>JetBlue</a:t>
            </a:r>
            <a:r>
              <a:rPr lang="el-GR" dirty="0"/>
              <a:t> αντέδρασε αναγνωρίζοντας το ζήτημα, ζητώντας άφθονα συγγνώμη, παρέχοντας συχνά ενημερώσεις, προσφέροντας επιστροφές χρημάτων ή κουπόνια και εγκαινιάζοντας ένα νομοσχέδιο δικαιωμάτων των πελατών που υποσχόταν καλύτερη εξυπηρέτηση και αποζημίωση στο μέλλον. Το </a:t>
            </a:r>
            <a:r>
              <a:rPr lang="en-GB" dirty="0"/>
              <a:t>Bill of Rights</a:t>
            </a:r>
            <a:r>
              <a:rPr lang="el-GR" dirty="0"/>
              <a:t> επικροτήθηκε ευρέως για τη διαφάνεια, τη λογοδοσία και τη γενναιοδωρία του.</a:t>
            </a:r>
            <a:endParaRPr lang="en-GB" dirty="0"/>
          </a:p>
          <a:p>
            <a:endParaRPr lang="en-GB" dirty="0"/>
          </a:p>
        </p:txBody>
      </p:sp>
    </p:spTree>
    <p:extLst>
      <p:ext uri="{BB962C8B-B14F-4D97-AF65-F5344CB8AC3E}">
        <p14:creationId xmlns:p14="http://schemas.microsoft.com/office/powerpoint/2010/main" val="950785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b="1" dirty="0"/>
              <a:t>Παραδείγματα καλών αντιδράσεων στις αντιδράσεις των μέσων κοινωνικής δικτύωσης:</a:t>
            </a:r>
            <a:endParaRPr lang="en-GB" dirty="0"/>
          </a:p>
          <a:p>
            <a:r>
              <a:rPr lang="en-GB" b="1" dirty="0"/>
              <a:t>Starbucks:</a:t>
            </a:r>
            <a:endParaRPr lang="en-GB" dirty="0"/>
          </a:p>
          <a:p>
            <a:r>
              <a:rPr lang="el-GR" dirty="0"/>
              <a:t>Το 2018,</a:t>
            </a:r>
            <a:r>
              <a:rPr lang="en-GB" dirty="0"/>
              <a:t> </a:t>
            </a:r>
            <a:r>
              <a:rPr lang="el-GR" u="sng" dirty="0">
                <a:hlinkClick r:id="rId2"/>
              </a:rPr>
              <a:t>η </a:t>
            </a:r>
            <a:r>
              <a:rPr lang="en-GB" u="sng" dirty="0">
                <a:hlinkClick r:id="rId2"/>
              </a:rPr>
              <a:t>Starbucks</a:t>
            </a:r>
            <a:r>
              <a:rPr lang="el-GR" u="sng" dirty="0">
                <a:hlinkClick r:id="rId2"/>
              </a:rPr>
              <a:t> αντιμετώπισε μια μεγάλη κρίση</a:t>
            </a:r>
            <a:r>
              <a:rPr lang="en-GB" dirty="0"/>
              <a:t> </a:t>
            </a:r>
            <a:r>
              <a:rPr lang="el-GR" dirty="0"/>
              <a:t>όταν δύο μαύροι συνελήφθησαν σε ένα από τα καταστήματά της στη Φιλαδέλφεια, επειδή φέρονται να παραβίαζαν το χώρο, ενώ περίμεναν έναν φίλο τους. Το περιστατικό προκάλεσε τεράστιες αντιδράσεις από εξοργισμένους πελάτες που κατηγόρησαν την αλυσίδα καφέ για φυλετικές διακρίσεις και προκατάληψη στα μέσα κοινωνικής δικτύωσης. Η </a:t>
            </a:r>
            <a:r>
              <a:rPr lang="en-GB" dirty="0"/>
              <a:t>Starbucks</a:t>
            </a:r>
            <a:r>
              <a:rPr lang="el-GR" dirty="0"/>
              <a:t> αντέδρασε αναγνωρίζοντας το ζήτημα, ζητώντας ειλικρινά συγγνώμη, παρέχοντας τακτικά ενημερώσεις, προσφέροντας δωρεάν καφέ ή φαγητό και κλείνοντας περισσότερα από 8.000 καταστήματα για μια ημέρα προκειμένου να πραγματοποιήσει εκπαίδευση για τη φυλετική προκατάληψη στους υπαλλήλους της. Η εκπαίδευση επαινέθηκε ευρέως για την </a:t>
            </a:r>
            <a:r>
              <a:rPr lang="el-GR" dirty="0" err="1"/>
              <a:t>ενσυναίσθηση</a:t>
            </a:r>
            <a:r>
              <a:rPr lang="el-GR" dirty="0"/>
              <a:t>, τον σεβασμό και τη δέσμευσή της.</a:t>
            </a:r>
            <a:endParaRPr lang="en-GB" dirty="0"/>
          </a:p>
          <a:p>
            <a:endParaRPr lang="en-GB" dirty="0"/>
          </a:p>
        </p:txBody>
      </p:sp>
    </p:spTree>
    <p:extLst>
      <p:ext uri="{BB962C8B-B14F-4D97-AF65-F5344CB8AC3E}">
        <p14:creationId xmlns:p14="http://schemas.microsoft.com/office/powerpoint/2010/main" val="3687988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r>
              <a:rPr lang="el-GR" dirty="0"/>
              <a:t>Τα κοινωνικά δίκτυα αποτελούν έναν σημαντικό μέσο για να αλληλεπιδράτε με τους πελάτες σας, να αυξάνετε την </a:t>
            </a:r>
            <a:r>
              <a:rPr lang="el-GR" dirty="0" err="1"/>
              <a:t>αναγνωρισιμότητα</a:t>
            </a:r>
            <a:r>
              <a:rPr lang="el-GR" dirty="0"/>
              <a:t> του εμπορικού σήματος και να ενισχύετε τις πωλήσεις σας. Ωστόσο, μπορούν επίσης να αποτελέσουν και σοβαρή απειλή για τη φήμη της επιχείρησής σας, ιδιαίτερα όταν αντιμετωπίζετε μια κρίση.</a:t>
            </a:r>
            <a:endParaRPr lang="en-GB" dirty="0"/>
          </a:p>
          <a:p>
            <a:r>
              <a:rPr lang="el-GR" dirty="0"/>
              <a:t>Μια κρίση μπορεί να θεωρηθεί ως οποιοδήποτε περιστατικό ή κατάσταση που πλήττει την επιχείρηση αρνητικά, όπως ένα προϊόν με ελαττώματα, μια αρνητική αξιολόγηση, ένα παράπονο πελάτη, ένα νομικό πρόβλημα ή ένα σκάνδαλο. Όταν εμφανίζεται μια κρίση, τα μέσα κοινωνικής δικτύωσης μπορούν να διαδώσουν τα νέα γρήγορα και να προκαλέσουν δημόσια κατακραυγή, επηρεάζοντας την εικόνα, την αξιοπιστία και την κερδοφορία της επιχείρησης. Γι' αυτό, είναι απαραίτητο για τις επιχειρήσεις να έχουν μια σαφή και αποτελεσματική στρατηγική για τη διαχείριση κρίσεων στα κοινωνικά δίκτυα, ώστε να αποτρέψουν και να περιορίσουν τις ζημιές.</a:t>
            </a:r>
            <a:endParaRPr lang="en-GB" dirty="0"/>
          </a:p>
          <a:p>
            <a:endParaRPr lang="en-GB" dirty="0"/>
          </a:p>
        </p:txBody>
      </p:sp>
    </p:spTree>
    <p:extLst>
      <p:ext uri="{BB962C8B-B14F-4D97-AF65-F5344CB8AC3E}">
        <p14:creationId xmlns:p14="http://schemas.microsoft.com/office/powerpoint/2010/main" val="2480518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smtClean="0"/>
              <a:t>Όταν </a:t>
            </a:r>
            <a:r>
              <a:rPr lang="el-GR" dirty="0"/>
              <a:t>αντιμετωπίζετε αντιδράσεις στα μέσα κοινωνικής δικτύωσης, θα πρέπει να αποφεύγετε </a:t>
            </a:r>
            <a:r>
              <a:rPr lang="el-GR" dirty="0" smtClean="0"/>
              <a:t>λάθη</a:t>
            </a:r>
            <a:r>
              <a:rPr lang="en-GB" dirty="0"/>
              <a:t> </a:t>
            </a:r>
            <a:r>
              <a:rPr lang="el-GR" dirty="0"/>
              <a:t>που θα μπορούσαν να επιδεινώσουν την κατάσταση:</a:t>
            </a:r>
            <a:endParaRPr lang="en-GB" dirty="0"/>
          </a:p>
          <a:p>
            <a:pPr lvl="0"/>
            <a:r>
              <a:rPr lang="el-GR" b="1" dirty="0"/>
              <a:t>Προετοιμαστείτε</a:t>
            </a:r>
            <a:r>
              <a:rPr lang="el-GR" dirty="0"/>
              <a:t>: Μην περιμένετε μέχρι να συμβεί μια κρίση για να αρχίσετε να σχεδιάζετε τη στρατηγική επικοινωνίας σας. Έχετε έτοιμο ένα σχέδιο επικοινωνίας για την αντιμετώπιση κρίσεων και εκπαιδεύστε το προσωπικό σας στη χρήση του</a:t>
            </a:r>
            <a:r>
              <a:rPr lang="el-GR" dirty="0" smtClean="0"/>
              <a:t>.</a:t>
            </a:r>
          </a:p>
          <a:p>
            <a:r>
              <a:rPr lang="el-GR" b="1" dirty="0"/>
              <a:t>Αντιδράστε</a:t>
            </a:r>
            <a:r>
              <a:rPr lang="el-GR" dirty="0"/>
              <a:t>: Αντιδράστε πριν κλιμακωθεί η αντίδραση στα ΜΚΔ. Να είστε προληπτικοί και να παρακολουθείτε τακτικά τη διαδικτυακή σας φήμη. Εντοπίστε τα πιθανά ζητήματα νωρίς και αντιμετωπίστε τα πριν εξελιχθούν σε κρίσεις.</a:t>
            </a:r>
            <a:endParaRPr lang="en-GB" dirty="0"/>
          </a:p>
          <a:p>
            <a:pPr lvl="0"/>
            <a:endParaRPr lang="en-GB" dirty="0"/>
          </a:p>
          <a:p>
            <a:endParaRPr lang="en-GB" dirty="0"/>
          </a:p>
        </p:txBody>
      </p:sp>
    </p:spTree>
    <p:extLst>
      <p:ext uri="{BB962C8B-B14F-4D97-AF65-F5344CB8AC3E}">
        <p14:creationId xmlns:p14="http://schemas.microsoft.com/office/powerpoint/2010/main" val="23482685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smtClean="0"/>
              <a:t>Όταν </a:t>
            </a:r>
            <a:r>
              <a:rPr lang="el-GR" dirty="0"/>
              <a:t>αντιμετωπίζετε αντιδράσεις στα μέσα κοινωνικής δικτύωσης, </a:t>
            </a:r>
            <a:r>
              <a:rPr lang="el-GR" dirty="0" smtClean="0"/>
              <a:t>έχετε:</a:t>
            </a:r>
            <a:endParaRPr lang="en-GB" dirty="0"/>
          </a:p>
          <a:p>
            <a:pPr lvl="0"/>
            <a:r>
              <a:rPr lang="el-GR" b="1" dirty="0"/>
              <a:t>Συνέπεια</a:t>
            </a:r>
            <a:r>
              <a:rPr lang="el-GR" dirty="0"/>
              <a:t>: Μην στέλνετε ανάμεικτα ή αντικρουόμενα μηνύματα στο κοινό σας. Να είστε συνεπείς στον τόνο, τη φωνή, το ύφος και το περιεχόμενο σε όλα τα κανάλια επικοινωνίας σας. Ευθυγραμμίστε τα μηνύματά σας με τις αξίες και την αποστολή της επωνυμίας σας.</a:t>
            </a:r>
            <a:endParaRPr lang="en-GB" dirty="0"/>
          </a:p>
          <a:p>
            <a:pPr lvl="0"/>
            <a:r>
              <a:rPr lang="el-GR" b="1" dirty="0"/>
              <a:t>Ευαισθησία</a:t>
            </a:r>
            <a:r>
              <a:rPr lang="el-GR" dirty="0"/>
              <a:t>: Μην αστειεύεστε ή υποβαθμίζετε το θέμα. Να είστε ευαίσθητοι στους πελάτες σας και στα συναισθήματά τους. Αποφύγετε τη χρήση αργκό, αργκό ή ακρωνύμια που θα μπορούσαν να προκαλέσουν σύγχυση ή προσβολή στο κοινό σας.</a:t>
            </a:r>
            <a:endParaRPr lang="en-GB" dirty="0"/>
          </a:p>
          <a:p>
            <a:pPr lvl="0"/>
            <a:r>
              <a:rPr lang="el-GR" b="1" dirty="0"/>
              <a:t>Παρουσία:</a:t>
            </a:r>
            <a:r>
              <a:rPr lang="el-GR" dirty="0"/>
              <a:t> Μην εξαφανίζεστε ή βγαίνετε </a:t>
            </a:r>
            <a:r>
              <a:rPr lang="en-US" dirty="0"/>
              <a:t>offline</a:t>
            </a:r>
            <a:r>
              <a:rPr lang="el-GR" dirty="0"/>
              <a:t> κατά τη διάρκεια μιας κρίσης. Να είστε παρόντες και ενεργοί στα ΜΚΔ και να συμμετέχετε με το κοινό σας. Απαντήστε στις ερωτήσεις τους, αντιμετωπίστε τις ανησυχίες τους και παρέχετε πολύτιμες πληροφορίες.</a:t>
            </a:r>
            <a:endParaRPr lang="en-GB" dirty="0"/>
          </a:p>
          <a:p>
            <a:pPr lvl="0"/>
            <a:endParaRPr lang="en-GB" dirty="0"/>
          </a:p>
          <a:p>
            <a:endParaRPr lang="en-GB" dirty="0"/>
          </a:p>
        </p:txBody>
      </p:sp>
    </p:spTree>
    <p:extLst>
      <p:ext uri="{BB962C8B-B14F-4D97-AF65-F5344CB8AC3E}">
        <p14:creationId xmlns:p14="http://schemas.microsoft.com/office/powerpoint/2010/main" val="2091492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r>
              <a:rPr lang="el-GR" dirty="0"/>
              <a:t>Οι αντιδράσεις στα ΜΚΔ μπορούν να αποτελέσουν σοβαρή απειλή για τη φήμη και την επιτυχία της επιχείρησής σας. Ωστόσο, με ένα καλό σχέδιο επικοινωνίας για την αντιμετώπιση κρίσεων και με κατάλληλα εργαλεία και πόρους, μπορείτε να χειριστείτε αποτελεσματικά τις αντιδράσεις και να προστατεύσετε την εικόνα της μάρκας σας. Η ανάληψη άμεσης, αποφασιστικής δράσης και η παρακολούθηση διασφαλίζουν μια προληπτική προσέγγιση. Με αυτές τις στρατηγικές, μια εταιρία μπορεί να ανταπεξέλθει στις προκλήσεις μιας επικοινωνιακής κρίσης, διασφαλίζοντας τη φήμη της και καλλιεργώντας ισχυρότερες σχέσεις με το κοινό της.</a:t>
            </a:r>
            <a:endParaRPr lang="en-GB" dirty="0"/>
          </a:p>
          <a:p>
            <a:endParaRPr lang="en-GB" dirty="0"/>
          </a:p>
        </p:txBody>
      </p:sp>
    </p:spTree>
    <p:extLst>
      <p:ext uri="{BB962C8B-B14F-4D97-AF65-F5344CB8AC3E}">
        <p14:creationId xmlns:p14="http://schemas.microsoft.com/office/powerpoint/2010/main" val="22273146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Να θυμάστε</a:t>
            </a:r>
            <a:endParaRPr lang="en-GB" dirty="0"/>
          </a:p>
          <a:p>
            <a:pPr lvl="0"/>
            <a:r>
              <a:rPr lang="el-GR" dirty="0"/>
              <a:t>Προετοιμασία και πρόληψη</a:t>
            </a:r>
            <a:endParaRPr lang="en-GB" dirty="0"/>
          </a:p>
          <a:p>
            <a:pPr lvl="0"/>
            <a:r>
              <a:rPr lang="el-GR" dirty="0"/>
              <a:t>Καθορισμός των στόχων του σχεδίου επικοινωνίας και των επιδιώξεων της επιχείρησης κατά τη διάρκεια και μετά την κρίση.</a:t>
            </a:r>
            <a:endParaRPr lang="en-GB" dirty="0"/>
          </a:p>
          <a:p>
            <a:pPr lvl="0"/>
            <a:r>
              <a:rPr lang="el-GR" dirty="0"/>
              <a:t>Προσδιορισμός των ενδιαφερόμενων μερών που επηρεάζονται από την κρίση και ανάλυση των αναγκών τους.</a:t>
            </a:r>
            <a:endParaRPr lang="en-GB" dirty="0"/>
          </a:p>
          <a:p>
            <a:pPr lvl="0"/>
            <a:r>
              <a:rPr lang="el-GR" dirty="0"/>
              <a:t>Αξιολόγηση πιθανών κρίσεων που μπορεί να πλήξουν την επιχείρηση, λαμβάνοντας υπόψη την πιθανότητα, τη σοβαρότητα και τις επιπτώσεις τους.</a:t>
            </a:r>
            <a:endParaRPr lang="en-GB" dirty="0"/>
          </a:p>
          <a:p>
            <a:pPr lvl="0"/>
            <a:r>
              <a:rPr lang="el-GR" dirty="0"/>
              <a:t>Δημιουργία βασικών μηνυμάτων που θα μεταδοθούν στο κοινό για κάθε σενάριο κρίσης.</a:t>
            </a:r>
            <a:endParaRPr lang="en-GB" dirty="0"/>
          </a:p>
          <a:p>
            <a:endParaRPr lang="en-GB" dirty="0"/>
          </a:p>
        </p:txBody>
      </p:sp>
    </p:spTree>
    <p:extLst>
      <p:ext uri="{BB962C8B-B14F-4D97-AF65-F5344CB8AC3E}">
        <p14:creationId xmlns:p14="http://schemas.microsoft.com/office/powerpoint/2010/main" val="1024149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Να θυμάστε</a:t>
            </a:r>
            <a:endParaRPr lang="en-GB" dirty="0"/>
          </a:p>
          <a:p>
            <a:pPr lvl="0"/>
            <a:r>
              <a:rPr lang="el-GR" dirty="0"/>
              <a:t>Επιλογή των κατάλληλων καναλιών επικοινωνίας που θα χρησιμοποιηθούν για τη μετάδοση των μηνυμάτων κατά τη διάρκεια της κρίσης</a:t>
            </a:r>
            <a:endParaRPr lang="en-GB" dirty="0"/>
          </a:p>
          <a:p>
            <a:pPr lvl="0"/>
            <a:r>
              <a:rPr lang="el-GR" dirty="0"/>
              <a:t>Ξεκάθαροι ρόλοι για το ποιος αναρτά τί, πού και πότε</a:t>
            </a:r>
            <a:endParaRPr lang="en-GB" dirty="0"/>
          </a:p>
          <a:p>
            <a:pPr lvl="0"/>
            <a:r>
              <a:rPr lang="en-GB" dirty="0"/>
              <a:t>To</a:t>
            </a:r>
            <a:r>
              <a:rPr lang="el-GR" dirty="0"/>
              <a:t> κάθε μέλος έχει τους δικούς του κωδικούς πρόσβασης</a:t>
            </a:r>
            <a:endParaRPr lang="en-GB" dirty="0"/>
          </a:p>
          <a:p>
            <a:pPr lvl="0"/>
            <a:r>
              <a:rPr lang="el-GR" dirty="0"/>
              <a:t>Γνωρίζουμε το ύφος και το σωστό τρόπο γραφής ανά κανάλι επικοινωνίας. </a:t>
            </a:r>
            <a:endParaRPr lang="en-GB" dirty="0"/>
          </a:p>
          <a:p>
            <a:pPr lvl="0"/>
            <a:r>
              <a:rPr lang="el-GR" dirty="0"/>
              <a:t>Σε κάθε ανάρτηση δεν εκπροσωπούμε τον εαυτό μας αλλά το </a:t>
            </a:r>
            <a:r>
              <a:rPr lang="en-GB" dirty="0"/>
              <a:t>brand</a:t>
            </a:r>
            <a:r>
              <a:rPr lang="el-GR" dirty="0"/>
              <a:t>.</a:t>
            </a:r>
            <a:endParaRPr lang="en-GB" dirty="0"/>
          </a:p>
          <a:p>
            <a:r>
              <a:rPr lang="el-GR" dirty="0"/>
              <a:t>Έχουμε εργαλείο </a:t>
            </a:r>
            <a:r>
              <a:rPr lang="en-GB" dirty="0"/>
              <a:t>monitoring</a:t>
            </a:r>
            <a:r>
              <a:rPr lang="el-GR" dirty="0"/>
              <a:t> για να γνωρίζουμε ανά πάσα στιγμή τί εικόνα έχει το </a:t>
            </a:r>
            <a:r>
              <a:rPr lang="en-GB" dirty="0"/>
              <a:t>brand</a:t>
            </a:r>
            <a:r>
              <a:rPr lang="el-GR" dirty="0"/>
              <a:t> μας και ποιο είναι το </a:t>
            </a:r>
            <a:r>
              <a:rPr lang="en-GB" dirty="0"/>
              <a:t>sentiment</a:t>
            </a:r>
            <a:r>
              <a:rPr lang="el-GR" dirty="0"/>
              <a:t> ή ενδεχόμενες αναφορές από </a:t>
            </a:r>
            <a:r>
              <a:rPr lang="en-GB" dirty="0"/>
              <a:t>influencers</a:t>
            </a:r>
            <a:r>
              <a:rPr lang="el-GR" dirty="0"/>
              <a:t> του κλάδου</a:t>
            </a:r>
            <a:endParaRPr lang="en-GB" dirty="0"/>
          </a:p>
        </p:txBody>
      </p:sp>
    </p:spTree>
    <p:extLst>
      <p:ext uri="{BB962C8B-B14F-4D97-AF65-F5344CB8AC3E}">
        <p14:creationId xmlns:p14="http://schemas.microsoft.com/office/powerpoint/2010/main" val="341167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pPr marL="0" indent="0">
              <a:buNone/>
            </a:pPr>
            <a:r>
              <a:rPr lang="el-GR" dirty="0"/>
              <a:t>Να θυμάστε</a:t>
            </a:r>
            <a:endParaRPr lang="en-GB" dirty="0"/>
          </a:p>
          <a:p>
            <a:pPr lvl="0"/>
            <a:r>
              <a:rPr lang="el-GR" dirty="0"/>
              <a:t>Έχουμε διαρκή έλεγχο των </a:t>
            </a:r>
            <a:r>
              <a:rPr lang="en-GB" dirty="0"/>
              <a:t>comments</a:t>
            </a:r>
            <a:r>
              <a:rPr lang="el-GR" dirty="0"/>
              <a:t> στη σελίδα μας, ακόμα ΣΚ ή αργία</a:t>
            </a:r>
            <a:endParaRPr lang="en-GB" dirty="0"/>
          </a:p>
          <a:p>
            <a:pPr lvl="0"/>
            <a:r>
              <a:rPr lang="el-GR" dirty="0"/>
              <a:t>Αντιλαμβανόμαστε αμέσως μια ξαφνική αύξηση στα </a:t>
            </a:r>
            <a:r>
              <a:rPr lang="en-GB" dirty="0"/>
              <a:t>mentions</a:t>
            </a:r>
            <a:r>
              <a:rPr lang="el-GR" dirty="0"/>
              <a:t> / </a:t>
            </a:r>
            <a:r>
              <a:rPr lang="en-GB" dirty="0"/>
              <a:t>comments</a:t>
            </a:r>
          </a:p>
          <a:p>
            <a:pPr lvl="0"/>
            <a:r>
              <a:rPr lang="el-GR" dirty="0"/>
              <a:t>Αναγνωρίζουμε το είδος του προβλήματος ώστε να απαντήσουμε αναλόγως. Αν πχ υπάρχει θέμα στο τμήμα του </a:t>
            </a:r>
            <a:r>
              <a:rPr lang="en-GB" dirty="0"/>
              <a:t>customer support</a:t>
            </a:r>
            <a:r>
              <a:rPr lang="el-GR" dirty="0"/>
              <a:t> θα συνεχίσουμε εκεί τις προσπάθειές μας.</a:t>
            </a:r>
            <a:endParaRPr lang="en-GB" dirty="0"/>
          </a:p>
          <a:p>
            <a:pPr lvl="0"/>
            <a:r>
              <a:rPr lang="el-GR" dirty="0"/>
              <a:t>Απαντάμε επώνυμα, άμεσα και ευγενικά. Δεν επιδεινώνουμε την κατάσταση απαντώντας σε κάποιον αγενή με ακόμα μεγαλύτερη αγένεια.</a:t>
            </a:r>
            <a:endParaRPr lang="en-GB" dirty="0"/>
          </a:p>
          <a:p>
            <a:pPr lvl="0"/>
            <a:r>
              <a:rPr lang="el-GR" dirty="0"/>
              <a:t>Μετά την κρίση, γίνεται ειλικρινής αξιολόγηση της κατάστασης, των βημάτων που ακολουθήθηκαν και των αποτελεσμάτων που μας έφεραν, εντοπίζονται τα σημεία που έκαναν τη θετική ή αρνητική διαφορά και καταγράφουμε τις ορθές πρακτικές</a:t>
            </a:r>
            <a:endParaRPr lang="en-GB" dirty="0"/>
          </a:p>
        </p:txBody>
      </p:sp>
    </p:spTree>
    <p:extLst>
      <p:ext uri="{BB962C8B-B14F-4D97-AF65-F5344CB8AC3E}">
        <p14:creationId xmlns:p14="http://schemas.microsoft.com/office/powerpoint/2010/main" val="1054601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a:bodyPr>
          <a:lstStyle/>
          <a:p>
            <a:pPr marL="0" indent="0">
              <a:buNone/>
            </a:pPr>
            <a:endParaRPr lang="el-GR" dirty="0" smtClean="0"/>
          </a:p>
          <a:p>
            <a:pPr marL="0" indent="0">
              <a:buNone/>
            </a:pPr>
            <a:endParaRPr lang="en-GB" dirty="0"/>
          </a:p>
          <a:p>
            <a:pPr lvl="0"/>
            <a:r>
              <a:rPr lang="el-GR" sz="2800" dirty="0" smtClean="0"/>
              <a:t>Εξάσκηση σε ομάδες </a:t>
            </a:r>
          </a:p>
          <a:p>
            <a:pPr lvl="0"/>
            <a:r>
              <a:rPr lang="el-GR" sz="2800" dirty="0" smtClean="0"/>
              <a:t>Προσομοίωση με συγκεκριμένα σενάρια</a:t>
            </a:r>
            <a:endParaRPr lang="en-GB" sz="2800" dirty="0"/>
          </a:p>
        </p:txBody>
      </p:sp>
    </p:spTree>
    <p:extLst>
      <p:ext uri="{BB962C8B-B14F-4D97-AF65-F5344CB8AC3E}">
        <p14:creationId xmlns:p14="http://schemas.microsoft.com/office/powerpoint/2010/main" val="163432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r>
              <a:rPr lang="el-GR" b="1" dirty="0"/>
              <a:t>Η σημασία ενός σχεδίου επικοινωνίας για περιπτώσεις κρίσεις</a:t>
            </a:r>
            <a:endParaRPr lang="en-GB" dirty="0"/>
          </a:p>
          <a:p>
            <a:pPr marL="0" indent="0">
              <a:buNone/>
            </a:pPr>
            <a:r>
              <a:rPr lang="el-GR" dirty="0"/>
              <a:t>	</a:t>
            </a:r>
            <a:r>
              <a:rPr lang="el-GR" dirty="0" smtClean="0"/>
              <a:t>Οι </a:t>
            </a:r>
            <a:r>
              <a:rPr lang="el-GR" dirty="0"/>
              <a:t>επιχειρήσεις πρέπει να έχουν έτοιμο ένα πλάνο για την επικοινωνία σε </a:t>
            </a:r>
            <a:r>
              <a:rPr lang="el-GR" dirty="0" smtClean="0"/>
              <a:t>	περιπτώσεις </a:t>
            </a:r>
            <a:r>
              <a:rPr lang="el-GR" dirty="0"/>
              <a:t>κρίσεων. Οι βέλτιστες πρακτικές για την αντιμετώπιση των </a:t>
            </a:r>
            <a:r>
              <a:rPr lang="el-GR" dirty="0" smtClean="0"/>
              <a:t>	αντιδράσεων </a:t>
            </a:r>
            <a:r>
              <a:rPr lang="el-GR" dirty="0"/>
              <a:t>στα ΜΚΔ είναι να υπάρχει σχεδιασμός εκ των προτέρων, με </a:t>
            </a:r>
            <a:r>
              <a:rPr lang="el-GR" dirty="0" smtClean="0"/>
              <a:t>	μια </a:t>
            </a:r>
            <a:r>
              <a:rPr lang="el-GR" dirty="0"/>
              <a:t>συγκεκριμένη στρατηγική. Το σχέδιο επικοινωνίας σε περιπτώσεις κρίσης </a:t>
            </a:r>
            <a:r>
              <a:rPr lang="el-GR" dirty="0" smtClean="0"/>
              <a:t>	αποτελείται </a:t>
            </a:r>
            <a:r>
              <a:rPr lang="el-GR" dirty="0"/>
              <a:t>από εργαλεία και πόρους που βοηθούν την επιχείρηση να </a:t>
            </a:r>
            <a:r>
              <a:rPr lang="el-GR" dirty="0" smtClean="0"/>
              <a:t>	παρακολουθεί </a:t>
            </a:r>
            <a:r>
              <a:rPr lang="el-GR" dirty="0"/>
              <a:t>και να διαχειρίζεται την ηλεκτρονική της φήμη.</a:t>
            </a:r>
            <a:endParaRPr lang="en-GB" dirty="0"/>
          </a:p>
          <a:p>
            <a:endParaRPr lang="en-GB" dirty="0"/>
          </a:p>
        </p:txBody>
      </p:sp>
    </p:spTree>
    <p:extLst>
      <p:ext uri="{BB962C8B-B14F-4D97-AF65-F5344CB8AC3E}">
        <p14:creationId xmlns:p14="http://schemas.microsoft.com/office/powerpoint/2010/main" val="3875042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Μια κρίση μπορεί να </a:t>
            </a:r>
            <a:r>
              <a:rPr lang="el-GR" dirty="0" err="1"/>
              <a:t>πυροδοτηθεί</a:t>
            </a:r>
            <a:r>
              <a:rPr lang="el-GR" dirty="0"/>
              <a:t> από διάφορους λόγους, όπως:</a:t>
            </a:r>
            <a:endParaRPr lang="en-GB" dirty="0"/>
          </a:p>
          <a:p>
            <a:pPr lvl="0"/>
            <a:r>
              <a:rPr lang="el-GR" dirty="0"/>
              <a:t>Αποστολή ενός καθυστερημένου ή λανθασμένου </a:t>
            </a:r>
            <a:r>
              <a:rPr lang="en-GB" dirty="0"/>
              <a:t>email</a:t>
            </a:r>
          </a:p>
          <a:p>
            <a:pPr lvl="0"/>
            <a:r>
              <a:rPr lang="el-GR" dirty="0"/>
              <a:t>Δυσαρεστημένος πελάτης που εκφράζει την απογοήτευσή του δημόσια</a:t>
            </a:r>
            <a:endParaRPr lang="en-GB" dirty="0"/>
          </a:p>
          <a:p>
            <a:pPr lvl="0"/>
            <a:r>
              <a:rPr lang="en-GB" dirty="0" err="1"/>
              <a:t>Πρό</a:t>
            </a:r>
            <a:r>
              <a:rPr lang="en-GB" dirty="0"/>
              <a:t>βλημα στην ιστοσελίδα της εταιρείας</a:t>
            </a:r>
          </a:p>
          <a:p>
            <a:pPr lvl="0"/>
            <a:r>
              <a:rPr lang="el-GR" dirty="0"/>
              <a:t>Δυσαρέσκεια από έναν πρώην υπάλληλο ή συνεργάτη</a:t>
            </a:r>
            <a:endParaRPr lang="en-GB" dirty="0"/>
          </a:p>
          <a:p>
            <a:pPr lvl="0"/>
            <a:r>
              <a:rPr lang="el-GR" dirty="0"/>
              <a:t>Μια αμφιλεγόμενη ή άστοχη διαφημιστική καμπάνια</a:t>
            </a:r>
            <a:endParaRPr lang="en-GB" dirty="0"/>
          </a:p>
          <a:p>
            <a:pPr lvl="0"/>
            <a:r>
              <a:rPr lang="en-GB" dirty="0"/>
              <a:t>Κα</a:t>
            </a:r>
            <a:r>
              <a:rPr lang="en-GB" dirty="0" err="1"/>
              <a:t>κό</a:t>
            </a:r>
            <a:r>
              <a:rPr lang="en-GB" dirty="0"/>
              <a:t>βουλη ενέργεια από </a:t>
            </a:r>
            <a:r>
              <a:rPr lang="en-GB" dirty="0" smtClean="0"/>
              <a:t>ανταγωνιστή</a:t>
            </a:r>
            <a:endParaRPr lang="el-GR" dirty="0" smtClean="0"/>
          </a:p>
          <a:p>
            <a:pPr marL="0" indent="0">
              <a:buNone/>
            </a:pPr>
            <a:r>
              <a:rPr lang="el-GR" dirty="0"/>
              <a:t>Παρόλο που η κρίση μπορεί να μην ξεκινήσει στα μέσα κοινωνικής δικτύωσης, συνήθως εξαπλώνεται εκεί και συχνά φτάνει στο αποκορύφωμά της μέσω των κοινωνικών πλατφορμών.</a:t>
            </a:r>
            <a:endParaRPr lang="en-GB" dirty="0"/>
          </a:p>
          <a:p>
            <a:pPr marL="0" lvl="0" indent="0">
              <a:buNone/>
            </a:pPr>
            <a:endParaRPr lang="en-GB" dirty="0"/>
          </a:p>
          <a:p>
            <a:endParaRPr lang="en-GB" dirty="0"/>
          </a:p>
        </p:txBody>
      </p:sp>
    </p:spTree>
    <p:extLst>
      <p:ext uri="{BB962C8B-B14F-4D97-AF65-F5344CB8AC3E}">
        <p14:creationId xmlns:p14="http://schemas.microsoft.com/office/powerpoint/2010/main" val="3919367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r>
              <a:rPr lang="el-GR" b="1" dirty="0"/>
              <a:t>Σχέδιο επικοινωνίας σε περίπτωση κρίσης</a:t>
            </a:r>
            <a:endParaRPr lang="en-GB" dirty="0"/>
          </a:p>
          <a:p>
            <a:r>
              <a:rPr lang="el-GR" dirty="0"/>
              <a:t>Το πρώτο βήμα για την αποτελεσματική αντιμετώπιση αντιδράσεων στα ΜΚΔ είναι η δημιουργία ενός σχεδίου επικοινωνίας για κρίσεις. Αυτό το σχέδιο περιλαμβάνει την καταγραφή στόχων, στρατηγικών, ρόλων και διαδικασιών για την επικοινωνία με το κοινό κατά τη διάρκεια μιας κρίσης.</a:t>
            </a:r>
            <a:endParaRPr lang="en-GB" dirty="0"/>
          </a:p>
          <a:p>
            <a:endParaRPr lang="en-GB" dirty="0"/>
          </a:p>
        </p:txBody>
      </p:sp>
    </p:spTree>
    <p:extLst>
      <p:ext uri="{BB962C8B-B14F-4D97-AF65-F5344CB8AC3E}">
        <p14:creationId xmlns:p14="http://schemas.microsoft.com/office/powerpoint/2010/main" val="1426744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Ένα καλά </a:t>
            </a:r>
            <a:r>
              <a:rPr lang="el-GR" dirty="0" smtClean="0"/>
              <a:t>διαμ</a:t>
            </a:r>
            <a:r>
              <a:rPr lang="el-GR" dirty="0"/>
              <a:t>ο</a:t>
            </a:r>
            <a:r>
              <a:rPr lang="el-GR" dirty="0" smtClean="0"/>
              <a:t>ρφωμένο </a:t>
            </a:r>
            <a:r>
              <a:rPr lang="el-GR" dirty="0"/>
              <a:t>σχέδιο επικοινωνίας </a:t>
            </a:r>
            <a:r>
              <a:rPr lang="el-GR" dirty="0" smtClean="0"/>
              <a:t>κρίσεων </a:t>
            </a:r>
            <a:r>
              <a:rPr lang="el-GR" dirty="0"/>
              <a:t>πρέπει να </a:t>
            </a:r>
            <a:r>
              <a:rPr lang="el-GR" dirty="0" smtClean="0"/>
              <a:t>περιέχει:</a:t>
            </a:r>
            <a:endParaRPr lang="en-GB" dirty="0"/>
          </a:p>
          <a:p>
            <a:pPr lvl="0"/>
            <a:r>
              <a:rPr lang="el-GR" b="1" dirty="0"/>
              <a:t>Ομάδα διαχείρισης κρίσεων</a:t>
            </a:r>
            <a:r>
              <a:rPr lang="el-GR" dirty="0"/>
              <a:t>: Αυτή είναι μια ομάδα ατόμων υπεύθυνων για τη διαχείριση της κρίσης και της επικοινωνίας. Η ομάδα αυτή πρέπει να περιλαμβάνει εκπροσώπους από διάφορα τμήματα, όπως το τμήμα δημοσίων σχέσεων, μάρκετινγκ, εξυπηρέτησης πελατών, νομικό και πληροφορικής. Πρέπει επίσης να υπάρχει κάποιος εκπρόσωπος που θα χειρίζεται την επικοινωνία με τα μέσα ενημέρωσης και το ευρύτερο κοινό.</a:t>
            </a:r>
            <a:endParaRPr lang="en-GB" dirty="0"/>
          </a:p>
          <a:p>
            <a:pPr lvl="0"/>
            <a:r>
              <a:rPr lang="el-GR" b="1" dirty="0"/>
              <a:t>Εκτίμηση κινδύνου</a:t>
            </a:r>
            <a:r>
              <a:rPr lang="el-GR" dirty="0"/>
              <a:t>: Ο εντοπισμός των σημείων ευπάθειας της επιχείρησης αποτελεί κρίσιμο βήμα. Η βασική προτεραιότητα είναι να εντοπίζεται το πρόβλημα προτού εξελιχθεί σε κρίση, ώστε να προλαμβάνεται και να αντιμετωπίζεται στα πρώτα στάδια.</a:t>
            </a:r>
            <a:endParaRPr lang="en-GB" dirty="0"/>
          </a:p>
          <a:p>
            <a:endParaRPr lang="en-GB" dirty="0"/>
          </a:p>
        </p:txBody>
      </p:sp>
    </p:spTree>
    <p:extLst>
      <p:ext uri="{BB962C8B-B14F-4D97-AF65-F5344CB8AC3E}">
        <p14:creationId xmlns:p14="http://schemas.microsoft.com/office/powerpoint/2010/main" val="333871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Ένα καλά </a:t>
            </a:r>
            <a:r>
              <a:rPr lang="el-GR" dirty="0" smtClean="0"/>
              <a:t>διαμ</a:t>
            </a:r>
            <a:r>
              <a:rPr lang="el-GR" dirty="0"/>
              <a:t>ο</a:t>
            </a:r>
            <a:r>
              <a:rPr lang="el-GR" dirty="0" smtClean="0"/>
              <a:t>ρφωμένο </a:t>
            </a:r>
            <a:r>
              <a:rPr lang="el-GR" dirty="0"/>
              <a:t>σχέδιο επικοινωνίας </a:t>
            </a:r>
            <a:r>
              <a:rPr lang="el-GR" dirty="0" smtClean="0"/>
              <a:t>κρίσεων </a:t>
            </a:r>
            <a:r>
              <a:rPr lang="el-GR" dirty="0"/>
              <a:t>πρέπει να </a:t>
            </a:r>
            <a:r>
              <a:rPr lang="el-GR" dirty="0" smtClean="0"/>
              <a:t>περιέχει:</a:t>
            </a:r>
            <a:endParaRPr lang="en-GB" dirty="0"/>
          </a:p>
          <a:p>
            <a:pPr lvl="0"/>
            <a:r>
              <a:rPr lang="el-GR" b="1" dirty="0"/>
              <a:t>Πιθανά σενάρια κρίσης και προσομοιώσεις</a:t>
            </a:r>
            <a:r>
              <a:rPr lang="el-GR" dirty="0"/>
              <a:t>: Η επιχείρηση θα πρέπει να δημιουργήσει μια λίστα από πιθανές κρίσεις που θα μπορούσαν να πλήξουν τη φήμη της, τις λειτουργίες ή τα οικονομικά της. Για κάθε σενάριο, πρέπει να καθορίζονται οι αιτίες, το κοινό που θα επηρεαστεί, τα μηνύματα που θα μεταδοθούν και οι ενέργειες που πρέπει να γίνουν.</a:t>
            </a:r>
            <a:endParaRPr lang="en-GB" dirty="0"/>
          </a:p>
          <a:p>
            <a:pPr lvl="0"/>
            <a:r>
              <a:rPr lang="el-GR" b="1" dirty="0"/>
              <a:t>Εργαλεία παρακολούθησης</a:t>
            </a:r>
            <a:r>
              <a:rPr lang="el-GR" dirty="0"/>
              <a:t>: Τα εργαλεία </a:t>
            </a:r>
            <a:r>
              <a:rPr lang="en-GB" dirty="0"/>
              <a:t>monitoring</a:t>
            </a:r>
            <a:r>
              <a:rPr lang="el-GR" dirty="0"/>
              <a:t> θα επιτρέψουν την ανίχνευση του προβλήματος στα πρώτα του στάδια και την έγκαιρη ανταπόκριση.</a:t>
            </a:r>
            <a:endParaRPr lang="en-GB" dirty="0"/>
          </a:p>
          <a:p>
            <a:endParaRPr lang="en-GB" dirty="0"/>
          </a:p>
        </p:txBody>
      </p:sp>
    </p:spTree>
    <p:extLst>
      <p:ext uri="{BB962C8B-B14F-4D97-AF65-F5344CB8AC3E}">
        <p14:creationId xmlns:p14="http://schemas.microsoft.com/office/powerpoint/2010/main" val="2758981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lstStyle/>
          <a:p>
            <a:pPr marL="0" indent="0">
              <a:buNone/>
            </a:pPr>
            <a:r>
              <a:rPr lang="el-GR" dirty="0"/>
              <a:t>Ένα καλά </a:t>
            </a:r>
            <a:r>
              <a:rPr lang="el-GR" dirty="0" smtClean="0"/>
              <a:t>διαμ</a:t>
            </a:r>
            <a:r>
              <a:rPr lang="el-GR" dirty="0"/>
              <a:t>ο</a:t>
            </a:r>
            <a:r>
              <a:rPr lang="el-GR" dirty="0" smtClean="0"/>
              <a:t>ρφωμένο </a:t>
            </a:r>
            <a:r>
              <a:rPr lang="el-GR" dirty="0"/>
              <a:t>σχέδιο επικοινωνίας </a:t>
            </a:r>
            <a:r>
              <a:rPr lang="el-GR" dirty="0" smtClean="0"/>
              <a:t>κρίσεων </a:t>
            </a:r>
            <a:r>
              <a:rPr lang="el-GR" dirty="0"/>
              <a:t>πρέπει να </a:t>
            </a:r>
            <a:r>
              <a:rPr lang="el-GR" dirty="0" smtClean="0"/>
              <a:t>περιέχει:</a:t>
            </a:r>
            <a:endParaRPr lang="en-GB" dirty="0"/>
          </a:p>
          <a:p>
            <a:pPr lvl="0"/>
            <a:r>
              <a:rPr lang="el-GR" b="1" dirty="0"/>
              <a:t>Αντιμετώπιση της κρίσης</a:t>
            </a:r>
            <a:r>
              <a:rPr lang="el-GR" dirty="0"/>
              <a:t>: Η ανταπόκριση στην κρίση πρέπει να είναι άμεση, διαφανής, συνεπής και ειλικρινής. Τα μηνύματα προς το κοινό πρέπει να απαντούν στα ερωτήματα: "Τι συνέβη;", "Τι κάνετε για να το διορθώσετε;", "Πώς σκοπεύετε να αποφύγετε την επανάληψη του προβλήματος;". </a:t>
            </a:r>
            <a:r>
              <a:rPr lang="en-GB" dirty="0"/>
              <a:t>Η πα</a:t>
            </a:r>
            <a:r>
              <a:rPr lang="en-GB" dirty="0" err="1"/>
              <a:t>ροχή</a:t>
            </a:r>
            <a:r>
              <a:rPr lang="en-GB" dirty="0"/>
              <a:t> β</a:t>
            </a:r>
            <a:r>
              <a:rPr lang="en-GB" dirty="0" err="1"/>
              <a:t>οήθει</a:t>
            </a:r>
            <a:r>
              <a:rPr lang="en-GB" dirty="0"/>
              <a:t>ας στους πελάτες αποτελεί επίσης κρίσιμο στοιχείο.</a:t>
            </a:r>
          </a:p>
          <a:p>
            <a:pPr lvl="0"/>
            <a:r>
              <a:rPr lang="el-GR" b="1" dirty="0"/>
              <a:t>Αξιολόγηση της κρίσης</a:t>
            </a:r>
            <a:r>
              <a:rPr lang="el-GR" dirty="0"/>
              <a:t>: Μετά την αντιμετώπιση της κρίσης, πρέπει να αξιολογείται η αποτελεσματικότητα των προσπαθειών και να εντοπίζονται τα σημεία που χρειάζονται βελτίωση. Παρακολούθηση μετρήσεων όπως η εμβέλεια, η αλληλεπίδραση, το συναίσθημα του κοινού, η ανατροφοδότηση και η επίλυση των προβλημάτων είναι καίριας σημασίας.</a:t>
            </a:r>
            <a:endParaRPr lang="en-GB" dirty="0"/>
          </a:p>
          <a:p>
            <a:endParaRPr lang="en-GB" dirty="0"/>
          </a:p>
        </p:txBody>
      </p:sp>
    </p:spTree>
    <p:extLst>
      <p:ext uri="{BB962C8B-B14F-4D97-AF65-F5344CB8AC3E}">
        <p14:creationId xmlns:p14="http://schemas.microsoft.com/office/powerpoint/2010/main" val="3102685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C00000"/>
                </a:solidFill>
              </a:rPr>
              <a:t>ΔΙΑΧΕΙΡΙΣΗ ΕΠΙΚΟΙΝΩΝΙΑΣ </a:t>
            </a:r>
            <a:r>
              <a:rPr lang="el-GR" b="1" dirty="0" smtClean="0">
                <a:solidFill>
                  <a:srgbClr val="C00000"/>
                </a:solidFill>
              </a:rPr>
              <a:t>ΚΡΙΣΕΩΝ</a:t>
            </a:r>
            <a:endParaRPr lang="en-GB" dirty="0"/>
          </a:p>
        </p:txBody>
      </p:sp>
      <p:sp>
        <p:nvSpPr>
          <p:cNvPr id="3" name="Θέση περιεχομένου 2"/>
          <p:cNvSpPr>
            <a:spLocks noGrp="1"/>
          </p:cNvSpPr>
          <p:nvPr>
            <p:ph idx="1"/>
          </p:nvPr>
        </p:nvSpPr>
        <p:spPr/>
        <p:txBody>
          <a:bodyPr>
            <a:normAutofit lnSpcReduction="10000"/>
          </a:bodyPr>
          <a:lstStyle/>
          <a:p>
            <a:pPr marL="0" indent="0">
              <a:buNone/>
            </a:pPr>
            <a:r>
              <a:rPr lang="el-GR" b="1" dirty="0"/>
              <a:t>Γιατί είναι απαραίτητο ένα σχέδιο επικοινωνίας για κρίσεις;</a:t>
            </a:r>
            <a:endParaRPr lang="en-GB" dirty="0"/>
          </a:p>
          <a:p>
            <a:r>
              <a:rPr lang="el-GR" dirty="0"/>
              <a:t>Η ύπαρξη ενός σχεδίου επικοινωνίας κρίσης βοηθάει μια επιχείρηση να είναι προετοιμασμένη για τα απρόβλεπτα γεγονότα και να αντιδρά γρήγορα και αποτελεσματικά. Το πλάνο αυτό επιτρέπει την προληπτική αντίδραση και την ταχύτερη ανταπόκριση σε μια κρίση, μειώνοντας τη ζημιά που μπορεί να προκληθεί. Η προετοιμασία είναι απαραίτητη για να αποφευχθεί η αιφνίδια αντίδραση όταν προκύψει μια δύσκολη κατάσταση. Ένα σωστά σχεδιασμένο πλάνο επιτρέπει την ταχύτερη αντίδραση και διασφαλίζει ότι τα μηνύματα της επιχείρησης είναι προσαρμοσμένα στο κοινό της.</a:t>
            </a:r>
            <a:endParaRPr lang="en-GB" dirty="0"/>
          </a:p>
          <a:p>
            <a:r>
              <a:rPr lang="el-GR" dirty="0"/>
              <a:t>Ένα σχέδιο επικοινωνίας κρίσης μπορεί επίσης να προστατεύσει τη φήμη της επιχείρησης, καθώς διασφαλίζει την ειλικρίνεια και τη διαφάνεια στην επικοινωνία με το κοινό. Εξασφαλίζει επίσης ότι η επιχείρηση αναλαμβάνει ευθύνη και λαμβάνει δράση για την επίλυση της κρίσης.</a:t>
            </a:r>
            <a:endParaRPr lang="en-GB" dirty="0"/>
          </a:p>
          <a:p>
            <a:endParaRPr lang="en-GB" dirty="0"/>
          </a:p>
        </p:txBody>
      </p:sp>
    </p:spTree>
    <p:extLst>
      <p:ext uri="{BB962C8B-B14F-4D97-AF65-F5344CB8AC3E}">
        <p14:creationId xmlns:p14="http://schemas.microsoft.com/office/powerpoint/2010/main" val="3117794525"/>
      </p:ext>
    </p:extLst>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2282</Words>
  <Application>Microsoft Office PowerPoint</Application>
  <PresentationFormat>Ευρεία οθόνη</PresentationFormat>
  <Paragraphs>118</Paragraphs>
  <Slides>26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26</vt:i4>
      </vt:variant>
    </vt:vector>
  </HeadingPairs>
  <TitlesOfParts>
    <vt:vector size="30" baseType="lpstr">
      <vt:lpstr>Arial</vt:lpstr>
      <vt:lpstr>Century Gothic</vt:lpstr>
      <vt:lpstr>Wingdings 3</vt:lpstr>
      <vt:lpstr>Θρόισμα</vt:lpstr>
      <vt:lpstr>ΔΙΑΧΕΙΡΙΣΗ ΚΡΙΣΕΩΝ ΕΠΙΧΕΙΡΗΜΑΤΙΚΗ ΚΡΙΣΗ ΚΑΙ ΔΙΑΧΕΙΡΙΣΗ ΕΠΙΚΟΙΝΩΝΙΑΣ ΣΤΑ ΜΚΔ</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lpstr>ΔΙΑΧΕΙΡΙΣΗ ΕΠΙΚΟΙΝΩΝΙΑΣ ΚΡΙΣΕΩΝ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ΔΙΑΧΕΙΡΙΣΗ ΚΡΙΣΕΩΝ ΕΠΙΧΕΙΡΗΜΑΤΙΚΗ ΚΡΙΣΗ ΚΑΙ ΔΙΑΧΕΙΡΙΣΗ ΕΠΙΚΟΙΝΩΝΙΑΣ ΣΤΑ ΜΚΔ</dc:title>
  <dc:creator>user</dc:creator>
  <cp:lastModifiedBy>user</cp:lastModifiedBy>
  <cp:revision>4</cp:revision>
  <dcterms:created xsi:type="dcterms:W3CDTF">2025-10-05T18:18:06Z</dcterms:created>
  <dcterms:modified xsi:type="dcterms:W3CDTF">2025-10-05T18:36:30Z</dcterms:modified>
</cp:coreProperties>
</file>