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9" r:id="rId2"/>
    <p:sldId id="262" r:id="rId3"/>
    <p:sldId id="260" r:id="rId4"/>
    <p:sldId id="256" r:id="rId5"/>
    <p:sldId id="261" r:id="rId6"/>
    <p:sldId id="257" r:id="rId7"/>
    <p:sldId id="25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774"/>
    <a:srgbClr val="171745"/>
    <a:srgbClr val="000042"/>
    <a:srgbClr val="1A0E74"/>
    <a:srgbClr val="7A0000"/>
    <a:srgbClr val="820000"/>
    <a:srgbClr val="003600"/>
    <a:srgbClr val="E28700"/>
    <a:srgbClr val="0048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26" y="53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pPr>
              <a:defRPr/>
            </a:pPr>
            <a:endParaRPr lang="el-GR" altLang="en-US"/>
          </a:p>
        </p:txBody>
      </p:sp>
      <p:sp>
        <p:nvSpPr>
          <p:cNvPr id="5" name="Footer Placeholder 4"/>
          <p:cNvSpPr>
            <a:spLocks noGrp="1"/>
          </p:cNvSpPr>
          <p:nvPr>
            <p:ph type="ftr" sz="quarter" idx="11"/>
          </p:nvPr>
        </p:nvSpPr>
        <p:spPr/>
        <p:txBody>
          <a:bodyPr/>
          <a:lstStyle/>
          <a:p>
            <a:pPr>
              <a:defRPr/>
            </a:pPr>
            <a:endParaRPr lang="el-GR" altLang="en-US"/>
          </a:p>
        </p:txBody>
      </p:sp>
      <p:sp>
        <p:nvSpPr>
          <p:cNvPr id="6" name="Slide Number Placeholder 5"/>
          <p:cNvSpPr>
            <a:spLocks noGrp="1"/>
          </p:cNvSpPr>
          <p:nvPr>
            <p:ph type="sldNum" sz="quarter" idx="12"/>
          </p:nvPr>
        </p:nvSpPr>
        <p:spPr/>
        <p:txBody>
          <a:bodyPr/>
          <a:lstStyle/>
          <a:p>
            <a:pPr>
              <a:defRPr/>
            </a:pPr>
            <a:fld id="{54FCD5C6-97FF-49F0-A0F5-5AF13FBFD417}" type="slidenum">
              <a:rPr lang="el-GR" altLang="en-US" smtClean="0"/>
              <a:pPr>
                <a:defRPr/>
              </a:pPr>
              <a:t>‹#›</a:t>
            </a:fld>
            <a:endParaRPr lang="el-GR" altLang="en-US"/>
          </a:p>
        </p:txBody>
      </p:sp>
    </p:spTree>
    <p:extLst>
      <p:ext uri="{BB962C8B-B14F-4D97-AF65-F5344CB8AC3E}">
        <p14:creationId xmlns:p14="http://schemas.microsoft.com/office/powerpoint/2010/main" val="479891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endParaRPr lang="el-GR" altLang="en-US"/>
          </a:p>
        </p:txBody>
      </p:sp>
      <p:sp>
        <p:nvSpPr>
          <p:cNvPr id="5" name="Footer Placeholder 4"/>
          <p:cNvSpPr>
            <a:spLocks noGrp="1"/>
          </p:cNvSpPr>
          <p:nvPr>
            <p:ph type="ftr" sz="quarter" idx="11"/>
          </p:nvPr>
        </p:nvSpPr>
        <p:spPr/>
        <p:txBody>
          <a:bodyPr/>
          <a:lstStyle/>
          <a:p>
            <a:pPr>
              <a:defRPr/>
            </a:pPr>
            <a:endParaRPr lang="el-GR" altLang="en-US"/>
          </a:p>
        </p:txBody>
      </p:sp>
      <p:sp>
        <p:nvSpPr>
          <p:cNvPr id="6" name="Slide Number Placeholder 5"/>
          <p:cNvSpPr>
            <a:spLocks noGrp="1"/>
          </p:cNvSpPr>
          <p:nvPr>
            <p:ph type="sldNum" sz="quarter" idx="12"/>
          </p:nvPr>
        </p:nvSpPr>
        <p:spPr/>
        <p:txBody>
          <a:bodyPr/>
          <a:lstStyle/>
          <a:p>
            <a:pPr>
              <a:defRPr/>
            </a:pPr>
            <a:fld id="{8F6997A0-4E19-4D99-9D08-CF43848DFFF6}" type="slidenum">
              <a:rPr lang="el-GR" altLang="en-US" smtClean="0"/>
              <a:pPr>
                <a:defRPr/>
              </a:pPr>
              <a:t>‹#›</a:t>
            </a:fld>
            <a:endParaRPr lang="el-GR" altLang="en-US"/>
          </a:p>
        </p:txBody>
      </p:sp>
    </p:spTree>
    <p:extLst>
      <p:ext uri="{BB962C8B-B14F-4D97-AF65-F5344CB8AC3E}">
        <p14:creationId xmlns:p14="http://schemas.microsoft.com/office/powerpoint/2010/main" val="1494321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endParaRPr lang="el-GR" altLang="en-US"/>
          </a:p>
        </p:txBody>
      </p:sp>
      <p:sp>
        <p:nvSpPr>
          <p:cNvPr id="5" name="Footer Placeholder 4"/>
          <p:cNvSpPr>
            <a:spLocks noGrp="1"/>
          </p:cNvSpPr>
          <p:nvPr>
            <p:ph type="ftr" sz="quarter" idx="11"/>
          </p:nvPr>
        </p:nvSpPr>
        <p:spPr/>
        <p:txBody>
          <a:bodyPr/>
          <a:lstStyle/>
          <a:p>
            <a:pPr>
              <a:defRPr/>
            </a:pPr>
            <a:endParaRPr lang="el-GR" altLang="en-US"/>
          </a:p>
        </p:txBody>
      </p:sp>
      <p:sp>
        <p:nvSpPr>
          <p:cNvPr id="6" name="Slide Number Placeholder 5"/>
          <p:cNvSpPr>
            <a:spLocks noGrp="1"/>
          </p:cNvSpPr>
          <p:nvPr>
            <p:ph type="sldNum" sz="quarter" idx="12"/>
          </p:nvPr>
        </p:nvSpPr>
        <p:spPr/>
        <p:txBody>
          <a:bodyPr/>
          <a:lstStyle/>
          <a:p>
            <a:pPr>
              <a:defRPr/>
            </a:pPr>
            <a:fld id="{246EB9AE-8093-48D1-9BEF-E3457167C590}" type="slidenum">
              <a:rPr lang="el-GR" altLang="en-US" smtClean="0"/>
              <a:pPr>
                <a:defRPr/>
              </a:pPr>
              <a:t>‹#›</a:t>
            </a:fld>
            <a:endParaRPr lang="el-GR" altLang="en-US"/>
          </a:p>
        </p:txBody>
      </p:sp>
    </p:spTree>
    <p:extLst>
      <p:ext uri="{BB962C8B-B14F-4D97-AF65-F5344CB8AC3E}">
        <p14:creationId xmlns:p14="http://schemas.microsoft.com/office/powerpoint/2010/main" val="451229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endParaRPr lang="el-GR" altLang="en-US"/>
          </a:p>
        </p:txBody>
      </p:sp>
      <p:sp>
        <p:nvSpPr>
          <p:cNvPr id="5" name="Footer Placeholder 4"/>
          <p:cNvSpPr>
            <a:spLocks noGrp="1"/>
          </p:cNvSpPr>
          <p:nvPr>
            <p:ph type="ftr" sz="quarter" idx="11"/>
          </p:nvPr>
        </p:nvSpPr>
        <p:spPr/>
        <p:txBody>
          <a:bodyPr/>
          <a:lstStyle/>
          <a:p>
            <a:pPr>
              <a:defRPr/>
            </a:pPr>
            <a:endParaRPr lang="el-GR" altLang="en-US"/>
          </a:p>
        </p:txBody>
      </p:sp>
      <p:sp>
        <p:nvSpPr>
          <p:cNvPr id="6" name="Slide Number Placeholder 5"/>
          <p:cNvSpPr>
            <a:spLocks noGrp="1"/>
          </p:cNvSpPr>
          <p:nvPr>
            <p:ph type="sldNum" sz="quarter" idx="12"/>
          </p:nvPr>
        </p:nvSpPr>
        <p:spPr/>
        <p:txBody>
          <a:bodyPr/>
          <a:lstStyle/>
          <a:p>
            <a:pPr>
              <a:defRPr/>
            </a:pPr>
            <a:fld id="{1DCAA576-FA7B-4421-A801-DCB804ED1638}" type="slidenum">
              <a:rPr lang="el-GR" altLang="en-US" smtClean="0"/>
              <a:pPr>
                <a:defRPr/>
              </a:pPr>
              <a:t>‹#›</a:t>
            </a:fld>
            <a:endParaRPr lang="el-GR" altLang="en-US"/>
          </a:p>
        </p:txBody>
      </p:sp>
    </p:spTree>
    <p:extLst>
      <p:ext uri="{BB962C8B-B14F-4D97-AF65-F5344CB8AC3E}">
        <p14:creationId xmlns:p14="http://schemas.microsoft.com/office/powerpoint/2010/main" val="1481521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pPr>
              <a:defRPr/>
            </a:pPr>
            <a:endParaRPr lang="el-GR" altLang="en-US"/>
          </a:p>
        </p:txBody>
      </p:sp>
      <p:sp>
        <p:nvSpPr>
          <p:cNvPr id="5" name="Footer Placeholder 4"/>
          <p:cNvSpPr>
            <a:spLocks noGrp="1"/>
          </p:cNvSpPr>
          <p:nvPr>
            <p:ph type="ftr" sz="quarter" idx="11"/>
          </p:nvPr>
        </p:nvSpPr>
        <p:spPr/>
        <p:txBody>
          <a:bodyPr/>
          <a:lstStyle/>
          <a:p>
            <a:pPr>
              <a:defRPr/>
            </a:pPr>
            <a:endParaRPr lang="el-GR" altLang="en-US"/>
          </a:p>
        </p:txBody>
      </p:sp>
      <p:sp>
        <p:nvSpPr>
          <p:cNvPr id="6" name="Slide Number Placeholder 5"/>
          <p:cNvSpPr>
            <a:spLocks noGrp="1"/>
          </p:cNvSpPr>
          <p:nvPr>
            <p:ph type="sldNum" sz="quarter" idx="12"/>
          </p:nvPr>
        </p:nvSpPr>
        <p:spPr/>
        <p:txBody>
          <a:bodyPr/>
          <a:lstStyle/>
          <a:p>
            <a:pPr>
              <a:defRPr/>
            </a:pPr>
            <a:fld id="{A1B2411B-BE60-451E-AE00-48E81E118B8D}" type="slidenum">
              <a:rPr lang="el-GR" altLang="en-US" smtClean="0"/>
              <a:pPr>
                <a:defRPr/>
              </a:pPr>
              <a:t>‹#›</a:t>
            </a:fld>
            <a:endParaRPr lang="el-GR" altLang="en-US"/>
          </a:p>
        </p:txBody>
      </p:sp>
    </p:spTree>
    <p:extLst>
      <p:ext uri="{BB962C8B-B14F-4D97-AF65-F5344CB8AC3E}">
        <p14:creationId xmlns:p14="http://schemas.microsoft.com/office/powerpoint/2010/main" val="37374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pPr>
              <a:defRPr/>
            </a:pPr>
            <a:endParaRPr lang="el-GR" altLang="en-US"/>
          </a:p>
        </p:txBody>
      </p:sp>
      <p:sp>
        <p:nvSpPr>
          <p:cNvPr id="6" name="Footer Placeholder 5"/>
          <p:cNvSpPr>
            <a:spLocks noGrp="1"/>
          </p:cNvSpPr>
          <p:nvPr>
            <p:ph type="ftr" sz="quarter" idx="11"/>
          </p:nvPr>
        </p:nvSpPr>
        <p:spPr/>
        <p:txBody>
          <a:bodyPr/>
          <a:lstStyle/>
          <a:p>
            <a:pPr>
              <a:defRPr/>
            </a:pPr>
            <a:endParaRPr lang="el-GR" altLang="en-US"/>
          </a:p>
        </p:txBody>
      </p:sp>
      <p:sp>
        <p:nvSpPr>
          <p:cNvPr id="7" name="Slide Number Placeholder 6"/>
          <p:cNvSpPr>
            <a:spLocks noGrp="1"/>
          </p:cNvSpPr>
          <p:nvPr>
            <p:ph type="sldNum" sz="quarter" idx="12"/>
          </p:nvPr>
        </p:nvSpPr>
        <p:spPr/>
        <p:txBody>
          <a:bodyPr/>
          <a:lstStyle/>
          <a:p>
            <a:pPr>
              <a:defRPr/>
            </a:pPr>
            <a:fld id="{3A15E2B3-BA95-49BB-9D09-AFE8045DA938}" type="slidenum">
              <a:rPr lang="el-GR" altLang="en-US" smtClean="0"/>
              <a:pPr>
                <a:defRPr/>
              </a:pPr>
              <a:t>‹#›</a:t>
            </a:fld>
            <a:endParaRPr lang="el-GR" altLang="en-US"/>
          </a:p>
        </p:txBody>
      </p:sp>
    </p:spTree>
    <p:extLst>
      <p:ext uri="{BB962C8B-B14F-4D97-AF65-F5344CB8AC3E}">
        <p14:creationId xmlns:p14="http://schemas.microsoft.com/office/powerpoint/2010/main" val="2127706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pPr>
              <a:defRPr/>
            </a:pPr>
            <a:endParaRPr lang="el-GR" altLang="en-US"/>
          </a:p>
        </p:txBody>
      </p:sp>
      <p:sp>
        <p:nvSpPr>
          <p:cNvPr id="8" name="Footer Placeholder 7"/>
          <p:cNvSpPr>
            <a:spLocks noGrp="1"/>
          </p:cNvSpPr>
          <p:nvPr>
            <p:ph type="ftr" sz="quarter" idx="11"/>
          </p:nvPr>
        </p:nvSpPr>
        <p:spPr/>
        <p:txBody>
          <a:bodyPr/>
          <a:lstStyle/>
          <a:p>
            <a:pPr>
              <a:defRPr/>
            </a:pPr>
            <a:endParaRPr lang="el-GR" altLang="en-US"/>
          </a:p>
        </p:txBody>
      </p:sp>
      <p:sp>
        <p:nvSpPr>
          <p:cNvPr id="9" name="Slide Number Placeholder 8"/>
          <p:cNvSpPr>
            <a:spLocks noGrp="1"/>
          </p:cNvSpPr>
          <p:nvPr>
            <p:ph type="sldNum" sz="quarter" idx="12"/>
          </p:nvPr>
        </p:nvSpPr>
        <p:spPr/>
        <p:txBody>
          <a:bodyPr/>
          <a:lstStyle/>
          <a:p>
            <a:pPr>
              <a:defRPr/>
            </a:pPr>
            <a:fld id="{BB5A1F29-F1FB-44B5-AB4E-D248FF871C53}" type="slidenum">
              <a:rPr lang="el-GR" altLang="en-US" smtClean="0"/>
              <a:pPr>
                <a:defRPr/>
              </a:pPr>
              <a:t>‹#›</a:t>
            </a:fld>
            <a:endParaRPr lang="el-GR" altLang="en-US"/>
          </a:p>
        </p:txBody>
      </p:sp>
    </p:spTree>
    <p:extLst>
      <p:ext uri="{BB962C8B-B14F-4D97-AF65-F5344CB8AC3E}">
        <p14:creationId xmlns:p14="http://schemas.microsoft.com/office/powerpoint/2010/main" val="732608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pPr>
              <a:defRPr/>
            </a:pPr>
            <a:endParaRPr lang="el-GR" altLang="en-US"/>
          </a:p>
        </p:txBody>
      </p:sp>
      <p:sp>
        <p:nvSpPr>
          <p:cNvPr id="4" name="Footer Placeholder 3"/>
          <p:cNvSpPr>
            <a:spLocks noGrp="1"/>
          </p:cNvSpPr>
          <p:nvPr>
            <p:ph type="ftr" sz="quarter" idx="11"/>
          </p:nvPr>
        </p:nvSpPr>
        <p:spPr/>
        <p:txBody>
          <a:bodyPr/>
          <a:lstStyle/>
          <a:p>
            <a:pPr>
              <a:defRPr/>
            </a:pPr>
            <a:endParaRPr lang="el-GR" altLang="en-US"/>
          </a:p>
        </p:txBody>
      </p:sp>
      <p:sp>
        <p:nvSpPr>
          <p:cNvPr id="5" name="Slide Number Placeholder 4"/>
          <p:cNvSpPr>
            <a:spLocks noGrp="1"/>
          </p:cNvSpPr>
          <p:nvPr>
            <p:ph type="sldNum" sz="quarter" idx="12"/>
          </p:nvPr>
        </p:nvSpPr>
        <p:spPr/>
        <p:txBody>
          <a:bodyPr/>
          <a:lstStyle/>
          <a:p>
            <a:pPr>
              <a:defRPr/>
            </a:pPr>
            <a:fld id="{7810BCC0-B6D4-40F9-9235-0737FC084973}" type="slidenum">
              <a:rPr lang="el-GR" altLang="en-US" smtClean="0"/>
              <a:pPr>
                <a:defRPr/>
              </a:pPr>
              <a:t>‹#›</a:t>
            </a:fld>
            <a:endParaRPr lang="el-GR" altLang="en-US"/>
          </a:p>
        </p:txBody>
      </p:sp>
    </p:spTree>
    <p:extLst>
      <p:ext uri="{BB962C8B-B14F-4D97-AF65-F5344CB8AC3E}">
        <p14:creationId xmlns:p14="http://schemas.microsoft.com/office/powerpoint/2010/main" val="427354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l-GR" altLang="en-US"/>
          </a:p>
        </p:txBody>
      </p:sp>
      <p:sp>
        <p:nvSpPr>
          <p:cNvPr id="3" name="Footer Placeholder 2"/>
          <p:cNvSpPr>
            <a:spLocks noGrp="1"/>
          </p:cNvSpPr>
          <p:nvPr>
            <p:ph type="ftr" sz="quarter" idx="11"/>
          </p:nvPr>
        </p:nvSpPr>
        <p:spPr/>
        <p:txBody>
          <a:bodyPr/>
          <a:lstStyle/>
          <a:p>
            <a:pPr>
              <a:defRPr/>
            </a:pPr>
            <a:endParaRPr lang="el-GR" altLang="en-US"/>
          </a:p>
        </p:txBody>
      </p:sp>
      <p:sp>
        <p:nvSpPr>
          <p:cNvPr id="4" name="Slide Number Placeholder 3"/>
          <p:cNvSpPr>
            <a:spLocks noGrp="1"/>
          </p:cNvSpPr>
          <p:nvPr>
            <p:ph type="sldNum" sz="quarter" idx="12"/>
          </p:nvPr>
        </p:nvSpPr>
        <p:spPr/>
        <p:txBody>
          <a:bodyPr/>
          <a:lstStyle/>
          <a:p>
            <a:pPr>
              <a:defRPr/>
            </a:pPr>
            <a:fld id="{9837A35E-B99C-43BF-A0D9-1085ECC1EAF2}" type="slidenum">
              <a:rPr lang="el-GR" altLang="en-US" smtClean="0"/>
              <a:pPr>
                <a:defRPr/>
              </a:pPr>
              <a:t>‹#›</a:t>
            </a:fld>
            <a:endParaRPr lang="el-GR" altLang="en-US"/>
          </a:p>
        </p:txBody>
      </p:sp>
    </p:spTree>
    <p:extLst>
      <p:ext uri="{BB962C8B-B14F-4D97-AF65-F5344CB8AC3E}">
        <p14:creationId xmlns:p14="http://schemas.microsoft.com/office/powerpoint/2010/main" val="4179569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a:defRPr/>
            </a:pPr>
            <a:endParaRPr lang="el-GR" altLang="en-US"/>
          </a:p>
        </p:txBody>
      </p:sp>
      <p:sp>
        <p:nvSpPr>
          <p:cNvPr id="6" name="Footer Placeholder 5"/>
          <p:cNvSpPr>
            <a:spLocks noGrp="1"/>
          </p:cNvSpPr>
          <p:nvPr>
            <p:ph type="ftr" sz="quarter" idx="11"/>
          </p:nvPr>
        </p:nvSpPr>
        <p:spPr/>
        <p:txBody>
          <a:bodyPr/>
          <a:lstStyle/>
          <a:p>
            <a:pPr>
              <a:defRPr/>
            </a:pPr>
            <a:endParaRPr lang="el-GR" altLang="en-US"/>
          </a:p>
        </p:txBody>
      </p:sp>
      <p:sp>
        <p:nvSpPr>
          <p:cNvPr id="7" name="Slide Number Placeholder 6"/>
          <p:cNvSpPr>
            <a:spLocks noGrp="1"/>
          </p:cNvSpPr>
          <p:nvPr>
            <p:ph type="sldNum" sz="quarter" idx="12"/>
          </p:nvPr>
        </p:nvSpPr>
        <p:spPr/>
        <p:txBody>
          <a:bodyPr/>
          <a:lstStyle/>
          <a:p>
            <a:pPr>
              <a:defRPr/>
            </a:pPr>
            <a:fld id="{EFC9D55B-7DCC-4975-BB1A-98E2024EF3B2}" type="slidenum">
              <a:rPr lang="el-GR" altLang="en-US" smtClean="0"/>
              <a:pPr>
                <a:defRPr/>
              </a:pPr>
              <a:t>‹#›</a:t>
            </a:fld>
            <a:endParaRPr lang="el-GR" altLang="en-US"/>
          </a:p>
        </p:txBody>
      </p:sp>
    </p:spTree>
    <p:extLst>
      <p:ext uri="{BB962C8B-B14F-4D97-AF65-F5344CB8AC3E}">
        <p14:creationId xmlns:p14="http://schemas.microsoft.com/office/powerpoint/2010/main" val="1361932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a:defRPr/>
            </a:pPr>
            <a:endParaRPr lang="el-GR" altLang="en-US"/>
          </a:p>
        </p:txBody>
      </p:sp>
      <p:sp>
        <p:nvSpPr>
          <p:cNvPr id="6" name="Footer Placeholder 5"/>
          <p:cNvSpPr>
            <a:spLocks noGrp="1"/>
          </p:cNvSpPr>
          <p:nvPr>
            <p:ph type="ftr" sz="quarter" idx="11"/>
          </p:nvPr>
        </p:nvSpPr>
        <p:spPr/>
        <p:txBody>
          <a:bodyPr/>
          <a:lstStyle/>
          <a:p>
            <a:pPr>
              <a:defRPr/>
            </a:pPr>
            <a:endParaRPr lang="el-GR" altLang="en-US"/>
          </a:p>
        </p:txBody>
      </p:sp>
      <p:sp>
        <p:nvSpPr>
          <p:cNvPr id="7" name="Slide Number Placeholder 6"/>
          <p:cNvSpPr>
            <a:spLocks noGrp="1"/>
          </p:cNvSpPr>
          <p:nvPr>
            <p:ph type="sldNum" sz="quarter" idx="12"/>
          </p:nvPr>
        </p:nvSpPr>
        <p:spPr/>
        <p:txBody>
          <a:bodyPr/>
          <a:lstStyle/>
          <a:p>
            <a:pPr>
              <a:defRPr/>
            </a:pPr>
            <a:fld id="{57859D78-11F9-46AF-94D0-D79B95DC964E}" type="slidenum">
              <a:rPr lang="el-GR" altLang="en-US" smtClean="0"/>
              <a:pPr>
                <a:defRPr/>
              </a:pPr>
              <a:t>‹#›</a:t>
            </a:fld>
            <a:endParaRPr lang="el-GR" altLang="en-US"/>
          </a:p>
        </p:txBody>
      </p:sp>
    </p:spTree>
    <p:extLst>
      <p:ext uri="{BB962C8B-B14F-4D97-AF65-F5344CB8AC3E}">
        <p14:creationId xmlns:p14="http://schemas.microsoft.com/office/powerpoint/2010/main" val="3400025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1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F7D351A-B4C8-4351-9D41-68E0901AC25A}" type="slidenum">
              <a:rPr lang="el-GR" altLang="en-US" smtClean="0"/>
              <a:pPr>
                <a:defRPr/>
              </a:pPr>
              <a:t>‹#›</a:t>
            </a:fld>
            <a:endParaRPr lang="el-GR" altLang="en-US"/>
          </a:p>
        </p:txBody>
      </p:sp>
    </p:spTree>
    <p:extLst>
      <p:ext uri="{BB962C8B-B14F-4D97-AF65-F5344CB8AC3E}">
        <p14:creationId xmlns:p14="http://schemas.microsoft.com/office/powerpoint/2010/main" val="43620308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ommonslibrary.parliament.uk/bank-holidays-how-are-they-created-and-change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dixan.gr/el.html" TargetMode="External"/><Relationship Id="rId2" Type="http://schemas.openxmlformats.org/officeDocument/2006/relationships/hyperlink" Target="https://pitsirikos.net/2017/09/%ce%bf%cf%81%ce%b9%cf%83%cf%84%ce%b9%ce%ba%cf%8c-%ce%b5%cf%80%ce%b9%cf%87%ce%b5%ce%af%cf%81%ce%b7%ce%bc%ce%b1-%cf%85%cf%80%ce%ad%cf%81-%cf%84%ce%bf%cf%85-%ce%ba%ce%bf%ce%bc%ce%bc%ce%bf%cf%85%ce%bd/" TargetMode="External"/><Relationship Id="rId1" Type="http://schemas.openxmlformats.org/officeDocument/2006/relationships/slideLayout" Target="../slideLayouts/slideLayout2.xml"/><Relationship Id="rId4" Type="http://schemas.openxmlformats.org/officeDocument/2006/relationships/hyperlink" Target="http://news247.gr/eidiseis/kosmos/diethnis-politiki/katalonia-ta-exit-poll-deixnoyn-aneksarthsia.3687156.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aegean.gr/social-anthropology/canakis/Courses%20offered/Pragmatics/Deixis.htm"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www.irishtimes.com/news/social-affairs/michael-mccoy-had-a-strong-sense-of-right-and-wrong-1.2822393" TargetMode="External"/><Relationship Id="rId4" Type="http://schemas.openxmlformats.org/officeDocument/2006/relationships/hyperlink" Target="https://www.theguardian.com/uk-news/2016/oct/09/plan-to-force-firms-to-reveal-foreign-staff-numbers-abandoned"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lexilogia.gr/forum/showthread.php?3992-(internal-external)-autopsy-%CE%BD%CE%B5%CE%BA%CF%81%CE%BF%CF%84%CE%BF%CE%BC%CE%AE-%CE%BD%CE%B5%CE%BA%CF%81%CE%BF%CF%88%CE%AF%CE%B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a:extLst>
              <a:ext uri="{FF2B5EF4-FFF2-40B4-BE49-F238E27FC236}">
                <a16:creationId xmlns:a16="http://schemas.microsoft.com/office/drawing/2014/main" id="{79A1A526-7EC3-8551-1873-87A1D5204EFB}"/>
              </a:ext>
            </a:extLst>
          </p:cNvPr>
          <p:cNvSpPr>
            <a:spLocks noChangeArrowheads="1"/>
          </p:cNvSpPr>
          <p:nvPr/>
        </p:nvSpPr>
        <p:spPr bwMode="auto">
          <a:xfrm>
            <a:off x="911424" y="1124744"/>
            <a:ext cx="10009112" cy="4435830"/>
          </a:xfrm>
          <a:prstGeom prst="rect">
            <a:avLst/>
          </a:prstGeom>
          <a:noFill/>
          <a:ln>
            <a:noFill/>
          </a:ln>
          <a:effectLst/>
        </p:spPr>
        <p:txBody>
          <a:bodyPr wrap="square" anchor="ctr" anchorCtr="1">
            <a:spAutoFit/>
          </a:bodyPr>
          <a:lstStyle/>
          <a:p>
            <a:pPr algn="just" eaLnBrk="1" hangingPunct="1">
              <a:lnSpc>
                <a:spcPct val="150000"/>
              </a:lnSpc>
              <a:defRPr/>
            </a:pPr>
            <a:r>
              <a:rPr lang="el-GR" altLang="en-US" sz="3200" dirty="0">
                <a:solidFill>
                  <a:srgbClr val="171745"/>
                </a:solidFill>
                <a:effectLst>
                  <a:glow>
                    <a:srgbClr val="FF9900"/>
                  </a:glow>
                  <a:outerShdw blurRad="25400" dist="25400" dir="2700000" algn="tl">
                    <a:srgbClr val="7A0000">
                      <a:alpha val="93000"/>
                    </a:srgbClr>
                  </a:outerShdw>
                </a:effectLst>
                <a:latin typeface="Times New Roman" panose="02020603050405020304" pitchFamily="18" charset="0"/>
                <a:cs typeface="Times New Roman" panose="02020603050405020304" pitchFamily="18" charset="0"/>
              </a:rPr>
              <a:t>«(...) ένα κείμενο υποδοχής είναι παροχή πληροφοριών, οι οποίες διατυπώνονται από έναν μεταφραστή σε έναν πολιτισμό και μια γλώσσα υποδοχής, πληροφορίες που έχουν διατυπωθεί από κάποιον άλλο στον πολιτισμό και τη γλώσσα αφετηρίας» </a:t>
            </a:r>
            <a:endParaRPr lang="en-US" altLang="en-US" sz="3200" dirty="0">
              <a:solidFill>
                <a:srgbClr val="171745"/>
              </a:solidFill>
              <a:effectLst>
                <a:glow>
                  <a:srgbClr val="FF9900"/>
                </a:glow>
                <a:outerShdw blurRad="25400" dist="25400" dir="2700000" algn="tl">
                  <a:srgbClr val="7A0000">
                    <a:alpha val="93000"/>
                  </a:srgbClr>
                </a:outerShdw>
              </a:effectLst>
              <a:latin typeface="Times New Roman" panose="02020603050405020304" pitchFamily="18" charset="0"/>
              <a:cs typeface="Times New Roman" panose="02020603050405020304" pitchFamily="18" charset="0"/>
            </a:endParaRPr>
          </a:p>
          <a:p>
            <a:pPr algn="r" eaLnBrk="1" hangingPunct="1">
              <a:lnSpc>
                <a:spcPct val="150000"/>
              </a:lnSpc>
              <a:defRPr/>
            </a:pPr>
            <a:r>
              <a:rPr lang="el-GR" altLang="en-US" sz="3200" dirty="0">
                <a:solidFill>
                  <a:srgbClr val="171745"/>
                </a:solidFill>
                <a:effectLst>
                  <a:glow>
                    <a:srgbClr val="FF9900"/>
                  </a:glow>
                  <a:outerShdw blurRad="25400" dist="25400" dir="2700000" algn="tl">
                    <a:srgbClr val="7A0000">
                      <a:alpha val="93000"/>
                    </a:srgbClr>
                  </a:outerShdw>
                </a:effectLst>
                <a:latin typeface="Times New Roman" panose="02020603050405020304" pitchFamily="18" charset="0"/>
                <a:cs typeface="Times New Roman" panose="02020603050405020304" pitchFamily="18" charset="0"/>
              </a:rPr>
              <a:t>(</a:t>
            </a:r>
            <a:r>
              <a:rPr lang="el-GR" altLang="en-US" sz="3200" dirty="0" err="1">
                <a:solidFill>
                  <a:srgbClr val="171745"/>
                </a:solidFill>
                <a:effectLst>
                  <a:glow>
                    <a:srgbClr val="FF9900"/>
                  </a:glow>
                  <a:outerShdw blurRad="25400" dist="25400" dir="2700000" algn="tl">
                    <a:srgbClr val="7A0000">
                      <a:alpha val="93000"/>
                    </a:srgbClr>
                  </a:outerShdw>
                </a:effectLst>
                <a:latin typeface="Times New Roman" panose="02020603050405020304" pitchFamily="18" charset="0"/>
                <a:cs typeface="Times New Roman" panose="02020603050405020304" pitchFamily="18" charset="0"/>
              </a:rPr>
              <a:t>Rei</a:t>
            </a:r>
            <a:r>
              <a:rPr lang="it-IT" altLang="en-US" sz="3200" dirty="0">
                <a:solidFill>
                  <a:srgbClr val="171745"/>
                </a:solidFill>
                <a:effectLst>
                  <a:glow>
                    <a:srgbClr val="FF9900"/>
                  </a:glow>
                  <a:outerShdw blurRad="25400" dist="25400" dir="2700000" algn="tl">
                    <a:srgbClr val="7A0000">
                      <a:alpha val="93000"/>
                    </a:srgbClr>
                  </a:outerShdw>
                </a:effectLst>
                <a:latin typeface="Times New Roman" panose="02020603050405020304" pitchFamily="18" charset="0"/>
                <a:cs typeface="Times New Roman" panose="02020603050405020304" pitchFamily="18" charset="0"/>
              </a:rPr>
              <a:t>ß</a:t>
            </a:r>
            <a:r>
              <a:rPr lang="el-GR" altLang="en-US" sz="3200" dirty="0">
                <a:solidFill>
                  <a:srgbClr val="171745"/>
                </a:solidFill>
                <a:effectLst>
                  <a:glow>
                    <a:srgbClr val="FF9900"/>
                  </a:glow>
                  <a:outerShdw blurRad="25400" dist="25400" dir="2700000" algn="tl">
                    <a:srgbClr val="7A0000">
                      <a:alpha val="93000"/>
                    </a:srgbClr>
                  </a:outerShdw>
                </a:effectLst>
                <a:latin typeface="Times New Roman" panose="02020603050405020304" pitchFamily="18" charset="0"/>
                <a:cs typeface="Times New Roman" panose="02020603050405020304" pitchFamily="18" charset="0"/>
              </a:rPr>
              <a:t>/</a:t>
            </a:r>
            <a:r>
              <a:rPr lang="el-GR" altLang="en-US" sz="3200" dirty="0" err="1">
                <a:solidFill>
                  <a:srgbClr val="171745"/>
                </a:solidFill>
                <a:effectLst>
                  <a:glow>
                    <a:srgbClr val="FF9900"/>
                  </a:glow>
                  <a:outerShdw blurRad="25400" dist="25400" dir="2700000" algn="tl">
                    <a:srgbClr val="7A0000">
                      <a:alpha val="93000"/>
                    </a:srgbClr>
                  </a:outerShdw>
                </a:effectLst>
                <a:latin typeface="Times New Roman" panose="02020603050405020304" pitchFamily="18" charset="0"/>
                <a:cs typeface="Times New Roman" panose="02020603050405020304" pitchFamily="18" charset="0"/>
              </a:rPr>
              <a:t>Verme</a:t>
            </a:r>
            <a:r>
              <a:rPr lang="en-US" altLang="en-US" sz="3200" dirty="0">
                <a:solidFill>
                  <a:srgbClr val="171745"/>
                </a:solidFill>
                <a:effectLst>
                  <a:glow>
                    <a:srgbClr val="FF9900"/>
                  </a:glow>
                  <a:outerShdw blurRad="25400" dist="25400" dir="2700000" algn="tl">
                    <a:srgbClr val="7A0000">
                      <a:alpha val="93000"/>
                    </a:srgbClr>
                  </a:outerShdw>
                </a:effectLst>
                <a:latin typeface="Times New Roman" panose="02020603050405020304" pitchFamily="18" charset="0"/>
                <a:cs typeface="Times New Roman" panose="02020603050405020304" pitchFamily="18" charset="0"/>
              </a:rPr>
              <a:t>e</a:t>
            </a:r>
            <a:r>
              <a:rPr lang="el-GR" altLang="en-US" sz="3200" dirty="0">
                <a:solidFill>
                  <a:srgbClr val="171745"/>
                </a:solidFill>
                <a:effectLst>
                  <a:glow>
                    <a:srgbClr val="FF9900"/>
                  </a:glow>
                  <a:outerShdw blurRad="25400" dist="25400" dir="2700000" algn="tl">
                    <a:srgbClr val="7A0000">
                      <a:alpha val="93000"/>
                    </a:srgbClr>
                  </a:outerShdw>
                </a:effectLst>
                <a:latin typeface="Times New Roman" panose="02020603050405020304" pitchFamily="18" charset="0"/>
                <a:cs typeface="Times New Roman" panose="02020603050405020304" pitchFamily="18" charset="0"/>
              </a:rPr>
              <a:t>r 1984: 67)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2237E0F-E400-C4CA-0742-FF63FD799BAD}"/>
              </a:ext>
            </a:extLst>
          </p:cNvPr>
          <p:cNvSpPr txBox="1"/>
          <p:nvPr/>
        </p:nvSpPr>
        <p:spPr>
          <a:xfrm>
            <a:off x="623392" y="692696"/>
            <a:ext cx="11017223" cy="5324535"/>
          </a:xfrm>
          <a:prstGeom prst="rect">
            <a:avLst/>
          </a:prstGeom>
          <a:noFill/>
        </p:spPr>
        <p:txBody>
          <a:bodyPr wrap="square">
            <a:spAutoFit/>
          </a:bodyPr>
          <a:lstStyle/>
          <a:p>
            <a:pPr algn="ctr">
              <a:lnSpc>
                <a:spcPts val="3500"/>
              </a:lnSpc>
              <a:defRPr/>
            </a:pPr>
            <a:r>
              <a:rPr lang="el-GR" sz="3200" b="1" dirty="0">
                <a:solidFill>
                  <a:srgbClr val="000042"/>
                </a:solidFill>
                <a:effectLst>
                  <a:outerShdw dist="12700" dir="2400000" algn="tl">
                    <a:srgbClr val="1A0E74"/>
                  </a:outerShdw>
                </a:effectLst>
                <a:latin typeface="Times New Roman" panose="02020603050405020304" pitchFamily="18" charset="0"/>
                <a:cs typeface="Times New Roman" panose="02020603050405020304" pitchFamily="18" charset="0"/>
              </a:rPr>
              <a:t>Κάθε κείμενο δημιουργείται για ένα συγκεκριμένο στόχο και θα πρέπει να υπηρετεί αυτό τον στόχο.</a:t>
            </a:r>
            <a:r>
              <a:rPr lang="el-GR" sz="3200" dirty="0">
                <a:solidFill>
                  <a:srgbClr val="000042"/>
                </a:solidFill>
                <a:effectLst>
                  <a:outerShdw dist="12700" dir="2400000" algn="tl">
                    <a:srgbClr val="1A0E74"/>
                  </a:outerShdw>
                </a:effectLst>
                <a:latin typeface="Times New Roman" panose="02020603050405020304" pitchFamily="18" charset="0"/>
                <a:cs typeface="Times New Roman" panose="02020603050405020304" pitchFamily="18" charset="0"/>
              </a:rPr>
              <a:t> </a:t>
            </a:r>
          </a:p>
          <a:p>
            <a:pPr algn="just">
              <a:lnSpc>
                <a:spcPts val="3000"/>
              </a:lnSpc>
              <a:defRPr/>
            </a:pPr>
            <a:endParaRPr lang="el-GR" sz="2400" dirty="0">
              <a:solidFill>
                <a:srgbClr val="000042"/>
              </a:solidFill>
              <a:effectLst>
                <a:outerShdw dist="12700" dir="2400000" algn="tl">
                  <a:srgbClr val="1A0E74"/>
                </a:outerShdw>
              </a:effectLst>
              <a:latin typeface="Times New Roman" panose="02020603050405020304" pitchFamily="18" charset="0"/>
              <a:cs typeface="Times New Roman" panose="02020603050405020304" pitchFamily="18" charset="0"/>
            </a:endParaRPr>
          </a:p>
          <a:p>
            <a:pPr algn="just">
              <a:lnSpc>
                <a:spcPts val="3000"/>
              </a:lnSpc>
              <a:defRPr/>
            </a:pPr>
            <a:endParaRPr lang="el-GR" sz="2400" dirty="0">
              <a:solidFill>
                <a:srgbClr val="000042"/>
              </a:solidFill>
              <a:effectLst>
                <a:outerShdw dist="12700" dir="2400000" algn="tl">
                  <a:srgbClr val="1A0E74"/>
                </a:outerShdw>
              </a:effectLst>
              <a:latin typeface="Times New Roman" panose="02020603050405020304" pitchFamily="18" charset="0"/>
              <a:cs typeface="Times New Roman" panose="02020603050405020304" pitchFamily="18" charset="0"/>
            </a:endParaRPr>
          </a:p>
          <a:p>
            <a:pPr algn="just">
              <a:lnSpc>
                <a:spcPts val="3000"/>
              </a:lnSpc>
              <a:defRPr/>
            </a:pPr>
            <a:r>
              <a:rPr lang="el-GR" sz="2800" dirty="0">
                <a:solidFill>
                  <a:srgbClr val="000042"/>
                </a:solidFill>
                <a:effectLst>
                  <a:outerShdw dist="12700" dir="2400000" algn="tl">
                    <a:srgbClr val="1A0E74"/>
                  </a:outerShdw>
                </a:effectLst>
                <a:latin typeface="Times New Roman" panose="02020603050405020304" pitchFamily="18" charset="0"/>
                <a:cs typeface="Times New Roman" panose="02020603050405020304" pitchFamily="18" charset="0"/>
              </a:rPr>
              <a:t>Ο </a:t>
            </a:r>
            <a:r>
              <a:rPr lang="el-GR" sz="2800" b="1" i="1" dirty="0">
                <a:solidFill>
                  <a:srgbClr val="000042"/>
                </a:solidFill>
                <a:effectLst>
                  <a:outerShdw dist="12700" dir="2400000" algn="tl">
                    <a:srgbClr val="1A0E74"/>
                  </a:outerShdw>
                </a:effectLst>
                <a:latin typeface="Times New Roman" panose="02020603050405020304" pitchFamily="18" charset="0"/>
                <a:cs typeface="Times New Roman" panose="02020603050405020304" pitchFamily="18" charset="0"/>
              </a:rPr>
              <a:t>κανόνας του Σκοπού</a:t>
            </a:r>
            <a:r>
              <a:rPr lang="el-GR" sz="2800" dirty="0">
                <a:solidFill>
                  <a:srgbClr val="000042"/>
                </a:solidFill>
                <a:effectLst>
                  <a:outerShdw dist="12700" dir="2400000" algn="tl">
                    <a:srgbClr val="1A0E74"/>
                  </a:outerShdw>
                </a:effectLst>
                <a:latin typeface="Times New Roman" panose="02020603050405020304" pitchFamily="18" charset="0"/>
                <a:cs typeface="Times New Roman" panose="02020603050405020304" pitchFamily="18" charset="0"/>
              </a:rPr>
              <a:t>, επομένως, ορίζεται ως εξής:</a:t>
            </a:r>
          </a:p>
          <a:p>
            <a:pPr algn="just">
              <a:lnSpc>
                <a:spcPts val="3000"/>
              </a:lnSpc>
              <a:defRPr/>
            </a:pPr>
            <a:endParaRPr lang="el-GR" sz="2400" dirty="0">
              <a:solidFill>
                <a:srgbClr val="003600"/>
              </a:solidFill>
              <a:effectLst>
                <a:outerShdw blurRad="38100" dist="12700" dir="2400000" algn="tl">
                  <a:srgbClr val="C00000">
                    <a:alpha val="98000"/>
                  </a:srgbClr>
                </a:outerShdw>
              </a:effectLst>
              <a:latin typeface="Times New Roman" panose="02020603050405020304" pitchFamily="18" charset="0"/>
              <a:cs typeface="Times New Roman" panose="02020603050405020304" pitchFamily="18" charset="0"/>
            </a:endParaRPr>
          </a:p>
          <a:p>
            <a:pPr algn="just">
              <a:lnSpc>
                <a:spcPts val="3700"/>
              </a:lnSpc>
              <a:defRPr/>
            </a:pPr>
            <a:r>
              <a:rPr lang="el-GR" sz="2800" dirty="0">
                <a:solidFill>
                  <a:srgbClr val="7A0000"/>
                </a:solidFill>
                <a:latin typeface="Times New Roman" panose="02020603050405020304" pitchFamily="18" charset="0"/>
                <a:cs typeface="Times New Roman" panose="02020603050405020304" pitchFamily="18" charset="0"/>
              </a:rPr>
              <a:t>«Πρέπει να μεταφράζουμε/διερμηνεύουμε/μιλάμε/γράφουμε με τέτοιο τρόπο, ώστε το κείμενο/η μετάφρασή μας να μπορεί να λειτουργήσει στην περίσταση στην οποία πρόκειται να χρησιμοποιηθεί και με τα άτομα που επιθυμούν να το/την χρησιμοποιήσουν, ακριβώς με τον τρόπο που επιθυμούν να λειτουργήσει».</a:t>
            </a:r>
          </a:p>
          <a:p>
            <a:pPr algn="r">
              <a:lnSpc>
                <a:spcPts val="3300"/>
              </a:lnSpc>
              <a:defRPr/>
            </a:pPr>
            <a:r>
              <a:rPr lang="el-GR" sz="2800" dirty="0">
                <a:solidFill>
                  <a:srgbClr val="7A0000"/>
                </a:solidFill>
                <a:latin typeface="Times New Roman" panose="02020603050405020304" pitchFamily="18" charset="0"/>
                <a:cs typeface="Times New Roman" panose="02020603050405020304" pitchFamily="18" charset="0"/>
              </a:rPr>
              <a:t>(</a:t>
            </a:r>
            <a:r>
              <a:rPr lang="en-US" sz="2800" dirty="0">
                <a:solidFill>
                  <a:srgbClr val="7A0000"/>
                </a:solidFill>
                <a:latin typeface="Times New Roman" panose="02020603050405020304" pitchFamily="18" charset="0"/>
                <a:cs typeface="Times New Roman" panose="02020603050405020304" pitchFamily="18" charset="0"/>
              </a:rPr>
              <a:t>Vermeer</a:t>
            </a:r>
            <a:r>
              <a:rPr lang="el-GR" sz="2800" dirty="0">
                <a:solidFill>
                  <a:srgbClr val="7A0000"/>
                </a:solidFill>
                <a:latin typeface="Times New Roman" panose="02020603050405020304" pitchFamily="18" charset="0"/>
                <a:cs typeface="Times New Roman" panose="02020603050405020304" pitchFamily="18" charset="0"/>
              </a:rPr>
              <a:t> 1989: 20)</a:t>
            </a:r>
            <a:r>
              <a:rPr lang="el-GR" sz="2800" dirty="0">
                <a:solidFill>
                  <a:srgbClr val="171745"/>
                </a:solidFill>
                <a:latin typeface="Times New Roman" panose="02020603050405020304" pitchFamily="18" charset="0"/>
                <a:ea typeface="NSimSun" panose="02010609030101010101" pitchFamily="49" charset="-122"/>
                <a:cs typeface="Times New Roman" panose="02020603050405020304" pitchFamily="18" charset="0"/>
              </a:rPr>
              <a:t> </a:t>
            </a:r>
            <a:endParaRPr lang="it-IT" sz="2800" dirty="0">
              <a:solidFill>
                <a:srgbClr val="171745"/>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4">
            <a:extLst>
              <a:ext uri="{FF2B5EF4-FFF2-40B4-BE49-F238E27FC236}">
                <a16:creationId xmlns:a16="http://schemas.microsoft.com/office/drawing/2014/main" id="{ECB06B40-CA62-1E69-62C4-BD5553A93935}"/>
              </a:ext>
            </a:extLst>
          </p:cNvPr>
          <p:cNvSpPr/>
          <p:nvPr/>
        </p:nvSpPr>
        <p:spPr>
          <a:xfrm>
            <a:off x="1055440" y="404664"/>
            <a:ext cx="10585176" cy="1231106"/>
          </a:xfrm>
          <a:prstGeom prst="rect">
            <a:avLst/>
          </a:prstGeom>
        </p:spPr>
        <p:txBody>
          <a:bodyPr wrap="square">
            <a:spAutoFit/>
          </a:bodyPr>
          <a:lstStyle/>
          <a:p>
            <a:pPr>
              <a:spcAft>
                <a:spcPts val="1200"/>
              </a:spcAft>
              <a:defRPr/>
            </a:pPr>
            <a:r>
              <a:rPr lang="el-GR" sz="3200" b="1" dirty="0">
                <a:solidFill>
                  <a:srgbClr val="000042"/>
                </a:solidFill>
                <a:effectLst>
                  <a:outerShdw blurRad="38100" dist="38100" dir="2700000" algn="tl">
                    <a:srgbClr val="1A0E74">
                      <a:alpha val="43000"/>
                    </a:srgbClr>
                  </a:outerShdw>
                </a:effectLst>
                <a:latin typeface="Times New Roman" panose="02020603050405020304" pitchFamily="18" charset="0"/>
                <a:cs typeface="Times New Roman" panose="02020603050405020304" pitchFamily="18" charset="0"/>
              </a:rPr>
              <a:t>Γλώσσα αφετηρίας = Γλώσσα-πηγή</a:t>
            </a:r>
          </a:p>
          <a:p>
            <a:pPr>
              <a:defRPr/>
            </a:pPr>
            <a:r>
              <a:rPr lang="el-GR" sz="3200" b="1" dirty="0">
                <a:solidFill>
                  <a:srgbClr val="000042"/>
                </a:solidFill>
                <a:effectLst>
                  <a:outerShdw blurRad="38100" dist="38100" dir="2700000" algn="tl">
                    <a:srgbClr val="1A0E74">
                      <a:alpha val="43000"/>
                    </a:srgbClr>
                  </a:outerShdw>
                </a:effectLst>
                <a:latin typeface="Times New Roman" panose="02020603050405020304" pitchFamily="18" charset="0"/>
                <a:cs typeface="Times New Roman" panose="02020603050405020304" pitchFamily="18" charset="0"/>
              </a:rPr>
              <a:t>Γλώσσα υποδοχής = Γλώσσα αφίξεως = Γλώσσα-στόχος</a:t>
            </a:r>
            <a:endParaRPr lang="en-US" sz="3200" b="1" dirty="0">
              <a:solidFill>
                <a:srgbClr val="000042"/>
              </a:solidFill>
              <a:effectLst>
                <a:outerShdw blurRad="38100" dist="38100" dir="2700000" algn="tl">
                  <a:srgbClr val="1A0E74">
                    <a:alpha val="43000"/>
                  </a:srgbClr>
                </a:outerShdw>
              </a:effectLst>
              <a:latin typeface="Times New Roman" panose="02020603050405020304" pitchFamily="18" charset="0"/>
              <a:cs typeface="Times New Roman" panose="02020603050405020304" pitchFamily="18" charset="0"/>
            </a:endParaRPr>
          </a:p>
        </p:txBody>
      </p:sp>
      <p:sp>
        <p:nvSpPr>
          <p:cNvPr id="6" name="Ορθογώνιο 5">
            <a:extLst>
              <a:ext uri="{FF2B5EF4-FFF2-40B4-BE49-F238E27FC236}">
                <a16:creationId xmlns:a16="http://schemas.microsoft.com/office/drawing/2014/main" id="{3EABDD96-48FF-C670-6E11-06F8152110B5}"/>
              </a:ext>
            </a:extLst>
          </p:cNvPr>
          <p:cNvSpPr/>
          <p:nvPr/>
        </p:nvSpPr>
        <p:spPr>
          <a:xfrm>
            <a:off x="1055440" y="2360890"/>
            <a:ext cx="10585176" cy="1892826"/>
          </a:xfrm>
          <a:custGeom>
            <a:avLst/>
            <a:gdLst>
              <a:gd name="connsiteX0" fmla="*/ 0 w 10585176"/>
              <a:gd name="connsiteY0" fmla="*/ 0 h 1892826"/>
              <a:gd name="connsiteX1" fmla="*/ 482214 w 10585176"/>
              <a:gd name="connsiteY1" fmla="*/ 0 h 1892826"/>
              <a:gd name="connsiteX2" fmla="*/ 1070279 w 10585176"/>
              <a:gd name="connsiteY2" fmla="*/ 0 h 1892826"/>
              <a:gd name="connsiteX3" fmla="*/ 1764196 w 10585176"/>
              <a:gd name="connsiteY3" fmla="*/ 0 h 1892826"/>
              <a:gd name="connsiteX4" fmla="*/ 2458113 w 10585176"/>
              <a:gd name="connsiteY4" fmla="*/ 0 h 1892826"/>
              <a:gd name="connsiteX5" fmla="*/ 3152030 w 10585176"/>
              <a:gd name="connsiteY5" fmla="*/ 0 h 1892826"/>
              <a:gd name="connsiteX6" fmla="*/ 3951799 w 10585176"/>
              <a:gd name="connsiteY6" fmla="*/ 0 h 1892826"/>
              <a:gd name="connsiteX7" fmla="*/ 4539864 w 10585176"/>
              <a:gd name="connsiteY7" fmla="*/ 0 h 1892826"/>
              <a:gd name="connsiteX8" fmla="*/ 5233781 w 10585176"/>
              <a:gd name="connsiteY8" fmla="*/ 0 h 1892826"/>
              <a:gd name="connsiteX9" fmla="*/ 5821847 w 10585176"/>
              <a:gd name="connsiteY9" fmla="*/ 0 h 1892826"/>
              <a:gd name="connsiteX10" fmla="*/ 6409912 w 10585176"/>
              <a:gd name="connsiteY10" fmla="*/ 0 h 1892826"/>
              <a:gd name="connsiteX11" fmla="*/ 6997977 w 10585176"/>
              <a:gd name="connsiteY11" fmla="*/ 0 h 1892826"/>
              <a:gd name="connsiteX12" fmla="*/ 7268488 w 10585176"/>
              <a:gd name="connsiteY12" fmla="*/ 0 h 1892826"/>
              <a:gd name="connsiteX13" fmla="*/ 7962405 w 10585176"/>
              <a:gd name="connsiteY13" fmla="*/ 0 h 1892826"/>
              <a:gd name="connsiteX14" fmla="*/ 8232915 w 10585176"/>
              <a:gd name="connsiteY14" fmla="*/ 0 h 1892826"/>
              <a:gd name="connsiteX15" fmla="*/ 8820980 w 10585176"/>
              <a:gd name="connsiteY15" fmla="*/ 0 h 1892826"/>
              <a:gd name="connsiteX16" fmla="*/ 9620749 w 10585176"/>
              <a:gd name="connsiteY16" fmla="*/ 0 h 1892826"/>
              <a:gd name="connsiteX17" fmla="*/ 10585176 w 10585176"/>
              <a:gd name="connsiteY17" fmla="*/ 0 h 1892826"/>
              <a:gd name="connsiteX18" fmla="*/ 10585176 w 10585176"/>
              <a:gd name="connsiteY18" fmla="*/ 492135 h 1892826"/>
              <a:gd name="connsiteX19" fmla="*/ 10585176 w 10585176"/>
              <a:gd name="connsiteY19" fmla="*/ 927485 h 1892826"/>
              <a:gd name="connsiteX20" fmla="*/ 10585176 w 10585176"/>
              <a:gd name="connsiteY20" fmla="*/ 1362835 h 1892826"/>
              <a:gd name="connsiteX21" fmla="*/ 10585176 w 10585176"/>
              <a:gd name="connsiteY21" fmla="*/ 1892826 h 1892826"/>
              <a:gd name="connsiteX22" fmla="*/ 9997111 w 10585176"/>
              <a:gd name="connsiteY22" fmla="*/ 1892826 h 1892826"/>
              <a:gd name="connsiteX23" fmla="*/ 9197342 w 10585176"/>
              <a:gd name="connsiteY23" fmla="*/ 1892826 h 1892826"/>
              <a:gd name="connsiteX24" fmla="*/ 8609276 w 10585176"/>
              <a:gd name="connsiteY24" fmla="*/ 1892826 h 1892826"/>
              <a:gd name="connsiteX25" fmla="*/ 7809508 w 10585176"/>
              <a:gd name="connsiteY25" fmla="*/ 1892826 h 1892826"/>
              <a:gd name="connsiteX26" fmla="*/ 7221442 w 10585176"/>
              <a:gd name="connsiteY26" fmla="*/ 1892826 h 1892826"/>
              <a:gd name="connsiteX27" fmla="*/ 6527525 w 10585176"/>
              <a:gd name="connsiteY27" fmla="*/ 1892826 h 1892826"/>
              <a:gd name="connsiteX28" fmla="*/ 6257015 w 10585176"/>
              <a:gd name="connsiteY28" fmla="*/ 1892826 h 1892826"/>
              <a:gd name="connsiteX29" fmla="*/ 5457246 w 10585176"/>
              <a:gd name="connsiteY29" fmla="*/ 1892826 h 1892826"/>
              <a:gd name="connsiteX30" fmla="*/ 4975033 w 10585176"/>
              <a:gd name="connsiteY30" fmla="*/ 1892826 h 1892826"/>
              <a:gd name="connsiteX31" fmla="*/ 4281116 w 10585176"/>
              <a:gd name="connsiteY31" fmla="*/ 1892826 h 1892826"/>
              <a:gd name="connsiteX32" fmla="*/ 4010606 w 10585176"/>
              <a:gd name="connsiteY32" fmla="*/ 1892826 h 1892826"/>
              <a:gd name="connsiteX33" fmla="*/ 3210837 w 10585176"/>
              <a:gd name="connsiteY33" fmla="*/ 1892826 h 1892826"/>
              <a:gd name="connsiteX34" fmla="*/ 2728623 w 10585176"/>
              <a:gd name="connsiteY34" fmla="*/ 1892826 h 1892826"/>
              <a:gd name="connsiteX35" fmla="*/ 2140558 w 10585176"/>
              <a:gd name="connsiteY35" fmla="*/ 1892826 h 1892826"/>
              <a:gd name="connsiteX36" fmla="*/ 1764196 w 10585176"/>
              <a:gd name="connsiteY36" fmla="*/ 1892826 h 1892826"/>
              <a:gd name="connsiteX37" fmla="*/ 1070279 w 10585176"/>
              <a:gd name="connsiteY37" fmla="*/ 1892826 h 1892826"/>
              <a:gd name="connsiteX38" fmla="*/ 0 w 10585176"/>
              <a:gd name="connsiteY38" fmla="*/ 1892826 h 1892826"/>
              <a:gd name="connsiteX39" fmla="*/ 0 w 10585176"/>
              <a:gd name="connsiteY39" fmla="*/ 1438548 h 1892826"/>
              <a:gd name="connsiteX40" fmla="*/ 0 w 10585176"/>
              <a:gd name="connsiteY40" fmla="*/ 1022126 h 1892826"/>
              <a:gd name="connsiteX41" fmla="*/ 0 w 10585176"/>
              <a:gd name="connsiteY41" fmla="*/ 529991 h 1892826"/>
              <a:gd name="connsiteX42" fmla="*/ 0 w 10585176"/>
              <a:gd name="connsiteY42" fmla="*/ 0 h 1892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585176" h="1892826" fill="none" extrusionOk="0">
                <a:moveTo>
                  <a:pt x="0" y="0"/>
                </a:moveTo>
                <a:cubicBezTo>
                  <a:pt x="201848" y="-45948"/>
                  <a:pt x="304899" y="37363"/>
                  <a:pt x="482214" y="0"/>
                </a:cubicBezTo>
                <a:cubicBezTo>
                  <a:pt x="659529" y="-37363"/>
                  <a:pt x="884771" y="9082"/>
                  <a:pt x="1070279" y="0"/>
                </a:cubicBezTo>
                <a:cubicBezTo>
                  <a:pt x="1255788" y="-9082"/>
                  <a:pt x="1620436" y="73267"/>
                  <a:pt x="1764196" y="0"/>
                </a:cubicBezTo>
                <a:cubicBezTo>
                  <a:pt x="1907956" y="-73267"/>
                  <a:pt x="2231868" y="25504"/>
                  <a:pt x="2458113" y="0"/>
                </a:cubicBezTo>
                <a:cubicBezTo>
                  <a:pt x="2684358" y="-25504"/>
                  <a:pt x="3007877" y="54100"/>
                  <a:pt x="3152030" y="0"/>
                </a:cubicBezTo>
                <a:cubicBezTo>
                  <a:pt x="3296183" y="-54100"/>
                  <a:pt x="3762563" y="44708"/>
                  <a:pt x="3951799" y="0"/>
                </a:cubicBezTo>
                <a:cubicBezTo>
                  <a:pt x="4141035" y="-44708"/>
                  <a:pt x="4363378" y="65845"/>
                  <a:pt x="4539864" y="0"/>
                </a:cubicBezTo>
                <a:cubicBezTo>
                  <a:pt x="4716351" y="-65845"/>
                  <a:pt x="5000153" y="64210"/>
                  <a:pt x="5233781" y="0"/>
                </a:cubicBezTo>
                <a:cubicBezTo>
                  <a:pt x="5467409" y="-64210"/>
                  <a:pt x="5564539" y="42278"/>
                  <a:pt x="5821847" y="0"/>
                </a:cubicBezTo>
                <a:cubicBezTo>
                  <a:pt x="6079155" y="-42278"/>
                  <a:pt x="6218437" y="48034"/>
                  <a:pt x="6409912" y="0"/>
                </a:cubicBezTo>
                <a:cubicBezTo>
                  <a:pt x="6601388" y="-48034"/>
                  <a:pt x="6722813" y="46571"/>
                  <a:pt x="6997977" y="0"/>
                </a:cubicBezTo>
                <a:cubicBezTo>
                  <a:pt x="7273141" y="-46571"/>
                  <a:pt x="7200994" y="22836"/>
                  <a:pt x="7268488" y="0"/>
                </a:cubicBezTo>
                <a:cubicBezTo>
                  <a:pt x="7335982" y="-22836"/>
                  <a:pt x="7631225" y="40355"/>
                  <a:pt x="7962405" y="0"/>
                </a:cubicBezTo>
                <a:cubicBezTo>
                  <a:pt x="8293585" y="-40355"/>
                  <a:pt x="8097774" y="26695"/>
                  <a:pt x="8232915" y="0"/>
                </a:cubicBezTo>
                <a:cubicBezTo>
                  <a:pt x="8368056" y="-26695"/>
                  <a:pt x="8598376" y="59006"/>
                  <a:pt x="8820980" y="0"/>
                </a:cubicBezTo>
                <a:cubicBezTo>
                  <a:pt x="9043585" y="-59006"/>
                  <a:pt x="9367018" y="8281"/>
                  <a:pt x="9620749" y="0"/>
                </a:cubicBezTo>
                <a:cubicBezTo>
                  <a:pt x="9874480" y="-8281"/>
                  <a:pt x="10145816" y="2268"/>
                  <a:pt x="10585176" y="0"/>
                </a:cubicBezTo>
                <a:cubicBezTo>
                  <a:pt x="10590286" y="240966"/>
                  <a:pt x="10572170" y="389819"/>
                  <a:pt x="10585176" y="492135"/>
                </a:cubicBezTo>
                <a:cubicBezTo>
                  <a:pt x="10598182" y="594451"/>
                  <a:pt x="10577992" y="838136"/>
                  <a:pt x="10585176" y="927485"/>
                </a:cubicBezTo>
                <a:cubicBezTo>
                  <a:pt x="10592360" y="1016834"/>
                  <a:pt x="10565468" y="1213110"/>
                  <a:pt x="10585176" y="1362835"/>
                </a:cubicBezTo>
                <a:cubicBezTo>
                  <a:pt x="10604884" y="1512560"/>
                  <a:pt x="10554019" y="1657319"/>
                  <a:pt x="10585176" y="1892826"/>
                </a:cubicBezTo>
                <a:cubicBezTo>
                  <a:pt x="10342336" y="1941203"/>
                  <a:pt x="10161468" y="1849356"/>
                  <a:pt x="9997111" y="1892826"/>
                </a:cubicBezTo>
                <a:cubicBezTo>
                  <a:pt x="9832754" y="1936296"/>
                  <a:pt x="9494407" y="1892254"/>
                  <a:pt x="9197342" y="1892826"/>
                </a:cubicBezTo>
                <a:cubicBezTo>
                  <a:pt x="8900277" y="1893398"/>
                  <a:pt x="8876621" y="1847666"/>
                  <a:pt x="8609276" y="1892826"/>
                </a:cubicBezTo>
                <a:cubicBezTo>
                  <a:pt x="8341931" y="1937986"/>
                  <a:pt x="8199623" y="1835396"/>
                  <a:pt x="7809508" y="1892826"/>
                </a:cubicBezTo>
                <a:cubicBezTo>
                  <a:pt x="7419393" y="1950256"/>
                  <a:pt x="7353436" y="1882488"/>
                  <a:pt x="7221442" y="1892826"/>
                </a:cubicBezTo>
                <a:cubicBezTo>
                  <a:pt x="7089448" y="1903164"/>
                  <a:pt x="6790799" y="1817957"/>
                  <a:pt x="6527525" y="1892826"/>
                </a:cubicBezTo>
                <a:cubicBezTo>
                  <a:pt x="6264251" y="1967695"/>
                  <a:pt x="6388191" y="1862021"/>
                  <a:pt x="6257015" y="1892826"/>
                </a:cubicBezTo>
                <a:cubicBezTo>
                  <a:pt x="6125839" y="1923631"/>
                  <a:pt x="5653579" y="1858304"/>
                  <a:pt x="5457246" y="1892826"/>
                </a:cubicBezTo>
                <a:cubicBezTo>
                  <a:pt x="5260913" y="1927348"/>
                  <a:pt x="5187123" y="1843038"/>
                  <a:pt x="4975033" y="1892826"/>
                </a:cubicBezTo>
                <a:cubicBezTo>
                  <a:pt x="4762943" y="1942614"/>
                  <a:pt x="4517500" y="1838276"/>
                  <a:pt x="4281116" y="1892826"/>
                </a:cubicBezTo>
                <a:cubicBezTo>
                  <a:pt x="4044732" y="1947376"/>
                  <a:pt x="4103661" y="1889275"/>
                  <a:pt x="4010606" y="1892826"/>
                </a:cubicBezTo>
                <a:cubicBezTo>
                  <a:pt x="3917551" y="1896377"/>
                  <a:pt x="3523728" y="1806517"/>
                  <a:pt x="3210837" y="1892826"/>
                </a:cubicBezTo>
                <a:cubicBezTo>
                  <a:pt x="2897946" y="1979135"/>
                  <a:pt x="2935894" y="1837515"/>
                  <a:pt x="2728623" y="1892826"/>
                </a:cubicBezTo>
                <a:cubicBezTo>
                  <a:pt x="2521352" y="1948137"/>
                  <a:pt x="2383308" y="1891705"/>
                  <a:pt x="2140558" y="1892826"/>
                </a:cubicBezTo>
                <a:cubicBezTo>
                  <a:pt x="1897809" y="1893947"/>
                  <a:pt x="1867203" y="1869460"/>
                  <a:pt x="1764196" y="1892826"/>
                </a:cubicBezTo>
                <a:cubicBezTo>
                  <a:pt x="1661189" y="1916192"/>
                  <a:pt x="1214941" y="1882502"/>
                  <a:pt x="1070279" y="1892826"/>
                </a:cubicBezTo>
                <a:cubicBezTo>
                  <a:pt x="925617" y="1903150"/>
                  <a:pt x="301121" y="1791988"/>
                  <a:pt x="0" y="1892826"/>
                </a:cubicBezTo>
                <a:cubicBezTo>
                  <a:pt x="-36928" y="1743985"/>
                  <a:pt x="17298" y="1571922"/>
                  <a:pt x="0" y="1438548"/>
                </a:cubicBezTo>
                <a:cubicBezTo>
                  <a:pt x="-17298" y="1305174"/>
                  <a:pt x="22460" y="1130766"/>
                  <a:pt x="0" y="1022126"/>
                </a:cubicBezTo>
                <a:cubicBezTo>
                  <a:pt x="-22460" y="913486"/>
                  <a:pt x="34497" y="683855"/>
                  <a:pt x="0" y="529991"/>
                </a:cubicBezTo>
                <a:cubicBezTo>
                  <a:pt x="-34497" y="376127"/>
                  <a:pt x="36304" y="146579"/>
                  <a:pt x="0" y="0"/>
                </a:cubicBezTo>
                <a:close/>
              </a:path>
              <a:path w="10585176" h="1892826" stroke="0" extrusionOk="0">
                <a:moveTo>
                  <a:pt x="0" y="0"/>
                </a:moveTo>
                <a:cubicBezTo>
                  <a:pt x="107738" y="-3997"/>
                  <a:pt x="362192" y="17913"/>
                  <a:pt x="482214" y="0"/>
                </a:cubicBezTo>
                <a:cubicBezTo>
                  <a:pt x="602236" y="-17913"/>
                  <a:pt x="686098" y="8580"/>
                  <a:pt x="752724" y="0"/>
                </a:cubicBezTo>
                <a:cubicBezTo>
                  <a:pt x="819350" y="-8580"/>
                  <a:pt x="1345607" y="41233"/>
                  <a:pt x="1552492" y="0"/>
                </a:cubicBezTo>
                <a:cubicBezTo>
                  <a:pt x="1759377" y="-41233"/>
                  <a:pt x="1819155" y="42528"/>
                  <a:pt x="2034706" y="0"/>
                </a:cubicBezTo>
                <a:cubicBezTo>
                  <a:pt x="2250257" y="-42528"/>
                  <a:pt x="2317021" y="26715"/>
                  <a:pt x="2516920" y="0"/>
                </a:cubicBezTo>
                <a:cubicBezTo>
                  <a:pt x="2716819" y="-26715"/>
                  <a:pt x="2943503" y="20422"/>
                  <a:pt x="3316688" y="0"/>
                </a:cubicBezTo>
                <a:cubicBezTo>
                  <a:pt x="3689873" y="-20422"/>
                  <a:pt x="3544610" y="8144"/>
                  <a:pt x="3693050" y="0"/>
                </a:cubicBezTo>
                <a:cubicBezTo>
                  <a:pt x="3841490" y="-8144"/>
                  <a:pt x="4155331" y="40986"/>
                  <a:pt x="4492819" y="0"/>
                </a:cubicBezTo>
                <a:cubicBezTo>
                  <a:pt x="4830307" y="-40986"/>
                  <a:pt x="4892737" y="67995"/>
                  <a:pt x="5292588" y="0"/>
                </a:cubicBezTo>
                <a:cubicBezTo>
                  <a:pt x="5692439" y="-67995"/>
                  <a:pt x="5672457" y="20237"/>
                  <a:pt x="5880653" y="0"/>
                </a:cubicBezTo>
                <a:cubicBezTo>
                  <a:pt x="6088850" y="-20237"/>
                  <a:pt x="6419424" y="41427"/>
                  <a:pt x="6680422" y="0"/>
                </a:cubicBezTo>
                <a:cubicBezTo>
                  <a:pt x="6941420" y="-41427"/>
                  <a:pt x="6952256" y="11365"/>
                  <a:pt x="7162636" y="0"/>
                </a:cubicBezTo>
                <a:cubicBezTo>
                  <a:pt x="7373016" y="-11365"/>
                  <a:pt x="7523239" y="55283"/>
                  <a:pt x="7644849" y="0"/>
                </a:cubicBezTo>
                <a:cubicBezTo>
                  <a:pt x="7766459" y="-55283"/>
                  <a:pt x="8015914" y="56647"/>
                  <a:pt x="8338766" y="0"/>
                </a:cubicBezTo>
                <a:cubicBezTo>
                  <a:pt x="8661618" y="-56647"/>
                  <a:pt x="8640815" y="23651"/>
                  <a:pt x="8820980" y="0"/>
                </a:cubicBezTo>
                <a:cubicBezTo>
                  <a:pt x="9001145" y="-23651"/>
                  <a:pt x="9319724" y="93911"/>
                  <a:pt x="9620749" y="0"/>
                </a:cubicBezTo>
                <a:cubicBezTo>
                  <a:pt x="9921774" y="-93911"/>
                  <a:pt x="10316680" y="95974"/>
                  <a:pt x="10585176" y="0"/>
                </a:cubicBezTo>
                <a:cubicBezTo>
                  <a:pt x="10592562" y="202237"/>
                  <a:pt x="10544888" y="285022"/>
                  <a:pt x="10585176" y="473207"/>
                </a:cubicBezTo>
                <a:cubicBezTo>
                  <a:pt x="10625464" y="661392"/>
                  <a:pt x="10527542" y="775811"/>
                  <a:pt x="10585176" y="965341"/>
                </a:cubicBezTo>
                <a:cubicBezTo>
                  <a:pt x="10642810" y="1154871"/>
                  <a:pt x="10557680" y="1179689"/>
                  <a:pt x="10585176" y="1381763"/>
                </a:cubicBezTo>
                <a:cubicBezTo>
                  <a:pt x="10612672" y="1583837"/>
                  <a:pt x="10575704" y="1772140"/>
                  <a:pt x="10585176" y="1892826"/>
                </a:cubicBezTo>
                <a:cubicBezTo>
                  <a:pt x="10386219" y="1950271"/>
                  <a:pt x="10106515" y="1832818"/>
                  <a:pt x="9891259" y="1892826"/>
                </a:cubicBezTo>
                <a:cubicBezTo>
                  <a:pt x="9676003" y="1952834"/>
                  <a:pt x="9675660" y="1850329"/>
                  <a:pt x="9514897" y="1892826"/>
                </a:cubicBezTo>
                <a:cubicBezTo>
                  <a:pt x="9354134" y="1935323"/>
                  <a:pt x="9174478" y="1871634"/>
                  <a:pt x="8926832" y="1892826"/>
                </a:cubicBezTo>
                <a:cubicBezTo>
                  <a:pt x="8679187" y="1914018"/>
                  <a:pt x="8743376" y="1889551"/>
                  <a:pt x="8656322" y="1892826"/>
                </a:cubicBezTo>
                <a:cubicBezTo>
                  <a:pt x="8569268" y="1896101"/>
                  <a:pt x="8457906" y="1886862"/>
                  <a:pt x="8385812" y="1892826"/>
                </a:cubicBezTo>
                <a:cubicBezTo>
                  <a:pt x="8313718" y="1898790"/>
                  <a:pt x="8081286" y="1849728"/>
                  <a:pt x="7797746" y="1892826"/>
                </a:cubicBezTo>
                <a:cubicBezTo>
                  <a:pt x="7514206" y="1935924"/>
                  <a:pt x="7550515" y="1866555"/>
                  <a:pt x="7421385" y="1892826"/>
                </a:cubicBezTo>
                <a:cubicBezTo>
                  <a:pt x="7292255" y="1919097"/>
                  <a:pt x="6974128" y="1852996"/>
                  <a:pt x="6727467" y="1892826"/>
                </a:cubicBezTo>
                <a:cubicBezTo>
                  <a:pt x="6480806" y="1932656"/>
                  <a:pt x="6439031" y="1864466"/>
                  <a:pt x="6351106" y="1892826"/>
                </a:cubicBezTo>
                <a:cubicBezTo>
                  <a:pt x="6263181" y="1921186"/>
                  <a:pt x="5839453" y="1836014"/>
                  <a:pt x="5657189" y="1892826"/>
                </a:cubicBezTo>
                <a:cubicBezTo>
                  <a:pt x="5474925" y="1949638"/>
                  <a:pt x="5466002" y="1877115"/>
                  <a:pt x="5386678" y="1892826"/>
                </a:cubicBezTo>
                <a:cubicBezTo>
                  <a:pt x="5307354" y="1908537"/>
                  <a:pt x="5007150" y="1841635"/>
                  <a:pt x="4692761" y="1892826"/>
                </a:cubicBezTo>
                <a:cubicBezTo>
                  <a:pt x="4378372" y="1944017"/>
                  <a:pt x="4493221" y="1877028"/>
                  <a:pt x="4316400" y="1892826"/>
                </a:cubicBezTo>
                <a:cubicBezTo>
                  <a:pt x="4139579" y="1908624"/>
                  <a:pt x="4168431" y="1892758"/>
                  <a:pt x="4045889" y="1892826"/>
                </a:cubicBezTo>
                <a:cubicBezTo>
                  <a:pt x="3923347" y="1892894"/>
                  <a:pt x="3819986" y="1879321"/>
                  <a:pt x="3669528" y="1892826"/>
                </a:cubicBezTo>
                <a:cubicBezTo>
                  <a:pt x="3519070" y="1906331"/>
                  <a:pt x="3216867" y="1812288"/>
                  <a:pt x="2975611" y="1892826"/>
                </a:cubicBezTo>
                <a:cubicBezTo>
                  <a:pt x="2734355" y="1973364"/>
                  <a:pt x="2716437" y="1869256"/>
                  <a:pt x="2599249" y="1892826"/>
                </a:cubicBezTo>
                <a:cubicBezTo>
                  <a:pt x="2482061" y="1916396"/>
                  <a:pt x="2422717" y="1872589"/>
                  <a:pt x="2328739" y="1892826"/>
                </a:cubicBezTo>
                <a:cubicBezTo>
                  <a:pt x="2234761" y="1913063"/>
                  <a:pt x="2061524" y="1863383"/>
                  <a:pt x="1952377" y="1892826"/>
                </a:cubicBezTo>
                <a:cubicBezTo>
                  <a:pt x="1843230" y="1922269"/>
                  <a:pt x="1668693" y="1855463"/>
                  <a:pt x="1470163" y="1892826"/>
                </a:cubicBezTo>
                <a:cubicBezTo>
                  <a:pt x="1271633" y="1930189"/>
                  <a:pt x="1175654" y="1867956"/>
                  <a:pt x="882098" y="1892826"/>
                </a:cubicBezTo>
                <a:cubicBezTo>
                  <a:pt x="588542" y="1917696"/>
                  <a:pt x="629507" y="1886869"/>
                  <a:pt x="505736" y="1892826"/>
                </a:cubicBezTo>
                <a:cubicBezTo>
                  <a:pt x="381965" y="1898783"/>
                  <a:pt x="150962" y="1867787"/>
                  <a:pt x="0" y="1892826"/>
                </a:cubicBezTo>
                <a:cubicBezTo>
                  <a:pt x="-5585" y="1747943"/>
                  <a:pt x="7008" y="1591495"/>
                  <a:pt x="0" y="1419620"/>
                </a:cubicBezTo>
                <a:cubicBezTo>
                  <a:pt x="-7008" y="1247745"/>
                  <a:pt x="16504" y="1054644"/>
                  <a:pt x="0" y="946413"/>
                </a:cubicBezTo>
                <a:cubicBezTo>
                  <a:pt x="-16504" y="838182"/>
                  <a:pt x="51297" y="683956"/>
                  <a:pt x="0" y="473207"/>
                </a:cubicBezTo>
                <a:cubicBezTo>
                  <a:pt x="-51297" y="262458"/>
                  <a:pt x="7363" y="121088"/>
                  <a:pt x="0" y="0"/>
                </a:cubicBezTo>
                <a:close/>
              </a:path>
            </a:pathLst>
          </a:custGeom>
          <a:ln w="19050">
            <a:noFill/>
            <a:extLst>
              <a:ext uri="{C807C97D-BFC1-408E-A445-0C87EB9F89A2}">
                <ask:lineSketchStyleProps xmlns:ask="http://schemas.microsoft.com/office/drawing/2018/sketchyshapes" sd="1219033472">
                  <a:prstGeom prst="rect">
                    <a:avLst/>
                  </a:prstGeom>
                  <ask:type>
                    <ask:lineSketchScribble/>
                  </ask:type>
                </ask:lineSketchStyleProps>
              </a:ext>
            </a:extLst>
          </a:ln>
          <a:effectLst>
            <a:outerShdw blurRad="12700" dir="5400000" algn="ctr" rotWithShape="0">
              <a:schemeClr val="bg1"/>
            </a:outerShdw>
          </a:effectLst>
        </p:spPr>
        <p:txBody>
          <a:bodyPr wrap="square">
            <a:spAutoFit/>
          </a:bodyPr>
          <a:lstStyle/>
          <a:p>
            <a:pPr marL="457200" indent="-457200">
              <a:spcAft>
                <a:spcPts val="600"/>
              </a:spcAft>
              <a:defRPr/>
            </a:pPr>
            <a:r>
              <a:rPr lang="el-GR" sz="2800" b="1" i="1" dirty="0">
                <a:solidFill>
                  <a:srgbClr val="000042"/>
                </a:solidFill>
                <a:effectLst>
                  <a:outerShdw blurRad="50800" dist="25400" dir="5400000" algn="ctr" rotWithShape="0">
                    <a:srgbClr val="1A0E74"/>
                  </a:outerShdw>
                </a:effectLst>
                <a:latin typeface="Times New Roman" panose="02020603050405020304" pitchFamily="18" charset="0"/>
                <a:cs typeface="Times New Roman" panose="02020603050405020304" pitchFamily="18" charset="0"/>
              </a:rPr>
              <a:t>Γλωσσοκουλτούρα (</a:t>
            </a:r>
            <a:r>
              <a:rPr lang="en-US" sz="2800" b="1" i="1" dirty="0">
                <a:solidFill>
                  <a:srgbClr val="000042"/>
                </a:solidFill>
                <a:effectLst>
                  <a:outerShdw blurRad="50800" dist="25400" dir="5400000" algn="ctr" rotWithShape="0">
                    <a:srgbClr val="1A0E74"/>
                  </a:outerShdw>
                </a:effectLst>
                <a:latin typeface="Times New Roman" panose="02020603050405020304" pitchFamily="18" charset="0"/>
                <a:cs typeface="Times New Roman" panose="02020603050405020304" pitchFamily="18" charset="0"/>
              </a:rPr>
              <a:t>languaculture)</a:t>
            </a:r>
            <a:r>
              <a:rPr lang="el-GR" sz="2800" i="1" dirty="0">
                <a:solidFill>
                  <a:srgbClr val="000042"/>
                </a:solidFill>
                <a:effectLst>
                  <a:outerShdw blurRad="50800" dist="25400" dir="5400000" algn="ctr" rotWithShape="0">
                    <a:srgbClr val="1A0E74"/>
                  </a:outerShdw>
                </a:effectLst>
                <a:latin typeface="Times New Roman" panose="02020603050405020304" pitchFamily="18" charset="0"/>
                <a:cs typeface="Times New Roman" panose="02020603050405020304" pitchFamily="18" charset="0"/>
              </a:rPr>
              <a:t>:</a:t>
            </a:r>
            <a:r>
              <a:rPr lang="el-GR" sz="2800" i="1" dirty="0">
                <a:solidFill>
                  <a:srgbClr val="000042"/>
                </a:solidFill>
                <a:effectLst>
                  <a:outerShdw blurRad="50800" dist="25400" dir="5400000" algn="ctr" rotWithShape="0">
                    <a:srgbClr val="7A0000"/>
                  </a:outerShdw>
                </a:effectLst>
                <a:latin typeface="Times New Roman" panose="02020603050405020304" pitchFamily="18" charset="0"/>
                <a:cs typeface="Times New Roman" panose="02020603050405020304" pitchFamily="18" charset="0"/>
              </a:rPr>
              <a:t> </a:t>
            </a:r>
          </a:p>
          <a:p>
            <a:pPr marL="4763" indent="-4763">
              <a:defRPr/>
            </a:pPr>
            <a:r>
              <a:rPr lang="el-GR" sz="2800" dirty="0">
                <a:solidFill>
                  <a:srgbClr val="000042"/>
                </a:solidFill>
                <a:effectLst>
                  <a:outerShdw blurRad="50800" dist="25400" dir="5400000" algn="ctr" rotWithShape="0">
                    <a:srgbClr val="7A0000"/>
                  </a:outerShdw>
                </a:effectLst>
                <a:latin typeface="Times New Roman" panose="02020603050405020304" pitchFamily="18" charset="0"/>
                <a:cs typeface="Times New Roman" panose="02020603050405020304" pitchFamily="18" charset="0"/>
              </a:rPr>
              <a:t>«Η άμεση σχέση της γλώσσας μιας κουλτούρας με το πολιτιστικό πλαίσιο εντός του οποίου διαμορφώνεται και χρησιμοποιείται».</a:t>
            </a:r>
          </a:p>
          <a:p>
            <a:pPr marL="457200" indent="-457200" algn="r">
              <a:defRPr/>
            </a:pPr>
            <a:r>
              <a:rPr lang="el-GR" sz="2800" dirty="0">
                <a:solidFill>
                  <a:srgbClr val="000042"/>
                </a:solidFill>
                <a:effectLst>
                  <a:outerShdw blurRad="50800" dist="25400" dir="5400000" algn="ctr" rotWithShape="0">
                    <a:srgbClr val="7A0000"/>
                  </a:outerShdw>
                </a:effectLst>
                <a:latin typeface="Times New Roman" panose="02020603050405020304" pitchFamily="18" charset="0"/>
                <a:cs typeface="Times New Roman" panose="02020603050405020304" pitchFamily="18" charset="0"/>
              </a:rPr>
              <a:t>(</a:t>
            </a:r>
            <a:r>
              <a:rPr lang="en-US" sz="2800" dirty="0">
                <a:solidFill>
                  <a:srgbClr val="000042"/>
                </a:solidFill>
                <a:effectLst>
                  <a:outerShdw blurRad="50800" dist="25400" dir="5400000" algn="ctr" rotWithShape="0">
                    <a:srgbClr val="7A0000"/>
                  </a:outerShdw>
                </a:effectLst>
                <a:latin typeface="Times New Roman" panose="02020603050405020304" pitchFamily="18" charset="0"/>
                <a:cs typeface="Times New Roman" panose="02020603050405020304" pitchFamily="18" charset="0"/>
              </a:rPr>
              <a:t>Agar 1994: 232)</a:t>
            </a:r>
          </a:p>
        </p:txBody>
      </p:sp>
      <p:sp>
        <p:nvSpPr>
          <p:cNvPr id="3" name="TextBox 2">
            <a:extLst>
              <a:ext uri="{FF2B5EF4-FFF2-40B4-BE49-F238E27FC236}">
                <a16:creationId xmlns:a16="http://schemas.microsoft.com/office/drawing/2014/main" id="{7A83AF1D-07DC-A50F-5FAF-6FE89B0E97A5}"/>
              </a:ext>
            </a:extLst>
          </p:cNvPr>
          <p:cNvSpPr txBox="1"/>
          <p:nvPr/>
        </p:nvSpPr>
        <p:spPr>
          <a:xfrm>
            <a:off x="1026777" y="4293096"/>
            <a:ext cx="10945216" cy="1538883"/>
          </a:xfrm>
          <a:prstGeom prst="rect">
            <a:avLst/>
          </a:prstGeom>
          <a:noFill/>
        </p:spPr>
        <p:txBody>
          <a:bodyPr wrap="square">
            <a:spAutoFit/>
          </a:bodyPr>
          <a:lstStyle/>
          <a:p>
            <a:pPr marL="457200" indent="-457200">
              <a:spcAft>
                <a:spcPts val="600"/>
              </a:spcAft>
              <a:defRPr/>
            </a:pPr>
            <a:r>
              <a:rPr lang="el-GR" sz="2800" b="1" i="1" dirty="0">
                <a:solidFill>
                  <a:srgbClr val="000042"/>
                </a:solidFill>
                <a:effectLst>
                  <a:outerShdw blurRad="50800" dist="25400" dir="5400000" algn="ctr" rotWithShape="0">
                    <a:srgbClr val="1A0E74"/>
                  </a:outerShdw>
                </a:effectLst>
                <a:latin typeface="Times New Roman" panose="02020603050405020304" pitchFamily="18" charset="0"/>
                <a:cs typeface="Times New Roman" panose="02020603050405020304" pitchFamily="18" charset="0"/>
              </a:rPr>
              <a:t>Πλούσια σημεία (</a:t>
            </a:r>
            <a:r>
              <a:rPr lang="en-US" sz="2800" b="1" i="1" dirty="0">
                <a:solidFill>
                  <a:srgbClr val="000042"/>
                </a:solidFill>
                <a:effectLst>
                  <a:outerShdw blurRad="50800" dist="25400" dir="5400000" algn="ctr" rotWithShape="0">
                    <a:srgbClr val="1A0E74"/>
                  </a:outerShdw>
                </a:effectLst>
                <a:latin typeface="Times New Roman" panose="02020603050405020304" pitchFamily="18" charset="0"/>
                <a:cs typeface="Times New Roman" panose="02020603050405020304" pitchFamily="18" charset="0"/>
              </a:rPr>
              <a:t>rich or hot points):</a:t>
            </a:r>
            <a:endParaRPr lang="el-GR" sz="2800" b="1" i="1" dirty="0">
              <a:solidFill>
                <a:srgbClr val="000042"/>
              </a:solidFill>
              <a:effectLst>
                <a:outerShdw blurRad="50800" dist="25400" dir="5400000" algn="ctr" rotWithShape="0">
                  <a:srgbClr val="1A0E74"/>
                </a:outerShdw>
              </a:effectLst>
              <a:latin typeface="Times New Roman" panose="02020603050405020304" pitchFamily="18" charset="0"/>
              <a:cs typeface="Times New Roman" panose="02020603050405020304" pitchFamily="18" charset="0"/>
            </a:endParaRPr>
          </a:p>
          <a:p>
            <a:pPr>
              <a:spcAft>
                <a:spcPts val="600"/>
              </a:spcAft>
            </a:pPr>
            <a:r>
              <a:rPr lang="el-GR" sz="2800" dirty="0">
                <a:solidFill>
                  <a:srgbClr val="171745"/>
                </a:solidFill>
                <a:effectLst>
                  <a:outerShdw blurRad="38100" dist="38100" dir="2700000" algn="tl">
                    <a:srgbClr val="820000">
                      <a:alpha val="43000"/>
                    </a:srgbClr>
                  </a:outerShdw>
                </a:effectLst>
                <a:latin typeface="Times New Roman" panose="02020603050405020304" pitchFamily="18" charset="0"/>
                <a:cs typeface="Times New Roman" panose="02020603050405020304" pitchFamily="18" charset="0"/>
              </a:rPr>
              <a:t>Τα στοιχεία μιας γλώσσας με έντονες (</a:t>
            </a:r>
            <a:r>
              <a:rPr lang="el-GR" sz="2800" dirty="0" err="1">
                <a:solidFill>
                  <a:srgbClr val="171745"/>
                </a:solidFill>
                <a:effectLst>
                  <a:outerShdw blurRad="38100" dist="38100" dir="2700000" algn="tl">
                    <a:srgbClr val="820000">
                      <a:alpha val="43000"/>
                    </a:srgbClr>
                  </a:outerShdw>
                </a:effectLst>
                <a:latin typeface="Times New Roman" panose="02020603050405020304" pitchFamily="18" charset="0"/>
                <a:cs typeface="Times New Roman" panose="02020603050405020304" pitchFamily="18" charset="0"/>
              </a:rPr>
              <a:t>ιδιο</a:t>
            </a:r>
            <a:r>
              <a:rPr lang="el-GR" sz="2800" dirty="0">
                <a:solidFill>
                  <a:srgbClr val="171745"/>
                </a:solidFill>
                <a:effectLst>
                  <a:outerShdw blurRad="38100" dist="38100" dir="2700000" algn="tl">
                    <a:srgbClr val="820000">
                      <a:alpha val="43000"/>
                    </a:srgbClr>
                  </a:outerShdw>
                </a:effectLst>
                <a:latin typeface="Times New Roman" panose="02020603050405020304" pitchFamily="18" charset="0"/>
                <a:cs typeface="Times New Roman" panose="02020603050405020304" pitchFamily="18" charset="0"/>
              </a:rPr>
              <a:t>)πολιτισμικές συνυποδηλώσεις</a:t>
            </a:r>
            <a:r>
              <a:rPr lang="en-US" sz="2800" dirty="0">
                <a:solidFill>
                  <a:srgbClr val="171745"/>
                </a:solidFill>
                <a:effectLst>
                  <a:outerShdw blurRad="38100" dist="38100" dir="2700000" algn="tl">
                    <a:srgbClr val="820000">
                      <a:alpha val="43000"/>
                    </a:srgbClr>
                  </a:outerShdw>
                </a:effectLst>
                <a:latin typeface="Times New Roman" panose="02020603050405020304" pitchFamily="18" charset="0"/>
                <a:cs typeface="Times New Roman" panose="02020603050405020304" pitchFamily="18" charset="0"/>
              </a:rPr>
              <a:t>.</a:t>
            </a:r>
            <a:endParaRPr lang="el-GR" sz="2800" dirty="0">
              <a:solidFill>
                <a:srgbClr val="171745"/>
              </a:solidFill>
              <a:effectLst>
                <a:outerShdw blurRad="38100" dist="38100" dir="2700000" algn="tl">
                  <a:srgbClr val="820000">
                    <a:alpha val="43000"/>
                  </a:srgbClr>
                </a:outerShdw>
              </a:effectLst>
              <a:latin typeface="Times New Roman" panose="02020603050405020304" pitchFamily="18" charset="0"/>
              <a:cs typeface="Times New Roman" panose="02020603050405020304" pitchFamily="18" charset="0"/>
            </a:endParaRPr>
          </a:p>
          <a:p>
            <a:r>
              <a:rPr lang="el-GR" sz="2800" dirty="0">
                <a:solidFill>
                  <a:srgbClr val="000042"/>
                </a:solidFill>
                <a:effectLst>
                  <a:outerShdw blurRad="38100" dist="38100" dir="2700000" algn="tl">
                    <a:srgbClr val="820000">
                      <a:alpha val="43000"/>
                    </a:srgbClr>
                  </a:outerShdw>
                </a:effectLst>
                <a:latin typeface="Times New Roman" panose="02020603050405020304" pitchFamily="18" charset="0"/>
                <a:cs typeface="Times New Roman" panose="02020603050405020304" pitchFamily="18" charset="0"/>
              </a:rPr>
              <a:t>π.χ. </a:t>
            </a:r>
            <a:r>
              <a:rPr lang="en-US" sz="2800" dirty="0">
                <a:solidFill>
                  <a:srgbClr val="000042"/>
                </a:solidFill>
                <a:effectLst>
                  <a:outerShdw blurRad="38100" dist="38100" dir="2700000" algn="tl">
                    <a:srgbClr val="820000">
                      <a:alpha val="43000"/>
                    </a:srgbClr>
                  </a:outerShdw>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Bank Holiday</a:t>
            </a:r>
            <a:endParaRPr lang="it-IT" sz="2800" dirty="0">
              <a:solidFill>
                <a:srgbClr val="00004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a:extLst>
              <a:ext uri="{FF2B5EF4-FFF2-40B4-BE49-F238E27FC236}">
                <a16:creationId xmlns:a16="http://schemas.microsoft.com/office/drawing/2014/main" id="{65BD97AA-6AB7-6182-5FF8-AF1C62A9C7E0}"/>
              </a:ext>
            </a:extLst>
          </p:cNvPr>
          <p:cNvSpPr txBox="1">
            <a:spLocks noChangeArrowheads="1"/>
          </p:cNvSpPr>
          <p:nvPr/>
        </p:nvSpPr>
        <p:spPr bwMode="auto">
          <a:xfrm>
            <a:off x="2351584" y="332656"/>
            <a:ext cx="684053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l-GR" altLang="en-US" sz="4400" b="1" dirty="0">
                <a:solidFill>
                  <a:srgbClr val="7A0000"/>
                </a:solidFill>
                <a:effectLst>
                  <a:outerShdw blurRad="50800" dist="38100" dir="5400000" algn="ctr" rotWithShape="0">
                    <a:srgbClr val="000042"/>
                  </a:outerShdw>
                </a:effectLst>
                <a:latin typeface="Times New Roman" panose="02020603050405020304" pitchFamily="18" charset="0"/>
                <a:cs typeface="Times New Roman" panose="02020603050405020304" pitchFamily="18" charset="0"/>
              </a:rPr>
              <a:t>Κειμενικές λειτουργίες</a:t>
            </a:r>
          </a:p>
        </p:txBody>
      </p:sp>
      <p:sp>
        <p:nvSpPr>
          <p:cNvPr id="5123" name="Ορθογώνιο 1">
            <a:extLst>
              <a:ext uri="{FF2B5EF4-FFF2-40B4-BE49-F238E27FC236}">
                <a16:creationId xmlns:a16="http://schemas.microsoft.com/office/drawing/2014/main" id="{FB93D29D-1A14-BFC7-41B8-B44713532256}"/>
              </a:ext>
            </a:extLst>
          </p:cNvPr>
          <p:cNvSpPr>
            <a:spLocks noChangeArrowheads="1"/>
          </p:cNvSpPr>
          <p:nvPr/>
        </p:nvSpPr>
        <p:spPr bwMode="auto">
          <a:xfrm>
            <a:off x="695400" y="1636201"/>
            <a:ext cx="10801200" cy="3872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lnSpc>
                <a:spcPts val="4000"/>
              </a:lnSpc>
              <a:spcBef>
                <a:spcPct val="0"/>
              </a:spcBef>
              <a:spcAft>
                <a:spcPts val="1800"/>
              </a:spcAft>
              <a:buFontTx/>
              <a:buAutoNum type="arabicParenR"/>
            </a:pPr>
            <a:r>
              <a:rPr lang="el-GR" altLang="it-IT" sz="2400" b="1"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Η</a:t>
            </a:r>
            <a:r>
              <a:rPr lang="el-GR" altLang="it-IT" sz="2400" b="1" i="1"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 αναφορική λειτουργία: </a:t>
            </a:r>
            <a:r>
              <a:rPr lang="el-GR" altLang="it-IT" sz="2400" dirty="0">
                <a:solidFill>
                  <a:srgbClr val="000042"/>
                </a:solidFill>
                <a:latin typeface="Times New Roman" panose="02020603050405020304" pitchFamily="18" charset="0"/>
                <a:cs typeface="Times New Roman" panose="02020603050405020304" pitchFamily="18" charset="0"/>
              </a:rPr>
              <a:t>αναφέρεται σε αντικείμενα και φαινόμενα του κόσμου ή ενός συγκεκριμένου κόσμου και μπορεί να διακριθεί σε: </a:t>
            </a:r>
          </a:p>
          <a:p>
            <a:pPr marL="895350" algn="just">
              <a:spcBef>
                <a:spcPct val="0"/>
              </a:spcBef>
              <a:spcAft>
                <a:spcPts val="1200"/>
              </a:spcAft>
              <a:buNone/>
            </a:pPr>
            <a:r>
              <a:rPr lang="el-GR" altLang="it-IT" sz="2400" b="1"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α)	</a:t>
            </a:r>
            <a:r>
              <a:rPr lang="el-GR" altLang="it-IT" sz="2400" b="1" i="1"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πληροφοριακή</a:t>
            </a:r>
            <a:r>
              <a:rPr lang="el-GR" altLang="it-IT" sz="2400" dirty="0">
                <a:solidFill>
                  <a:srgbClr val="000042"/>
                </a:solidFill>
                <a:effectLst>
                  <a:outerShdw blurRad="50800" dist="12700" dir="5400000" algn="ctr" rotWithShape="0">
                    <a:srgbClr val="1A0E74"/>
                  </a:outerShdw>
                </a:effectLst>
                <a:latin typeface="Times New Roman" panose="02020603050405020304" pitchFamily="18" charset="0"/>
                <a:cs typeface="Times New Roman" panose="02020603050405020304" pitchFamily="18" charset="0"/>
              </a:rPr>
              <a:t> </a:t>
            </a:r>
            <a:r>
              <a:rPr lang="el-GR" altLang="it-IT" sz="2400" dirty="0">
                <a:solidFill>
                  <a:srgbClr val="000042"/>
                </a:solidFill>
                <a:latin typeface="Times New Roman" panose="02020603050405020304" pitchFamily="18" charset="0"/>
                <a:cs typeface="Times New Roman" panose="02020603050405020304" pitchFamily="18" charset="0"/>
              </a:rPr>
              <a:t>(όταν ο στόχος είναι η ενημέρωση του δέκτη για ένα συμβάν, μια ανακάλυψη, ένα νέο προϊόν κ.λπ.),</a:t>
            </a:r>
            <a:r>
              <a:rPr lang="el-GR" altLang="it-IT" sz="2400" dirty="0">
                <a:solidFill>
                  <a:srgbClr val="000042"/>
                </a:solidFill>
                <a:effectLst>
                  <a:outerShdw blurRad="50800" dist="12700" dir="5400000" algn="ctr" rotWithShape="0">
                    <a:srgbClr val="1A0E74"/>
                  </a:outerShdw>
                </a:effectLst>
                <a:latin typeface="Times New Roman" panose="02020603050405020304" pitchFamily="18" charset="0"/>
                <a:cs typeface="Times New Roman" panose="02020603050405020304" pitchFamily="18" charset="0"/>
              </a:rPr>
              <a:t> </a:t>
            </a:r>
          </a:p>
          <a:p>
            <a:pPr marL="895350" algn="just">
              <a:spcBef>
                <a:spcPct val="0"/>
              </a:spcBef>
              <a:spcAft>
                <a:spcPts val="1200"/>
              </a:spcAft>
              <a:buNone/>
            </a:pPr>
            <a:r>
              <a:rPr lang="el-GR" altLang="it-IT" sz="2400" b="1"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β)	</a:t>
            </a:r>
            <a:r>
              <a:rPr lang="el-GR" altLang="it-IT" sz="2400" b="1" i="1"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κατευθυντήρια</a:t>
            </a:r>
            <a:r>
              <a:rPr lang="el-GR" altLang="it-IT" sz="2400" dirty="0">
                <a:solidFill>
                  <a:srgbClr val="000042"/>
                </a:solidFill>
                <a:effectLst>
                  <a:outerShdw blurRad="50800" dist="12700" dir="5400000" algn="ctr" rotWithShape="0">
                    <a:srgbClr val="1A0E74"/>
                  </a:outerShdw>
                </a:effectLst>
                <a:latin typeface="Times New Roman" panose="02020603050405020304" pitchFamily="18" charset="0"/>
                <a:cs typeface="Times New Roman" panose="02020603050405020304" pitchFamily="18" charset="0"/>
              </a:rPr>
              <a:t> </a:t>
            </a:r>
            <a:r>
              <a:rPr lang="el-GR" altLang="it-IT" sz="2400" dirty="0">
                <a:solidFill>
                  <a:srgbClr val="000042"/>
                </a:solidFill>
                <a:latin typeface="Times New Roman" panose="02020603050405020304" pitchFamily="18" charset="0"/>
                <a:cs typeface="Times New Roman" panose="02020603050405020304" pitchFamily="18" charset="0"/>
              </a:rPr>
              <a:t>(όταν το κείμενο αφορά για παράδειγμα οδηγίες χρήσης, λήψης φαρμάκων κ.λπ.) ή</a:t>
            </a:r>
            <a:r>
              <a:rPr lang="el-GR" altLang="it-IT" sz="2400" dirty="0">
                <a:solidFill>
                  <a:srgbClr val="000042"/>
                </a:solidFill>
                <a:effectLst>
                  <a:outerShdw blurRad="50800" dist="12700" dir="5400000" algn="ctr" rotWithShape="0">
                    <a:srgbClr val="1A0E74"/>
                  </a:outerShdw>
                </a:effectLst>
                <a:latin typeface="Times New Roman" panose="02020603050405020304" pitchFamily="18" charset="0"/>
                <a:cs typeface="Times New Roman" panose="02020603050405020304" pitchFamily="18" charset="0"/>
              </a:rPr>
              <a:t> </a:t>
            </a:r>
          </a:p>
          <a:p>
            <a:pPr marL="895350" algn="just">
              <a:spcBef>
                <a:spcPct val="0"/>
              </a:spcBef>
              <a:buNone/>
            </a:pPr>
            <a:r>
              <a:rPr lang="el-GR" altLang="it-IT" sz="2400" b="1"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γ)	</a:t>
            </a:r>
            <a:r>
              <a:rPr lang="el-GR" altLang="it-IT" sz="2400" b="1" i="1"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διδακτική</a:t>
            </a:r>
            <a:r>
              <a:rPr lang="el-GR" altLang="it-IT" sz="2400" dirty="0">
                <a:solidFill>
                  <a:srgbClr val="000042"/>
                </a:solidFill>
                <a:effectLst>
                  <a:outerShdw blurRad="50800" dist="12700" dir="5400000" algn="ctr" rotWithShape="0">
                    <a:srgbClr val="1A0E74"/>
                  </a:outerShdw>
                </a:effectLst>
                <a:latin typeface="Times New Roman" panose="02020603050405020304" pitchFamily="18" charset="0"/>
                <a:cs typeface="Times New Roman" panose="02020603050405020304" pitchFamily="18" charset="0"/>
              </a:rPr>
              <a:t> </a:t>
            </a:r>
            <a:r>
              <a:rPr lang="el-GR" altLang="it-IT" sz="2400" dirty="0">
                <a:solidFill>
                  <a:srgbClr val="000042"/>
                </a:solidFill>
                <a:latin typeface="Times New Roman" panose="02020603050405020304" pitchFamily="18" charset="0"/>
                <a:cs typeface="Times New Roman" panose="02020603050405020304" pitchFamily="18" charset="0"/>
              </a:rPr>
              <a:t>(όταν εξυπηρετεί μαθησιακούς σκοπούς).</a:t>
            </a:r>
            <a:r>
              <a:rPr lang="el-GR" altLang="it-IT" sz="2400" dirty="0">
                <a:solidFill>
                  <a:srgbClr val="000042"/>
                </a:solidFill>
                <a:effectLst>
                  <a:outerShdw blurRad="50800" dist="12700" dir="5400000" algn="ctr" rotWithShape="0">
                    <a:srgbClr val="1A0E74"/>
                  </a:outerShdw>
                </a:effectLst>
                <a:latin typeface="Times New Roman" panose="02020603050405020304" pitchFamily="18" charset="0"/>
                <a:cs typeface="Times New Roman" panose="02020603050405020304" pitchFamily="18" charset="0"/>
              </a:rPr>
              <a:t> </a:t>
            </a:r>
          </a:p>
          <a:p>
            <a:pPr algn="just">
              <a:spcBef>
                <a:spcPct val="0"/>
              </a:spcBef>
              <a:buFontTx/>
              <a:buNone/>
            </a:pPr>
            <a:endParaRPr lang="en-US" altLang="it-IT" sz="2400" dirty="0">
              <a:solidFill>
                <a:srgbClr val="000042"/>
              </a:solidFill>
              <a:effectLst>
                <a:outerShdw blurRad="50800" dist="12700" dir="5400000" algn="ctr" rotWithShape="0">
                  <a:srgbClr val="7A0000"/>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B04A146E-4CD2-D252-9F71-5EB9200A874B}"/>
              </a:ext>
            </a:extLst>
          </p:cNvPr>
          <p:cNvSpPr/>
          <p:nvPr/>
        </p:nvSpPr>
        <p:spPr>
          <a:xfrm>
            <a:off x="263352" y="1340768"/>
            <a:ext cx="11521280" cy="4832092"/>
          </a:xfrm>
          <a:prstGeom prst="rect">
            <a:avLst/>
          </a:prstGeom>
        </p:spPr>
        <p:txBody>
          <a:bodyPr wrap="square">
            <a:spAutoFit/>
          </a:bodyPr>
          <a:lstStyle>
            <a:lvl1pPr marL="457200" indent="-4572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452438" indent="-452438" algn="just">
              <a:defRPr/>
            </a:pPr>
            <a:r>
              <a:rPr lang="el-GR" altLang="it-IT" sz="2400"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2)	Η </a:t>
            </a:r>
            <a:r>
              <a:rPr lang="el-GR" altLang="it-IT" sz="2400" b="1" i="1"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εκφραστική λειτουργία</a:t>
            </a:r>
            <a:r>
              <a:rPr lang="el-GR" altLang="it-IT" sz="2400"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a:t>
            </a:r>
            <a:r>
              <a:rPr lang="el-GR" altLang="it-IT" sz="2400" dirty="0">
                <a:solidFill>
                  <a:srgbClr val="000042"/>
                </a:solidFill>
                <a:effectLst>
                  <a:outerShdw blurRad="50800" dist="12700" dir="5400000" algn="ctr" rotWithShape="0">
                    <a:srgbClr val="7A0000"/>
                  </a:outerShdw>
                </a:effectLst>
                <a:latin typeface="Times New Roman" panose="02020603050405020304" pitchFamily="18" charset="0"/>
                <a:cs typeface="Times New Roman" panose="02020603050405020304" pitchFamily="18" charset="0"/>
              </a:rPr>
              <a:t> </a:t>
            </a:r>
            <a:r>
              <a:rPr lang="el-GR" altLang="it-IT" sz="2400" dirty="0">
                <a:solidFill>
                  <a:srgbClr val="000042"/>
                </a:solidFill>
                <a:latin typeface="Times New Roman" panose="02020603050405020304" pitchFamily="18" charset="0"/>
                <a:cs typeface="Times New Roman" panose="02020603050405020304" pitchFamily="18" charset="0"/>
              </a:rPr>
              <a:t>αναφέρεται τόσο στις αισθητικές πτυχές των λογοτεχνικών και ποιητικών κειμένων όσο και στη στάση του πομπού (δημιουργός του κειμένου) απέναντι σε αντικείμενα και φαινόμενα.</a:t>
            </a:r>
            <a:endParaRPr lang="en-US" altLang="it-IT" sz="2400" dirty="0">
              <a:solidFill>
                <a:srgbClr val="000042"/>
              </a:solidFill>
              <a:latin typeface="Times New Roman" panose="02020603050405020304" pitchFamily="18" charset="0"/>
              <a:cs typeface="Times New Roman" panose="02020603050405020304" pitchFamily="18" charset="0"/>
            </a:endParaRPr>
          </a:p>
          <a:p>
            <a:pPr algn="just">
              <a:spcAft>
                <a:spcPts val="1200"/>
              </a:spcAft>
            </a:pPr>
            <a:endParaRPr lang="el-GR" altLang="it-IT" sz="2400" dirty="0">
              <a:solidFill>
                <a:srgbClr val="262673"/>
              </a:solidFill>
              <a:latin typeface="Times New Roman" panose="02020603050405020304" pitchFamily="18" charset="0"/>
              <a:cs typeface="Times New Roman" panose="02020603050405020304" pitchFamily="18" charset="0"/>
            </a:endParaRPr>
          </a:p>
          <a:p>
            <a:pPr algn="just"/>
            <a:r>
              <a:rPr lang="el-GR" altLang="it-IT" sz="2400"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3)	Η </a:t>
            </a:r>
            <a:r>
              <a:rPr lang="el-GR" altLang="it-IT" sz="2400" b="1" i="1"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κλητική λειτουργία</a:t>
            </a:r>
            <a:r>
              <a:rPr lang="el-GR" altLang="it-IT" sz="2400"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a:t>
            </a:r>
            <a:r>
              <a:rPr lang="el-GR" altLang="it-IT" sz="2400" dirty="0">
                <a:solidFill>
                  <a:srgbClr val="000042"/>
                </a:solidFill>
                <a:effectLst>
                  <a:outerShdw blurRad="50800" dist="25400" dir="5400000" algn="ctr" rotWithShape="0">
                    <a:srgbClr val="820000"/>
                  </a:outerShdw>
                </a:effectLst>
                <a:latin typeface="Times New Roman" panose="02020603050405020304" pitchFamily="18" charset="0"/>
                <a:cs typeface="Times New Roman" panose="02020603050405020304" pitchFamily="18" charset="0"/>
              </a:rPr>
              <a:t> </a:t>
            </a:r>
            <a:r>
              <a:rPr lang="el-GR" altLang="it-IT" sz="2400" dirty="0">
                <a:solidFill>
                  <a:srgbClr val="000042"/>
                </a:solidFill>
                <a:latin typeface="Times New Roman" panose="02020603050405020304" pitchFamily="18" charset="0"/>
                <a:cs typeface="Times New Roman" panose="02020603050405020304" pitchFamily="18" charset="0"/>
              </a:rPr>
              <a:t>αποσκοπεί στο να δημιουργήσει συγκεκριμένες αντιδράσεις και συναισθήματα στον δέκτη του κειμένου και να τον κάνει να αντιδράσει με συγκεκριμένο τρόπο (π.χ. να αγοράσει ένα συγκεκριμένο προϊόν, να μοιραστεί απόψεις με κάποιους άλλους, να πάρει θέση απέναντι σε ένα πολιτικό γεγονός κ.λπ.).</a:t>
            </a:r>
          </a:p>
          <a:p>
            <a:pPr algn="just">
              <a:spcAft>
                <a:spcPts val="1200"/>
              </a:spcAft>
            </a:pPr>
            <a:endParaRPr lang="en-US" altLang="it-IT" sz="2400" dirty="0">
              <a:solidFill>
                <a:srgbClr val="000042"/>
              </a:solidFill>
              <a:effectLst>
                <a:outerShdw blurRad="50800" dist="25400" dir="5400000" algn="ctr" rotWithShape="0">
                  <a:srgbClr val="820000"/>
                </a:outerShdw>
              </a:effectLst>
              <a:latin typeface="Times New Roman" panose="02020603050405020304" pitchFamily="18" charset="0"/>
              <a:cs typeface="Times New Roman" panose="02020603050405020304" pitchFamily="18" charset="0"/>
            </a:endParaRPr>
          </a:p>
          <a:p>
            <a:r>
              <a:rPr lang="el-GR" altLang="it-IT" sz="2400"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4)	Η </a:t>
            </a:r>
            <a:r>
              <a:rPr lang="el-GR" altLang="it-IT" sz="2400" b="1" i="1"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φατική λειτουργία</a:t>
            </a:r>
            <a:r>
              <a:rPr lang="el-GR" altLang="it-IT" sz="2400" dirty="0">
                <a:solidFill>
                  <a:srgbClr val="000042"/>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a:t>
            </a:r>
            <a:r>
              <a:rPr lang="el-GR" altLang="it-IT" sz="2400" dirty="0">
                <a:solidFill>
                  <a:srgbClr val="000042"/>
                </a:solidFill>
                <a:effectLst>
                  <a:outerShdw blurRad="50800" dist="25400" dir="5400000" algn="ctr" rotWithShape="0">
                    <a:srgbClr val="820000"/>
                  </a:outerShdw>
                </a:effectLst>
                <a:latin typeface="Times New Roman" panose="02020603050405020304" pitchFamily="18" charset="0"/>
                <a:cs typeface="Times New Roman" panose="02020603050405020304" pitchFamily="18" charset="0"/>
              </a:rPr>
              <a:t> </a:t>
            </a:r>
            <a:r>
              <a:rPr lang="el-GR" altLang="it-IT" sz="2400" dirty="0">
                <a:solidFill>
                  <a:srgbClr val="000042"/>
                </a:solidFill>
                <a:latin typeface="Times New Roman" panose="02020603050405020304" pitchFamily="18" charset="0"/>
                <a:cs typeface="Times New Roman" panose="02020603050405020304" pitchFamily="18" charset="0"/>
              </a:rPr>
              <a:t>αποσκοπεί στο να ξεκινήσει, να διατηρήσει ή να λήξει την επαφή μεταξύ πομπού και δέκτη του κειμένου. Εξυπηρετείται από τη χρήση γλωσσικών, μη γλωσσικών και παραγλωσσικών στοιχείων.</a:t>
            </a:r>
            <a:endParaRPr lang="en-US" altLang="it-IT" sz="2400" dirty="0">
              <a:solidFill>
                <a:srgbClr val="000042"/>
              </a:solidFill>
              <a:latin typeface="Times New Roman" panose="02020603050405020304" pitchFamily="18" charset="0"/>
              <a:cs typeface="Times New Roman" panose="02020603050405020304" pitchFamily="18" charset="0"/>
            </a:endParaRPr>
          </a:p>
        </p:txBody>
      </p:sp>
      <p:sp>
        <p:nvSpPr>
          <p:cNvPr id="2" name="Text Box 4">
            <a:extLst>
              <a:ext uri="{FF2B5EF4-FFF2-40B4-BE49-F238E27FC236}">
                <a16:creationId xmlns:a16="http://schemas.microsoft.com/office/drawing/2014/main" id="{AD904FC0-C5A2-8EE7-67F2-22FF92E66D57}"/>
              </a:ext>
            </a:extLst>
          </p:cNvPr>
          <p:cNvSpPr txBox="1">
            <a:spLocks noChangeArrowheads="1"/>
          </p:cNvSpPr>
          <p:nvPr/>
        </p:nvSpPr>
        <p:spPr bwMode="auto">
          <a:xfrm>
            <a:off x="2351584" y="332656"/>
            <a:ext cx="684053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l-GR" altLang="en-US" sz="4400" b="1" dirty="0">
                <a:solidFill>
                  <a:srgbClr val="7A0000"/>
                </a:solidFill>
                <a:effectLst>
                  <a:outerShdw blurRad="50800" dist="38100" dir="5400000" algn="ctr" rotWithShape="0">
                    <a:srgbClr val="000042"/>
                  </a:outerShdw>
                </a:effectLst>
                <a:latin typeface="Times New Roman" panose="02020603050405020304" pitchFamily="18" charset="0"/>
                <a:cs typeface="Times New Roman" panose="02020603050405020304" pitchFamily="18" charset="0"/>
              </a:rPr>
              <a:t>Κειμενικές λειτουργίες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1000"/>
            <a:lum/>
          </a:blip>
          <a:srcRect/>
          <a:tile tx="0" ty="0" sx="100000" sy="100000" flip="none" algn="tl"/>
        </a:blip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7F81C2C-00A0-A5E2-9B7F-9480A7958D12}"/>
              </a:ext>
            </a:extLst>
          </p:cNvPr>
          <p:cNvSpPr>
            <a:spLocks noGrp="1" noChangeArrowheads="1"/>
          </p:cNvSpPr>
          <p:nvPr>
            <p:ph type="title"/>
          </p:nvPr>
        </p:nvSpPr>
        <p:spPr>
          <a:xfrm>
            <a:off x="1996845" y="189740"/>
            <a:ext cx="8229600" cy="764704"/>
          </a:xfrm>
        </p:spPr>
        <p:txBody>
          <a:bodyPr>
            <a:normAutofit/>
          </a:bodyPr>
          <a:lstStyle/>
          <a:p>
            <a:pPr algn="ctr" defTabSz="457200"/>
            <a:r>
              <a:rPr lang="el-GR" altLang="en-US" b="1" dirty="0">
                <a:solidFill>
                  <a:srgbClr val="7A0000"/>
                </a:solidFill>
                <a:effectLst>
                  <a:outerShdw blurRad="50800" dist="38100" dir="5400000" algn="ctr" rotWithShape="0">
                    <a:srgbClr val="000042"/>
                  </a:outerShdw>
                </a:effectLst>
                <a:latin typeface="Times New Roman" panose="02020603050405020304" pitchFamily="18" charset="0"/>
                <a:ea typeface="+mn-ea"/>
                <a:cs typeface="Times New Roman" panose="02020603050405020304" pitchFamily="18" charset="0"/>
              </a:rPr>
              <a:t>Μεταφραστικά προβλήματα</a:t>
            </a:r>
          </a:p>
        </p:txBody>
      </p:sp>
      <p:sp>
        <p:nvSpPr>
          <p:cNvPr id="11268" name="Text Box 4">
            <a:extLst>
              <a:ext uri="{FF2B5EF4-FFF2-40B4-BE49-F238E27FC236}">
                <a16:creationId xmlns:a16="http://schemas.microsoft.com/office/drawing/2014/main" id="{07768F9E-8C02-20AC-40DE-94B50347987A}"/>
              </a:ext>
            </a:extLst>
          </p:cNvPr>
          <p:cNvSpPr txBox="1">
            <a:spLocks noChangeArrowheads="1"/>
          </p:cNvSpPr>
          <p:nvPr/>
        </p:nvSpPr>
        <p:spPr bwMode="auto">
          <a:xfrm>
            <a:off x="839416" y="1196752"/>
            <a:ext cx="723109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i="1" dirty="0">
                <a:solidFill>
                  <a:srgbClr val="171745"/>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a:t>
            </a:r>
            <a:r>
              <a:rPr lang="el-GR" altLang="en-US" b="1" i="1" dirty="0">
                <a:solidFill>
                  <a:srgbClr val="171745"/>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 Πραγματολογικά προβλήματα</a:t>
            </a:r>
          </a:p>
        </p:txBody>
      </p:sp>
      <p:sp>
        <p:nvSpPr>
          <p:cNvPr id="11269" name="Text Box 5">
            <a:extLst>
              <a:ext uri="{FF2B5EF4-FFF2-40B4-BE49-F238E27FC236}">
                <a16:creationId xmlns:a16="http://schemas.microsoft.com/office/drawing/2014/main" id="{B92A3663-3B8C-AD47-B630-31070A967657}"/>
              </a:ext>
            </a:extLst>
          </p:cNvPr>
          <p:cNvSpPr txBox="1">
            <a:spLocks noChangeArrowheads="1"/>
          </p:cNvSpPr>
          <p:nvPr/>
        </p:nvSpPr>
        <p:spPr bwMode="auto">
          <a:xfrm>
            <a:off x="1096106" y="1774047"/>
            <a:ext cx="10918513" cy="2092881"/>
          </a:xfrm>
          <a:prstGeom prst="rect">
            <a:avLst/>
          </a:prstGeom>
          <a:noFill/>
          <a:ln>
            <a:noFill/>
          </a:ln>
          <a:effec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200"/>
              </a:spcAft>
              <a:buFontTx/>
              <a:buNone/>
              <a:defRPr/>
            </a:pPr>
            <a:r>
              <a:rPr lang="el-GR"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Απορρέουν από τις διαφορές των επικοινωνιακών καταστάσεων εντός των οποίων χρησιμοποιούνται τα κείμενα αφετηρίας και υποδοχής.</a:t>
            </a:r>
            <a:endPar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spcBef>
                <a:spcPct val="0"/>
              </a:spcBef>
              <a:buFontTx/>
              <a:buNone/>
            </a:pP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π.χ. </a:t>
            </a: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δεικτικά συστήματα</a:t>
            </a: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μεταφορικός λόγος</a:t>
            </a: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τοπικοί &amp; χρονικοί </a:t>
            </a:r>
          </a:p>
          <a:p>
            <a:pPr eaLnBrk="1" hangingPunct="1">
              <a:spcBef>
                <a:spcPct val="0"/>
              </a:spcBef>
              <a:buFontTx/>
              <a:buNone/>
            </a:pP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προσδιορισμοί</a:t>
            </a:r>
            <a:endPar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spcBef>
                <a:spcPct val="0"/>
              </a:spcBef>
              <a:buFontTx/>
              <a:buNone/>
              <a:defRPr/>
            </a:pPr>
            <a:endParaRPr lang="el-GR" altLang="en-US" sz="2400" dirty="0">
              <a:solidFill>
                <a:srgbClr val="003366"/>
              </a:solidFill>
              <a:latin typeface="Times New Roman" panose="02020603050405020304" pitchFamily="18" charset="0"/>
              <a:cs typeface="Times New Roman" panose="02020603050405020304" pitchFamily="18" charset="0"/>
            </a:endParaRPr>
          </a:p>
        </p:txBody>
      </p:sp>
      <p:sp>
        <p:nvSpPr>
          <p:cNvPr id="11270" name="Text Box 6">
            <a:extLst>
              <a:ext uri="{FF2B5EF4-FFF2-40B4-BE49-F238E27FC236}">
                <a16:creationId xmlns:a16="http://schemas.microsoft.com/office/drawing/2014/main" id="{74D94532-957D-A238-9165-BC748E60A698}"/>
              </a:ext>
            </a:extLst>
          </p:cNvPr>
          <p:cNvSpPr txBox="1">
            <a:spLocks noChangeArrowheads="1"/>
          </p:cNvSpPr>
          <p:nvPr/>
        </p:nvSpPr>
        <p:spPr bwMode="auto">
          <a:xfrm>
            <a:off x="857265" y="4037512"/>
            <a:ext cx="81489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l-GR" altLang="en-US" i="1" dirty="0">
                <a:solidFill>
                  <a:srgbClr val="171745"/>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 </a:t>
            </a:r>
            <a:r>
              <a:rPr lang="el-GR" altLang="en-US" b="1" i="1" dirty="0">
                <a:solidFill>
                  <a:srgbClr val="171745"/>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Προβλήματα διαπολιτισμικότητας</a:t>
            </a:r>
          </a:p>
        </p:txBody>
      </p:sp>
      <p:sp>
        <p:nvSpPr>
          <p:cNvPr id="11271" name="Text Box 7">
            <a:extLst>
              <a:ext uri="{FF2B5EF4-FFF2-40B4-BE49-F238E27FC236}">
                <a16:creationId xmlns:a16="http://schemas.microsoft.com/office/drawing/2014/main" id="{739A5985-8FE5-1141-8C75-D97A158401E7}"/>
              </a:ext>
            </a:extLst>
          </p:cNvPr>
          <p:cNvSpPr txBox="1">
            <a:spLocks noChangeArrowheads="1"/>
          </p:cNvSpPr>
          <p:nvPr/>
        </p:nvSpPr>
        <p:spPr bwMode="auto">
          <a:xfrm>
            <a:off x="1096106" y="4666309"/>
            <a:ext cx="10804486"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200"/>
              </a:spcAft>
              <a:buFontTx/>
              <a:buNone/>
            </a:pP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Διαφορές σε νόρμες &amp; συμβάσεις μεταξύ </a:t>
            </a:r>
            <a:r>
              <a:rPr lang="en-US"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a:t>
            </a: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.Π.-Κ.Σ., μονάδες μέτρησης, μορφές καθημερινής επικοινωνίας </a:t>
            </a:r>
            <a:r>
              <a:rPr lang="el-GR" altLang="en-US" sz="2400" dirty="0" err="1">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κ.λ.π</a:t>
            </a: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eaLnBrk="1" hangingPunct="1">
              <a:spcBef>
                <a:spcPct val="0"/>
              </a:spcBef>
              <a:buNone/>
            </a:pP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π.χ. συνταγές μαγειρικής, οδηγίες χρήσης, τουριστικοί οδηγοί</a:t>
            </a:r>
          </a:p>
          <a:p>
            <a:pPr eaLnBrk="1" hangingPunct="1">
              <a:spcBef>
                <a:spcPct val="0"/>
              </a:spcBef>
              <a:buFontTx/>
              <a:buNone/>
            </a:pPr>
            <a:endParaRPr lang="el-GR" altLang="en-US" sz="2400" dirty="0">
              <a:solidFill>
                <a:srgbClr val="003366"/>
              </a:solidFill>
              <a:latin typeface="Times New Roman" panose="02020603050405020304" pitchFamily="18" charset="0"/>
              <a:cs typeface="Times New Roman" panose="02020603050405020304" pitchFamily="18" charset="0"/>
            </a:endParaRPr>
          </a:p>
        </p:txBody>
      </p:sp>
      <p:sp>
        <p:nvSpPr>
          <p:cNvPr id="11276" name="Text Box 12">
            <a:extLst>
              <a:ext uri="{FF2B5EF4-FFF2-40B4-BE49-F238E27FC236}">
                <a16:creationId xmlns:a16="http://schemas.microsoft.com/office/drawing/2014/main" id="{B176A783-D365-10A0-F401-0952D3152426}"/>
              </a:ext>
            </a:extLst>
          </p:cNvPr>
          <p:cNvSpPr txBox="1">
            <a:spLocks noChangeArrowheads="1"/>
          </p:cNvSpPr>
          <p:nvPr/>
        </p:nvSpPr>
        <p:spPr bwMode="auto">
          <a:xfrm>
            <a:off x="1955801" y="5808663"/>
            <a:ext cx="1847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l-GR" altLang="en-US" sz="2000" dirty="0">
              <a:solidFill>
                <a:srgbClr val="003366"/>
              </a:solidFill>
              <a:latin typeface="Times New Roman" panose="02020603050405020304" pitchFamily="18" charset="0"/>
              <a:cs typeface="Times New Roman" panose="02020603050405020304" pitchFamily="18" charset="0"/>
            </a:endParaRPr>
          </a:p>
        </p:txBody>
      </p:sp>
      <p:sp>
        <p:nvSpPr>
          <p:cNvPr id="11277" name="Rectangle 13">
            <a:extLst>
              <a:ext uri="{FF2B5EF4-FFF2-40B4-BE49-F238E27FC236}">
                <a16:creationId xmlns:a16="http://schemas.microsoft.com/office/drawing/2014/main" id="{9C3C6A3E-A588-C110-0EC7-488B517C50D1}"/>
              </a:ext>
            </a:extLst>
          </p:cNvPr>
          <p:cNvSpPr>
            <a:spLocks noChangeArrowheads="1"/>
          </p:cNvSpPr>
          <p:nvPr/>
        </p:nvSpPr>
        <p:spPr bwMode="auto">
          <a:xfrm>
            <a:off x="1919289" y="3252788"/>
            <a:ext cx="1847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l-GR" altLang="en-US" sz="2000" dirty="0">
              <a:solidFill>
                <a:srgbClr val="003366"/>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a:extLst>
              <a:ext uri="{FF2B5EF4-FFF2-40B4-BE49-F238E27FC236}">
                <a16:creationId xmlns:a16="http://schemas.microsoft.com/office/drawing/2014/main" id="{6A7124F2-6246-DA66-118E-9BFF434ED202}"/>
              </a:ext>
            </a:extLst>
          </p:cNvPr>
          <p:cNvSpPr txBox="1">
            <a:spLocks noChangeArrowheads="1"/>
          </p:cNvSpPr>
          <p:nvPr/>
        </p:nvSpPr>
        <p:spPr bwMode="auto">
          <a:xfrm>
            <a:off x="1631504" y="1340768"/>
            <a:ext cx="4883003" cy="486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0000"/>
              </a:lnSpc>
              <a:spcBef>
                <a:spcPct val="0"/>
              </a:spcBef>
              <a:buNone/>
            </a:pPr>
            <a:r>
              <a:rPr lang="el-GR" altLang="en-US" b="1" i="1" dirty="0">
                <a:solidFill>
                  <a:srgbClr val="171745"/>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 Διαγλωσσικά προβλήματα</a:t>
            </a:r>
          </a:p>
        </p:txBody>
      </p:sp>
      <p:sp>
        <p:nvSpPr>
          <p:cNvPr id="14341" name="Text Box 5">
            <a:extLst>
              <a:ext uri="{FF2B5EF4-FFF2-40B4-BE49-F238E27FC236}">
                <a16:creationId xmlns:a16="http://schemas.microsoft.com/office/drawing/2014/main" id="{B719131C-B6B3-C02B-8614-E35DECCF6849}"/>
              </a:ext>
            </a:extLst>
          </p:cNvPr>
          <p:cNvSpPr txBox="1">
            <a:spLocks noChangeArrowheads="1"/>
          </p:cNvSpPr>
          <p:nvPr/>
        </p:nvSpPr>
        <p:spPr bwMode="auto">
          <a:xfrm>
            <a:off x="1910061" y="1940842"/>
            <a:ext cx="515461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(π.χ. </a:t>
            </a: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ψευδόφιλες λέξεις</a:t>
            </a: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έμμεσος λόγος)</a:t>
            </a:r>
          </a:p>
        </p:txBody>
      </p:sp>
      <p:sp>
        <p:nvSpPr>
          <p:cNvPr id="14342" name="Text Box 6">
            <a:extLst>
              <a:ext uri="{FF2B5EF4-FFF2-40B4-BE49-F238E27FC236}">
                <a16:creationId xmlns:a16="http://schemas.microsoft.com/office/drawing/2014/main" id="{F6B35D68-9B89-E07E-4471-DFC4017E75E9}"/>
              </a:ext>
            </a:extLst>
          </p:cNvPr>
          <p:cNvSpPr txBox="1">
            <a:spLocks noChangeArrowheads="1"/>
          </p:cNvSpPr>
          <p:nvPr/>
        </p:nvSpPr>
        <p:spPr bwMode="auto">
          <a:xfrm>
            <a:off x="1659359" y="4217318"/>
            <a:ext cx="6073266" cy="486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0000"/>
              </a:lnSpc>
              <a:spcBef>
                <a:spcPct val="0"/>
              </a:spcBef>
              <a:buNone/>
            </a:pPr>
            <a:r>
              <a:rPr lang="el-GR" altLang="en-US" b="1" i="1" dirty="0">
                <a:solidFill>
                  <a:srgbClr val="171745"/>
                </a:solidFill>
                <a:effectLst>
                  <a:outerShdw blurRad="50800" dist="25400" dir="5400000" algn="ctr" rotWithShape="0">
                    <a:srgbClr val="002774"/>
                  </a:outerShdw>
                </a:effectLst>
                <a:latin typeface="Times New Roman" panose="02020603050405020304" pitchFamily="18" charset="0"/>
                <a:cs typeface="Times New Roman" panose="02020603050405020304" pitchFamily="18" charset="0"/>
              </a:rPr>
              <a:t>• Κειμενοϊδιομορφικά προβλήματα</a:t>
            </a:r>
          </a:p>
        </p:txBody>
      </p:sp>
      <p:sp>
        <p:nvSpPr>
          <p:cNvPr id="14343" name="Text Box 7">
            <a:extLst>
              <a:ext uri="{FF2B5EF4-FFF2-40B4-BE49-F238E27FC236}">
                <a16:creationId xmlns:a16="http://schemas.microsoft.com/office/drawing/2014/main" id="{93379743-E3A4-402A-8720-BDF42AD08AE2}"/>
              </a:ext>
            </a:extLst>
          </p:cNvPr>
          <p:cNvSpPr txBox="1">
            <a:spLocks noChangeArrowheads="1"/>
          </p:cNvSpPr>
          <p:nvPr/>
        </p:nvSpPr>
        <p:spPr bwMode="auto">
          <a:xfrm>
            <a:off x="1910060" y="4904706"/>
            <a:ext cx="782955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(περιεχόμενο, εξωγλωσσικά στοιχεία, λογοτεχνική έκφραση)</a:t>
            </a:r>
          </a:p>
        </p:txBody>
      </p:sp>
      <p:sp>
        <p:nvSpPr>
          <p:cNvPr id="14344" name="Text Box 8">
            <a:extLst>
              <a:ext uri="{FF2B5EF4-FFF2-40B4-BE49-F238E27FC236}">
                <a16:creationId xmlns:a16="http://schemas.microsoft.com/office/drawing/2014/main" id="{4CFE331C-4094-D220-3DBB-01A3F7815FF9}"/>
              </a:ext>
            </a:extLst>
          </p:cNvPr>
          <p:cNvSpPr txBox="1">
            <a:spLocks noChangeArrowheads="1"/>
          </p:cNvSpPr>
          <p:nvPr/>
        </p:nvSpPr>
        <p:spPr bwMode="auto">
          <a:xfrm>
            <a:off x="1910060" y="5493669"/>
            <a:ext cx="6049962"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π.χ. λογοπαίγνια, παρηχήσεις, ομοιοκαταληξίες</a:t>
            </a:r>
          </a:p>
        </p:txBody>
      </p:sp>
      <p:grpSp>
        <p:nvGrpSpPr>
          <p:cNvPr id="14347" name="Group 11">
            <a:extLst>
              <a:ext uri="{FF2B5EF4-FFF2-40B4-BE49-F238E27FC236}">
                <a16:creationId xmlns:a16="http://schemas.microsoft.com/office/drawing/2014/main" id="{D1812A16-AA84-CDD6-3595-86E6E6AD2A97}"/>
              </a:ext>
            </a:extLst>
          </p:cNvPr>
          <p:cNvGrpSpPr>
            <a:grpSpLocks/>
          </p:cNvGrpSpPr>
          <p:nvPr/>
        </p:nvGrpSpPr>
        <p:grpSpPr bwMode="auto">
          <a:xfrm>
            <a:off x="3998467" y="2486942"/>
            <a:ext cx="1544637" cy="954088"/>
            <a:chOff x="683" y="1343"/>
            <a:chExt cx="973" cy="601"/>
          </a:xfrm>
        </p:grpSpPr>
        <p:sp>
          <p:nvSpPr>
            <p:cNvPr id="8200" name="Line 9">
              <a:extLst>
                <a:ext uri="{FF2B5EF4-FFF2-40B4-BE49-F238E27FC236}">
                  <a16:creationId xmlns:a16="http://schemas.microsoft.com/office/drawing/2014/main" id="{32DA3A5F-CC78-EAFA-F86B-6A485158B542}"/>
                </a:ext>
              </a:extLst>
            </p:cNvPr>
            <p:cNvSpPr>
              <a:spLocks noChangeShapeType="1"/>
            </p:cNvSpPr>
            <p:nvPr/>
          </p:nvSpPr>
          <p:spPr bwMode="auto">
            <a:xfrm>
              <a:off x="1110" y="1343"/>
              <a:ext cx="0" cy="318"/>
            </a:xfrm>
            <a:prstGeom prst="line">
              <a:avLst/>
            </a:prstGeom>
            <a:noFill/>
            <a:ln w="44450">
              <a:solidFill>
                <a:srgbClr val="1A0E74"/>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solidFill>
                  <a:srgbClr val="1A0E74"/>
                </a:solidFill>
              </a:endParaRPr>
            </a:p>
          </p:txBody>
        </p:sp>
        <p:sp>
          <p:nvSpPr>
            <p:cNvPr id="8201" name="Text Box 10">
              <a:extLst>
                <a:ext uri="{FF2B5EF4-FFF2-40B4-BE49-F238E27FC236}">
                  <a16:creationId xmlns:a16="http://schemas.microsoft.com/office/drawing/2014/main" id="{925F1397-24E1-A0AA-3D2B-9211FED0AA37}"/>
                </a:ext>
              </a:extLst>
            </p:cNvPr>
            <p:cNvSpPr txBox="1">
              <a:spLocks noChangeArrowheads="1"/>
            </p:cNvSpPr>
            <p:nvPr/>
          </p:nvSpPr>
          <p:spPr bwMode="auto">
            <a:xfrm>
              <a:off x="683" y="1653"/>
              <a:ext cx="97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2400" dirty="0">
                  <a:solidFill>
                    <a:srgbClr val="00004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ορολογία ?</a:t>
              </a:r>
            </a:p>
          </p:txBody>
        </p:sp>
      </p:grpSp>
      <p:sp>
        <p:nvSpPr>
          <p:cNvPr id="2" name="Rectangle 2">
            <a:extLst>
              <a:ext uri="{FF2B5EF4-FFF2-40B4-BE49-F238E27FC236}">
                <a16:creationId xmlns:a16="http://schemas.microsoft.com/office/drawing/2014/main" id="{E4B212C4-89B2-5B77-D225-B1EF02836E0A}"/>
              </a:ext>
            </a:extLst>
          </p:cNvPr>
          <p:cNvSpPr>
            <a:spLocks noGrp="1" noChangeArrowheads="1"/>
          </p:cNvSpPr>
          <p:nvPr>
            <p:ph type="title"/>
          </p:nvPr>
        </p:nvSpPr>
        <p:spPr>
          <a:xfrm>
            <a:off x="1996845" y="189740"/>
            <a:ext cx="8229600" cy="764704"/>
          </a:xfrm>
        </p:spPr>
        <p:txBody>
          <a:bodyPr>
            <a:normAutofit/>
          </a:bodyPr>
          <a:lstStyle/>
          <a:p>
            <a:pPr algn="ctr" defTabSz="457200"/>
            <a:r>
              <a:rPr lang="el-GR" altLang="en-US" b="1" dirty="0">
                <a:solidFill>
                  <a:srgbClr val="7A0000"/>
                </a:solidFill>
                <a:effectLst>
                  <a:outerShdw blurRad="50800" dist="38100" dir="5400000" algn="ctr" rotWithShape="0">
                    <a:srgbClr val="000042"/>
                  </a:outerShdw>
                </a:effectLst>
                <a:latin typeface="Times New Roman" panose="02020603050405020304" pitchFamily="18" charset="0"/>
                <a:ea typeface="+mn-ea"/>
                <a:cs typeface="Times New Roman" panose="02020603050405020304" pitchFamily="18" charset="0"/>
              </a:rPr>
              <a:t>Μεταφραστικά προβλήματα</a:t>
            </a:r>
          </a:p>
        </p:txBody>
      </p:sp>
    </p:spTree>
  </p:cSld>
  <p:clrMapOvr>
    <a:masterClrMapping/>
  </p:clrMapOvr>
</p:sld>
</file>

<file path=ppt/theme/theme1.xml><?xml version="1.0" encoding="utf-8"?>
<a:theme xmlns:a="http://schemas.openxmlformats.org/drawingml/2006/main" name="Προεπιλεγμένη σχεδίαση">
  <a:themeElements>
    <a:clrScheme name="Θέμα του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3457</TotalTime>
  <Words>529</Words>
  <Application>Microsoft Office PowerPoint</Application>
  <PresentationFormat>Ευρεία οθόνη</PresentationFormat>
  <Paragraphs>43</Paragraphs>
  <Slides>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7</vt:i4>
      </vt:variant>
    </vt:vector>
  </HeadingPairs>
  <TitlesOfParts>
    <vt:vector size="12" baseType="lpstr">
      <vt:lpstr>Arial</vt:lpstr>
      <vt:lpstr>Calibri</vt:lpstr>
      <vt:lpstr>Calibri Light</vt:lpstr>
      <vt:lpstr>Times New Roman</vt:lpstr>
      <vt:lpstr>Προεπιλεγμένη σχεδίαση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Μεταφραστικά προβλήματα</vt:lpstr>
      <vt:lpstr>Μεταφραστικά προβλήματα</vt:lpstr>
    </vt:vector>
  </TitlesOfParts>
  <Company>DFLTI IU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KELANDRIAS</dc:creator>
  <cp:lastModifiedBy>Panayotis Kelandrias</cp:lastModifiedBy>
  <cp:revision>54</cp:revision>
  <dcterms:created xsi:type="dcterms:W3CDTF">2013-10-07T17:21:06Z</dcterms:created>
  <dcterms:modified xsi:type="dcterms:W3CDTF">2022-10-01T08:27:10Z</dcterms:modified>
</cp:coreProperties>
</file>