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70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7" autoAdjust="0"/>
    <p:restoredTop sz="94660"/>
  </p:normalViewPr>
  <p:slideViewPr>
    <p:cSldViewPr snapToGrid="0">
      <p:cViewPr varScale="1">
        <p:scale>
          <a:sx n="83" d="100"/>
          <a:sy n="83" d="100"/>
        </p:scale>
        <p:origin x="85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2001CE8-7665-41DB-D860-5091B7E6D6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94BBCB4A-0F47-1367-AA8B-1C5281E227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57587B2B-CAAB-0AA2-8E2B-E27E654EB3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78DFC-3451-4417-8062-BB75611AFD5E}" type="datetimeFigureOut">
              <a:rPr lang="el-GR" smtClean="0"/>
              <a:t>13/2/2025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DB2EA405-32F5-BA3A-0D9B-068FF26B1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0FE92613-B5C7-2A58-9D43-52F9F186F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A87F1-9ABA-425B-907D-124A74E4D4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98569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E202DCB-7591-0286-985A-9AF021A1F2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0AE76BF0-1905-EF6F-831B-665052F133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61B5E15-A737-982B-FA78-C0FC8DE14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78DFC-3451-4417-8062-BB75611AFD5E}" type="datetimeFigureOut">
              <a:rPr lang="el-GR" smtClean="0"/>
              <a:t>13/2/2025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1E7CE2D-D77C-8A3B-9E69-260BC0CB32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7CAF267D-BC29-734E-C69E-6989B9E3A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A87F1-9ABA-425B-907D-124A74E4D4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95575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372D2C88-8A3E-C1BC-1222-51272E88B0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09A38488-9367-7D71-2DEA-82EE4B1645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5DF1704-0C67-51F5-BCFF-AA44AFDF57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78DFC-3451-4417-8062-BB75611AFD5E}" type="datetimeFigureOut">
              <a:rPr lang="el-GR" smtClean="0"/>
              <a:t>13/2/2025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424A01D4-D63B-784B-4782-3AF8DFA5A1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A2CB2AA7-BA7C-1459-0931-8EA16E496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A87F1-9ABA-425B-907D-124A74E4D4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63385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9503F70-B178-E820-177C-52EEF2BEC5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8D3017C-684D-4355-99D2-1225649915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A8CA2105-97AC-F663-F624-8A3822B153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78DFC-3451-4417-8062-BB75611AFD5E}" type="datetimeFigureOut">
              <a:rPr lang="el-GR" smtClean="0"/>
              <a:t>13/2/2025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3044D97-362F-0739-83FC-0E17F196D2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D0B00B7-B067-7990-A306-6231F6042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A87F1-9ABA-425B-907D-124A74E4D4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31136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CA88658-B6EC-4C04-2545-22858525C5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9F1EDAF2-0A0C-D341-3B25-4883E7E20A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C0FAE4B8-D656-9433-462B-E689ED61CA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78DFC-3451-4417-8062-BB75611AFD5E}" type="datetimeFigureOut">
              <a:rPr lang="el-GR" smtClean="0"/>
              <a:t>13/2/2025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A5B6250-315D-28BF-D1F5-EF4AE1925A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C6804768-48D0-4B73-0640-51748C6D6B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A87F1-9ABA-425B-907D-124A74E4D4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82131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24D1829-EB49-A49D-EC48-296E54CDD4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34FEE0D-F482-28F6-1759-F309AE286B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1616BBB1-DAF6-E6F1-D47C-70FAC5FC90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7B56735C-28CB-3255-9820-2FF9B52C9F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78DFC-3451-4417-8062-BB75611AFD5E}" type="datetimeFigureOut">
              <a:rPr lang="el-GR" smtClean="0"/>
              <a:t>13/2/2025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04280464-5F42-FD84-33A9-95BA33CCC2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9B4B0A55-615B-8F3F-7964-011774B847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A87F1-9ABA-425B-907D-124A74E4D4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25341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BF425BC-06DA-5475-F2E2-07453FEF92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509A95C9-255D-02C9-500C-E5E817CDFD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5CC52B04-13E5-0E98-9AB5-EC6F795165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964846B8-25EC-3287-BC6C-D06152E413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0383F383-589F-2789-B242-88031C4E54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1FB6C84B-BE02-935C-3BEB-0A4D23C595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78DFC-3451-4417-8062-BB75611AFD5E}" type="datetimeFigureOut">
              <a:rPr lang="el-GR" smtClean="0"/>
              <a:t>13/2/2025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7EE0CE1F-000B-9F9F-BABA-2370BBE72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C0F24AB8-6257-5A0F-6816-2F1FD5367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A87F1-9ABA-425B-907D-124A74E4D4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6954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75EFB09-1BAF-74DB-F742-C103DABA46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9AFDF8A2-CD2A-240E-CD69-54ECACDA97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78DFC-3451-4417-8062-BB75611AFD5E}" type="datetimeFigureOut">
              <a:rPr lang="el-GR" smtClean="0"/>
              <a:t>13/2/2025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17056E3F-AE6A-8D27-7AE9-B5720A1B7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E1FCE7FF-8431-9EF4-BB49-52A89DAAAE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A87F1-9ABA-425B-907D-124A74E4D4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86650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EB116382-1BBC-A83F-2BDC-E3F0AC407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78DFC-3451-4417-8062-BB75611AFD5E}" type="datetimeFigureOut">
              <a:rPr lang="el-GR" smtClean="0"/>
              <a:t>13/2/2025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E37B701D-E988-2468-00D5-B34D682AAD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88F57F14-A2A2-9F51-29D9-A8E7CE92D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A87F1-9ABA-425B-907D-124A74E4D4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8438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AB44E44-CA1B-A252-C37E-6838D500D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B75D4E7-18C1-566C-4325-03AB893A9E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424AD7EE-B478-213D-9085-40EE1909EE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AB152DF6-D135-8504-5F3B-4DEED8409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78DFC-3451-4417-8062-BB75611AFD5E}" type="datetimeFigureOut">
              <a:rPr lang="el-GR" smtClean="0"/>
              <a:t>13/2/2025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C95954B7-8975-A0FF-BA4F-1CB77CCE7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E2E23C4D-457F-4E01-DB80-485D8FFF7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A87F1-9ABA-425B-907D-124A74E4D4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78079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B1AED26-A9E0-1805-7D05-1816D2E4A2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2E269E68-1346-0F13-E254-54C9C65CE7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D1F9DA40-6954-E6F5-5161-518C870320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5292F647-AF59-5DCA-D781-7CCF80D561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78DFC-3451-4417-8062-BB75611AFD5E}" type="datetimeFigureOut">
              <a:rPr lang="el-GR" smtClean="0"/>
              <a:t>13/2/2025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BD1A0A60-58F0-E7B1-F143-66821217A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D8DA57EE-BFEF-9B7E-3C61-1F98622A2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A87F1-9ABA-425B-907D-124A74E4D4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70863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1C6ECA9C-A774-3E83-05CE-14D97F2DA7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6BD410BB-2E8B-4659-0521-5369EE4062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819DD882-03F6-7083-0916-A8002CAD64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178DFC-3451-4417-8062-BB75611AFD5E}" type="datetimeFigureOut">
              <a:rPr lang="el-GR" smtClean="0"/>
              <a:t>13/2/2025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CA484A8-47D0-6285-944D-6A8D6F4D4D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5407207-82AE-0EE3-D88F-38CAF3519D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0A87F1-9ABA-425B-907D-124A74E4D4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915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0B133AB-62C4-8EAF-8F12-8DA9129B670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sz="3200" b="1" dirty="0"/>
              <a:t>«Θεματικός Τουρισμός  – Τουρισμός Υγείας»</a:t>
            </a:r>
            <a:br>
              <a:rPr lang="el-GR" sz="3200" b="1" dirty="0"/>
            </a:br>
            <a:r>
              <a:rPr lang="el-GR" sz="3200" b="1" dirty="0"/>
              <a:t>Εαρινό Εξάμηνο Η’ 2025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A9C4438B-6C92-EADA-F18E-9D44708EA8A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/>
              <a:t>Διάλεξη 10/11-2-2025</a:t>
            </a:r>
          </a:p>
          <a:p>
            <a:r>
              <a:rPr lang="el-GR" sz="1600" dirty="0"/>
              <a:t>Διδάσκων Δρ. Ευθύμιος Παππάς</a:t>
            </a:r>
          </a:p>
        </p:txBody>
      </p:sp>
    </p:spTree>
    <p:extLst>
      <p:ext uri="{BB962C8B-B14F-4D97-AF65-F5344CB8AC3E}">
        <p14:creationId xmlns:p14="http://schemas.microsoft.com/office/powerpoint/2010/main" val="329063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FB12C54-C10D-15CD-D1C3-F56DD81D9E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endParaRPr lang="el-GR" dirty="0">
              <a:solidFill>
                <a:srgbClr val="242424"/>
              </a:solidFill>
              <a:latin typeface="Segoe UI" panose="020B0502040204020203" pitchFamily="34" charset="0"/>
            </a:endParaRPr>
          </a:p>
          <a:p>
            <a:pPr algn="l"/>
            <a:r>
              <a:rPr lang="el-GR" b="0" i="0" dirty="0">
                <a:solidFill>
                  <a:srgbClr val="242424"/>
                </a:solidFill>
                <a:effectLst/>
                <a:latin typeface="Segoe UI" panose="020B0502040204020203" pitchFamily="34" charset="0"/>
              </a:rPr>
              <a:t>1 Ανάλυση πραγματικών παραδειγμάτων επιτυχίας στον τομέα.</a:t>
            </a:r>
          </a:p>
          <a:p>
            <a:pPr algn="l"/>
            <a:r>
              <a:rPr lang="el-GR" b="0" i="0" dirty="0">
                <a:solidFill>
                  <a:srgbClr val="242424"/>
                </a:solidFill>
                <a:effectLst/>
                <a:latin typeface="Segoe UI" panose="020B0502040204020203" pitchFamily="34" charset="0"/>
              </a:rPr>
              <a:t>• </a:t>
            </a:r>
          </a:p>
          <a:p>
            <a:pPr algn="l"/>
            <a:r>
              <a:rPr lang="el-GR" dirty="0">
                <a:solidFill>
                  <a:srgbClr val="242424"/>
                </a:solidFill>
                <a:latin typeface="Segoe UI" panose="020B0502040204020203" pitchFamily="34" charset="0"/>
              </a:rPr>
              <a:t>2 </a:t>
            </a:r>
            <a:r>
              <a:rPr lang="el-GR" b="0" i="0" dirty="0">
                <a:solidFill>
                  <a:srgbClr val="242424"/>
                </a:solidFill>
                <a:effectLst/>
                <a:latin typeface="Segoe UI" panose="020B0502040204020203" pitchFamily="34" charset="0"/>
              </a:rPr>
              <a:t>Παρουσίαση μελέτης περίπτωσης: Λουτρά Πόζαρ (Ελλάδα).</a:t>
            </a:r>
          </a:p>
          <a:p>
            <a:endParaRPr lang="el-GR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726EF308-5E1B-B787-FEFA-12D6BFBD73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489298"/>
            <a:ext cx="6893041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10</a:t>
            </a:r>
            <a:br>
              <a:rPr kumimoji="0" lang="el-GR" altLang="el-GR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l-GR" altLang="el-GR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Εβδομάδα 6: Μελέτες Περίπτωσης</a:t>
            </a:r>
          </a:p>
        </p:txBody>
      </p:sp>
    </p:spTree>
    <p:extLst>
      <p:ext uri="{BB962C8B-B14F-4D97-AF65-F5344CB8AC3E}">
        <p14:creationId xmlns:p14="http://schemas.microsoft.com/office/powerpoint/2010/main" val="23876407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4C9A3FA-5845-4274-3332-90045E407B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b="1" i="0" dirty="0">
                <a:solidFill>
                  <a:srgbClr val="242424"/>
                </a:solidFill>
                <a:effectLst/>
                <a:latin typeface="Segoe UI" panose="020B0502040204020203" pitchFamily="34" charset="0"/>
              </a:rPr>
              <a:t>11</a:t>
            </a:r>
            <a:br>
              <a:rPr lang="el-GR" sz="3200" b="1" i="0" dirty="0">
                <a:solidFill>
                  <a:srgbClr val="242424"/>
                </a:solidFill>
                <a:effectLst/>
                <a:latin typeface="Segoe UI" panose="020B0502040204020203" pitchFamily="34" charset="0"/>
              </a:rPr>
            </a:br>
            <a:r>
              <a:rPr lang="el-GR" sz="3200" b="1" i="0" dirty="0">
                <a:solidFill>
                  <a:srgbClr val="242424"/>
                </a:solidFill>
                <a:effectLst/>
                <a:latin typeface="Segoe UI" panose="020B0502040204020203" pitchFamily="34" charset="0"/>
              </a:rPr>
              <a:t>Εβδομάδα 7: Παρουσίαση Εργασιών και Εξετάσεις</a:t>
            </a:r>
            <a:br>
              <a:rPr lang="el-GR" sz="1200" b="0" i="0" dirty="0">
                <a:solidFill>
                  <a:srgbClr val="242424"/>
                </a:solidFill>
                <a:effectLst/>
                <a:latin typeface="Segoe UI" panose="020B0502040204020203" pitchFamily="34" charset="0"/>
              </a:rPr>
            </a:br>
            <a:r>
              <a:rPr lang="el-GR" sz="1200" b="0" i="0" dirty="0">
                <a:solidFill>
                  <a:srgbClr val="242424"/>
                </a:solidFill>
                <a:effectLst/>
                <a:latin typeface="Segoe UI" panose="020B0502040204020203" pitchFamily="34" charset="0"/>
              </a:rPr>
              <a:t>•</a:t>
            </a:r>
            <a:endParaRPr lang="el-GR" sz="32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B4D2C97-F2EB-53ED-4228-1950D3E27E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kumimoji="0" lang="el-GR" sz="3200" b="0" i="0" u="none" strike="noStrike" kern="1200" cap="none" spc="0" normalizeH="0" baseline="0" noProof="0" dirty="0">
              <a:ln>
                <a:noFill/>
              </a:ln>
              <a:solidFill>
                <a:srgbClr val="242424"/>
              </a:solidFill>
              <a:effectLst/>
              <a:uLnTx/>
              <a:uFillTx/>
              <a:latin typeface="Segoe UI" panose="020B0502040204020203" pitchFamily="34" charset="0"/>
              <a:ea typeface="+mj-ea"/>
              <a:cs typeface="+mj-cs"/>
            </a:endParaRPr>
          </a:p>
          <a:p>
            <a:r>
              <a:rPr kumimoji="0" lang="el-GR" sz="3200" b="0" i="0" u="none" strike="noStrike" kern="1200" cap="none" spc="0" normalizeH="0" baseline="0" noProof="0" dirty="0">
                <a:ln>
                  <a:noFill/>
                </a:ln>
                <a:solidFill>
                  <a:srgbClr val="242424"/>
                </a:solidFill>
                <a:effectLst/>
                <a:uLnTx/>
                <a:uFillTx/>
                <a:latin typeface="Segoe UI" panose="020B0502040204020203" pitchFamily="34" charset="0"/>
                <a:ea typeface="+mj-ea"/>
                <a:cs typeface="+mj-cs"/>
              </a:rPr>
              <a:t>Παρουσίαση ομαδικών εργασιών.</a:t>
            </a:r>
            <a:br>
              <a:rPr kumimoji="0" lang="el-GR" sz="3200" b="0" i="0" u="none" strike="noStrike" kern="1200" cap="none" spc="0" normalizeH="0" baseline="0" noProof="0" dirty="0">
                <a:ln>
                  <a:noFill/>
                </a:ln>
                <a:solidFill>
                  <a:srgbClr val="242424"/>
                </a:solidFill>
                <a:effectLst/>
                <a:uLnTx/>
                <a:uFillTx/>
                <a:latin typeface="Segoe UI" panose="020B0502040204020203" pitchFamily="34" charset="0"/>
                <a:ea typeface="+mj-ea"/>
                <a:cs typeface="+mj-cs"/>
              </a:rPr>
            </a:br>
            <a:r>
              <a:rPr kumimoji="0" lang="el-GR" sz="3200" b="0" i="0" u="none" strike="noStrike" kern="1200" cap="none" spc="0" normalizeH="0" baseline="0" noProof="0" dirty="0">
                <a:ln>
                  <a:noFill/>
                </a:ln>
                <a:solidFill>
                  <a:srgbClr val="242424"/>
                </a:solidFill>
                <a:effectLst/>
                <a:uLnTx/>
                <a:uFillTx/>
                <a:latin typeface="Segoe UI" panose="020B0502040204020203" pitchFamily="34" charset="0"/>
                <a:ea typeface="+mj-ea"/>
                <a:cs typeface="+mj-cs"/>
              </a:rPr>
              <a:t>• </a:t>
            </a:r>
          </a:p>
          <a:p>
            <a:r>
              <a:rPr kumimoji="0" lang="el-GR" sz="3200" b="0" i="0" u="none" strike="noStrike" kern="1200" cap="none" spc="0" normalizeH="0" baseline="0" noProof="0" dirty="0">
                <a:ln>
                  <a:noFill/>
                </a:ln>
                <a:solidFill>
                  <a:srgbClr val="242424"/>
                </a:solidFill>
                <a:effectLst/>
                <a:uLnTx/>
                <a:uFillTx/>
                <a:latin typeface="Segoe UI" panose="020B0502040204020203" pitchFamily="34" charset="0"/>
                <a:ea typeface="+mj-ea"/>
                <a:cs typeface="+mj-cs"/>
              </a:rPr>
              <a:t>Συμπεράσματα και απολογισμός μαθήματος.</a:t>
            </a:r>
            <a:br>
              <a:rPr kumimoji="0" lang="el-GR" sz="3200" b="0" i="0" u="none" strike="noStrike" kern="1200" cap="none" spc="0" normalizeH="0" baseline="0" noProof="0" dirty="0">
                <a:ln>
                  <a:noFill/>
                </a:ln>
                <a:solidFill>
                  <a:srgbClr val="242424"/>
                </a:solidFill>
                <a:effectLst/>
                <a:uLnTx/>
                <a:uFillTx/>
                <a:latin typeface="Segoe UI" panose="020B0502040204020203" pitchFamily="34" charset="0"/>
                <a:ea typeface="+mj-ea"/>
                <a:cs typeface="+mj-cs"/>
              </a:rPr>
            </a:br>
            <a:endParaRPr lang="el-GR" sz="3200" dirty="0"/>
          </a:p>
        </p:txBody>
      </p:sp>
    </p:spTree>
    <p:extLst>
      <p:ext uri="{BB962C8B-B14F-4D97-AF65-F5344CB8AC3E}">
        <p14:creationId xmlns:p14="http://schemas.microsoft.com/office/powerpoint/2010/main" val="17612000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C5877A2-28CF-D51D-DD9F-4C645FBB5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el-GR" sz="3200" b="1" dirty="0"/>
            </a:br>
            <a:br>
              <a:rPr lang="el-GR" sz="3200" b="1" dirty="0"/>
            </a:br>
            <a:r>
              <a:rPr lang="el-GR" sz="3200" b="1" dirty="0"/>
              <a:t>12</a:t>
            </a:r>
            <a:br>
              <a:rPr lang="el-GR" sz="3200" b="1" dirty="0"/>
            </a:br>
            <a:r>
              <a:rPr lang="el-GR" sz="3200" b="1" dirty="0"/>
              <a:t>Μελέτη Περίπτωσης: Λουτρά Πόζαρ (Ελλάδα</a:t>
            </a:r>
            <a:r>
              <a:rPr lang="el-GR" b="1" dirty="0"/>
              <a:t>)</a:t>
            </a:r>
            <a:br>
              <a:rPr lang="el-GR" b="1" dirty="0"/>
            </a:br>
            <a:r>
              <a:rPr lang="el-GR" b="1" dirty="0"/>
              <a:t>Ανάλυση:</a:t>
            </a:r>
            <a:br>
              <a:rPr lang="el-GR" b="1" dirty="0"/>
            </a:br>
            <a:endParaRPr lang="el-GR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959481D-A208-B54A-2501-7F64D0B19C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1. Πλεονεκτήματα:</a:t>
            </a:r>
          </a:p>
          <a:p>
            <a:endParaRPr lang="el-GR" dirty="0"/>
          </a:p>
          <a:p>
            <a:r>
              <a:rPr lang="el-GR" dirty="0"/>
              <a:t>• Φυσικό περιβάλλον και πηγές ιαματικών υδάτων.</a:t>
            </a:r>
          </a:p>
          <a:p>
            <a:endParaRPr lang="el-GR" dirty="0"/>
          </a:p>
          <a:p>
            <a:r>
              <a:rPr lang="el-GR" dirty="0"/>
              <a:t>• Συνδυασμός θεραπευτικών και ψυχαγωγικών δραστηριοτήτων.</a:t>
            </a:r>
          </a:p>
        </p:txBody>
      </p:sp>
    </p:spTree>
    <p:extLst>
      <p:ext uri="{BB962C8B-B14F-4D97-AF65-F5344CB8AC3E}">
        <p14:creationId xmlns:p14="http://schemas.microsoft.com/office/powerpoint/2010/main" val="20676136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69F1681-961B-44E8-C5D5-7D69551E78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b="1" dirty="0"/>
              <a:t>13</a:t>
            </a:r>
            <a:br>
              <a:rPr lang="el-GR" sz="3200" b="1" dirty="0"/>
            </a:br>
            <a:r>
              <a:rPr lang="el-GR" sz="3200" b="1" dirty="0"/>
              <a:t>2. Προκλήσεις: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24D2BF0-82FE-FE1A-1030-16C8D53A2B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1 Διαχείριση φυσικών πόρων.</a:t>
            </a:r>
          </a:p>
          <a:p>
            <a:endParaRPr lang="el-GR" dirty="0"/>
          </a:p>
          <a:p>
            <a:endParaRPr lang="el-GR" dirty="0"/>
          </a:p>
          <a:p>
            <a:r>
              <a:rPr lang="el-GR" dirty="0"/>
              <a:t>2 Ανταγωνισμός με διεθνείς προορισμούς.</a:t>
            </a:r>
          </a:p>
        </p:txBody>
      </p:sp>
    </p:spTree>
    <p:extLst>
      <p:ext uri="{BB962C8B-B14F-4D97-AF65-F5344CB8AC3E}">
        <p14:creationId xmlns:p14="http://schemas.microsoft.com/office/powerpoint/2010/main" val="20199020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4EA1855-DFF1-41B4-C92E-DEDBCED109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b="1" dirty="0"/>
              <a:t>14</a:t>
            </a:r>
            <a:br>
              <a:rPr lang="el-GR" sz="3200" b="1" dirty="0"/>
            </a:br>
            <a:r>
              <a:rPr lang="el-GR" sz="3200" b="1" dirty="0"/>
              <a:t>3. Προτάσεις: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DE652D6-E6D8-48A4-EA57-900C24A3B4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endParaRPr lang="el-GR" dirty="0"/>
          </a:p>
          <a:p>
            <a:r>
              <a:rPr lang="el-GR" dirty="0"/>
              <a:t>1 Ανάπτυξη ψηφιακών καναλιών προώθησης.</a:t>
            </a:r>
          </a:p>
          <a:p>
            <a:endParaRPr lang="el-GR" dirty="0"/>
          </a:p>
          <a:p>
            <a:r>
              <a:rPr lang="el-GR" dirty="0"/>
              <a:t>2 Ενίσχυση της τοπικής συμμετοχής και της πολιτιστικής ταυτότητας.</a:t>
            </a:r>
          </a:p>
        </p:txBody>
      </p:sp>
    </p:spTree>
    <p:extLst>
      <p:ext uri="{BB962C8B-B14F-4D97-AF65-F5344CB8AC3E}">
        <p14:creationId xmlns:p14="http://schemas.microsoft.com/office/powerpoint/2010/main" val="6400160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C4658C2-0BF3-E8F5-996C-8D5FC18118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/>
              <a:t>15</a:t>
            </a:r>
            <a:br>
              <a:rPr lang="el-GR" b="1" dirty="0"/>
            </a:br>
            <a:r>
              <a:rPr lang="el-GR" b="1" dirty="0"/>
              <a:t>Βιβλιογραφία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A5CF297-7065-6942-099A-8CE0E2304A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1. Smith, M., &amp; </a:t>
            </a:r>
            <a:r>
              <a:rPr lang="en-US" dirty="0" err="1"/>
              <a:t>Puczkó</a:t>
            </a:r>
            <a:r>
              <a:rPr lang="en-US" dirty="0"/>
              <a:t>, L. (2014). Health, Tourism, and Hospitality: Spas, Wellness, and Medical Travel. Routledge.</a:t>
            </a:r>
          </a:p>
          <a:p>
            <a:endParaRPr lang="en-US" dirty="0"/>
          </a:p>
          <a:p>
            <a:r>
              <a:rPr lang="en-US" dirty="0"/>
              <a:t>2. Hall, C. M. (2011). Medical Tourism: The Ethics, Regulation, and Marketing of Health Mobility. Routledge.</a:t>
            </a:r>
          </a:p>
          <a:p>
            <a:endParaRPr lang="en-US" dirty="0"/>
          </a:p>
          <a:p>
            <a:r>
              <a:rPr lang="en-US" dirty="0"/>
              <a:t>3. Goodrich, J. N. (1993). “Social and Economic Impacts of Medical Tourism.” Tourism Management, 14(1), 1-7.</a:t>
            </a:r>
          </a:p>
          <a:p>
            <a:endParaRPr lang="en-US" dirty="0"/>
          </a:p>
          <a:p>
            <a:r>
              <a:rPr lang="en-US" dirty="0"/>
              <a:t>4. </a:t>
            </a:r>
            <a:r>
              <a:rPr lang="el-GR" dirty="0"/>
              <a:t>Δημητριάδης, Δ. (2018). Θεματικός Τουρισμός και Περιφερειακή Ανάπτυξη. Εκδόσεις Σταμούλη.</a:t>
            </a:r>
          </a:p>
          <a:p>
            <a:endParaRPr lang="el-GR" dirty="0"/>
          </a:p>
          <a:p>
            <a:r>
              <a:rPr lang="el-GR" dirty="0"/>
              <a:t>5. </a:t>
            </a:r>
            <a:r>
              <a:rPr lang="en-US" dirty="0"/>
              <a:t>Carrera, P. M., &amp; Bridges, J. F. P. (2006). “Globalization and Healthcare: Understanding Health and Medical Tourism.” Expert Review of Pharmacoeconomics &amp; Outcomes Research, 6(4), 447-454.</a:t>
            </a:r>
          </a:p>
          <a:p>
            <a:endParaRPr lang="en-US" dirty="0"/>
          </a:p>
          <a:p>
            <a:r>
              <a:rPr lang="en-US" dirty="0"/>
              <a:t>6. </a:t>
            </a:r>
            <a:r>
              <a:rPr lang="el-GR" dirty="0"/>
              <a:t>Λουτρά Πόζαρ (Επίσημος Ιστότοπους): </a:t>
            </a:r>
            <a:r>
              <a:rPr lang="en-US" dirty="0"/>
              <a:t>www.pozar.gr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455226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E381499-26FE-1E36-6E61-4779081C79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b="1" dirty="0"/>
              <a:t>16</a:t>
            </a:r>
            <a:br>
              <a:rPr lang="el-GR" sz="3200" b="1" dirty="0"/>
            </a:br>
            <a:r>
              <a:rPr lang="el-GR" sz="3200" b="1" dirty="0"/>
              <a:t>Εισαγωγή στον Τουρισμό Υγείας 2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2F5BFE9-BE23-51F8-7D24-42BAF143E1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Ο τουρισμός υγείας αποτελεί </a:t>
            </a:r>
            <a:r>
              <a:rPr lang="el-GR" dirty="0"/>
              <a:t>έναν από τους πιο ταχέως</a:t>
            </a:r>
          </a:p>
          <a:p>
            <a:r>
              <a:rPr lang="el-GR" dirty="0"/>
              <a:t> αναπτυσσόμενους κλάδους τουρισμού παγκοσμίως, για τον λόγω</a:t>
            </a:r>
          </a:p>
          <a:p>
            <a:r>
              <a:rPr lang="el-GR" dirty="0"/>
              <a:t> του ότι συνδυάζει την παροχή ιατρικών υπηρεσιών με την</a:t>
            </a:r>
          </a:p>
          <a:p>
            <a:r>
              <a:rPr lang="el-GR" dirty="0"/>
              <a:t> ταξιδιωτική εμπειρία. </a:t>
            </a:r>
          </a:p>
          <a:p>
            <a:endParaRPr lang="el-GR" dirty="0"/>
          </a:p>
          <a:p>
            <a:r>
              <a:rPr lang="el-GR" b="1" dirty="0"/>
              <a:t>Περιλαμβάνει επίσης </a:t>
            </a:r>
            <a:r>
              <a:rPr lang="el-GR" dirty="0"/>
              <a:t>διάφορες μορφές, από ιατρικό τουρισμό και</a:t>
            </a:r>
          </a:p>
          <a:p>
            <a:r>
              <a:rPr lang="el-GR" dirty="0"/>
              <a:t> ιαματικό τουρισμό έως ευεξία και αποκατάσταση.</a:t>
            </a:r>
          </a:p>
        </p:txBody>
      </p:sp>
    </p:spTree>
    <p:extLst>
      <p:ext uri="{BB962C8B-B14F-4D97-AF65-F5344CB8AC3E}">
        <p14:creationId xmlns:p14="http://schemas.microsoft.com/office/powerpoint/2010/main" val="12228220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C332D25-E384-0481-DB1C-8D597460E9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dirty="0"/>
              <a:t>17</a:t>
            </a:r>
            <a:br>
              <a:rPr lang="el-GR" sz="3200" dirty="0"/>
            </a:br>
            <a:r>
              <a:rPr lang="el-GR" sz="3200" dirty="0"/>
              <a:t>1. Ορισμός του Τουρισμού Υγείας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BCA0DD7-D24B-6F22-DB17-1FB1CC20F7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b="1" dirty="0"/>
              <a:t>Ο τουρισμός υγείας </a:t>
            </a:r>
            <a:r>
              <a:rPr lang="el-GR" dirty="0"/>
              <a:t>αναφέρεται στα ταξίδια που</a:t>
            </a:r>
          </a:p>
          <a:p>
            <a:r>
              <a:rPr lang="el-GR" dirty="0"/>
              <a:t> πραγματοποιούνται με σκοπό τη βελτίωση της υγείας, είτε μέσω</a:t>
            </a:r>
          </a:p>
          <a:p>
            <a:r>
              <a:rPr lang="el-GR" dirty="0"/>
              <a:t> ιατρικών θεραπειών είτε μέσω δραστηριοτήτων ευεξίας και</a:t>
            </a:r>
          </a:p>
          <a:p>
            <a:r>
              <a:rPr lang="el-GR" dirty="0"/>
              <a:t> πρόληψης. </a:t>
            </a:r>
          </a:p>
          <a:p>
            <a:r>
              <a:rPr lang="el-GR" b="1" dirty="0"/>
              <a:t>Σύμφωνα με </a:t>
            </a:r>
            <a:r>
              <a:rPr lang="el-GR" dirty="0"/>
              <a:t>τον </a:t>
            </a:r>
            <a:r>
              <a:rPr lang="el-GR" dirty="0" err="1"/>
              <a:t>Carrera</a:t>
            </a:r>
            <a:r>
              <a:rPr lang="el-GR" dirty="0"/>
              <a:t> &amp; </a:t>
            </a:r>
            <a:r>
              <a:rPr lang="el-GR" dirty="0" err="1"/>
              <a:t>Bridges</a:t>
            </a:r>
            <a:r>
              <a:rPr lang="el-GR" dirty="0"/>
              <a:t> (2006), ο τουρισμός</a:t>
            </a:r>
          </a:p>
          <a:p>
            <a:r>
              <a:rPr lang="el-GR" dirty="0"/>
              <a:t> υγείας καλύπτει ένα ευρύ φάσμα υπηρεσιών, από προληπτική και</a:t>
            </a:r>
          </a:p>
          <a:p>
            <a:r>
              <a:rPr lang="el-GR" dirty="0"/>
              <a:t> θεραπευτική φροντίδα έως αποκατάσταση και αναζωογόνηση.</a:t>
            </a:r>
          </a:p>
          <a:p>
            <a:r>
              <a:rPr lang="el-GR" sz="2200" b="1" dirty="0"/>
              <a:t>Βιβλιογραφία:</a:t>
            </a:r>
            <a:r>
              <a:rPr lang="el-GR" sz="2200" dirty="0"/>
              <a:t>• </a:t>
            </a:r>
            <a:r>
              <a:rPr lang="en-US" sz="2200" dirty="0"/>
              <a:t>Carrera, P., &amp; Bridges, J. (2006). Globalization and Healthcare: Understanding Health and Medical Tourism. Expert Review of Pharmacoeconomics &amp; Outcomes Research.</a:t>
            </a:r>
          </a:p>
          <a:p>
            <a:pPr marL="0" indent="0">
              <a:buNone/>
            </a:pPr>
            <a:r>
              <a:rPr lang="en-US" sz="2200" dirty="0"/>
              <a:t>• Connell, J. (2013). Contemporary Medical Tourism: Conceptualization, Culture and Societal Implications. Tourism Management.</a:t>
            </a:r>
            <a:endParaRPr lang="el-GR" sz="2200" dirty="0"/>
          </a:p>
        </p:txBody>
      </p:sp>
    </p:spTree>
    <p:extLst>
      <p:ext uri="{BB962C8B-B14F-4D97-AF65-F5344CB8AC3E}">
        <p14:creationId xmlns:p14="http://schemas.microsoft.com/office/powerpoint/2010/main" val="5469521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53381B1-EBF1-6948-C082-C36969F8C0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b="1" dirty="0"/>
              <a:t>18</a:t>
            </a:r>
            <a:br>
              <a:rPr lang="el-GR" sz="3200" b="1" dirty="0"/>
            </a:br>
            <a:r>
              <a:rPr lang="el-GR" sz="3200" b="1" dirty="0"/>
              <a:t>2. Μορφές Τουρισμού Υγείας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FD092FF-295F-D519-3A8E-5D6EA660E0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4000"/>
            <a:ext cx="10515600" cy="5200649"/>
          </a:xfrm>
        </p:spPr>
        <p:txBody>
          <a:bodyPr>
            <a:normAutofit/>
          </a:bodyPr>
          <a:lstStyle/>
          <a:p>
            <a:r>
              <a:rPr lang="el-GR" dirty="0"/>
              <a:t>Ο τουρισμός </a:t>
            </a:r>
            <a:r>
              <a:rPr lang="el-GR" b="1" dirty="0"/>
              <a:t>υγείας</a:t>
            </a:r>
            <a:r>
              <a:rPr lang="el-GR" dirty="0"/>
              <a:t> διακρίνεται στις εξής </a:t>
            </a:r>
            <a:r>
              <a:rPr lang="el-GR" b="1" dirty="0"/>
              <a:t>κύριες κατηγορίες</a:t>
            </a:r>
            <a:r>
              <a:rPr lang="el-GR" dirty="0"/>
              <a:t>:</a:t>
            </a:r>
          </a:p>
          <a:p>
            <a:endParaRPr lang="el-GR" dirty="0"/>
          </a:p>
          <a:p>
            <a:r>
              <a:rPr lang="el-GR" dirty="0"/>
              <a:t>1. </a:t>
            </a:r>
            <a:r>
              <a:rPr lang="el-GR" b="1" dirty="0"/>
              <a:t>Ιατρικός Τουρισμός: </a:t>
            </a:r>
            <a:r>
              <a:rPr lang="el-GR" dirty="0"/>
              <a:t>Ταξίδια για ιατρικές θεραπείες, χειρουργικές επεμβάσεις ή ειδικές διαγνωστικές εξετάσεις.</a:t>
            </a:r>
          </a:p>
          <a:p>
            <a:pPr marL="0" indent="0">
              <a:buNone/>
            </a:pPr>
            <a:r>
              <a:rPr lang="el-GR" dirty="0"/>
              <a:t>   2. </a:t>
            </a:r>
            <a:r>
              <a:rPr lang="el-GR" b="1" dirty="0"/>
              <a:t>Ιαματικός Τουρισμός</a:t>
            </a:r>
            <a:r>
              <a:rPr lang="el-GR" dirty="0"/>
              <a:t>: Περιλαμβάνει τη χρήση ιαματικών πηγών, σπα και </a:t>
            </a:r>
            <a:r>
              <a:rPr lang="el-GR" dirty="0" err="1"/>
              <a:t>θαλασσοθεραπείας</a:t>
            </a:r>
            <a:r>
              <a:rPr lang="el-GR" dirty="0"/>
              <a:t>.</a:t>
            </a:r>
          </a:p>
          <a:p>
            <a:pPr marL="0" indent="0">
              <a:buNone/>
            </a:pPr>
            <a:r>
              <a:rPr lang="el-GR" dirty="0"/>
              <a:t>   3. </a:t>
            </a:r>
            <a:r>
              <a:rPr lang="el-GR" b="1" dirty="0"/>
              <a:t>Τουρισμός Ευεξίας: </a:t>
            </a:r>
            <a:r>
              <a:rPr lang="el-GR" dirty="0"/>
              <a:t>Δραστηριότητες όπως </a:t>
            </a:r>
            <a:r>
              <a:rPr lang="el-GR" dirty="0" err="1"/>
              <a:t>yoga</a:t>
            </a:r>
            <a:r>
              <a:rPr lang="el-GR" dirty="0"/>
              <a:t> </a:t>
            </a:r>
            <a:r>
              <a:rPr lang="el-GR" dirty="0" err="1"/>
              <a:t>retreats</a:t>
            </a:r>
            <a:r>
              <a:rPr lang="el-GR" dirty="0"/>
              <a:t>, </a:t>
            </a:r>
            <a:r>
              <a:rPr lang="el-GR" dirty="0" err="1"/>
              <a:t>διατροφοθεραπεία</a:t>
            </a:r>
            <a:r>
              <a:rPr lang="el-GR" dirty="0"/>
              <a:t>, </a:t>
            </a:r>
            <a:r>
              <a:rPr lang="el-GR" dirty="0" err="1"/>
              <a:t>mindfulness</a:t>
            </a:r>
            <a:r>
              <a:rPr lang="el-GR" dirty="0"/>
              <a:t> και </a:t>
            </a:r>
            <a:r>
              <a:rPr lang="el-GR" dirty="0" err="1"/>
              <a:t>holistic</a:t>
            </a:r>
            <a:r>
              <a:rPr lang="el-GR" dirty="0"/>
              <a:t> </a:t>
            </a:r>
            <a:r>
              <a:rPr lang="el-GR" dirty="0" err="1"/>
              <a:t>healing</a:t>
            </a:r>
            <a:r>
              <a:rPr lang="el-GR" dirty="0"/>
              <a:t>.</a:t>
            </a:r>
          </a:p>
          <a:p>
            <a:pPr marL="0" indent="0">
              <a:buNone/>
            </a:pPr>
            <a:r>
              <a:rPr lang="el-GR" dirty="0"/>
              <a:t>   4. </a:t>
            </a:r>
            <a:r>
              <a:rPr lang="el-GR" b="1" dirty="0"/>
              <a:t>Τουρισμός Αποκατάστασης: </a:t>
            </a:r>
            <a:r>
              <a:rPr lang="el-GR" dirty="0"/>
              <a:t>Μετά από χειρουργικές επεμβάσεις ή χρόνιες παθήσεις, οι τουρίστες επιλέγουν ταξίδια σε ειδικές κλινικές ή θέρετρα αποκατάστασης.</a:t>
            </a:r>
          </a:p>
        </p:txBody>
      </p:sp>
    </p:spTree>
    <p:extLst>
      <p:ext uri="{BB962C8B-B14F-4D97-AF65-F5344CB8AC3E}">
        <p14:creationId xmlns:p14="http://schemas.microsoft.com/office/powerpoint/2010/main" val="21677799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85680E1-8C70-B7AF-B7BC-867B1E1E6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b="1" dirty="0"/>
              <a:t>19</a:t>
            </a:r>
            <a:br>
              <a:rPr lang="el-GR" sz="3200" b="1" dirty="0"/>
            </a:br>
            <a:r>
              <a:rPr lang="el-GR" sz="3200" b="1" dirty="0"/>
              <a:t>βιβλιογραφία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78009C6-D8AC-1AA4-475C-31C98CAED5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Hall, C. M. (2011). Health and Medical Tourism: A Focus on the Global Spa Industry. Routledge.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Smith, M., &amp; </a:t>
            </a:r>
            <a:r>
              <a:rPr lang="en-US" dirty="0" err="1"/>
              <a:t>Puczkó</a:t>
            </a:r>
            <a:r>
              <a:rPr lang="en-US" dirty="0"/>
              <a:t>, L. (2009). Health and Wellness Tourism. Butterworth-Heinemann.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252104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D7B0766-9453-D965-C952-6C8FA43A0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b="1" dirty="0"/>
              <a:t>2</a:t>
            </a:r>
            <a:br>
              <a:rPr lang="el-GR" sz="3200" b="1" dirty="0"/>
            </a:br>
            <a:r>
              <a:rPr lang="el-GR" sz="3200" b="1" dirty="0"/>
              <a:t>Εισαγωγή στο Μάθημα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A69CE4E-020D-A7F4-2E48-054869BD8F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Το μάθημα εξετάζει τον τουρισμό υγείας ως θεματική μορφή</a:t>
            </a:r>
          </a:p>
          <a:p>
            <a:r>
              <a:rPr lang="el-GR" dirty="0"/>
              <a:t> τουρισμού, εστιάζοντας σε στρατηγικές ανάπτυξης, παγκόσμιες</a:t>
            </a:r>
          </a:p>
          <a:p>
            <a:r>
              <a:rPr lang="el-GR" dirty="0"/>
              <a:t> τάσεις, ηθικές προκλήσεις και πρακτικές εφαρμογές. </a:t>
            </a:r>
          </a:p>
          <a:p>
            <a:endParaRPr lang="el-GR" dirty="0"/>
          </a:p>
          <a:p>
            <a:r>
              <a:rPr lang="el-GR" dirty="0"/>
              <a:t>Ενσωματώνει θεωρητική και πρακτική προσέγγιση, προσφέροντας</a:t>
            </a:r>
          </a:p>
          <a:p>
            <a:r>
              <a:rPr lang="el-GR" dirty="0"/>
              <a:t> στους φοιτητές και τους συμμετέχοντες μια βαθιά κατανόηση του τομέα.</a:t>
            </a:r>
          </a:p>
        </p:txBody>
      </p:sp>
    </p:spTree>
    <p:extLst>
      <p:ext uri="{BB962C8B-B14F-4D97-AF65-F5344CB8AC3E}">
        <p14:creationId xmlns:p14="http://schemas.microsoft.com/office/powerpoint/2010/main" val="16766876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E407852-B34B-D659-0916-A72AD7B277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b="1" dirty="0"/>
              <a:t>20</a:t>
            </a:r>
            <a:br>
              <a:rPr lang="el-GR" sz="3200" b="1" dirty="0"/>
            </a:br>
            <a:r>
              <a:rPr lang="el-GR" sz="3200" b="1" dirty="0"/>
              <a:t>3. Ιστορική Εξέλιξη του Τουρισμού Υγείας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F1ED618-E71A-D31D-951C-D3FA750036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4000"/>
            <a:ext cx="10515600" cy="4968875"/>
          </a:xfrm>
        </p:spPr>
        <p:txBody>
          <a:bodyPr>
            <a:normAutofit fontScale="70000" lnSpcReduction="20000"/>
          </a:bodyPr>
          <a:lstStyle/>
          <a:p>
            <a:r>
              <a:rPr lang="el-GR" b="1" dirty="0"/>
              <a:t>Ο τουρισμός υγείας </a:t>
            </a:r>
            <a:r>
              <a:rPr lang="el-GR" dirty="0"/>
              <a:t>έχει βαθιές ρίζες στην </a:t>
            </a:r>
            <a:r>
              <a:rPr lang="el-GR" b="1" dirty="0"/>
              <a:t>ιστορία</a:t>
            </a:r>
            <a:r>
              <a:rPr lang="el-GR" dirty="0"/>
              <a:t>:</a:t>
            </a:r>
          </a:p>
          <a:p>
            <a:pPr marL="0" indent="0">
              <a:buNone/>
            </a:pPr>
            <a:r>
              <a:rPr lang="el-GR" dirty="0"/>
              <a:t>Α) </a:t>
            </a:r>
            <a:r>
              <a:rPr lang="el-GR" b="1" dirty="0"/>
              <a:t>Αρχαιότητα: </a:t>
            </a:r>
            <a:r>
              <a:rPr lang="el-GR" dirty="0"/>
              <a:t>Τα Ασκληπιεία στην Αρχαία Ελλάδα αποτελούσαν κέντρα</a:t>
            </a:r>
          </a:p>
          <a:p>
            <a:pPr marL="0" indent="0">
              <a:buNone/>
            </a:pPr>
            <a:r>
              <a:rPr lang="el-GR" dirty="0"/>
              <a:t> θεραπείας και προσέλκυαν ασθενείς από όλο τον τότε γνωστό κόσμο.</a:t>
            </a:r>
          </a:p>
          <a:p>
            <a:endParaRPr lang="el-GR" dirty="0"/>
          </a:p>
          <a:p>
            <a:pPr marL="0" indent="0">
              <a:buNone/>
            </a:pPr>
            <a:r>
              <a:rPr lang="el-GR" dirty="0"/>
              <a:t>Β)</a:t>
            </a:r>
            <a:r>
              <a:rPr lang="el-GR" b="1" dirty="0"/>
              <a:t>Ρωμαϊκή Εποχή: </a:t>
            </a:r>
            <a:r>
              <a:rPr lang="el-GR" dirty="0"/>
              <a:t>Τα ρωμαϊκά λουτρά χρησίμευαν ως χώροι θεραπείας και</a:t>
            </a:r>
          </a:p>
          <a:p>
            <a:pPr marL="0" indent="0">
              <a:buNone/>
            </a:pPr>
            <a:r>
              <a:rPr lang="el-GR" dirty="0"/>
              <a:t> χαλάρωσης.</a:t>
            </a:r>
          </a:p>
          <a:p>
            <a:endParaRPr lang="el-GR" dirty="0"/>
          </a:p>
          <a:p>
            <a:pPr marL="0" indent="0">
              <a:buNone/>
            </a:pPr>
            <a:r>
              <a:rPr lang="el-GR" dirty="0"/>
              <a:t>Γ) </a:t>
            </a:r>
            <a:r>
              <a:rPr lang="el-GR" b="1" dirty="0"/>
              <a:t>Μεσαίωνας</a:t>
            </a:r>
            <a:r>
              <a:rPr lang="el-GR" dirty="0"/>
              <a:t>: Τα μοναστήρια παρείχαν ιατρική περίθαλψη και αποτέλεσαν τα</a:t>
            </a:r>
          </a:p>
          <a:p>
            <a:pPr marL="0" indent="0">
              <a:buNone/>
            </a:pPr>
            <a:r>
              <a:rPr lang="el-GR" dirty="0"/>
              <a:t> πρώτα «νοσοκομεία» για ταξιδιώτες.</a:t>
            </a:r>
          </a:p>
          <a:p>
            <a:endParaRPr lang="el-GR" dirty="0"/>
          </a:p>
          <a:p>
            <a:pPr marL="0" indent="0">
              <a:buNone/>
            </a:pPr>
            <a:r>
              <a:rPr lang="el-GR" dirty="0"/>
              <a:t>Δ)</a:t>
            </a:r>
            <a:r>
              <a:rPr lang="el-GR" b="1" dirty="0"/>
              <a:t>19ος-20ός αιώνας: </a:t>
            </a:r>
            <a:r>
              <a:rPr lang="el-GR" dirty="0"/>
              <a:t>Η ανάπτυξη των σανατορίων και των κλινικών</a:t>
            </a:r>
          </a:p>
          <a:p>
            <a:pPr marL="0" indent="0">
              <a:buNone/>
            </a:pPr>
            <a:r>
              <a:rPr lang="el-GR" dirty="0"/>
              <a:t> αποκατάστασης συνέβαλε στην εξέλιξη του σύγχρονου τουρισμού υγείας.</a:t>
            </a:r>
            <a:r>
              <a:rPr lang="en-US" dirty="0"/>
              <a:t> </a:t>
            </a:r>
            <a:endParaRPr lang="el-GR" dirty="0"/>
          </a:p>
          <a:p>
            <a:pPr marL="0" indent="0">
              <a:buNone/>
            </a:pPr>
            <a:r>
              <a:rPr lang="en-US" sz="2000" dirty="0"/>
              <a:t>Βιβλιογραφία:</a:t>
            </a:r>
          </a:p>
          <a:p>
            <a:pPr marL="0" indent="0">
              <a:buNone/>
            </a:pPr>
            <a:r>
              <a:rPr lang="en-US" sz="2000" dirty="0"/>
              <a:t>Henderson, J. C. (2004). Healthcare Tourism in Southeast Asia. Tourism Review.</a:t>
            </a:r>
          </a:p>
          <a:p>
            <a:pPr marL="0" indent="0">
              <a:buNone/>
            </a:pPr>
            <a:r>
              <a:rPr lang="en-US" sz="2000" dirty="0"/>
              <a:t> Cohen, E. (2008). Medical Tourism: Globalization and the Changing Concept of Healthcare. Tourism Recreation Research</a:t>
            </a:r>
            <a:r>
              <a:rPr lang="en-US" dirty="0"/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0862479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DC48541-CD40-E39B-D249-11FBE99954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b="1" dirty="0"/>
              <a:t>21</a:t>
            </a:r>
            <a:br>
              <a:rPr lang="el-GR" sz="3200" b="1" dirty="0"/>
            </a:br>
            <a:r>
              <a:rPr lang="el-GR" sz="3200" b="1" dirty="0"/>
              <a:t>4. Σύγχρονες Τάσεις στον Τουρισμό Υγείας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00D11CB-AA1B-E282-BD0F-6E71AC8AEF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l-GR" dirty="0"/>
              <a:t>1. </a:t>
            </a:r>
            <a:r>
              <a:rPr lang="el-GR" b="1" dirty="0"/>
              <a:t>Ψηφιακή Υγεία και Τηλεϊατρική</a:t>
            </a:r>
            <a:r>
              <a:rPr lang="el-GR" dirty="0"/>
              <a:t>: Η ανάπτυξη της τηλεϊατρικής επιτρέπει την παροχή ιατρικών συμβουλών πριν και μετά το ταξίδι.</a:t>
            </a:r>
          </a:p>
          <a:p>
            <a:pPr marL="0" indent="0">
              <a:buNone/>
            </a:pPr>
            <a:r>
              <a:rPr lang="el-GR" dirty="0"/>
              <a:t>2. </a:t>
            </a:r>
            <a:r>
              <a:rPr lang="el-GR" b="1" dirty="0"/>
              <a:t>Βιοτεχνολογία και Αναγεννητική Ιατρική</a:t>
            </a:r>
            <a:r>
              <a:rPr lang="el-GR" dirty="0"/>
              <a:t>: Θεραπείες με </a:t>
            </a:r>
            <a:r>
              <a:rPr lang="el-GR" dirty="0" err="1"/>
              <a:t>βλαστοκύτταρα</a:t>
            </a:r>
            <a:r>
              <a:rPr lang="el-GR" dirty="0"/>
              <a:t> και αναγεννητική ιατρική προσελκύουν τουρίστες από όλο τον κόσμο.</a:t>
            </a:r>
          </a:p>
          <a:p>
            <a:pPr marL="0" indent="0">
              <a:buNone/>
            </a:pPr>
            <a:r>
              <a:rPr lang="el-GR" dirty="0"/>
              <a:t>3. </a:t>
            </a:r>
            <a:r>
              <a:rPr lang="el-GR" b="1" dirty="0"/>
              <a:t>Αναπτυσσόμενοι Προορισμοί</a:t>
            </a:r>
            <a:r>
              <a:rPr lang="el-GR" dirty="0"/>
              <a:t>: Η Ασία και η Λατινική Αμερική αναδεικνύονται ως κορυφαίοι προορισμοί ιατρικού τουρισμού λόγω του χαμηλού κόστους.</a:t>
            </a:r>
          </a:p>
          <a:p>
            <a:pPr marL="0" indent="0">
              <a:buNone/>
            </a:pPr>
            <a:r>
              <a:rPr lang="el-GR" dirty="0"/>
              <a:t>4. </a:t>
            </a:r>
            <a:r>
              <a:rPr lang="el-GR" b="1" dirty="0"/>
              <a:t>Πιστοποίηση και Ποιότητα Υπηρεσιών</a:t>
            </a:r>
            <a:r>
              <a:rPr lang="el-GR" dirty="0"/>
              <a:t>: Ολοένα και περισσότερα νοσοκομεία λαμβάνουν διεθνείς πιστοποιήσεις (π.χ. JCI </a:t>
            </a:r>
            <a:r>
              <a:rPr lang="el-GR" dirty="0" err="1"/>
              <a:t>accreditation</a:t>
            </a:r>
            <a:r>
              <a:rPr lang="el-GR" dirty="0"/>
              <a:t>). </a:t>
            </a:r>
          </a:p>
          <a:p>
            <a:pPr marL="0" indent="0">
              <a:buNone/>
            </a:pPr>
            <a:r>
              <a:rPr lang="el-GR" sz="1600" dirty="0"/>
              <a:t>Βιβλιογραφία: </a:t>
            </a:r>
            <a:r>
              <a:rPr lang="en-US" sz="1600" dirty="0"/>
              <a:t>Lunt, N., et al. (2014). Medical Tourism: Treatments, Markets and Health System Implications. OECD Publishing.</a:t>
            </a:r>
          </a:p>
          <a:p>
            <a:pPr marL="0" indent="0">
              <a:buNone/>
            </a:pPr>
            <a:r>
              <a:rPr lang="en-US" sz="1600" dirty="0"/>
              <a:t> Heung, V., </a:t>
            </a:r>
            <a:r>
              <a:rPr lang="en-US" sz="1600" dirty="0" err="1"/>
              <a:t>Kucukusta</a:t>
            </a:r>
            <a:r>
              <a:rPr lang="en-US" sz="1600" dirty="0"/>
              <a:t>, D., &amp; Song, H. (2011). Medical Tourism Development in Asia. Tourism Management.</a:t>
            </a:r>
            <a:endParaRPr lang="el-GR" sz="1600" dirty="0"/>
          </a:p>
        </p:txBody>
      </p:sp>
    </p:spTree>
    <p:extLst>
      <p:ext uri="{BB962C8B-B14F-4D97-AF65-F5344CB8AC3E}">
        <p14:creationId xmlns:p14="http://schemas.microsoft.com/office/powerpoint/2010/main" val="360772055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07EFEAF-78E4-69B6-D8C6-1FABAC0334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1791"/>
          </a:xfrm>
        </p:spPr>
        <p:txBody>
          <a:bodyPr>
            <a:normAutofit fontScale="90000"/>
          </a:bodyPr>
          <a:lstStyle/>
          <a:p>
            <a:pPr algn="ctr"/>
            <a:r>
              <a:rPr lang="el-GR" sz="3200" b="1" dirty="0"/>
              <a:t>22</a:t>
            </a:r>
            <a:br>
              <a:rPr lang="el-GR" sz="3200" b="1" dirty="0"/>
            </a:br>
            <a:r>
              <a:rPr lang="el-GR" sz="3200" b="1" dirty="0"/>
              <a:t>5. Κίνητρα Τουριστών και Αγορές-Στόχοι</a:t>
            </a:r>
            <a:br>
              <a:rPr lang="el-GR" sz="3200" b="1" dirty="0"/>
            </a:br>
            <a:br>
              <a:rPr lang="el-GR" sz="3200" b="1" dirty="0"/>
            </a:br>
            <a:endParaRPr lang="el-GR" sz="32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DBA654C-310D-C88E-D0D2-5EAA36FF00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26916"/>
            <a:ext cx="10515600" cy="5265959"/>
          </a:xfrm>
        </p:spPr>
        <p:txBody>
          <a:bodyPr>
            <a:normAutofit fontScale="77500" lnSpcReduction="20000"/>
          </a:bodyPr>
          <a:lstStyle/>
          <a:p>
            <a:r>
              <a:rPr lang="el-GR" b="1" dirty="0"/>
              <a:t>Οι βασικοί λόγοι </a:t>
            </a:r>
            <a:r>
              <a:rPr lang="el-GR" dirty="0"/>
              <a:t>που ωθούν τους τουρίστες να ταξιδέψουν για λόγους</a:t>
            </a:r>
          </a:p>
          <a:p>
            <a:r>
              <a:rPr lang="el-GR" dirty="0"/>
              <a:t> υγείας περιλαμβάνουν:</a:t>
            </a:r>
          </a:p>
          <a:p>
            <a:endParaRPr lang="el-GR" dirty="0"/>
          </a:p>
          <a:p>
            <a:r>
              <a:rPr lang="el-GR" b="1" dirty="0"/>
              <a:t>1. Χαμηλότερο Κόστος</a:t>
            </a:r>
            <a:r>
              <a:rPr lang="el-GR" dirty="0"/>
              <a:t>: Ο ιατρικός τουρισμός προσφέρει υπηρεσίες έως</a:t>
            </a:r>
          </a:p>
          <a:p>
            <a:r>
              <a:rPr lang="el-GR" dirty="0"/>
              <a:t> και 70% φθηνότερες από χώρες όπως οι ΗΠΑ.</a:t>
            </a:r>
          </a:p>
          <a:p>
            <a:endParaRPr lang="el-GR" dirty="0"/>
          </a:p>
          <a:p>
            <a:r>
              <a:rPr lang="el-GR" b="1" dirty="0"/>
              <a:t>2. Πρόσβαση σε Θεραπείες</a:t>
            </a:r>
            <a:r>
              <a:rPr lang="el-GR" dirty="0"/>
              <a:t>: Κάποιες καινοτόμες θεραπείες ή φάρμακα</a:t>
            </a:r>
          </a:p>
          <a:p>
            <a:r>
              <a:rPr lang="el-GR" dirty="0"/>
              <a:t> δεν είναι διαθέσιμα σε όλες τις χώρες.</a:t>
            </a:r>
          </a:p>
          <a:p>
            <a:endParaRPr lang="el-GR" dirty="0"/>
          </a:p>
          <a:p>
            <a:r>
              <a:rPr lang="el-GR" b="1" dirty="0"/>
              <a:t>3. Συνδυασμός Διακοπών και Θεραπείας</a:t>
            </a:r>
            <a:r>
              <a:rPr lang="el-GR" dirty="0"/>
              <a:t>: Οι ταξιδιώτες επιλέγουν προορισμούς</a:t>
            </a:r>
          </a:p>
          <a:p>
            <a:r>
              <a:rPr lang="el-GR" dirty="0"/>
              <a:t> όπου μπορούν να συνδυάσουν θεραπεία με αναψυχή.</a:t>
            </a:r>
          </a:p>
          <a:p>
            <a:endParaRPr lang="el-GR" dirty="0"/>
          </a:p>
          <a:p>
            <a:r>
              <a:rPr lang="el-GR" b="1" dirty="0"/>
              <a:t>4. Μείωση Λιστών Αναμονής</a:t>
            </a:r>
            <a:r>
              <a:rPr lang="el-GR" dirty="0"/>
              <a:t>: Σε πολλές χώρες, η αναμονή για σοβαρές</a:t>
            </a:r>
          </a:p>
          <a:p>
            <a:r>
              <a:rPr lang="el-GR" dirty="0"/>
              <a:t> επεμβάσεις μπορεί να φτάνει τα 2-3 χρόνια.</a:t>
            </a:r>
          </a:p>
        </p:txBody>
      </p:sp>
    </p:spTree>
    <p:extLst>
      <p:ext uri="{BB962C8B-B14F-4D97-AF65-F5344CB8AC3E}">
        <p14:creationId xmlns:p14="http://schemas.microsoft.com/office/powerpoint/2010/main" val="328457217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6925CBF-DEB1-4AFF-89ED-9A48DB5752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b="1" dirty="0"/>
              <a:t>23</a:t>
            </a:r>
            <a:br>
              <a:rPr lang="el-GR" sz="3200" b="1" dirty="0"/>
            </a:br>
            <a:r>
              <a:rPr lang="el-GR" sz="3200" b="1" dirty="0"/>
              <a:t>Οι κύριες αγορές-στόχοι περιλαμβάνουν: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DB078DB-D17B-B434-2FCD-8A07DAA356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l-GR" sz="3800" b="1" dirty="0"/>
              <a:t>ΗΠΑ και Καναδάς</a:t>
            </a:r>
            <a:r>
              <a:rPr lang="el-GR" sz="3800" dirty="0"/>
              <a:t>: Τουρίστες ταξιδεύουν σε Μεξικό, Ινδία και Ταϊλάνδη για</a:t>
            </a:r>
          </a:p>
          <a:p>
            <a:pPr marL="0" indent="0">
              <a:buNone/>
            </a:pPr>
            <a:r>
              <a:rPr lang="el-GR" sz="3800" dirty="0"/>
              <a:t>οικονομικότερες θεραπείες.</a:t>
            </a:r>
          </a:p>
          <a:p>
            <a:endParaRPr lang="el-GR" sz="3800" dirty="0"/>
          </a:p>
          <a:p>
            <a:pPr marL="0" indent="0">
              <a:buNone/>
            </a:pPr>
            <a:r>
              <a:rPr lang="el-GR" sz="3800" b="1" dirty="0"/>
              <a:t>Ευρώπη</a:t>
            </a:r>
            <a:r>
              <a:rPr lang="el-GR" sz="3800" dirty="0"/>
              <a:t>: Η Γερμανία και η Ελβετία προσφέρουν υψηλής ποιότητας εξειδικευμένες ιατρικές</a:t>
            </a:r>
          </a:p>
          <a:p>
            <a:pPr marL="0" indent="0">
              <a:buNone/>
            </a:pPr>
            <a:r>
              <a:rPr lang="el-GR" sz="3800" dirty="0"/>
              <a:t>υπηρεσίες.</a:t>
            </a:r>
          </a:p>
          <a:p>
            <a:endParaRPr lang="el-GR" sz="3800" dirty="0"/>
          </a:p>
          <a:p>
            <a:pPr marL="0" indent="0">
              <a:buNone/>
            </a:pPr>
            <a:r>
              <a:rPr lang="el-GR" sz="3800" dirty="0"/>
              <a:t> </a:t>
            </a:r>
            <a:r>
              <a:rPr lang="el-GR" sz="3800" b="1" dirty="0"/>
              <a:t>Μέση Ανατολή</a:t>
            </a:r>
            <a:r>
              <a:rPr lang="el-GR" sz="3800" dirty="0"/>
              <a:t>: Οι πολίτες των χωρών του Κόλπου επιλέγουν ευρωπαϊκούς προορισμούς για</a:t>
            </a:r>
          </a:p>
          <a:p>
            <a:pPr marL="0" indent="0">
              <a:buNone/>
            </a:pPr>
            <a:r>
              <a:rPr lang="el-GR" sz="3800" dirty="0"/>
              <a:t> </a:t>
            </a:r>
            <a:r>
              <a:rPr lang="en-US" sz="3800" dirty="0"/>
              <a:t>premium </a:t>
            </a:r>
            <a:r>
              <a:rPr lang="el-GR" sz="3800" dirty="0"/>
              <a:t>ιατρική φροντίδα.</a:t>
            </a:r>
          </a:p>
          <a:p>
            <a:endParaRPr lang="el-GR" dirty="0"/>
          </a:p>
          <a:p>
            <a:pPr marL="0" indent="0">
              <a:buNone/>
            </a:pPr>
            <a:r>
              <a:rPr lang="el-GR" sz="2000" b="1" dirty="0"/>
              <a:t>Βιβλιογραφία</a:t>
            </a:r>
            <a:r>
              <a:rPr lang="el-GR" sz="2000" dirty="0"/>
              <a:t>:</a:t>
            </a:r>
            <a:r>
              <a:rPr lang="en-US" sz="2000" dirty="0"/>
              <a:t>Bookman, M. Z., &amp; Bookman, K. R. (2007). Medical Tourism in Developing Countries. Palgrave Macmillan.</a:t>
            </a:r>
          </a:p>
          <a:p>
            <a:pPr marL="0" indent="0">
              <a:buNone/>
            </a:pPr>
            <a:r>
              <a:rPr lang="en-US" sz="2000" dirty="0"/>
              <a:t>Turner, L. (2010). Quality in Health Care and Globalization of Medical Tourism. International Journal for Quality in Health Care.</a:t>
            </a: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99737676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44B38A2-6C3F-8C06-B153-958F47AFBA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sz="3200" b="1" dirty="0"/>
              <a:t>24</a:t>
            </a:r>
            <a:br>
              <a:rPr lang="el-GR" sz="3200" b="1" dirty="0"/>
            </a:br>
            <a:r>
              <a:rPr lang="el-GR" sz="3200" b="1" dirty="0"/>
              <a:t>Συμπέρασμα</a:t>
            </a:r>
            <a:br>
              <a:rPr lang="el-GR" sz="3200" b="1" dirty="0"/>
            </a:br>
            <a:br>
              <a:rPr lang="el-GR" sz="3200" b="1" dirty="0"/>
            </a:br>
            <a:endParaRPr lang="el-GR" sz="32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62F439B-F26A-A402-1F0F-484FF46A0C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b="1" dirty="0"/>
              <a:t>Ο τουρισμός υγείας </a:t>
            </a:r>
            <a:r>
              <a:rPr lang="el-GR" dirty="0"/>
              <a:t>αποτελεί έναν από τους πιο δυναμικούς κλάδους</a:t>
            </a:r>
          </a:p>
          <a:p>
            <a:pPr marL="0" indent="0">
              <a:buNone/>
            </a:pPr>
            <a:r>
              <a:rPr lang="el-GR" dirty="0"/>
              <a:t> τουριστικής ανάπτυξης, συνδυάζοντας ιατρικές υπηρεσίες και</a:t>
            </a:r>
          </a:p>
          <a:p>
            <a:pPr marL="0" indent="0">
              <a:buNone/>
            </a:pPr>
            <a:r>
              <a:rPr lang="el-GR" dirty="0"/>
              <a:t> τουρισμό. </a:t>
            </a:r>
          </a:p>
          <a:p>
            <a:pPr marL="0" indent="0">
              <a:buNone/>
            </a:pPr>
            <a:r>
              <a:rPr lang="el-GR" b="1" dirty="0"/>
              <a:t>Η ψηφιοποίηση </a:t>
            </a:r>
            <a:r>
              <a:rPr lang="el-GR" dirty="0"/>
              <a:t>της ιατρικής, οι νέες θεραπείες και η</a:t>
            </a:r>
          </a:p>
          <a:p>
            <a:pPr marL="0" indent="0">
              <a:buNone/>
            </a:pPr>
            <a:r>
              <a:rPr lang="el-GR" dirty="0"/>
              <a:t> παγκοσμιοποίηση του τομέα οδηγούν σε συνεχή εξέλιξη.</a:t>
            </a:r>
          </a:p>
          <a:p>
            <a:pPr marL="0" indent="0">
              <a:buNone/>
            </a:pPr>
            <a:r>
              <a:rPr lang="el-GR" dirty="0"/>
              <a:t> </a:t>
            </a:r>
          </a:p>
          <a:p>
            <a:pPr marL="0" indent="0">
              <a:buNone/>
            </a:pPr>
            <a:r>
              <a:rPr lang="el-GR" b="1" dirty="0"/>
              <a:t>Η Ελλάδα, </a:t>
            </a:r>
            <a:r>
              <a:rPr lang="el-GR" dirty="0"/>
              <a:t>με τις ιαματικές πηγές της και τις σύγχρονες ιατρικές</a:t>
            </a:r>
          </a:p>
          <a:p>
            <a:pPr marL="0" indent="0">
              <a:buNone/>
            </a:pPr>
            <a:r>
              <a:rPr lang="el-GR" dirty="0"/>
              <a:t> υποδομές, έχει σημαντικές προοπτικές να εξελιχθεί σε έναν</a:t>
            </a:r>
          </a:p>
          <a:p>
            <a:pPr marL="0" indent="0">
              <a:buNone/>
            </a:pPr>
            <a:r>
              <a:rPr lang="el-GR" dirty="0"/>
              <a:t> ανταγωνιστικό προορισμό στον τομέα αυτό.</a:t>
            </a:r>
          </a:p>
        </p:txBody>
      </p:sp>
    </p:spTree>
    <p:extLst>
      <p:ext uri="{BB962C8B-B14F-4D97-AF65-F5344CB8AC3E}">
        <p14:creationId xmlns:p14="http://schemas.microsoft.com/office/powerpoint/2010/main" val="17787569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32698CE-D3FE-9630-C32D-AC3A9DA055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b="1" dirty="0"/>
              <a:t>3</a:t>
            </a:r>
            <a:br>
              <a:rPr lang="el-GR" sz="3200" b="1" dirty="0"/>
            </a:br>
            <a:r>
              <a:rPr lang="el-GR" sz="3200" b="1" dirty="0"/>
              <a:t>Διδακτικοί Στόχοι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CD35F2F-0323-D0FD-F154-9437088795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/>
              <a:t>1. Κατανόηση της έννοιας και της εξέλιξης του τουρισμού υγείας.</a:t>
            </a:r>
          </a:p>
          <a:p>
            <a:endParaRPr lang="el-GR" dirty="0"/>
          </a:p>
          <a:p>
            <a:r>
              <a:rPr lang="el-GR" dirty="0"/>
              <a:t>2. Ανάλυση των παραμέτρων ανάπτυξης και βιωσιμότητας.</a:t>
            </a:r>
          </a:p>
          <a:p>
            <a:endParaRPr lang="el-GR" dirty="0"/>
          </a:p>
          <a:p>
            <a:r>
              <a:rPr lang="el-GR" dirty="0"/>
              <a:t>3. Εξοικείωση με τις μορφές του τουρισμού υγείας (ιατρικός, ευεξίας, θερμαλιστικός).</a:t>
            </a:r>
          </a:p>
          <a:p>
            <a:endParaRPr lang="el-GR" dirty="0"/>
          </a:p>
          <a:p>
            <a:r>
              <a:rPr lang="el-GR" dirty="0"/>
              <a:t>4. Ανάπτυξη δεξιοτήτων αξιολόγησης μελετών περίπτωσης.</a:t>
            </a:r>
          </a:p>
          <a:p>
            <a:endParaRPr lang="el-GR" dirty="0"/>
          </a:p>
          <a:p>
            <a:r>
              <a:rPr lang="el-GR" dirty="0"/>
              <a:t>5. Εξέταση της ηθικής διάστασης και της πολιτιστικής ευθύνης στον τομέα.</a:t>
            </a:r>
          </a:p>
        </p:txBody>
      </p:sp>
    </p:spTree>
    <p:extLst>
      <p:ext uri="{BB962C8B-B14F-4D97-AF65-F5344CB8AC3E}">
        <p14:creationId xmlns:p14="http://schemas.microsoft.com/office/powerpoint/2010/main" val="17796315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AEA7E67-1BEF-FFD0-4611-7F7F03A559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el-GR" sz="3600" dirty="0"/>
            </a:br>
            <a:br>
              <a:rPr lang="el-GR" sz="3600" dirty="0"/>
            </a:br>
            <a:r>
              <a:rPr lang="el-GR" sz="3600" dirty="0"/>
              <a:t>4</a:t>
            </a:r>
            <a:br>
              <a:rPr lang="el-GR" sz="3600" dirty="0"/>
            </a:br>
            <a:r>
              <a:rPr lang="el-GR" sz="3600" b="1" dirty="0"/>
              <a:t>Δομή Μαθήματος</a:t>
            </a:r>
            <a:br>
              <a:rPr lang="el-GR" sz="3600" b="1" dirty="0"/>
            </a:br>
            <a:r>
              <a:rPr lang="el-GR" sz="3600" b="1" dirty="0"/>
              <a:t>Εβδομάδα 1: Εισαγωγή στον Τουρισμό Υγείας</a:t>
            </a:r>
            <a:br>
              <a:rPr lang="el-GR" dirty="0"/>
            </a:b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FF1C0B3-7F21-B393-6064-88B1EF8C46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Ορισμός και μορφές </a:t>
            </a:r>
          </a:p>
          <a:p>
            <a:pPr marL="0" indent="0">
              <a:buNone/>
            </a:pPr>
            <a:r>
              <a:rPr lang="el-GR" dirty="0"/>
              <a:t>(ιατρικός τουρισμός, ευεξία, </a:t>
            </a:r>
            <a:r>
              <a:rPr lang="el-GR" dirty="0" err="1"/>
              <a:t>spa</a:t>
            </a:r>
            <a:r>
              <a:rPr lang="el-GR" dirty="0"/>
              <a:t>, </a:t>
            </a:r>
            <a:r>
              <a:rPr lang="el-GR" dirty="0" err="1"/>
              <a:t>θερμαλισμός</a:t>
            </a:r>
            <a:r>
              <a:rPr lang="el-GR" dirty="0"/>
              <a:t>).</a:t>
            </a:r>
          </a:p>
          <a:p>
            <a:endParaRPr lang="el-GR" dirty="0"/>
          </a:p>
          <a:p>
            <a:pPr marL="0" indent="0">
              <a:buNone/>
            </a:pPr>
            <a:r>
              <a:rPr lang="el-GR" dirty="0"/>
              <a:t> Ιστορική εξέλιξη και σύγχρονες τάσεις.</a:t>
            </a:r>
          </a:p>
          <a:p>
            <a:endParaRPr lang="el-GR" dirty="0"/>
          </a:p>
          <a:p>
            <a:pPr marL="0" indent="0">
              <a:buNone/>
            </a:pPr>
            <a:r>
              <a:rPr lang="el-GR" dirty="0"/>
              <a:t> Κίνητρα τουριστών και αγορές-στόχοι.</a:t>
            </a:r>
          </a:p>
        </p:txBody>
      </p:sp>
    </p:spTree>
    <p:extLst>
      <p:ext uri="{BB962C8B-B14F-4D97-AF65-F5344CB8AC3E}">
        <p14:creationId xmlns:p14="http://schemas.microsoft.com/office/powerpoint/2010/main" val="20617761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65842D5-54E7-F0A1-06CA-4CC0821F00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b="1" dirty="0"/>
              <a:t>5</a:t>
            </a:r>
            <a:br>
              <a:rPr lang="el-GR" sz="3200" b="1" dirty="0"/>
            </a:br>
            <a:r>
              <a:rPr lang="el-GR" sz="3200" b="1" dirty="0"/>
              <a:t>Εισαγωγή στον Τουρισμό Υγείας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05E297A-6685-621D-B409-4FA700E577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Ο τουρισμός υγείας </a:t>
            </a:r>
            <a:r>
              <a:rPr lang="el-GR" dirty="0"/>
              <a:t>αποτελεί έναν από τους πιο ταχέως αναπτυσσόμενους κλάδους τουρισμού παγκοσμίως, καθώς συνδυάζει την παροχή ιατρικών υπηρεσιών με την ταξιδιωτική εμπειρία. </a:t>
            </a:r>
          </a:p>
          <a:p>
            <a:r>
              <a:rPr lang="el-GR" b="1" dirty="0"/>
              <a:t>Περιλαμβάνει </a:t>
            </a:r>
            <a:r>
              <a:rPr lang="el-GR" dirty="0"/>
              <a:t>διάφορες μορφές, από ιατρικό τουρισμό και ιαματικό τουρισμό έως ευεξία και αποκατάσταση.</a:t>
            </a:r>
          </a:p>
        </p:txBody>
      </p:sp>
    </p:spTree>
    <p:extLst>
      <p:ext uri="{BB962C8B-B14F-4D97-AF65-F5344CB8AC3E}">
        <p14:creationId xmlns:p14="http://schemas.microsoft.com/office/powerpoint/2010/main" val="34242431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30735E6-AC98-2667-AB97-F276160185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b="1" dirty="0"/>
              <a:t>6</a:t>
            </a:r>
            <a:br>
              <a:rPr lang="el-GR" sz="3200" b="1" dirty="0"/>
            </a:br>
            <a:r>
              <a:rPr lang="el-GR" sz="3200" b="1" dirty="0"/>
              <a:t>Εβδομάδα 2: Υποδομές και Προορισμοί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F8CBF71-C455-E724-134C-BB7DC4B764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90901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3200" dirty="0"/>
              <a:t>Κύριοι προορισμοί του τουρισμού υγείας </a:t>
            </a:r>
          </a:p>
          <a:p>
            <a:pPr marL="0" indent="0">
              <a:buNone/>
            </a:pPr>
            <a:r>
              <a:rPr lang="el-GR" sz="3200" dirty="0"/>
              <a:t>(π.χ. Ινδία, Ταϊλάνδη, Ελλάδα).</a:t>
            </a:r>
          </a:p>
          <a:p>
            <a:endParaRPr lang="el-GR" sz="3200" dirty="0"/>
          </a:p>
          <a:p>
            <a:pPr marL="0" indent="0">
              <a:buNone/>
            </a:pPr>
            <a:r>
              <a:rPr lang="el-GR" sz="3200" dirty="0"/>
              <a:t>Ανάπτυξη υποδομών και ποιότητα υπηρεσιών.</a:t>
            </a:r>
          </a:p>
          <a:p>
            <a:endParaRPr lang="el-GR" sz="3200" dirty="0"/>
          </a:p>
          <a:p>
            <a:pPr marL="0" indent="0">
              <a:buNone/>
            </a:pPr>
            <a:r>
              <a:rPr lang="el-GR" sz="3200" dirty="0"/>
              <a:t> Ρόλος της τεχνολογίας στην προώθηση του τουρισμού υγείας.</a:t>
            </a:r>
          </a:p>
        </p:txBody>
      </p:sp>
    </p:spTree>
    <p:extLst>
      <p:ext uri="{BB962C8B-B14F-4D97-AF65-F5344CB8AC3E}">
        <p14:creationId xmlns:p14="http://schemas.microsoft.com/office/powerpoint/2010/main" val="16304099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347C342-0549-5863-3C0F-B5508C5A91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b="1" dirty="0"/>
              <a:t>7</a:t>
            </a:r>
            <a:br>
              <a:rPr lang="el-GR" sz="3200" b="1" dirty="0"/>
            </a:br>
            <a:r>
              <a:rPr lang="el-GR" sz="3200" b="1" dirty="0"/>
              <a:t>Εβδομάδα 3: Οικονομική και Κοινωνική Ανάλυση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3D36322-86E6-B790-4BD2-C389656AEF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1.• </a:t>
            </a:r>
            <a:r>
              <a:rPr lang="el-GR" b="1" dirty="0"/>
              <a:t>Συμβολή</a:t>
            </a:r>
            <a:r>
              <a:rPr lang="el-GR" dirty="0"/>
              <a:t> του τουρισμού υγείας στην τοπική και εθνική οικονομία.</a:t>
            </a:r>
          </a:p>
          <a:p>
            <a:endParaRPr lang="el-GR" dirty="0"/>
          </a:p>
          <a:p>
            <a:pPr marL="0" indent="0">
              <a:buNone/>
            </a:pPr>
            <a:r>
              <a:rPr lang="el-GR" dirty="0"/>
              <a:t>2• </a:t>
            </a:r>
            <a:r>
              <a:rPr lang="el-GR" b="1" dirty="0"/>
              <a:t>Πολιτιστικές</a:t>
            </a:r>
            <a:r>
              <a:rPr lang="el-GR" dirty="0"/>
              <a:t> και κοινωνικές επιπτώσεις.</a:t>
            </a:r>
          </a:p>
          <a:p>
            <a:endParaRPr lang="el-GR" dirty="0"/>
          </a:p>
          <a:p>
            <a:pPr marL="0" indent="0">
              <a:buNone/>
            </a:pPr>
            <a:r>
              <a:rPr lang="el-GR" dirty="0"/>
              <a:t>3• </a:t>
            </a:r>
            <a:r>
              <a:rPr lang="el-GR" b="1" dirty="0"/>
              <a:t>Διεθνής</a:t>
            </a:r>
            <a:r>
              <a:rPr lang="el-GR" dirty="0"/>
              <a:t> ανταγωνισμός.</a:t>
            </a:r>
          </a:p>
        </p:txBody>
      </p:sp>
    </p:spTree>
    <p:extLst>
      <p:ext uri="{BB962C8B-B14F-4D97-AF65-F5344CB8AC3E}">
        <p14:creationId xmlns:p14="http://schemas.microsoft.com/office/powerpoint/2010/main" val="29106801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E1117C8-9942-6896-2CC5-51E13B0772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l-GR" b="0" i="0" dirty="0">
                <a:solidFill>
                  <a:srgbClr val="242424"/>
                </a:solidFill>
                <a:effectLst/>
                <a:latin typeface="Segoe UI" panose="020B0502040204020203" pitchFamily="34" charset="0"/>
              </a:rPr>
              <a:t>1• </a:t>
            </a:r>
            <a:r>
              <a:rPr lang="el-GR" b="1" i="0" dirty="0">
                <a:solidFill>
                  <a:srgbClr val="242424"/>
                </a:solidFill>
                <a:effectLst/>
                <a:latin typeface="Segoe UI" panose="020B0502040204020203" pitchFamily="34" charset="0"/>
              </a:rPr>
              <a:t>Ζητήματα ηθικής</a:t>
            </a:r>
            <a:r>
              <a:rPr lang="el-GR" b="0" i="0" dirty="0">
                <a:solidFill>
                  <a:srgbClr val="242424"/>
                </a:solidFill>
                <a:effectLst/>
                <a:latin typeface="Segoe UI" panose="020B0502040204020203" pitchFamily="34" charset="0"/>
              </a:rPr>
              <a:t>, διαφάνειας και ασφάλειας.</a:t>
            </a:r>
          </a:p>
          <a:p>
            <a:pPr algn="l"/>
            <a:endParaRPr lang="el-GR" dirty="0">
              <a:solidFill>
                <a:srgbClr val="242424"/>
              </a:solidFill>
              <a:latin typeface="Segoe UI" panose="020B0502040204020203" pitchFamily="34" charset="0"/>
            </a:endParaRPr>
          </a:p>
          <a:p>
            <a:pPr algn="l"/>
            <a:r>
              <a:rPr lang="el-GR" dirty="0">
                <a:solidFill>
                  <a:srgbClr val="242424"/>
                </a:solidFill>
                <a:latin typeface="Segoe UI" panose="020B0502040204020203" pitchFamily="34" charset="0"/>
              </a:rPr>
              <a:t>2  </a:t>
            </a:r>
            <a:r>
              <a:rPr lang="el-GR" b="1" i="0" dirty="0">
                <a:solidFill>
                  <a:srgbClr val="242424"/>
                </a:solidFill>
                <a:effectLst/>
                <a:latin typeface="Segoe UI" panose="020B0502040204020203" pitchFamily="34" charset="0"/>
              </a:rPr>
              <a:t>Νομικό πλαίσιο </a:t>
            </a:r>
            <a:r>
              <a:rPr lang="el-GR" b="0" i="0" dirty="0">
                <a:solidFill>
                  <a:srgbClr val="242424"/>
                </a:solidFill>
                <a:effectLst/>
                <a:latin typeface="Segoe UI" panose="020B0502040204020203" pitchFamily="34" charset="0"/>
              </a:rPr>
              <a:t>και πρότυπα ποιότητας.</a:t>
            </a:r>
          </a:p>
          <a:p>
            <a:pPr algn="l"/>
            <a:endParaRPr lang="el-GR" dirty="0">
              <a:solidFill>
                <a:srgbClr val="242424"/>
              </a:solidFill>
              <a:latin typeface="Segoe UI" panose="020B0502040204020203" pitchFamily="34" charset="0"/>
            </a:endParaRPr>
          </a:p>
          <a:p>
            <a:pPr algn="l"/>
            <a:r>
              <a:rPr lang="el-GR" dirty="0">
                <a:solidFill>
                  <a:srgbClr val="242424"/>
                </a:solidFill>
                <a:latin typeface="Segoe UI" panose="020B0502040204020203" pitchFamily="34" charset="0"/>
              </a:rPr>
              <a:t>3</a:t>
            </a:r>
            <a:r>
              <a:rPr lang="el-GR" b="0" i="0" dirty="0">
                <a:solidFill>
                  <a:srgbClr val="242424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el-GR" b="1" i="0" dirty="0">
                <a:solidFill>
                  <a:srgbClr val="242424"/>
                </a:solidFill>
                <a:effectLst/>
                <a:latin typeface="Segoe UI" panose="020B0502040204020203" pitchFamily="34" charset="0"/>
              </a:rPr>
              <a:t>Επικοινωνία</a:t>
            </a:r>
            <a:r>
              <a:rPr lang="el-GR" b="0" i="0" dirty="0">
                <a:solidFill>
                  <a:srgbClr val="242424"/>
                </a:solidFill>
                <a:effectLst/>
                <a:latin typeface="Segoe UI" panose="020B0502040204020203" pitchFamily="34" charset="0"/>
              </a:rPr>
              <a:t> και διαχείριση προσδοκιών τουριστών.</a:t>
            </a:r>
          </a:p>
          <a:p>
            <a:endParaRPr lang="el-GR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6519FF2F-EC6A-AA93-10DF-26F52F696A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042775" y="489298"/>
            <a:ext cx="810645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8</a:t>
            </a:r>
            <a:br>
              <a:rPr kumimoji="0" lang="el-GR" altLang="el-GR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l-GR" altLang="el-GR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Εβδομάδα 4: Ηθική και Νομική Διάσταση</a:t>
            </a:r>
          </a:p>
        </p:txBody>
      </p:sp>
    </p:spTree>
    <p:extLst>
      <p:ext uri="{BB962C8B-B14F-4D97-AF65-F5344CB8AC3E}">
        <p14:creationId xmlns:p14="http://schemas.microsoft.com/office/powerpoint/2010/main" val="22119858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EEEF8DB-E82F-DBD2-5E81-0693906928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1 </a:t>
            </a:r>
            <a:r>
              <a:rPr lang="el-GR" b="1" dirty="0"/>
              <a:t>Σχέση</a:t>
            </a:r>
            <a:r>
              <a:rPr lang="el-GR" dirty="0"/>
              <a:t> με περιβαλλοντική και πολιτιστική βιωσιμότητα.</a:t>
            </a:r>
          </a:p>
          <a:p>
            <a:endParaRPr lang="el-GR" dirty="0"/>
          </a:p>
          <a:p>
            <a:r>
              <a:rPr lang="el-GR" dirty="0"/>
              <a:t>•2 </a:t>
            </a:r>
            <a:r>
              <a:rPr lang="el-GR" b="1" dirty="0"/>
              <a:t>Πρακτικές</a:t>
            </a:r>
            <a:r>
              <a:rPr lang="el-GR" dirty="0"/>
              <a:t> υπεύθυνου τουρισμού.</a:t>
            </a:r>
          </a:p>
          <a:p>
            <a:endParaRPr lang="el-GR" dirty="0"/>
          </a:p>
          <a:p>
            <a:r>
              <a:rPr lang="el-GR" dirty="0"/>
              <a:t>• 3 </a:t>
            </a:r>
            <a:r>
              <a:rPr lang="el-GR" b="1" dirty="0"/>
              <a:t>Εφαρμογή τ</a:t>
            </a:r>
            <a:r>
              <a:rPr lang="el-GR" dirty="0"/>
              <a:t>ης θεωρίας της στοχαστικής πραγματικότητας για </a:t>
            </a:r>
          </a:p>
          <a:p>
            <a:r>
              <a:rPr lang="el-GR" dirty="0"/>
              <a:t>βιώσιμη ανάπτυξη.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7CD078AB-5134-D44B-861E-C003260998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64322" y="489298"/>
            <a:ext cx="10863358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9</a:t>
            </a:r>
            <a:br>
              <a:rPr kumimoji="0" lang="el-GR" altLang="el-GR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l-GR" altLang="el-GR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Εβδομάδα 5: Βιώσιμη Ανάπτυξη στον Τουρισμό Υγείας</a:t>
            </a:r>
          </a:p>
        </p:txBody>
      </p:sp>
    </p:spTree>
    <p:extLst>
      <p:ext uri="{BB962C8B-B14F-4D97-AF65-F5344CB8AC3E}">
        <p14:creationId xmlns:p14="http://schemas.microsoft.com/office/powerpoint/2010/main" val="3727967641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</TotalTime>
  <Words>1545</Words>
  <Application>Microsoft Office PowerPoint</Application>
  <PresentationFormat>Ευρεία οθόνη</PresentationFormat>
  <Paragraphs>185</Paragraphs>
  <Slides>24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24</vt:i4>
      </vt:variant>
    </vt:vector>
  </HeadingPairs>
  <TitlesOfParts>
    <vt:vector size="29" baseType="lpstr">
      <vt:lpstr>Arial</vt:lpstr>
      <vt:lpstr>Calibri</vt:lpstr>
      <vt:lpstr>Calibri Light</vt:lpstr>
      <vt:lpstr>Segoe UI</vt:lpstr>
      <vt:lpstr>Θέμα του Office</vt:lpstr>
      <vt:lpstr>«Θεματικός Τουρισμός  – Τουρισμός Υγείας» Εαρινό Εξάμηνο Η’ 2025</vt:lpstr>
      <vt:lpstr>2 Εισαγωγή στο Μάθημα</vt:lpstr>
      <vt:lpstr>3 Διδακτικοί Στόχοι</vt:lpstr>
      <vt:lpstr>  4 Δομή Μαθήματος Εβδομάδα 1: Εισαγωγή στον Τουρισμό Υγείας  </vt:lpstr>
      <vt:lpstr>5 Εισαγωγή στον Τουρισμό Υγείας</vt:lpstr>
      <vt:lpstr>6 Εβδομάδα 2: Υποδομές και Προορισμοί</vt:lpstr>
      <vt:lpstr>7 Εβδομάδα 3: Οικονομική και Κοινωνική Ανάλυση</vt:lpstr>
      <vt:lpstr>8 Εβδομάδα 4: Ηθική και Νομική Διάσταση</vt:lpstr>
      <vt:lpstr>9 Εβδομάδα 5: Βιώσιμη Ανάπτυξη στον Τουρισμό Υγείας</vt:lpstr>
      <vt:lpstr>10 Εβδομάδα 6: Μελέτες Περίπτωσης</vt:lpstr>
      <vt:lpstr>11 Εβδομάδα 7: Παρουσίαση Εργασιών και Εξετάσεις •</vt:lpstr>
      <vt:lpstr>  12 Μελέτη Περίπτωσης: Λουτρά Πόζαρ (Ελλάδα) Ανάλυση: </vt:lpstr>
      <vt:lpstr>13 2. Προκλήσεις:</vt:lpstr>
      <vt:lpstr>14 3. Προτάσεις:</vt:lpstr>
      <vt:lpstr>15 Βιβλιογραφία</vt:lpstr>
      <vt:lpstr>16 Εισαγωγή στον Τουρισμό Υγείας 2</vt:lpstr>
      <vt:lpstr>17 1. Ορισμός του Τουρισμού Υγείας</vt:lpstr>
      <vt:lpstr>18 2. Μορφές Τουρισμού Υγείας</vt:lpstr>
      <vt:lpstr>19 βιβλιογραφία </vt:lpstr>
      <vt:lpstr>20 3. Ιστορική Εξέλιξη του Τουρισμού Υγείας</vt:lpstr>
      <vt:lpstr>21 4. Σύγχρονες Τάσεις στον Τουρισμό Υγείας</vt:lpstr>
      <vt:lpstr>22 5. Κίνητρα Τουριστών και Αγορές-Στόχοι  </vt:lpstr>
      <vt:lpstr>23 Οι κύριες αγορές-στόχοι περιλαμβάνουν:</vt:lpstr>
      <vt:lpstr>24 Συμπέρασμα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EFTHYMIOS PAPPAS</dc:creator>
  <cp:lastModifiedBy>EFTHYMIOS PAPPAS</cp:lastModifiedBy>
  <cp:revision>10</cp:revision>
  <dcterms:created xsi:type="dcterms:W3CDTF">2025-02-09T17:39:41Z</dcterms:created>
  <dcterms:modified xsi:type="dcterms:W3CDTF">2025-02-13T14:04:35Z</dcterms:modified>
</cp:coreProperties>
</file>