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3" r:id="rId4"/>
    <p:sldId id="304" r:id="rId5"/>
    <p:sldId id="258" r:id="rId6"/>
    <p:sldId id="306" r:id="rId7"/>
    <p:sldId id="308" r:id="rId8"/>
    <p:sldId id="260" r:id="rId9"/>
    <p:sldId id="277" r:id="rId10"/>
    <p:sldId id="310" r:id="rId11"/>
    <p:sldId id="311" r:id="rId12"/>
    <p:sldId id="313" r:id="rId13"/>
    <p:sldId id="314" r:id="rId14"/>
    <p:sldId id="312" r:id="rId15"/>
    <p:sldId id="283" r:id="rId16"/>
    <p:sldId id="315" r:id="rId17"/>
    <p:sldId id="317" r:id="rId18"/>
    <p:sldId id="318" r:id="rId19"/>
    <p:sldId id="319" r:id="rId20"/>
    <p:sldId id="324" r:id="rId21"/>
    <p:sldId id="323" r:id="rId22"/>
    <p:sldId id="322" r:id="rId23"/>
    <p:sldId id="325" r:id="rId24"/>
    <p:sldId id="327" r:id="rId25"/>
    <p:sldId id="326" r:id="rId26"/>
    <p:sldId id="328" r:id="rId27"/>
    <p:sldId id="330" r:id="rId28"/>
    <p:sldId id="329" r:id="rId29"/>
    <p:sldId id="331" r:id="rId30"/>
    <p:sldId id="278" r:id="rId31"/>
    <p:sldId id="334" r:id="rId32"/>
    <p:sldId id="332" r:id="rId33"/>
    <p:sldId id="333" r:id="rId34"/>
    <p:sldId id="335" r:id="rId35"/>
    <p:sldId id="336" r:id="rId36"/>
    <p:sldId id="338" r:id="rId37"/>
    <p:sldId id="337" r:id="rId38"/>
    <p:sldId id="339" r:id="rId39"/>
    <p:sldId id="340" r:id="rId40"/>
    <p:sldId id="341" r:id="rId41"/>
    <p:sldId id="342" r:id="rId42"/>
    <p:sldId id="344" r:id="rId43"/>
    <p:sldId id="345" r:id="rId44"/>
    <p:sldId id="346" r:id="rId45"/>
    <p:sldId id="343" r:id="rId46"/>
    <p:sldId id="347" r:id="rId47"/>
    <p:sldId id="348" r:id="rId48"/>
    <p:sldId id="349" r:id="rId49"/>
    <p:sldId id="350" r:id="rId50"/>
    <p:sldId id="352" r:id="rId51"/>
    <p:sldId id="351" r:id="rId52"/>
    <p:sldId id="353" r:id="rId53"/>
    <p:sldId id="354" r:id="rId54"/>
    <p:sldId id="355" r:id="rId55"/>
    <p:sldId id="357" r:id="rId56"/>
    <p:sldId id="356" r:id="rId57"/>
    <p:sldId id="358" r:id="rId58"/>
    <p:sldId id="360" r:id="rId59"/>
    <p:sldId id="279" r:id="rId60"/>
    <p:sldId id="361" r:id="rId61"/>
    <p:sldId id="362" r:id="rId62"/>
    <p:sldId id="363" r:id="rId63"/>
    <p:sldId id="365" r:id="rId64"/>
    <p:sldId id="366" r:id="rId65"/>
    <p:sldId id="364" r:id="rId66"/>
    <p:sldId id="367" r:id="rId67"/>
    <p:sldId id="369" r:id="rId68"/>
    <p:sldId id="371" r:id="rId69"/>
    <p:sldId id="372" r:id="rId70"/>
    <p:sldId id="368"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11B00A-5EE3-448D-BF77-45AB1F931AC5}">
          <p14:sldIdLst>
            <p14:sldId id="256"/>
            <p14:sldId id="257"/>
            <p14:sldId id="303"/>
            <p14:sldId id="304"/>
            <p14:sldId id="258"/>
            <p14:sldId id="306"/>
            <p14:sldId id="308"/>
            <p14:sldId id="260"/>
          </p14:sldIdLst>
        </p14:section>
        <p14:section name="Η αναχώρηση" id="{B76EA8AC-D0D3-42C7-A079-4B86FAB37288}">
          <p14:sldIdLst>
            <p14:sldId id="277"/>
            <p14:sldId id="310"/>
            <p14:sldId id="311"/>
            <p14:sldId id="313"/>
            <p14:sldId id="314"/>
            <p14:sldId id="312"/>
            <p14:sldId id="283"/>
            <p14:sldId id="315"/>
            <p14:sldId id="317"/>
            <p14:sldId id="318"/>
            <p14:sldId id="319"/>
            <p14:sldId id="324"/>
            <p14:sldId id="323"/>
            <p14:sldId id="322"/>
            <p14:sldId id="325"/>
            <p14:sldId id="327"/>
            <p14:sldId id="326"/>
            <p14:sldId id="328"/>
            <p14:sldId id="330"/>
            <p14:sldId id="329"/>
          </p14:sldIdLst>
        </p14:section>
        <p14:section name="Η μύηση" id="{F77B27BE-CEA5-4D02-B99C-B98447912752}">
          <p14:sldIdLst>
            <p14:sldId id="331"/>
            <p14:sldId id="278"/>
            <p14:sldId id="334"/>
            <p14:sldId id="332"/>
            <p14:sldId id="333"/>
            <p14:sldId id="335"/>
            <p14:sldId id="336"/>
            <p14:sldId id="338"/>
            <p14:sldId id="337"/>
            <p14:sldId id="339"/>
            <p14:sldId id="340"/>
            <p14:sldId id="341"/>
            <p14:sldId id="342"/>
            <p14:sldId id="344"/>
            <p14:sldId id="345"/>
            <p14:sldId id="346"/>
            <p14:sldId id="343"/>
            <p14:sldId id="347"/>
            <p14:sldId id="348"/>
            <p14:sldId id="349"/>
            <p14:sldId id="350"/>
            <p14:sldId id="352"/>
            <p14:sldId id="351"/>
            <p14:sldId id="353"/>
            <p14:sldId id="354"/>
            <p14:sldId id="355"/>
            <p14:sldId id="357"/>
            <p14:sldId id="356"/>
            <p14:sldId id="358"/>
            <p14:sldId id="360"/>
          </p14:sldIdLst>
        </p14:section>
        <p14:section name="η επιστροφή" id="{60640D87-151F-4A2A-BCAA-7139A5560744}">
          <p14:sldIdLst>
            <p14:sldId id="279"/>
            <p14:sldId id="361"/>
            <p14:sldId id="362"/>
            <p14:sldId id="363"/>
            <p14:sldId id="365"/>
            <p14:sldId id="366"/>
            <p14:sldId id="364"/>
            <p14:sldId id="367"/>
            <p14:sldId id="369"/>
            <p14:sldId id="371"/>
            <p14:sldId id="372"/>
            <p14:sldId id="3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6" autoAdjust="0"/>
  </p:normalViewPr>
  <p:slideViewPr>
    <p:cSldViewPr>
      <p:cViewPr varScale="1">
        <p:scale>
          <a:sx n="81" d="100"/>
          <a:sy n="81" d="100"/>
        </p:scale>
        <p:origin x="-1354" y="-67"/>
      </p:cViewPr>
      <p:guideLst>
        <p:guide orient="horz" pos="2160"/>
        <p:guide pos="2880"/>
      </p:guideLst>
    </p:cSldViewPr>
  </p:slideViewPr>
  <p:outlineViewPr>
    <p:cViewPr>
      <p:scale>
        <a:sx n="33" d="100"/>
        <a:sy n="33" d="100"/>
      </p:scale>
      <p:origin x="0" y="35467"/>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6B732AC-0D59-4DA0-A013-E2AFCDAE1A9F}"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3556091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6B732AC-0D59-4DA0-A013-E2AFCDAE1A9F}"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34755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6B732AC-0D59-4DA0-A013-E2AFCDAE1A9F}"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274626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6B732AC-0D59-4DA0-A013-E2AFCDAE1A9F}"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3493868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B732AC-0D59-4DA0-A013-E2AFCDAE1A9F}"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20996223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6B732AC-0D59-4DA0-A013-E2AFCDAE1A9F}" type="datetimeFigureOut">
              <a:rPr lang="el-GR" smtClean="0"/>
              <a:t>13/11/2022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1934020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6B732AC-0D59-4DA0-A013-E2AFCDAE1A9F}" type="datetimeFigureOut">
              <a:rPr lang="el-GR" smtClean="0"/>
              <a:t>13/11/2022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2398827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6B732AC-0D59-4DA0-A013-E2AFCDAE1A9F}" type="datetimeFigureOut">
              <a:rPr lang="el-GR" smtClean="0"/>
              <a:t>13/11/2022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8844764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732AC-0D59-4DA0-A013-E2AFCDAE1A9F}" type="datetimeFigureOut">
              <a:rPr lang="el-GR" smtClean="0"/>
              <a:t>13/11/2022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157250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732AC-0D59-4DA0-A013-E2AFCDAE1A9F}" type="datetimeFigureOut">
              <a:rPr lang="el-GR" smtClean="0"/>
              <a:t>13/11/2022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133001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732AC-0D59-4DA0-A013-E2AFCDAE1A9F}" type="datetimeFigureOut">
              <a:rPr lang="el-GR" smtClean="0"/>
              <a:t>13/11/2022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C41A70-2000-42D5-9905-CD59A6E8F252}" type="slidenum">
              <a:rPr lang="el-GR" smtClean="0"/>
              <a:t>‹#›</a:t>
            </a:fld>
            <a:endParaRPr lang="el-GR"/>
          </a:p>
        </p:txBody>
      </p:sp>
    </p:spTree>
    <p:extLst>
      <p:ext uri="{BB962C8B-B14F-4D97-AF65-F5344CB8AC3E}">
        <p14:creationId xmlns:p14="http://schemas.microsoft.com/office/powerpoint/2010/main" val="349572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732AC-0D59-4DA0-A013-E2AFCDAE1A9F}" type="datetimeFigureOut">
              <a:rPr lang="el-GR" smtClean="0"/>
              <a:t>13/11/2022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41A70-2000-42D5-9905-CD59A6E8F252}" type="slidenum">
              <a:rPr lang="el-GR" smtClean="0"/>
              <a:t>‹#›</a:t>
            </a:fld>
            <a:endParaRPr lang="el-GR"/>
          </a:p>
        </p:txBody>
      </p:sp>
    </p:spTree>
    <p:extLst>
      <p:ext uri="{BB962C8B-B14F-4D97-AF65-F5344CB8AC3E}">
        <p14:creationId xmlns:p14="http://schemas.microsoft.com/office/powerpoint/2010/main" val="878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Το ταξίδι του ήρωα</a:t>
            </a:r>
            <a:endParaRPr lang="el-GR" dirty="0"/>
          </a:p>
        </p:txBody>
      </p:sp>
      <p:sp>
        <p:nvSpPr>
          <p:cNvPr id="3" name="Subtitle 2"/>
          <p:cNvSpPr>
            <a:spLocks noGrp="1"/>
          </p:cNvSpPr>
          <p:nvPr>
            <p:ph type="subTitle" idx="1"/>
          </p:nvPr>
        </p:nvSpPr>
        <p:spPr/>
        <p:txBody>
          <a:bodyPr/>
          <a:lstStyle/>
          <a:p>
            <a:r>
              <a:rPr lang="el-GR" dirty="0" smtClean="0"/>
              <a:t>Τα Μυθολογικά Σύμβολα και η Ερμηνεία τους</a:t>
            </a:r>
            <a:endParaRPr lang="el-GR" dirty="0"/>
          </a:p>
        </p:txBody>
      </p:sp>
    </p:spTree>
    <p:extLst>
      <p:ext uri="{BB962C8B-B14F-4D97-AF65-F5344CB8AC3E}">
        <p14:creationId xmlns:p14="http://schemas.microsoft.com/office/powerpoint/2010/main" val="355280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 Ο συνήθης κόσμος</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916832"/>
            <a:ext cx="4993332" cy="2995999"/>
          </a:xfrm>
        </p:spPr>
      </p:pic>
    </p:spTree>
    <p:extLst>
      <p:ext uri="{BB962C8B-B14F-4D97-AF65-F5344CB8AC3E}">
        <p14:creationId xmlns:p14="http://schemas.microsoft.com/office/powerpoint/2010/main" val="324070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 Το κάλεσμα στην περιπέτεια</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276872"/>
            <a:ext cx="4792166" cy="3188969"/>
          </a:xfrm>
        </p:spPr>
      </p:pic>
    </p:spTree>
    <p:extLst>
      <p:ext uri="{BB962C8B-B14F-4D97-AF65-F5344CB8AC3E}">
        <p14:creationId xmlns:p14="http://schemas.microsoft.com/office/powerpoint/2010/main" val="313203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89584" y="4941168"/>
            <a:ext cx="5486400" cy="804862"/>
          </a:xfrm>
        </p:spPr>
        <p:txBody>
          <a:bodyPr>
            <a:normAutofit fontScale="92500" lnSpcReduction="10000"/>
          </a:bodyPr>
          <a:lstStyle/>
          <a:p>
            <a:r>
              <a:rPr lang="el-GR" dirty="0" smtClean="0"/>
              <a:t>Συνήθως </a:t>
            </a:r>
            <a:r>
              <a:rPr lang="el-GR" dirty="0"/>
              <a:t>η πρόσκληση συμπίπτει με μια αναπάντεχη συνάντηση με ένα μαγικό πλάσμα, μια σύμπτωση, μια γκάφα που αποκαλύπτει έναν απρόσμενο κόσμο και το άτομο έλκεται από τις δυνάμεις που δεν είναι απόλυτα κατανοητές. </a:t>
            </a:r>
          </a:p>
          <a:p>
            <a:endParaRPr lang="el-GR" dirty="0" smtClean="0"/>
          </a:p>
          <a:p>
            <a:endParaRPr lang="el-GR" dirty="0" smtClean="0"/>
          </a:p>
          <a:p>
            <a:endParaRPr lang="el-GR" dirty="0"/>
          </a:p>
          <a:p>
            <a:endParaRPr lang="el-G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802894"/>
            <a:ext cx="7380312" cy="3637018"/>
          </a:xfrm>
          <a:prstGeom prst="rect">
            <a:avLst/>
          </a:prstGeom>
        </p:spPr>
      </p:pic>
    </p:spTree>
    <p:extLst>
      <p:ext uri="{BB962C8B-B14F-4D97-AF65-F5344CB8AC3E}">
        <p14:creationId xmlns:p14="http://schemas.microsoft.com/office/powerpoint/2010/main" val="417906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89584" y="4941168"/>
            <a:ext cx="5486400" cy="804862"/>
          </a:xfrm>
        </p:spPr>
        <p:txBody>
          <a:bodyPr>
            <a:normAutofit fontScale="77500" lnSpcReduction="20000"/>
          </a:bodyPr>
          <a:lstStyle/>
          <a:p>
            <a:r>
              <a:rPr lang="el-GR" dirty="0"/>
              <a:t>Το κάλεσμα αυτό μπορεί να κάνει την εμφάνιση του με μια τυχαία λέξη, το άρωμα ενός τοπίου, η γεύση του τσαγιού ή η λάμψη ενός ματιού να δονήσει μια μαγική χορδή και τότε αρχίζουν να εμφανίζονται στον νου </a:t>
            </a:r>
            <a:r>
              <a:rPr lang="el-GR" b="1" dirty="0"/>
              <a:t>παράξενοι αγγελιοφόροι</a:t>
            </a:r>
            <a:r>
              <a:rPr lang="el-GR" dirty="0"/>
              <a:t> – το ασυνείδητο γνωρίζει ήδη το ταξίδι που πρέπει να ακολουθήσει η ψυχή, όμως η γνώση αυτή δεν είναι ακόμα αποδεκτή από το συνειδητό.</a:t>
            </a:r>
          </a:p>
          <a:p>
            <a:endParaRPr lang="el-G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45" y="618568"/>
            <a:ext cx="6322278" cy="4177455"/>
          </a:xfrm>
          <a:prstGeom prst="rect">
            <a:avLst/>
          </a:prstGeom>
        </p:spPr>
      </p:pic>
    </p:spTree>
    <p:extLst>
      <p:ext uri="{BB962C8B-B14F-4D97-AF65-F5344CB8AC3E}">
        <p14:creationId xmlns:p14="http://schemas.microsoft.com/office/powerpoint/2010/main" val="247828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89584" y="4941168"/>
            <a:ext cx="5486400" cy="804862"/>
          </a:xfrm>
        </p:spPr>
        <p:txBody>
          <a:bodyPr>
            <a:normAutofit fontScale="47500" lnSpcReduction="20000"/>
          </a:bodyPr>
          <a:lstStyle/>
          <a:p>
            <a:r>
              <a:rPr lang="el-GR" dirty="0"/>
              <a:t>Μπορεί η ιστορία να ξεκινήσει σαν μια </a:t>
            </a:r>
            <a:r>
              <a:rPr lang="el-GR" b="1" dirty="0"/>
              <a:t>απλή γκάφα </a:t>
            </a:r>
            <a:r>
              <a:rPr lang="el-GR" dirty="0"/>
              <a:t>όπως η ιστορία της βασιλοπούλας που παίζοντας στο δάσος ρίχνει το χρυσό της τόπι στο ποτάμι, μπορεί ακόμη να βαδίζει κανείς αμέριμνα μέχρι τη στιγμή που κάποιο φαινόμενο θα τραβήξει την προσοχή του και θα τον βγάλει έξω από τα συνηθισμένα μονοπάτια του ανθρώπου</a:t>
            </a:r>
            <a:r>
              <a:rPr lang="el-GR" dirty="0" smtClean="0"/>
              <a:t>.</a:t>
            </a:r>
          </a:p>
          <a:p>
            <a:r>
              <a:rPr lang="el-GR" dirty="0"/>
              <a:t>Όπως απέδειξε ο Φρόυντ οι γκάφες δεν είναι πάντα αποτέλεσμα τυχαίων συμβάντων. Είναι οι εκβάσεις καταπιεσμένων επιθυμιών και συγκρούσεων. Μπορεί να είναι τόσο βαθιές όσο και η ίδια η ψυχή. Η γκάφα μπορεί να θεωρηθεί σαν η πόρτα του πεπρωμένου, </a:t>
            </a:r>
            <a:r>
              <a:rPr lang="el-GR" b="1" dirty="0"/>
              <a:t>ένα φαινομενικά </a:t>
            </a:r>
            <a:r>
              <a:rPr lang="el-GR" dirty="0"/>
              <a:t>τυχαίο συμβάν, που δεν είναι τυχαίο συμβάν αλλά όλα αυτά είναι εκφράσεις ασυνήδειτων πληροφορίων μια παλίρροια στην επιφάνεια της ζωής που αναζητούν διέξοδο να εκφραστούν στο συνειδητό του ανθρώπου. Ανοίγουν την πόρτα σε μια νέα σειρά γεγονότων. Η κρίση που δημιουργεί η εμφάνισή τους, είναι το κάλεσμα στην περιπέτεια.</a:t>
            </a:r>
          </a:p>
          <a:p>
            <a:endParaRPr lang="el-GR" dirty="0"/>
          </a:p>
          <a:p>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20688"/>
            <a:ext cx="6402288" cy="4001430"/>
          </a:xfrm>
          <a:prstGeom prst="rect">
            <a:avLst/>
          </a:prstGeom>
        </p:spPr>
      </p:pic>
    </p:spTree>
    <p:extLst>
      <p:ext uri="{BB962C8B-B14F-4D97-AF65-F5344CB8AC3E}">
        <p14:creationId xmlns:p14="http://schemas.microsoft.com/office/powerpoint/2010/main" val="227398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3. Η άρνηση της πρόκλησης</a:t>
            </a:r>
            <a:endParaRPr lang="el-GR" dirty="0"/>
          </a:p>
        </p:txBody>
      </p:sp>
      <p:sp>
        <p:nvSpPr>
          <p:cNvPr id="3" name="Content Placeholder 2"/>
          <p:cNvSpPr>
            <a:spLocks noGrp="1"/>
          </p:cNvSpPr>
          <p:nvPr>
            <p:ph idx="1"/>
          </p:nvPr>
        </p:nvSpPr>
        <p:spPr/>
        <p:txBody>
          <a:bodyPr>
            <a:normAutofit/>
          </a:bodyPr>
          <a:lstStyle/>
          <a:p>
            <a:endParaRPr lang="el-GR" dirty="0" smtClean="0"/>
          </a:p>
          <a:p>
            <a:endParaRPr lang="el-GR" dirty="0" smtClean="0"/>
          </a:p>
          <a:p>
            <a:endParaRPr lang="el-GR" dirty="0" smtClean="0"/>
          </a:p>
          <a:p>
            <a:endParaRPr lang="el-GR" dirty="0"/>
          </a:p>
          <a:p>
            <a:endParaRPr lang="el-GR" dirty="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556792"/>
            <a:ext cx="5757224" cy="3838149"/>
          </a:xfrm>
          <a:prstGeom prst="rect">
            <a:avLst/>
          </a:prstGeom>
        </p:spPr>
      </p:pic>
    </p:spTree>
    <p:extLst>
      <p:ext uri="{BB962C8B-B14F-4D97-AF65-F5344CB8AC3E}">
        <p14:creationId xmlns:p14="http://schemas.microsoft.com/office/powerpoint/2010/main" val="109885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89584" y="4941168"/>
            <a:ext cx="5486400" cy="804862"/>
          </a:xfrm>
        </p:spPr>
        <p:txBody>
          <a:bodyPr>
            <a:normAutofit fontScale="92500"/>
          </a:bodyPr>
          <a:lstStyle/>
          <a:p>
            <a:r>
              <a:rPr lang="el-GR" dirty="0"/>
              <a:t>Ο ήρωας δεν έχει ακόμα αποφασίσει αν θα κάνει το ταξίδι του και μπορεί να κάνει πίσω και να επιστρέψει στις συνηθισμένες ασχολίες του αλλα αυτές πλεόν του φαίνονται ανούσιες και βαρετές γιατί έχει δει ήδη </a:t>
            </a:r>
            <a:r>
              <a:rPr lang="el-GR" i="1" dirty="0"/>
              <a:t>το άλλο</a:t>
            </a:r>
            <a:r>
              <a:rPr lang="el-GR" dirty="0"/>
              <a:t>.</a:t>
            </a:r>
          </a:p>
          <a:p>
            <a:endParaRPr lang="el-G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81398"/>
            <a:ext cx="2945100" cy="4260387"/>
          </a:xfrm>
          <a:prstGeom prst="rect">
            <a:avLst/>
          </a:prstGeom>
        </p:spPr>
      </p:pic>
    </p:spTree>
    <p:extLst>
      <p:ext uri="{BB962C8B-B14F-4D97-AF65-F5344CB8AC3E}">
        <p14:creationId xmlns:p14="http://schemas.microsoft.com/office/powerpoint/2010/main" val="63220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89584" y="4941168"/>
            <a:ext cx="5486400" cy="804862"/>
          </a:xfrm>
        </p:spPr>
        <p:txBody>
          <a:bodyPr>
            <a:normAutofit fontScale="77500" lnSpcReduction="20000"/>
          </a:bodyPr>
          <a:lstStyle/>
          <a:p>
            <a:r>
              <a:rPr lang="el-GR" dirty="0"/>
              <a:t>Παρόλα αυτά συνήθως ο ήρωας θα κοντοσταθεί και θα διστάσει να διασχίσει την αόρατη γραμμή που θα τον οδηγήσει μακριά από το γνωστό του μονοπάτι. Παρόλο που οι λόγοι που οδηγούν στην αλλαγή του μονοπατιού είναι εμφανείς και ο ήρωας το συνειδητοποιεί, δεν θέλει να φύγει από το οικείο του περιβάλλον, κυριεύεται </a:t>
            </a:r>
            <a:r>
              <a:rPr lang="el-GR" b="1" dirty="0"/>
              <a:t>από φόβο και ανασφάλεια</a:t>
            </a:r>
            <a:r>
              <a:rPr lang="el-GR"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171" y="1003419"/>
            <a:ext cx="5368374" cy="3016344"/>
          </a:xfrm>
          <a:prstGeom prst="rect">
            <a:avLst/>
          </a:prstGeom>
        </p:spPr>
      </p:pic>
    </p:spTree>
    <p:extLst>
      <p:ext uri="{BB962C8B-B14F-4D97-AF65-F5344CB8AC3E}">
        <p14:creationId xmlns:p14="http://schemas.microsoft.com/office/powerpoint/2010/main" val="257571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1732799" y="1700808"/>
            <a:ext cx="5486400" cy="4114800"/>
          </a:xfrm>
        </p:spPr>
      </p:pic>
      <p:sp>
        <p:nvSpPr>
          <p:cNvPr id="2" name="Rectangle 1"/>
          <p:cNvSpPr/>
          <p:nvPr/>
        </p:nvSpPr>
        <p:spPr>
          <a:xfrm>
            <a:off x="1619672" y="544324"/>
            <a:ext cx="5712654" cy="584775"/>
          </a:xfrm>
          <a:prstGeom prst="rect">
            <a:avLst/>
          </a:prstGeom>
        </p:spPr>
        <p:txBody>
          <a:bodyPr wrap="none">
            <a:spAutoFit/>
          </a:bodyPr>
          <a:lstStyle/>
          <a:p>
            <a:r>
              <a:rPr lang="el-GR" sz="3200" b="1" dirty="0"/>
              <a:t>4. Η συνάντηση με τον Μέντορα</a:t>
            </a:r>
          </a:p>
        </p:txBody>
      </p:sp>
    </p:spTree>
    <p:extLst>
      <p:ext uri="{BB962C8B-B14F-4D97-AF65-F5344CB8AC3E}">
        <p14:creationId xmlns:p14="http://schemas.microsoft.com/office/powerpoint/2010/main" val="269972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Μια υπερφυσική βοήθεια/ο απο μηχανής θεός</a:t>
            </a:r>
            <a:br>
              <a:rPr lang="el-GR" dirty="0"/>
            </a:b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947" y="1268760"/>
            <a:ext cx="5319464" cy="2978900"/>
          </a:xfrm>
          <a:prstGeom prst="rect">
            <a:avLst/>
          </a:prstGeom>
        </p:spPr>
      </p:pic>
    </p:spTree>
    <p:extLst>
      <p:ext uri="{BB962C8B-B14F-4D97-AF65-F5344CB8AC3E}">
        <p14:creationId xmlns:p14="http://schemas.microsoft.com/office/powerpoint/2010/main" val="425196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Joseph Campbell</a:t>
            </a:r>
            <a:endParaRPr lang="el-G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761927"/>
            <a:ext cx="5111750" cy="2875359"/>
          </a:xfrm>
        </p:spPr>
      </p:pic>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GB" dirty="0" smtClean="0"/>
              <a:t>1904 – 1987</a:t>
            </a:r>
          </a:p>
          <a:p>
            <a:pPr marL="285750" indent="-285750">
              <a:buFont typeface="Arial" pitchFamily="34" charset="0"/>
              <a:buChar char="•"/>
            </a:pPr>
            <a:r>
              <a:rPr lang="el-GR" dirty="0" smtClean="0"/>
              <a:t>Αμερικανός μυθολόγος – θρησκειολόγος</a:t>
            </a:r>
          </a:p>
          <a:p>
            <a:pPr marL="285750" indent="-285750">
              <a:buFont typeface="Arial" pitchFamily="34" charset="0"/>
              <a:buChar char="•"/>
            </a:pPr>
            <a:r>
              <a:rPr lang="el-GR" dirty="0" smtClean="0"/>
              <a:t>Ο ήρωας με τα χίλια πρόσωπα 1949 : μελετώντας από μικρή ηλικεία πολλούς μύθους διαφόρων πολιτισμών αντιλαμβάνεται την επανάληψη ενός μοτίβου κοινού σε όλους τους πολιτισμούς παγκοσμίως.</a:t>
            </a:r>
          </a:p>
          <a:p>
            <a:r>
              <a:rPr lang="el-GR" dirty="0" smtClean="0"/>
              <a:t>Αυτό σημαίνει όπως έλεγε και ο Γιούνγκ πως το συλλογικό ασυνείδητο είναι ίδιο, κοινό σε όλη την ανθρωπότητα.</a:t>
            </a:r>
            <a:r>
              <a:rPr lang="el-GR" dirty="0"/>
              <a:t> </a:t>
            </a:r>
            <a:endParaRPr lang="el-GR" dirty="0" smtClean="0"/>
          </a:p>
          <a:p>
            <a:endParaRPr lang="el-GR" dirty="0" smtClean="0"/>
          </a:p>
        </p:txBody>
      </p:sp>
    </p:spTree>
    <p:extLst>
      <p:ext uri="{BB962C8B-B14F-4D97-AF65-F5344CB8AC3E}">
        <p14:creationId xmlns:p14="http://schemas.microsoft.com/office/powerpoint/2010/main" val="2373809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925" y="1929606"/>
            <a:ext cx="5080000" cy="2540000"/>
          </a:xfrm>
        </p:spPr>
      </p:pic>
      <p:sp>
        <p:nvSpPr>
          <p:cNvPr id="4" name="Text Placeholder 3"/>
          <p:cNvSpPr>
            <a:spLocks noGrp="1"/>
          </p:cNvSpPr>
          <p:nvPr>
            <p:ph type="body" sz="half" idx="2"/>
          </p:nvPr>
        </p:nvSpPr>
        <p:spPr>
          <a:xfrm>
            <a:off x="467544" y="1916832"/>
            <a:ext cx="3008313" cy="4691063"/>
          </a:xfrm>
        </p:spPr>
        <p:txBody>
          <a:bodyPr/>
          <a:lstStyle/>
          <a:p>
            <a:pPr marL="285750" indent="-285750">
              <a:buFont typeface="Arial" pitchFamily="34" charset="0"/>
              <a:buChar char="•"/>
            </a:pPr>
            <a:r>
              <a:rPr lang="el-GR" dirty="0"/>
              <a:t>Εκείνοι που δεν αρνήθηκαν το κάλεσμα το πρώτο πράγμα που θα συναντήσουν στο ταξίδι τους είναι κάποια προστατευτική μορφή (συχνά μια μικροκαμωμένη γριούλα ή ένας γέροντας) που θα προσφέρει στον ήρωα φυλακτά για να τον προστατέψει από τις σκοτεινές δυνάμεις που θα συναντήσει στο ταξίδι του.</a:t>
            </a:r>
          </a:p>
          <a:p>
            <a:endParaRPr lang="el-GR" dirty="0"/>
          </a:p>
        </p:txBody>
      </p:sp>
    </p:spTree>
    <p:extLst>
      <p:ext uri="{BB962C8B-B14F-4D97-AF65-F5344CB8AC3E}">
        <p14:creationId xmlns:p14="http://schemas.microsoft.com/office/powerpoint/2010/main" val="3411388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916832"/>
            <a:ext cx="3840144" cy="223355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1885791"/>
            <a:ext cx="3810000" cy="3954780"/>
          </a:xfrm>
        </p:spPr>
      </p:pic>
    </p:spTree>
    <p:extLst>
      <p:ext uri="{BB962C8B-B14F-4D97-AF65-F5344CB8AC3E}">
        <p14:creationId xmlns:p14="http://schemas.microsoft.com/office/powerpoint/2010/main" val="212054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96290"/>
            <a:ext cx="7092280" cy="4083971"/>
          </a:xfrm>
          <a:prstGeom prst="rect">
            <a:avLst/>
          </a:prstGeom>
        </p:spPr>
      </p:pic>
    </p:spTree>
    <p:extLst>
      <p:ext uri="{BB962C8B-B14F-4D97-AF65-F5344CB8AC3E}">
        <p14:creationId xmlns:p14="http://schemas.microsoft.com/office/powerpoint/2010/main" val="423943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πέρασμα του πρώτου κατωφλιού</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916832"/>
            <a:ext cx="4091132" cy="2714078"/>
          </a:xfrm>
        </p:spPr>
      </p:pic>
    </p:spTree>
    <p:extLst>
      <p:ext uri="{BB962C8B-B14F-4D97-AF65-F5344CB8AC3E}">
        <p14:creationId xmlns:p14="http://schemas.microsoft.com/office/powerpoint/2010/main" val="206837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5638" b="5638"/>
          <a:stretch>
            <a:fillRect/>
          </a:stretch>
        </p:blipFill>
        <p:spPr/>
      </p:pic>
      <p:sp>
        <p:nvSpPr>
          <p:cNvPr id="4" name="Text Placeholder 3"/>
          <p:cNvSpPr>
            <a:spLocks noGrp="1"/>
          </p:cNvSpPr>
          <p:nvPr>
            <p:ph type="body" sz="half" idx="2"/>
          </p:nvPr>
        </p:nvSpPr>
        <p:spPr>
          <a:xfrm>
            <a:off x="1763688" y="5013176"/>
            <a:ext cx="5486400" cy="804862"/>
          </a:xfrm>
        </p:spPr>
        <p:txBody>
          <a:bodyPr>
            <a:normAutofit fontScale="92500" lnSpcReduction="10000"/>
          </a:bodyPr>
          <a:lstStyle/>
          <a:p>
            <a:r>
              <a:rPr lang="el-GR" dirty="0"/>
              <a:t>Αν κάνει όμως το πρώτο αυτό βήμα, ταυτόχρονα με το πέρασμα του, αλλάζει και η κατάσταση του: δεν είναι πια παγιδευμένος αλλά ελεύθερος γιατί αυτό που αναδύεται στην μνήμη του πιο δυνατά από όλους του φόβους, είναι η αίσθηση της παντοτινής ελευθερίας</a:t>
            </a:r>
            <a:r>
              <a:rPr lang="el-GR" dirty="0" smtClean="0"/>
              <a:t>.</a:t>
            </a:r>
            <a:endParaRPr lang="el-GR" dirty="0"/>
          </a:p>
        </p:txBody>
      </p:sp>
    </p:spTree>
    <p:extLst>
      <p:ext uri="{BB962C8B-B14F-4D97-AF65-F5344CB8AC3E}">
        <p14:creationId xmlns:p14="http://schemas.microsoft.com/office/powerpoint/2010/main" val="175089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434" y="260648"/>
            <a:ext cx="3784529" cy="6097296"/>
          </a:xfrm>
          <a:prstGeom prst="rect">
            <a:avLst/>
          </a:prstGeom>
        </p:spPr>
      </p:pic>
    </p:spTree>
    <p:extLst>
      <p:ext uri="{BB962C8B-B14F-4D97-AF65-F5344CB8AC3E}">
        <p14:creationId xmlns:p14="http://schemas.microsoft.com/office/powerpoint/2010/main" val="229931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Στην κοιλιά του κήτους</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184" y="1600200"/>
            <a:ext cx="6785631" cy="4525963"/>
          </a:xfrm>
        </p:spPr>
      </p:pic>
    </p:spTree>
    <p:extLst>
      <p:ext uri="{BB962C8B-B14F-4D97-AF65-F5344CB8AC3E}">
        <p14:creationId xmlns:p14="http://schemas.microsoft.com/office/powerpoint/2010/main" val="152713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1124744"/>
            <a:ext cx="3285045" cy="4176464"/>
          </a:xfrm>
        </p:spPr>
      </p:pic>
      <p:sp>
        <p:nvSpPr>
          <p:cNvPr id="4" name="Text Placeholder 3"/>
          <p:cNvSpPr>
            <a:spLocks noGrp="1"/>
          </p:cNvSpPr>
          <p:nvPr>
            <p:ph type="body" sz="half" idx="2"/>
          </p:nvPr>
        </p:nvSpPr>
        <p:spPr>
          <a:xfrm>
            <a:off x="467544" y="1628800"/>
            <a:ext cx="3008313" cy="4691063"/>
          </a:xfrm>
        </p:spPr>
        <p:txBody>
          <a:bodyPr/>
          <a:lstStyle/>
          <a:p>
            <a:r>
              <a:rPr lang="el-GR" dirty="0"/>
              <a:t>Είναι το μεταίχμιο όπου ουσιαστικά ο ήρωας δεν ανήκει ούτε στον πραγματικό κόσμο από όπου προήλθε, ούτε στον φανταστικό όπου εισέρχεται. Το πέρασμα του κατωφλίου είναι για τον ήρωα μια μορφή εκμηδένισης. </a:t>
            </a:r>
          </a:p>
        </p:txBody>
      </p:sp>
    </p:spTree>
    <p:extLst>
      <p:ext uri="{BB962C8B-B14F-4D97-AF65-F5344CB8AC3E}">
        <p14:creationId xmlns:p14="http://schemas.microsoft.com/office/powerpoint/2010/main" val="2701081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312" r="5312"/>
          <a:stretch>
            <a:fillRect/>
          </a:stretch>
        </p:blipFill>
        <p:spPr/>
      </p:pic>
      <p:sp>
        <p:nvSpPr>
          <p:cNvPr id="4" name="Text Placeholder 3"/>
          <p:cNvSpPr>
            <a:spLocks noGrp="1"/>
          </p:cNvSpPr>
          <p:nvPr>
            <p:ph type="body" sz="half" idx="2"/>
          </p:nvPr>
        </p:nvSpPr>
        <p:spPr>
          <a:xfrm>
            <a:off x="1763688" y="4941168"/>
            <a:ext cx="5486400" cy="804862"/>
          </a:xfrm>
        </p:spPr>
        <p:txBody>
          <a:bodyPr/>
          <a:lstStyle/>
          <a:p>
            <a:r>
              <a:rPr lang="el-GR" dirty="0"/>
              <a:t>Μπορούμε να πούμε πως εκείνος που εισήλθε πέθανε ως προς το παρελθόν και εισήλθε στη μήτρα του κόσμου, στον ομφαλό αναμένωντας να αναγεννηθεί. </a:t>
            </a:r>
          </a:p>
          <a:p>
            <a:endParaRPr lang="el-GR" dirty="0"/>
          </a:p>
        </p:txBody>
      </p:sp>
    </p:spTree>
    <p:extLst>
      <p:ext uri="{BB962C8B-B14F-4D97-AF65-F5344CB8AC3E}">
        <p14:creationId xmlns:p14="http://schemas.microsoft.com/office/powerpoint/2010/main" val="306312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διαμελισμένος Θεός Όσιρις</a:t>
            </a:r>
            <a:endParaRPr lang="el-GR" dirty="0"/>
          </a:p>
        </p:txBody>
      </p:sp>
      <p:sp>
        <p:nvSpPr>
          <p:cNvPr id="4" name="Text Placeholder 3"/>
          <p:cNvSpPr>
            <a:spLocks noGrp="1"/>
          </p:cNvSpPr>
          <p:nvPr>
            <p:ph type="body" sz="half" idx="2"/>
          </p:nvPr>
        </p:nvSpPr>
        <p:spPr/>
        <p:txBody>
          <a:bodyPr/>
          <a:lstStyle/>
          <a:p>
            <a:r>
              <a:rPr lang="el-GR" dirty="0"/>
              <a:t>Το φυσικό σώμα του ήρωα μπορεί να διαμελιστεί και να σκορπιστεί στη στεριά ή στη θάλασσα όπως στον αιγυπτικό μύθο του Θεού Όσιρη.</a:t>
            </a:r>
          </a:p>
          <a:p>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568854"/>
            <a:ext cx="6216233" cy="2564864"/>
          </a:xfrm>
          <a:prstGeom prst="rect">
            <a:avLst/>
          </a:prstGeom>
        </p:spPr>
      </p:pic>
    </p:spTree>
    <p:extLst>
      <p:ext uri="{BB962C8B-B14F-4D97-AF65-F5344CB8AC3E}">
        <p14:creationId xmlns:p14="http://schemas.microsoft.com/office/powerpoint/2010/main" val="233633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Συλλογικό ασυνείδητο</a:t>
            </a:r>
            <a:endParaRPr lang="el-GR" dirty="0"/>
          </a:p>
        </p:txBody>
      </p:sp>
      <p:sp>
        <p:nvSpPr>
          <p:cNvPr id="4" name="Text Placeholder 3"/>
          <p:cNvSpPr>
            <a:spLocks noGrp="1"/>
          </p:cNvSpPr>
          <p:nvPr>
            <p:ph type="body" sz="half" idx="2"/>
          </p:nvPr>
        </p:nvSpPr>
        <p:spPr/>
        <p:txBody>
          <a:bodyPr>
            <a:normAutofit/>
          </a:bodyPr>
          <a:lstStyle/>
          <a:p>
            <a:r>
              <a:rPr lang="el-GR" dirty="0" smtClean="0"/>
              <a:t>Με τον όρο αυτό ορίζει </a:t>
            </a:r>
            <a:r>
              <a:rPr lang="el-GR" dirty="0"/>
              <a:t>τις διάφορες ανθρώπινες εμπειρίες που έχουν κατά κάποιον τρόπο κωδικοποιηθεί γενετικά και μεταδίδονται στις διαδοχικές γενεές. </a:t>
            </a:r>
            <a:endParaRPr lang="el-GR" dirty="0" smtClean="0"/>
          </a:p>
        </p:txBody>
      </p:sp>
      <p:pic>
        <p:nvPicPr>
          <p:cNvPr id="1026" name="Picture 2" descr="C:\Users\mathr\OneDrive\Υπολογιστής\Διαλογικές παρεμβάσεις στον δημοσιο χωρο\μύθος - παρουσίαση\jung-in-addition-to-our-collective.unconscious-cop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27" y="692696"/>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1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μυηση</a:t>
            </a:r>
            <a:endParaRPr lang="el-GR" dirty="0"/>
          </a:p>
        </p:txBody>
      </p:sp>
      <p:sp>
        <p:nvSpPr>
          <p:cNvPr id="3" name="Text Placeholder 2"/>
          <p:cNvSpPr>
            <a:spLocks noGrp="1"/>
          </p:cNvSpPr>
          <p:nvPr>
            <p:ph type="body" idx="1"/>
          </p:nvPr>
        </p:nvSpPr>
        <p:spPr/>
        <p:txBody>
          <a:bodyPr/>
          <a:lstStyle/>
          <a:p>
            <a:r>
              <a:rPr lang="el-GR" dirty="0" smtClean="0"/>
              <a:t>Μέρος Δεύτερο</a:t>
            </a:r>
            <a:endParaRPr lang="el-GR" dirty="0"/>
          </a:p>
        </p:txBody>
      </p:sp>
    </p:spTree>
    <p:extLst>
      <p:ext uri="{BB962C8B-B14F-4D97-AF65-F5344CB8AC3E}">
        <p14:creationId xmlns:p14="http://schemas.microsoft.com/office/powerpoint/2010/main" val="796824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Μύηση/ Διαβατήρια Τελετή</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628800"/>
            <a:ext cx="5963606" cy="3842201"/>
          </a:xfrm>
        </p:spPr>
      </p:pic>
    </p:spTree>
    <p:extLst>
      <p:ext uri="{BB962C8B-B14F-4D97-AF65-F5344CB8AC3E}">
        <p14:creationId xmlns:p14="http://schemas.microsoft.com/office/powerpoint/2010/main" val="182679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Μύηση/ Διαβατήρια Τελετή</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484784"/>
            <a:ext cx="4501743" cy="2867658"/>
          </a:xfrm>
        </p:spPr>
      </p:pic>
      <p:sp>
        <p:nvSpPr>
          <p:cNvPr id="4" name="Text Placeholder 3"/>
          <p:cNvSpPr>
            <a:spLocks noGrp="1"/>
          </p:cNvSpPr>
          <p:nvPr>
            <p:ph type="body" sz="half" idx="2"/>
          </p:nvPr>
        </p:nvSpPr>
        <p:spPr/>
        <p:txBody>
          <a:bodyPr/>
          <a:lstStyle/>
          <a:p>
            <a:r>
              <a:rPr lang="el-GR" dirty="0" smtClean="0"/>
              <a:t>παρατηρείται </a:t>
            </a:r>
            <a:r>
              <a:rPr lang="el-GR" dirty="0"/>
              <a:t>σε πολλές πρωτόγονες </a:t>
            </a:r>
            <a:r>
              <a:rPr lang="en-GB" dirty="0"/>
              <a:t> </a:t>
            </a:r>
            <a:r>
              <a:rPr lang="el-GR" dirty="0"/>
              <a:t>φυλές   και αποτελεί το τελετουργικό του περάσματος από ένα στάδιο της φυλής σε ένα άλλο. Τα σχήματα της μύησης παρουσιάζονται στο τυπικό όλων των θρησκευτικών τελετουργιών που απαιτούν ιδιαίτερες τελετές κατά τη στιγμή της γέννησης, της ενηλικίωσης, του γάμου, του </a:t>
            </a:r>
            <a:r>
              <a:rPr lang="el-GR" dirty="0" smtClean="0"/>
              <a:t>θανάτου.</a:t>
            </a:r>
          </a:p>
          <a:p>
            <a:pPr marL="285750" indent="-285750">
              <a:buFont typeface="Arial" pitchFamily="34" charset="0"/>
              <a:buChar char="•"/>
            </a:pPr>
            <a:r>
              <a:rPr lang="el-GR" b="1" dirty="0"/>
              <a:t>αρχίζει με μια </a:t>
            </a:r>
            <a:r>
              <a:rPr lang="el-GR" b="1" dirty="0" smtClean="0"/>
              <a:t>υποταγή</a:t>
            </a:r>
          </a:p>
          <a:p>
            <a:pPr marL="285750" indent="-285750">
              <a:buFont typeface="Arial" pitchFamily="34" charset="0"/>
              <a:buChar char="•"/>
            </a:pPr>
            <a:r>
              <a:rPr lang="el-GR" b="1" dirty="0" smtClean="0"/>
              <a:t>περίοδος συστολής</a:t>
            </a:r>
          </a:p>
          <a:p>
            <a:pPr marL="285750" indent="-285750">
              <a:buFont typeface="Arial" pitchFamily="34" charset="0"/>
              <a:buChar char="•"/>
            </a:pPr>
            <a:r>
              <a:rPr lang="el-GR" b="1" dirty="0" smtClean="0"/>
              <a:t>τελετουργία </a:t>
            </a:r>
            <a:r>
              <a:rPr lang="el-GR" b="1" dirty="0"/>
              <a:t>απελευθέρωσης</a:t>
            </a:r>
            <a:endParaRPr lang="el-GR" b="1" dirty="0" smtClean="0"/>
          </a:p>
          <a:p>
            <a:pPr marL="285750" indent="-285750">
              <a:buFont typeface="Arial" pitchFamily="34" charset="0"/>
              <a:buChar char="•"/>
            </a:pPr>
            <a:endParaRPr lang="el-GR" dirty="0" smtClean="0"/>
          </a:p>
          <a:p>
            <a:endParaRPr lang="el-GR" dirty="0"/>
          </a:p>
        </p:txBody>
      </p:sp>
    </p:spTree>
    <p:extLst>
      <p:ext uri="{BB962C8B-B14F-4D97-AF65-F5344CB8AC3E}">
        <p14:creationId xmlns:p14="http://schemas.microsoft.com/office/powerpoint/2010/main" val="2101193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484784"/>
            <a:ext cx="4501743" cy="2867658"/>
          </a:xfrm>
        </p:spPr>
      </p:pic>
      <p:sp>
        <p:nvSpPr>
          <p:cNvPr id="4" name="Text Placeholder 3"/>
          <p:cNvSpPr>
            <a:spLocks noGrp="1"/>
          </p:cNvSpPr>
          <p:nvPr>
            <p:ph type="body" sz="half" idx="2"/>
          </p:nvPr>
        </p:nvSpPr>
        <p:spPr>
          <a:xfrm>
            <a:off x="350646" y="908720"/>
            <a:ext cx="3008313" cy="4691063"/>
          </a:xfrm>
        </p:spPr>
        <p:txBody>
          <a:bodyPr/>
          <a:lstStyle/>
          <a:p>
            <a:r>
              <a:rPr lang="el-GR" dirty="0"/>
              <a:t>Το τελετουργικό που διαδραματίζεται κατά τη διάρκεια μιας μυητικής τελετής, συνηθως εμπεριέχει την εμφάνιση αρχετύπων</a:t>
            </a:r>
            <a:r>
              <a:rPr lang="en-GB" dirty="0"/>
              <a:t> - </a:t>
            </a:r>
            <a:r>
              <a:rPr lang="el-GR" dirty="0"/>
              <a:t>συμβόλων με ισχυρή δυναμική μέσω των οποίων ο ήρωας οδηγείται σε ένα βαθύτερο επίπεδο αρχέγονης ταύτισης ανάμεσα στο Εγώ και το Εαυτό καταστρέφοντας την ατομικότητα του και χωνεύοντας την μέσα στην συμπαντική αντίληψη του Εαυτό.</a:t>
            </a:r>
          </a:p>
          <a:p>
            <a:pPr marL="285750" indent="-285750">
              <a:buFont typeface="Arial" pitchFamily="34" charset="0"/>
              <a:buChar char="•"/>
            </a:pPr>
            <a:endParaRPr lang="el-GR" dirty="0" smtClean="0"/>
          </a:p>
          <a:p>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908720"/>
            <a:ext cx="5653140" cy="3765204"/>
          </a:xfrm>
          <a:prstGeom prst="rect">
            <a:avLst/>
          </a:prstGeom>
        </p:spPr>
      </p:pic>
    </p:spTree>
    <p:extLst>
      <p:ext uri="{BB962C8B-B14F-4D97-AF65-F5344CB8AC3E}">
        <p14:creationId xmlns:p14="http://schemas.microsoft.com/office/powerpoint/2010/main" val="3168388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δρόμος τη δοκιμασίας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2941" y="1600200"/>
            <a:ext cx="3538118" cy="4525963"/>
          </a:xfrm>
        </p:spPr>
      </p:pic>
    </p:spTree>
    <p:extLst>
      <p:ext uri="{BB962C8B-B14F-4D97-AF65-F5344CB8AC3E}">
        <p14:creationId xmlns:p14="http://schemas.microsoft.com/office/powerpoint/2010/main" val="1168514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692696"/>
            <a:ext cx="8229600" cy="70609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l-GR" sz="3600" dirty="0" smtClean="0"/>
              <a:t>5.Σύμμαχοι/Εχθροί</a:t>
            </a:r>
            <a:endParaRPr lang="el-GR"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401" y="2132856"/>
            <a:ext cx="6096000" cy="2752725"/>
          </a:xfrm>
          <a:prstGeom prst="rect">
            <a:avLst/>
          </a:prstGeom>
        </p:spPr>
      </p:pic>
    </p:spTree>
    <p:extLst>
      <p:ext uri="{BB962C8B-B14F-4D97-AF65-F5344CB8AC3E}">
        <p14:creationId xmlns:p14="http://schemas.microsoft.com/office/powerpoint/2010/main" val="2628564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6. Η τελική δοκιμασία/αναμέτρηση</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9447"/>
            <a:ext cx="8229600" cy="3447468"/>
          </a:xfrm>
        </p:spPr>
      </p:pic>
    </p:spTree>
    <p:extLst>
      <p:ext uri="{BB962C8B-B14F-4D97-AF65-F5344CB8AC3E}">
        <p14:creationId xmlns:p14="http://schemas.microsoft.com/office/powerpoint/2010/main" val="1447823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91680" y="4725144"/>
            <a:ext cx="5630416" cy="1236910"/>
          </a:xfrm>
        </p:spPr>
        <p:txBody>
          <a:bodyPr>
            <a:normAutofit/>
          </a:bodyPr>
          <a:lstStyle/>
          <a:p>
            <a:r>
              <a:rPr lang="el-GR" dirty="0"/>
              <a:t>Όταν φτάνει στο Ναδίρ του μυθολογικού κύκλου ο Ήρωας υπόκειται σε μια υπέρτατη δοκιμασία. Είναι η στιγμή που ο ήρωας αντικρύζει κατά πρόσωπο τον μεγαλύτερο του φόβο, αντιμετωπίζει με θάρρος την πιθανότητα του θανάτου και φτάνει στα όρια του στη μάχη με την εχθρική δύμαμη. Είναι η στιγμή της κορύφωσης.</a:t>
            </a:r>
          </a:p>
          <a:p>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40768"/>
            <a:ext cx="7552010" cy="3147598"/>
          </a:xfrm>
          <a:prstGeom prst="rect">
            <a:avLst/>
          </a:prstGeom>
        </p:spPr>
      </p:pic>
    </p:spTree>
    <p:extLst>
      <p:ext uri="{BB962C8B-B14F-4D97-AF65-F5344CB8AC3E}">
        <p14:creationId xmlns:p14="http://schemas.microsoft.com/office/powerpoint/2010/main" val="22400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7. Η συνάντηση με τη Θεά</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2" y="1340768"/>
            <a:ext cx="2714218" cy="3684459"/>
          </a:xfrm>
        </p:spPr>
      </p:pic>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600" dirty="0" smtClean="0"/>
              <a:t>Η Μεγάλη Μητέρα/Θεά της γονιμότητας στη Μινωική Κρήτη</a:t>
            </a:r>
          </a:p>
          <a:p>
            <a:endParaRPr lang="el-GR" dirty="0"/>
          </a:p>
        </p:txBody>
      </p:sp>
    </p:spTree>
    <p:extLst>
      <p:ext uri="{BB962C8B-B14F-4D97-AF65-F5344CB8AC3E}">
        <p14:creationId xmlns:p14="http://schemas.microsoft.com/office/powerpoint/2010/main" val="261733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318" y="1052736"/>
            <a:ext cx="6522720" cy="4008120"/>
          </a:xfrm>
        </p:spPr>
      </p:pic>
      <p:sp>
        <p:nvSpPr>
          <p:cNvPr id="5" name="Text Placeholder 3"/>
          <p:cNvSpPr txBox="1">
            <a:spLocks/>
          </p:cNvSpPr>
          <p:nvPr/>
        </p:nvSpPr>
        <p:spPr>
          <a:xfrm>
            <a:off x="1801478" y="5538389"/>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600" b="1" dirty="0"/>
              <a:t>Η Αιγυπτιακή </a:t>
            </a:r>
            <a:r>
              <a:rPr lang="el-GR" sz="1600" b="1" dirty="0" smtClean="0"/>
              <a:t>Θεά  Ίσις</a:t>
            </a:r>
          </a:p>
          <a:p>
            <a:pPr marL="0" indent="0">
              <a:buNone/>
            </a:pPr>
            <a:r>
              <a:rPr lang="el-GR" sz="1400" dirty="0" smtClean="0"/>
              <a:t>«Εγώ, η Ίσιδα, είμαι όλα όσα έχουν υπάρξει, όσα υπάρχουν και όσα θα υπάρξουν.  Κανείς θνητός άνθρωπος δεν αφαίρεσε ποτέ το πέπλο μου.»</a:t>
            </a:r>
          </a:p>
          <a:p>
            <a:endParaRPr lang="el-GR" dirty="0"/>
          </a:p>
        </p:txBody>
      </p:sp>
    </p:spTree>
    <p:extLst>
      <p:ext uri="{BB962C8B-B14F-4D97-AF65-F5344CB8AC3E}">
        <p14:creationId xmlns:p14="http://schemas.microsoft.com/office/powerpoint/2010/main" val="253763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12 αρχέτυπα</a:t>
            </a:r>
            <a:endParaRPr lang="el-GR" dirty="0"/>
          </a:p>
        </p:txBody>
      </p:sp>
      <p:sp>
        <p:nvSpPr>
          <p:cNvPr id="4" name="Text Placeholder 3"/>
          <p:cNvSpPr>
            <a:spLocks noGrp="1"/>
          </p:cNvSpPr>
          <p:nvPr>
            <p:ph type="body" sz="half" idx="2"/>
          </p:nvPr>
        </p:nvSpPr>
        <p:spPr/>
        <p:txBody>
          <a:bodyPr>
            <a:normAutofit fontScale="70000" lnSpcReduction="20000"/>
          </a:bodyPr>
          <a:lstStyle/>
          <a:p>
            <a:r>
              <a:rPr lang="el-GR" dirty="0" smtClean="0"/>
              <a:t>Γεννημένες </a:t>
            </a:r>
            <a:r>
              <a:rPr lang="el-GR" dirty="0"/>
              <a:t>στην προλογική σκέψη, οι αρχέγονες αυτές εικόνες-πρότυπα-καταστάσεις, αποτελούν τα αρχέτυπα και ανακαλούν στην αφετηρία τους όμοια συναισθήματα σε όλους τους ανθρώπους. </a:t>
            </a:r>
          </a:p>
          <a:p>
            <a:r>
              <a:rPr lang="el-GR" dirty="0" smtClean="0"/>
              <a:t>Τα θεικά τούτα σύμβολα αποτελούν στην πραγματικότητα συμβολικές απεικονίσεις ολόκληρης της ψυχής της πλατύτερης αυτής και πλουσιότερης ουσίας που εξασφαλίζει τη δύναμη που λείπει από το Εγώ. </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27745"/>
            <a:ext cx="7004270" cy="3939902"/>
          </a:xfrm>
          <a:prstGeom prst="rect">
            <a:avLst/>
          </a:prstGeom>
        </p:spPr>
      </p:pic>
    </p:spTree>
    <p:extLst>
      <p:ext uri="{BB962C8B-B14F-4D97-AF65-F5344CB8AC3E}">
        <p14:creationId xmlns:p14="http://schemas.microsoft.com/office/powerpoint/2010/main" val="2585972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algn="ctr"/>
            <a:r>
              <a:rPr lang="el-GR" dirty="0" smtClean="0"/>
              <a:t>Η Θεα Αθηνά και ο Οδυσσέας</a:t>
            </a:r>
            <a:endParaRPr lang="el-G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991" y="332656"/>
            <a:ext cx="3489960" cy="4876800"/>
          </a:xfrm>
          <a:prstGeom prst="rect">
            <a:avLst/>
          </a:prstGeom>
        </p:spPr>
      </p:pic>
    </p:spTree>
    <p:extLst>
      <p:ext uri="{BB962C8B-B14F-4D97-AF65-F5344CB8AC3E}">
        <p14:creationId xmlns:p14="http://schemas.microsoft.com/office/powerpoint/2010/main" val="261548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l-GR" dirty="0" smtClean="0"/>
              <a:t>Η Θεά Ιστάρ εκπρόσωπος της Θηλυκής Αρχής στον Σουμεριακό Πολιτισμό.</a:t>
            </a: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94534"/>
            <a:ext cx="3635846" cy="4277466"/>
          </a:xfrm>
          <a:prstGeom prst="rect">
            <a:avLst/>
          </a:prstGeom>
        </p:spPr>
      </p:pic>
    </p:spTree>
    <p:extLst>
      <p:ext uri="{BB962C8B-B14F-4D97-AF65-F5344CB8AC3E}">
        <p14:creationId xmlns:p14="http://schemas.microsoft.com/office/powerpoint/2010/main" val="396048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lstStyle/>
          <a:p>
            <a:r>
              <a:rPr lang="el-GR" dirty="0"/>
              <a:t>Ο ιερός γάμος</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28850"/>
            <a:ext cx="4572000" cy="2400300"/>
          </a:xfrm>
          <a:prstGeom prst="rect">
            <a:avLst/>
          </a:prstGeom>
        </p:spPr>
      </p:pic>
    </p:spTree>
    <p:extLst>
      <p:ext uri="{BB962C8B-B14F-4D97-AF65-F5344CB8AC3E}">
        <p14:creationId xmlns:p14="http://schemas.microsoft.com/office/powerpoint/2010/main" val="3612248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algn="ctr"/>
            <a:r>
              <a:rPr lang="el-GR" dirty="0" smtClean="0"/>
              <a:t>Ο νόμος των αντιθέτων και η ένωση τους στον Νέο Άνθρωπο.</a:t>
            </a: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664" y="620688"/>
            <a:ext cx="4533900" cy="4404360"/>
          </a:xfrm>
          <a:prstGeom prst="rect">
            <a:avLst/>
          </a:prstGeom>
        </p:spPr>
      </p:pic>
    </p:spTree>
    <p:extLst>
      <p:ext uri="{BB962C8B-B14F-4D97-AF65-F5344CB8AC3E}">
        <p14:creationId xmlns:p14="http://schemas.microsoft.com/office/powerpoint/2010/main" val="433439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623559"/>
            <a:ext cx="2857500" cy="5074920"/>
          </a:xfrm>
          <a:prstGeom prst="rect">
            <a:avLst/>
          </a:prstGeom>
        </p:spPr>
      </p:pic>
    </p:spTree>
    <p:extLst>
      <p:ext uri="{BB962C8B-B14F-4D97-AF65-F5344CB8AC3E}">
        <p14:creationId xmlns:p14="http://schemas.microsoft.com/office/powerpoint/2010/main" val="332351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algn="ctr"/>
            <a:r>
              <a:rPr lang="en-GB" dirty="0" smtClean="0"/>
              <a:t>Frodo and Galadriel, Lord of the Rings</a:t>
            </a: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268760"/>
            <a:ext cx="5076388" cy="3408961"/>
          </a:xfrm>
          <a:prstGeom prst="rect">
            <a:avLst/>
          </a:prstGeom>
        </p:spPr>
      </p:pic>
    </p:spTree>
    <p:extLst>
      <p:ext uri="{BB962C8B-B14F-4D97-AF65-F5344CB8AC3E}">
        <p14:creationId xmlns:p14="http://schemas.microsoft.com/office/powerpoint/2010/main" val="2032030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8. Συμφιλίωση με τον πατέρα</a:t>
            </a:r>
          </a:p>
        </p:txBody>
      </p:sp>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H </a:t>
            </a:r>
            <a:r>
              <a:rPr lang="el-GR" sz="1600" dirty="0" smtClean="0"/>
              <a:t>δημιουργία του Αδάμ, </a:t>
            </a:r>
            <a:r>
              <a:rPr lang="en-GB" sz="1600" dirty="0" smtClean="0"/>
              <a:t>Michelangelo</a:t>
            </a:r>
            <a:endParaRPr lang="el-GR" sz="1600" dirty="0" smtClean="0"/>
          </a:p>
          <a:p>
            <a:endParaRPr lang="el-G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288" y="2204864"/>
            <a:ext cx="5482749" cy="1929928"/>
          </a:xfrm>
          <a:prstGeom prst="rect">
            <a:avLst/>
          </a:prstGeom>
        </p:spPr>
      </p:pic>
    </p:spTree>
    <p:extLst>
      <p:ext uri="{BB962C8B-B14F-4D97-AF65-F5344CB8AC3E}">
        <p14:creationId xmlns:p14="http://schemas.microsoft.com/office/powerpoint/2010/main" val="4193265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O </a:t>
            </a:r>
            <a:r>
              <a:rPr lang="el-GR" sz="1600" dirty="0" smtClean="0"/>
              <a:t>Δίας ως θεός τιμωρός</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794" y="1196752"/>
            <a:ext cx="3911385" cy="3392031"/>
          </a:xfrm>
          <a:prstGeom prst="rect">
            <a:avLst/>
          </a:prstGeom>
        </p:spPr>
      </p:pic>
    </p:spTree>
    <p:extLst>
      <p:ext uri="{BB962C8B-B14F-4D97-AF65-F5344CB8AC3E}">
        <p14:creationId xmlns:p14="http://schemas.microsoft.com/office/powerpoint/2010/main" val="3597011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600" dirty="0" smtClean="0"/>
              <a:t>Ο Οιδίποδας και η Σφίγγα, </a:t>
            </a:r>
            <a:r>
              <a:rPr lang="en-US" sz="1600" dirty="0" err="1" smtClean="0"/>
              <a:t>Gustave</a:t>
            </a:r>
            <a:r>
              <a:rPr lang="en-US" sz="1600" dirty="0" smtClean="0"/>
              <a:t> Moreau</a:t>
            </a:r>
            <a:r>
              <a:rPr lang="el-GR" sz="1600" dirty="0" smtClean="0"/>
              <a:t> 1864</a:t>
            </a:r>
            <a:endParaRPr lang="el-G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548680"/>
            <a:ext cx="2286000" cy="4411980"/>
          </a:xfrm>
          <a:prstGeom prst="rect">
            <a:avLst/>
          </a:prstGeom>
        </p:spPr>
      </p:pic>
    </p:spTree>
    <p:extLst>
      <p:ext uri="{BB962C8B-B14F-4D97-AF65-F5344CB8AC3E}">
        <p14:creationId xmlns:p14="http://schemas.microsoft.com/office/powerpoint/2010/main" val="1915440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9. Αποθέωση</a:t>
            </a:r>
          </a:p>
        </p:txBody>
      </p:sp>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Yin and Yang</a:t>
            </a:r>
            <a:endParaRPr lang="el-GR" sz="1600" dirty="0" smtClean="0"/>
          </a:p>
          <a:p>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408" y="1268760"/>
            <a:ext cx="3726160" cy="3726160"/>
          </a:xfrm>
          <a:prstGeom prst="rect">
            <a:avLst/>
          </a:prstGeom>
        </p:spPr>
      </p:pic>
    </p:spTree>
    <p:extLst>
      <p:ext uri="{BB962C8B-B14F-4D97-AF65-F5344CB8AC3E}">
        <p14:creationId xmlns:p14="http://schemas.microsoft.com/office/powerpoint/2010/main" val="47203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Carl Gustav Jung</a:t>
            </a:r>
            <a:endParaRPr lang="el-GR"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dirty="0" smtClean="0"/>
              <a:t>1875-1961</a:t>
            </a:r>
          </a:p>
          <a:p>
            <a:pPr marL="285750" indent="-285750">
              <a:buFont typeface="Arial" pitchFamily="34" charset="0"/>
              <a:buChar char="•"/>
            </a:pPr>
            <a:r>
              <a:rPr lang="el-GR" dirty="0" smtClean="0"/>
              <a:t>Ελβετός Ψυχίατρος και Ψυχαναλυτής πατέρας της αναλυτικής ψυχολογίας</a:t>
            </a:r>
          </a:p>
          <a:p>
            <a:pPr marL="285750" indent="-285750">
              <a:buFont typeface="Arial" pitchFamily="34" charset="0"/>
              <a:buChar char="•"/>
            </a:pPr>
            <a:r>
              <a:rPr lang="el-GR" dirty="0" smtClean="0"/>
              <a:t>Το συλλογικό ασυνείδητο  είναι ψυχικά περιεχόμενα που δεν ανήκουν σε ένα άτομο αλλά σε μια κοινωνία, έναν λαό ή την ανθρώπινη φυλή γενικά. </a:t>
            </a:r>
          </a:p>
          <a:p>
            <a:pPr marL="285750" indent="-285750">
              <a:buFont typeface="Arial" pitchFamily="34" charset="0"/>
              <a:buChar char="•"/>
            </a:pPr>
            <a:r>
              <a:rPr lang="el-GR" dirty="0" smtClean="0"/>
              <a:t>φαίνεται να αποτελείται από μυθολογικά μοτίβα ή πρωτόγονες εικόνες που επαναλαμβάνονται σε μεγαλύτερη κλίμακα από αυτήν του ατόμου, σε κοινωνίες, μύθους και πολιτισμούς που μπορεί να μην έχουν καμία επαφή μεταξύ τους.</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052736"/>
            <a:ext cx="1570482" cy="21812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052736"/>
            <a:ext cx="1524000" cy="2181225"/>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27425" y="3334421"/>
            <a:ext cx="1371600" cy="2029968"/>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3356992"/>
            <a:ext cx="1534113" cy="2028864"/>
          </a:xfrm>
          <a:prstGeom prst="rect">
            <a:avLst/>
          </a:prstGeom>
        </p:spPr>
      </p:pic>
    </p:spTree>
    <p:extLst>
      <p:ext uri="{BB962C8B-B14F-4D97-AF65-F5344CB8AC3E}">
        <p14:creationId xmlns:p14="http://schemas.microsoft.com/office/powerpoint/2010/main" val="2536225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O </a:t>
            </a:r>
            <a:r>
              <a:rPr lang="el-GR" sz="1600" dirty="0" smtClean="0"/>
              <a:t>Δίας ως θεός τιμωρός</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794" y="1196752"/>
            <a:ext cx="3911385" cy="3392031"/>
          </a:xfrm>
          <a:prstGeom prst="rect">
            <a:avLst/>
          </a:prstGeom>
        </p:spPr>
      </p:pic>
    </p:spTree>
    <p:extLst>
      <p:ext uri="{BB962C8B-B14F-4D97-AF65-F5344CB8AC3E}">
        <p14:creationId xmlns:p14="http://schemas.microsoft.com/office/powerpoint/2010/main" val="3880580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66124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H </a:t>
            </a:r>
            <a:r>
              <a:rPr lang="el-GR" sz="1600" dirty="0" smtClean="0"/>
              <a:t>αποθέωση του Ήρωα,</a:t>
            </a:r>
            <a:r>
              <a:rPr lang="en-US" sz="1600" dirty="0"/>
              <a:t> Carlo </a:t>
            </a:r>
            <a:r>
              <a:rPr lang="en-US" sz="1600" dirty="0" err="1"/>
              <a:t>Innocenzo</a:t>
            </a:r>
            <a:r>
              <a:rPr lang="en-US" sz="1600" dirty="0"/>
              <a:t> </a:t>
            </a:r>
            <a:r>
              <a:rPr lang="en-US" sz="1600" dirty="0" err="1"/>
              <a:t>Carlone</a:t>
            </a:r>
            <a:r>
              <a:rPr lang="el-GR" sz="1600" dirty="0" smtClean="0"/>
              <a:t> </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794" y="1196752"/>
            <a:ext cx="3911385" cy="33920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45706"/>
            <a:ext cx="6900402" cy="5121632"/>
          </a:xfrm>
          <a:prstGeom prst="rect">
            <a:avLst/>
          </a:prstGeom>
        </p:spPr>
      </p:pic>
    </p:spTree>
    <p:extLst>
      <p:ext uri="{BB962C8B-B14F-4D97-AF65-F5344CB8AC3E}">
        <p14:creationId xmlns:p14="http://schemas.microsoft.com/office/powerpoint/2010/main" val="2683283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82361"/>
            <a:ext cx="4038600" cy="296164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18417"/>
            <a:ext cx="4038600" cy="3089529"/>
          </a:xfrm>
        </p:spPr>
      </p:pic>
      <p:sp>
        <p:nvSpPr>
          <p:cNvPr id="7" name="Text Placeholder 3"/>
          <p:cNvSpPr txBox="1">
            <a:spLocks/>
          </p:cNvSpPr>
          <p:nvPr/>
        </p:nvSpPr>
        <p:spPr>
          <a:xfrm>
            <a:off x="4067944" y="5597812"/>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600" dirty="0" smtClean="0"/>
              <a:t>Η αποθέωση του Ομήρου</a:t>
            </a:r>
          </a:p>
          <a:p>
            <a:endParaRPr lang="el-GR" dirty="0"/>
          </a:p>
        </p:txBody>
      </p:sp>
      <p:sp>
        <p:nvSpPr>
          <p:cNvPr id="8" name="Text Placeholder 3"/>
          <p:cNvSpPr txBox="1">
            <a:spLocks/>
          </p:cNvSpPr>
          <p:nvPr/>
        </p:nvSpPr>
        <p:spPr>
          <a:xfrm>
            <a:off x="-324544" y="5614956"/>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600" dirty="0" smtClean="0"/>
              <a:t>Η αποθέωση του Ηρακλή</a:t>
            </a:r>
          </a:p>
          <a:p>
            <a:endParaRPr lang="el-GR" dirty="0"/>
          </a:p>
        </p:txBody>
      </p:sp>
    </p:spTree>
    <p:extLst>
      <p:ext uri="{BB962C8B-B14F-4D97-AF65-F5344CB8AC3E}">
        <p14:creationId xmlns:p14="http://schemas.microsoft.com/office/powerpoint/2010/main" val="578565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10. Το έσχατο δώρο</a:t>
            </a:r>
          </a:p>
        </p:txBody>
      </p:sp>
      <p:sp>
        <p:nvSpPr>
          <p:cNvPr id="5" name="Text Placeholder 3"/>
          <p:cNvSpPr txBox="1">
            <a:spLocks/>
          </p:cNvSpPr>
          <p:nvPr/>
        </p:nvSpPr>
        <p:spPr>
          <a:xfrm>
            <a:off x="1792288" y="5517232"/>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O </a:t>
            </a:r>
            <a:r>
              <a:rPr lang="el-GR" sz="1600" dirty="0" smtClean="0"/>
              <a:t>Μέγας </a:t>
            </a:r>
            <a:r>
              <a:rPr lang="en-GB" sz="1600" dirty="0" smtClean="0"/>
              <a:t>A</a:t>
            </a:r>
            <a:r>
              <a:rPr lang="el-GR" sz="1600" dirty="0" smtClean="0"/>
              <a:t>λέξανδρος λύνει τον Γόρδιο Δεσμό.</a:t>
            </a:r>
          </a:p>
          <a:p>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40" y="1546860"/>
            <a:ext cx="2712720" cy="3764280"/>
          </a:xfrm>
          <a:prstGeom prst="rect">
            <a:avLst/>
          </a:prstGeom>
        </p:spPr>
      </p:pic>
    </p:spTree>
    <p:extLst>
      <p:ext uri="{BB962C8B-B14F-4D97-AF65-F5344CB8AC3E}">
        <p14:creationId xmlns:p14="http://schemas.microsoft.com/office/powerpoint/2010/main" val="2681721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600" dirty="0" smtClean="0"/>
              <a:t>Η Αμβροσία, το Νέκταρ των Ολυμπίων Θεών</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794" y="1196752"/>
            <a:ext cx="3911385" cy="33920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794" y="1196072"/>
            <a:ext cx="3986436" cy="3392711"/>
          </a:xfrm>
          <a:prstGeom prst="rect">
            <a:avLst/>
          </a:prstGeom>
        </p:spPr>
      </p:pic>
    </p:spTree>
    <p:extLst>
      <p:ext uri="{BB962C8B-B14F-4D97-AF65-F5344CB8AC3E}">
        <p14:creationId xmlns:p14="http://schemas.microsoft.com/office/powerpoint/2010/main" val="2292114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600" dirty="0" smtClean="0"/>
              <a:t>Το Ιερό δισκοπότηρο</a:t>
            </a:r>
          </a:p>
          <a:p>
            <a:endParaRPr lang="el-G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052736"/>
            <a:ext cx="6564206" cy="3692366"/>
          </a:xfrm>
          <a:prstGeom prst="rect">
            <a:avLst/>
          </a:prstGeom>
        </p:spPr>
      </p:pic>
    </p:spTree>
    <p:extLst>
      <p:ext uri="{BB962C8B-B14F-4D97-AF65-F5344CB8AC3E}">
        <p14:creationId xmlns:p14="http://schemas.microsoft.com/office/powerpoint/2010/main" val="1842059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600" dirty="0" smtClean="0"/>
              <a:t>Ο Προμηθέας </a:t>
            </a:r>
            <a:r>
              <a:rPr lang="el-GR" sz="1600" dirty="0" smtClean="0"/>
              <a:t>φέρνει </a:t>
            </a:r>
            <a:r>
              <a:rPr lang="el-GR" sz="1600" dirty="0" smtClean="0"/>
              <a:t>τη φωτιά στους ανθρώπους</a:t>
            </a:r>
          </a:p>
          <a:p>
            <a:endParaRPr lang="el-G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892" y="1061184"/>
            <a:ext cx="3681192" cy="3983655"/>
          </a:xfrm>
          <a:prstGeom prst="rect">
            <a:avLst/>
          </a:prstGeom>
        </p:spPr>
      </p:pic>
    </p:spTree>
    <p:extLst>
      <p:ext uri="{BB962C8B-B14F-4D97-AF65-F5344CB8AC3E}">
        <p14:creationId xmlns:p14="http://schemas.microsoft.com/office/powerpoint/2010/main" val="601773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O </a:t>
            </a:r>
            <a:r>
              <a:rPr lang="el-GR" sz="1600" dirty="0" smtClean="0"/>
              <a:t>Γκιλγκαμές Βασιλιάς της Σουμερίας και το φίδι.</a:t>
            </a:r>
          </a:p>
          <a:p>
            <a:endParaRPr lang="el-G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268760"/>
            <a:ext cx="6350000" cy="3276600"/>
          </a:xfrm>
          <a:prstGeom prst="rect">
            <a:avLst/>
          </a:prstGeom>
        </p:spPr>
      </p:pic>
    </p:spTree>
    <p:extLst>
      <p:ext uri="{BB962C8B-B14F-4D97-AF65-F5344CB8AC3E}">
        <p14:creationId xmlns:p14="http://schemas.microsoft.com/office/powerpoint/2010/main" val="4229325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err="1" smtClean="0"/>
              <a:t>Nio</a:t>
            </a:r>
            <a:r>
              <a:rPr lang="en-GB" sz="1600" dirty="0" smtClean="0"/>
              <a:t>, Matrix</a:t>
            </a:r>
            <a:endParaRPr lang="el-GR" sz="1600" dirty="0" smtClean="0"/>
          </a:p>
          <a:p>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733" y="1124744"/>
            <a:ext cx="5674955" cy="3313172"/>
          </a:xfrm>
          <a:prstGeom prst="rect">
            <a:avLst/>
          </a:prstGeom>
        </p:spPr>
      </p:pic>
    </p:spTree>
    <p:extLst>
      <p:ext uri="{BB962C8B-B14F-4D97-AF65-F5344CB8AC3E}">
        <p14:creationId xmlns:p14="http://schemas.microsoft.com/office/powerpoint/2010/main" val="746524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ΕΠΙΣΤΡΟΦΗ</a:t>
            </a:r>
            <a:endParaRPr lang="el-GR" dirty="0"/>
          </a:p>
        </p:txBody>
      </p:sp>
      <p:sp>
        <p:nvSpPr>
          <p:cNvPr id="3" name="Text Placeholder 2"/>
          <p:cNvSpPr>
            <a:spLocks noGrp="1"/>
          </p:cNvSpPr>
          <p:nvPr>
            <p:ph type="body" idx="1"/>
          </p:nvPr>
        </p:nvSpPr>
        <p:spPr/>
        <p:txBody>
          <a:bodyPr/>
          <a:lstStyle/>
          <a:p>
            <a:r>
              <a:rPr lang="el-GR" dirty="0" smtClean="0"/>
              <a:t>Μέρος Τρίτο</a:t>
            </a:r>
            <a:endParaRPr lang="el-GR" dirty="0"/>
          </a:p>
        </p:txBody>
      </p:sp>
    </p:spTree>
    <p:extLst>
      <p:ext uri="{BB962C8B-B14F-4D97-AF65-F5344CB8AC3E}">
        <p14:creationId xmlns:p14="http://schemas.microsoft.com/office/powerpoint/2010/main" val="3606091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124744"/>
            <a:ext cx="5394947" cy="4525963"/>
          </a:xfrm>
        </p:spPr>
      </p:pic>
    </p:spTree>
    <p:extLst>
      <p:ext uri="{BB962C8B-B14F-4D97-AF65-F5344CB8AC3E}">
        <p14:creationId xmlns:p14="http://schemas.microsoft.com/office/powerpoint/2010/main" val="4097168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δρόμος της επιστροφής</a:t>
            </a:r>
          </a:p>
        </p:txBody>
      </p:sp>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O </a:t>
            </a:r>
            <a:r>
              <a:rPr lang="el-GR" sz="1600" dirty="0" smtClean="0"/>
              <a:t>κοσμογονικός κύκλος</a:t>
            </a:r>
          </a:p>
          <a:p>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408" y="1268760"/>
            <a:ext cx="3726160" cy="37261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40" y="952148"/>
            <a:ext cx="4337696" cy="4359384"/>
          </a:xfrm>
          <a:prstGeom prst="rect">
            <a:avLst/>
          </a:prstGeom>
        </p:spPr>
      </p:pic>
    </p:spTree>
    <p:extLst>
      <p:ext uri="{BB962C8B-B14F-4D97-AF65-F5344CB8AC3E}">
        <p14:creationId xmlns:p14="http://schemas.microsoft.com/office/powerpoint/2010/main" val="1990056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124744"/>
            <a:ext cx="3539852" cy="4719803"/>
          </a:xfrm>
          <a:prstGeom prst="rect">
            <a:avLst/>
          </a:prstGeom>
        </p:spPr>
      </p:pic>
    </p:spTree>
    <p:extLst>
      <p:ext uri="{BB962C8B-B14F-4D97-AF65-F5344CB8AC3E}">
        <p14:creationId xmlns:p14="http://schemas.microsoft.com/office/powerpoint/2010/main" val="1658630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11. Η επιστροφή με το δώρο</a:t>
            </a:r>
          </a:p>
        </p:txBody>
      </p:sp>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O T</a:t>
            </a:r>
            <a:r>
              <a:rPr lang="el-GR" sz="1600" dirty="0" smtClean="0"/>
              <a:t>ζάκ και η Φασολιά</a:t>
            </a:r>
          </a:p>
          <a:p>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0" y="1420999"/>
            <a:ext cx="6363995" cy="3582020"/>
          </a:xfrm>
          <a:prstGeom prst="rect">
            <a:avLst/>
          </a:prstGeom>
        </p:spPr>
      </p:pic>
    </p:spTree>
    <p:extLst>
      <p:ext uri="{BB962C8B-B14F-4D97-AF65-F5344CB8AC3E}">
        <p14:creationId xmlns:p14="http://schemas.microsoft.com/office/powerpoint/2010/main" val="3102802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The Christ of Gala, Salvador Dali</a:t>
            </a:r>
            <a:endParaRPr lang="el-GR" sz="1600" dirty="0" smtClean="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163" y="522042"/>
            <a:ext cx="2486411" cy="4419126"/>
          </a:xfrm>
          <a:prstGeom prst="rect">
            <a:avLst/>
          </a:prstGeom>
        </p:spPr>
      </p:pic>
    </p:spTree>
    <p:extLst>
      <p:ext uri="{BB962C8B-B14F-4D97-AF65-F5344CB8AC3E}">
        <p14:creationId xmlns:p14="http://schemas.microsoft.com/office/powerpoint/2010/main" val="19948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Galileo </a:t>
            </a:r>
            <a:r>
              <a:rPr lang="en-GB" sz="1600" dirty="0" err="1" smtClean="0"/>
              <a:t>Galilei</a:t>
            </a:r>
            <a:endParaRPr lang="el-GR" sz="1600" dirty="0" smtClean="0"/>
          </a:p>
          <a:p>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04" y="1112557"/>
            <a:ext cx="6984127" cy="3238095"/>
          </a:xfrm>
          <a:prstGeom prst="rect">
            <a:avLst/>
          </a:prstGeom>
        </p:spPr>
      </p:pic>
    </p:spTree>
    <p:extLst>
      <p:ext uri="{BB962C8B-B14F-4D97-AF65-F5344CB8AC3E}">
        <p14:creationId xmlns:p14="http://schemas.microsoft.com/office/powerpoint/2010/main" val="1181577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789603"/>
            <a:ext cx="4560168" cy="4560168"/>
          </a:xfrm>
          <a:prstGeom prst="rect">
            <a:avLst/>
          </a:prstGeom>
        </p:spPr>
      </p:pic>
    </p:spTree>
    <p:extLst>
      <p:ext uri="{BB962C8B-B14F-4D97-AF65-F5344CB8AC3E}">
        <p14:creationId xmlns:p14="http://schemas.microsoft.com/office/powerpoint/2010/main" val="3239343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12. Ο κυρίαρχος των δυο κόσμων</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412776"/>
            <a:ext cx="5510386" cy="4408309"/>
          </a:xfrm>
          <a:prstGeom prst="rect">
            <a:avLst/>
          </a:prstGeom>
        </p:spPr>
      </p:pic>
    </p:spTree>
    <p:extLst>
      <p:ext uri="{BB962C8B-B14F-4D97-AF65-F5344CB8AC3E}">
        <p14:creationId xmlns:p14="http://schemas.microsoft.com/office/powerpoint/2010/main" val="2082067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Sam returns home, Lord of the Rings</a:t>
            </a:r>
            <a:endParaRPr lang="el-GR" sz="1600" dirty="0" smtClean="0"/>
          </a:p>
          <a:p>
            <a:endParaRPr lang="el-G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177" y="1207891"/>
            <a:ext cx="5061530" cy="30474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381" y="980728"/>
            <a:ext cx="6492213" cy="3651870"/>
          </a:xfrm>
          <a:prstGeom prst="rect">
            <a:avLst/>
          </a:prstGeom>
        </p:spPr>
      </p:pic>
    </p:spTree>
    <p:extLst>
      <p:ext uri="{BB962C8B-B14F-4D97-AF65-F5344CB8AC3E}">
        <p14:creationId xmlns:p14="http://schemas.microsoft.com/office/powerpoint/2010/main" val="1814660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Superman and Clark Kent</a:t>
            </a:r>
            <a:endParaRPr lang="el-GR" sz="1600" dirty="0" smtClean="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49" y="1412776"/>
            <a:ext cx="5179258" cy="2873542"/>
          </a:xfrm>
          <a:prstGeom prst="rect">
            <a:avLst/>
          </a:prstGeom>
        </p:spPr>
      </p:pic>
    </p:spTree>
    <p:extLst>
      <p:ext uri="{BB962C8B-B14F-4D97-AF65-F5344CB8AC3E}">
        <p14:creationId xmlns:p14="http://schemas.microsoft.com/office/powerpoint/2010/main" val="3164156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Spiderman and Peter Parker</a:t>
            </a:r>
            <a:endParaRPr lang="el-GR" sz="1600" dirty="0" smtClean="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860" y="261398"/>
            <a:ext cx="3295255" cy="4940412"/>
          </a:xfrm>
          <a:prstGeom prst="rect">
            <a:avLst/>
          </a:prstGeom>
        </p:spPr>
      </p:pic>
    </p:spTree>
    <p:extLst>
      <p:ext uri="{BB962C8B-B14F-4D97-AF65-F5344CB8AC3E}">
        <p14:creationId xmlns:p14="http://schemas.microsoft.com/office/powerpoint/2010/main" val="276936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517232"/>
            <a:ext cx="5486400" cy="566738"/>
          </a:xfrm>
        </p:spPr>
        <p:txBody>
          <a:bodyPr>
            <a:normAutofit fontScale="90000"/>
          </a:bodyPr>
          <a:lstStyle/>
          <a:p>
            <a:r>
              <a:rPr lang="el-GR" dirty="0" smtClean="0"/>
              <a:t>Το αρχέτυπο του Ήρωα όπως απεικονίζεται στις κάρτες Ταρώ.</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443" y="188640"/>
            <a:ext cx="3783693" cy="4896544"/>
          </a:xfrm>
          <a:prstGeom prst="rect">
            <a:avLst/>
          </a:prstGeom>
        </p:spPr>
      </p:pic>
    </p:spTree>
    <p:extLst>
      <p:ext uri="{BB962C8B-B14F-4D97-AF65-F5344CB8AC3E}">
        <p14:creationId xmlns:p14="http://schemas.microsoft.com/office/powerpoint/2010/main" val="2067233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792288" y="5367338"/>
            <a:ext cx="5486400" cy="8048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err="1" smtClean="0"/>
              <a:t>Simba</a:t>
            </a:r>
            <a:r>
              <a:rPr lang="en-GB" sz="1600" dirty="0" smtClean="0"/>
              <a:t>, Lion King</a:t>
            </a:r>
            <a:endParaRPr lang="el-GR" sz="1600" dirty="0" smtClean="0"/>
          </a:p>
          <a:p>
            <a:endParaRPr lang="el-G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177" y="1207891"/>
            <a:ext cx="5061530" cy="3047426"/>
          </a:xfrm>
          <a:prstGeom prst="rect">
            <a:avLst/>
          </a:prstGeom>
        </p:spPr>
      </p:pic>
    </p:spTree>
    <p:extLst>
      <p:ext uri="{BB962C8B-B14F-4D97-AF65-F5344CB8AC3E}">
        <p14:creationId xmlns:p14="http://schemas.microsoft.com/office/powerpoint/2010/main" val="312157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Μονόμυθος</a:t>
            </a:r>
            <a:endParaRPr lang="el-GR"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867" r="2867"/>
          <a:stretch>
            <a:fillRect/>
          </a:stretch>
        </p:blipFill>
        <p:spPr/>
      </p:pic>
      <p:sp>
        <p:nvSpPr>
          <p:cNvPr id="4" name="Text Placeholder 3"/>
          <p:cNvSpPr>
            <a:spLocks noGrp="1"/>
          </p:cNvSpPr>
          <p:nvPr>
            <p:ph type="body" sz="half" idx="2"/>
          </p:nvPr>
        </p:nvSpPr>
        <p:spPr/>
        <p:txBody>
          <a:bodyPr/>
          <a:lstStyle/>
          <a:p>
            <a:r>
              <a:rPr lang="el-GR" dirty="0" smtClean="0"/>
              <a:t>Τα 17 στάδια της περιπέτειας του Ήρωα/ Πρακτική μέθοδος αποκωδικοποίησης ενός σεναρίου</a:t>
            </a:r>
          </a:p>
          <a:p>
            <a:endParaRPr lang="el-GR" dirty="0"/>
          </a:p>
        </p:txBody>
      </p:sp>
    </p:spTree>
    <p:extLst>
      <p:ext uri="{BB962C8B-B14F-4D97-AF65-F5344CB8AC3E}">
        <p14:creationId xmlns:p14="http://schemas.microsoft.com/office/powerpoint/2010/main" val="83660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ΑΝΑΧΩΡΗΣΗ</a:t>
            </a:r>
            <a:endParaRPr lang="el-GR" dirty="0"/>
          </a:p>
        </p:txBody>
      </p:sp>
      <p:sp>
        <p:nvSpPr>
          <p:cNvPr id="3" name="Text Placeholder 2"/>
          <p:cNvSpPr>
            <a:spLocks noGrp="1"/>
          </p:cNvSpPr>
          <p:nvPr>
            <p:ph type="body" idx="1"/>
          </p:nvPr>
        </p:nvSpPr>
        <p:spPr/>
        <p:txBody>
          <a:bodyPr/>
          <a:lstStyle/>
          <a:p>
            <a:r>
              <a:rPr lang="el-GR" dirty="0" smtClean="0"/>
              <a:t>Μέρος Πρώτο</a:t>
            </a:r>
            <a:endParaRPr lang="el-GR" dirty="0"/>
          </a:p>
        </p:txBody>
      </p:sp>
    </p:spTree>
    <p:extLst>
      <p:ext uri="{BB962C8B-B14F-4D97-AF65-F5344CB8AC3E}">
        <p14:creationId xmlns:p14="http://schemas.microsoft.com/office/powerpoint/2010/main" val="1237281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1252</Words>
  <Application>Microsoft Office PowerPoint</Application>
  <PresentationFormat>On-screen Show (4:3)</PresentationFormat>
  <Paragraphs>99</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Το ταξίδι του ήρωα</vt:lpstr>
      <vt:lpstr>Joseph Campbell</vt:lpstr>
      <vt:lpstr>Συλλογικό ασυνείδητο</vt:lpstr>
      <vt:lpstr>Τα 12 αρχέτυπα</vt:lpstr>
      <vt:lpstr>Carl Gustav Jung</vt:lpstr>
      <vt:lpstr>PowerPoint Presentation</vt:lpstr>
      <vt:lpstr>Το αρχέτυπο του Ήρωα όπως απεικονίζεται στις κάρτες Ταρώ.</vt:lpstr>
      <vt:lpstr>Η Μονόμυθος</vt:lpstr>
      <vt:lpstr>Η ΑΝΑΧΩΡΗΣΗ</vt:lpstr>
      <vt:lpstr>1. Ο συνήθης κόσμος</vt:lpstr>
      <vt:lpstr>2. Το κάλεσμα στην περιπέτεια</vt:lpstr>
      <vt:lpstr>PowerPoint Presentation</vt:lpstr>
      <vt:lpstr>PowerPoint Presentation</vt:lpstr>
      <vt:lpstr>PowerPoint Presentation</vt:lpstr>
      <vt:lpstr>3. Η άρνηση της πρόκλησης</vt:lpstr>
      <vt:lpstr>PowerPoint Presentation</vt:lpstr>
      <vt:lpstr>PowerPoint Presentation</vt:lpstr>
      <vt:lpstr>PowerPoint Presentation</vt:lpstr>
      <vt:lpstr>Μια υπερφυσική βοήθεια/ο απο μηχανής θεός </vt:lpstr>
      <vt:lpstr>PowerPoint Presentation</vt:lpstr>
      <vt:lpstr>PowerPoint Presentation</vt:lpstr>
      <vt:lpstr>PowerPoint Presentation</vt:lpstr>
      <vt:lpstr>Το πέρασμα του πρώτου κατωφλιού</vt:lpstr>
      <vt:lpstr>PowerPoint Presentation</vt:lpstr>
      <vt:lpstr>PowerPoint Presentation</vt:lpstr>
      <vt:lpstr>Στην κοιλιά του κήτους</vt:lpstr>
      <vt:lpstr>PowerPoint Presentation</vt:lpstr>
      <vt:lpstr>PowerPoint Presentation</vt:lpstr>
      <vt:lpstr>Ο διαμελισμένος Θεός Όσιρις</vt:lpstr>
      <vt:lpstr>Η μυηση</vt:lpstr>
      <vt:lpstr>Μύηση/ Διαβατήρια Τελετή</vt:lpstr>
      <vt:lpstr>Μύηση/ Διαβατήρια Τελετή</vt:lpstr>
      <vt:lpstr>PowerPoint Presentation</vt:lpstr>
      <vt:lpstr>Ο δρόμος τη δοκιμασίας</vt:lpstr>
      <vt:lpstr>PowerPoint Presentation</vt:lpstr>
      <vt:lpstr>6. Η τελική δοκιμασία/αναμέτρηση</vt:lpstr>
      <vt:lpstr>PowerPoint Presentation</vt:lpstr>
      <vt:lpstr>7. Η συνάντηση με τη Θεά</vt:lpstr>
      <vt:lpstr>PowerPoint Presentation</vt:lpstr>
      <vt:lpstr>PowerPoint Presentation</vt:lpstr>
      <vt:lpstr>PowerPoint Presentation</vt:lpstr>
      <vt:lpstr>Ο ιερός γάμος</vt:lpstr>
      <vt:lpstr>PowerPoint Presentation</vt:lpstr>
      <vt:lpstr>PowerPoint Presentation</vt:lpstr>
      <vt:lpstr>PowerPoint Presentation</vt:lpstr>
      <vt:lpstr>8. Συμφιλίωση με τον πατέρα</vt:lpstr>
      <vt:lpstr>PowerPoint Presentation</vt:lpstr>
      <vt:lpstr>PowerPoint Presentation</vt:lpstr>
      <vt:lpstr>9. Αποθέωση</vt:lpstr>
      <vt:lpstr>PowerPoint Presentation</vt:lpstr>
      <vt:lpstr>PowerPoint Presentation</vt:lpstr>
      <vt:lpstr>PowerPoint Presentation</vt:lpstr>
      <vt:lpstr>10. Το έσχατο δώρο</vt:lpstr>
      <vt:lpstr>PowerPoint Presentation</vt:lpstr>
      <vt:lpstr>PowerPoint Presentation</vt:lpstr>
      <vt:lpstr>PowerPoint Presentation</vt:lpstr>
      <vt:lpstr>PowerPoint Presentation</vt:lpstr>
      <vt:lpstr>PowerPoint Presentation</vt:lpstr>
      <vt:lpstr>Η ΕΠΙΣΤΡΟΦΗ</vt:lpstr>
      <vt:lpstr>Ο δρόμος της επιστροφής</vt:lpstr>
      <vt:lpstr>PowerPoint Presentation</vt:lpstr>
      <vt:lpstr>11. Η επιστροφή με το δώρο</vt:lpstr>
      <vt:lpstr>PowerPoint Presentation</vt:lpstr>
      <vt:lpstr>PowerPoint Presentation</vt:lpstr>
      <vt:lpstr>PowerPoint Presentation</vt:lpstr>
      <vt:lpstr>12. Ο κυρίαρχος των δυο κόσμων</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ταξίδι του ήρωα</dc:title>
  <dc:creator>mathraa gogakou</dc:creator>
  <cp:lastModifiedBy>mathraa gogakou</cp:lastModifiedBy>
  <cp:revision>72</cp:revision>
  <dcterms:created xsi:type="dcterms:W3CDTF">2022-11-10T09:20:14Z</dcterms:created>
  <dcterms:modified xsi:type="dcterms:W3CDTF">2022-11-13T19:06:08Z</dcterms:modified>
</cp:coreProperties>
</file>