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238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9652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528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8398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9626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948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9172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9358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603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2924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348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1419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1756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4235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2869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205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8494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0529F-E9A4-42EB-9D52-330B8DD118A9}" type="datetimeFigureOut">
              <a:rPr lang="el-GR" smtClean="0"/>
              <a:t>15/10/2025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45571-B4F6-4F7F-9C7C-B1C3EF208B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3690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69A2AE-1AD5-7766-E9F9-BB1F97CDA1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Οικονομική-Νομική- Πολιτική Μετάφραση Ι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2DA6B59-78E9-6D36-AB03-1D32278AFD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45915" y="5665567"/>
            <a:ext cx="5529775" cy="1013268"/>
          </a:xfrm>
        </p:spPr>
        <p:txBody>
          <a:bodyPr/>
          <a:lstStyle/>
          <a:p>
            <a:pPr algn="r"/>
            <a:r>
              <a:rPr lang="el-GR" dirty="0" err="1">
                <a:solidFill>
                  <a:schemeClr val="tx1"/>
                </a:solidFill>
              </a:rPr>
              <a:t>Χειμ</a:t>
            </a:r>
            <a:r>
              <a:rPr lang="el-GR" dirty="0">
                <a:solidFill>
                  <a:schemeClr val="tx1"/>
                </a:solidFill>
              </a:rPr>
              <a:t>. Εξάμηνο 2025-2026 - ΤΞΓΜΔ</a:t>
            </a:r>
          </a:p>
          <a:p>
            <a:pPr algn="r"/>
            <a:r>
              <a:rPr lang="el-GR" dirty="0">
                <a:solidFill>
                  <a:schemeClr val="tx1"/>
                </a:solidFill>
              </a:rPr>
              <a:t>Σταυρούλα </a:t>
            </a:r>
            <a:r>
              <a:rPr lang="el-GR" dirty="0" err="1">
                <a:solidFill>
                  <a:schemeClr val="tx1"/>
                </a:solidFill>
              </a:rPr>
              <a:t>Βράιλα</a:t>
            </a:r>
            <a:r>
              <a:rPr lang="el-GR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0683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F59456-3C40-95D9-5DAA-D73142637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7E4047-BCCB-27A1-5FC1-39328A8C7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Politisches System </a:t>
            </a:r>
            <a:r>
              <a:rPr lang="el-GR" dirty="0"/>
              <a:t>– Πολιτικό Σύστημα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0FAA7CE-14F6-028E-9910-677C92526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b="1" dirty="0"/>
              <a:t>Η Ομοσπονδιακή Δομή - </a:t>
            </a:r>
            <a:r>
              <a:rPr lang="de-DE" b="1" dirty="0"/>
              <a:t>Föderalismus (30 </a:t>
            </a:r>
            <a:r>
              <a:rPr lang="el-GR" b="1" dirty="0"/>
              <a:t>λεπτά)</a:t>
            </a:r>
          </a:p>
          <a:p>
            <a:r>
              <a:rPr lang="el-GR" b="1" dirty="0"/>
              <a:t>1. Τα 16 Ομόσπονδα Κρατίδια (</a:t>
            </a:r>
            <a:r>
              <a:rPr lang="de-DE" b="1" dirty="0"/>
              <a:t>Bundesländer)</a:t>
            </a:r>
          </a:p>
          <a:p>
            <a:r>
              <a:rPr lang="el-GR" b="1" dirty="0"/>
              <a:t>Παλαιά Κρατίδια (Δυτική Γερμανία):</a:t>
            </a:r>
            <a:endParaRPr lang="el-GR" dirty="0"/>
          </a:p>
          <a:p>
            <a:r>
              <a:rPr lang="de-DE" dirty="0"/>
              <a:t>Baden-Württemberg, Bayern (</a:t>
            </a:r>
            <a:r>
              <a:rPr lang="el-GR" dirty="0"/>
              <a:t>Βαυαρία), </a:t>
            </a:r>
            <a:r>
              <a:rPr lang="de-DE" dirty="0"/>
              <a:t>Berlin (</a:t>
            </a:r>
            <a:r>
              <a:rPr lang="el-GR" dirty="0"/>
              <a:t>μερικώς), </a:t>
            </a:r>
            <a:r>
              <a:rPr lang="de-DE" dirty="0"/>
              <a:t>Bremen, Hamburg</a:t>
            </a:r>
          </a:p>
          <a:p>
            <a:r>
              <a:rPr lang="de-DE" dirty="0"/>
              <a:t>Hessen, Niedersachsen, Nordrhein-Westfalen, Rheinland-Pfalz</a:t>
            </a:r>
          </a:p>
          <a:p>
            <a:r>
              <a:rPr lang="de-DE" dirty="0"/>
              <a:t>Saarland, Schleswig-Holstein</a:t>
            </a:r>
          </a:p>
          <a:p>
            <a:r>
              <a:rPr lang="el-GR" b="1" dirty="0"/>
              <a:t>Νέα Κρατίδια (Ανατολική Γερμανία - μετά το 1990):</a:t>
            </a:r>
            <a:endParaRPr lang="el-GR" dirty="0"/>
          </a:p>
          <a:p>
            <a:r>
              <a:rPr lang="de-DE" dirty="0"/>
              <a:t>Brandenburg, Mecklenburg-Vorpommern, Sachsen (</a:t>
            </a:r>
            <a:r>
              <a:rPr lang="el-GR" dirty="0"/>
              <a:t>Σαξονία)</a:t>
            </a:r>
          </a:p>
          <a:p>
            <a:r>
              <a:rPr lang="de-DE" dirty="0"/>
              <a:t>Sachsen-Anhalt, Thüringen</a:t>
            </a:r>
          </a:p>
        </p:txBody>
      </p:sp>
    </p:spTree>
    <p:extLst>
      <p:ext uri="{BB962C8B-B14F-4D97-AF65-F5344CB8AC3E}">
        <p14:creationId xmlns:p14="http://schemas.microsoft.com/office/powerpoint/2010/main" val="3327580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ECBA2-3E70-9B60-C94B-6B6C0BC3C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90578F-5BEC-8A1C-3EC3-18878ACD8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Politisches System </a:t>
            </a:r>
            <a:r>
              <a:rPr lang="el-GR" dirty="0"/>
              <a:t>– Πολιτικό Σύστημα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2C04AA-11C0-C2FF-5299-33E514DB3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b="1" dirty="0"/>
              <a:t>Κατανομή Αρμοδιοτήτων</a:t>
            </a:r>
          </a:p>
          <a:p>
            <a:r>
              <a:rPr lang="el-GR" b="1" dirty="0"/>
              <a:t>Αποκλειστικές Ομοσπονδιακές Αρμοδιότητες:</a:t>
            </a:r>
            <a:endParaRPr lang="el-GR" dirty="0"/>
          </a:p>
          <a:p>
            <a:r>
              <a:rPr lang="el-GR" dirty="0"/>
              <a:t>Εξωτερική πολιτική, άμυνα</a:t>
            </a:r>
          </a:p>
          <a:p>
            <a:r>
              <a:rPr lang="el-GR" dirty="0"/>
              <a:t>Νομισματική πολιτική</a:t>
            </a:r>
          </a:p>
          <a:p>
            <a:r>
              <a:rPr lang="el-GR" dirty="0"/>
              <a:t>Τελωνεία, εμπόριο</a:t>
            </a:r>
          </a:p>
          <a:p>
            <a:r>
              <a:rPr lang="el-GR" dirty="0"/>
              <a:t>Ομοσπονδιακοί σιδηρόδρομοι</a:t>
            </a:r>
          </a:p>
          <a:p>
            <a:r>
              <a:rPr lang="el-GR" b="1" dirty="0"/>
              <a:t>Αρμοδιότητες Κρατιδίων:</a:t>
            </a:r>
            <a:endParaRPr lang="el-GR" dirty="0"/>
          </a:p>
          <a:p>
            <a:r>
              <a:rPr lang="el-GR" dirty="0"/>
              <a:t>Εκπαίδευση (</a:t>
            </a:r>
            <a:r>
              <a:rPr lang="el-GR" dirty="0" err="1"/>
              <a:t>Bildung</a:t>
            </a:r>
            <a:r>
              <a:rPr lang="el-GR" dirty="0"/>
              <a:t>) - βασική διαφορά από κεντρικά συστήματα</a:t>
            </a:r>
          </a:p>
          <a:p>
            <a:r>
              <a:rPr lang="el-GR" dirty="0"/>
              <a:t>Πολιτισμός (</a:t>
            </a:r>
            <a:r>
              <a:rPr lang="el-GR" dirty="0" err="1"/>
              <a:t>Kultur</a:t>
            </a:r>
            <a:r>
              <a:rPr lang="el-GR" dirty="0"/>
              <a:t>)</a:t>
            </a:r>
          </a:p>
          <a:p>
            <a:r>
              <a:rPr lang="el-GR" dirty="0"/>
              <a:t>Αστυνομία</a:t>
            </a:r>
          </a:p>
          <a:p>
            <a:r>
              <a:rPr lang="el-GR" dirty="0"/>
              <a:t>Τοπική αυτοδιοίκηση</a:t>
            </a:r>
          </a:p>
        </p:txBody>
      </p:sp>
    </p:spTree>
    <p:extLst>
      <p:ext uri="{BB962C8B-B14F-4D97-AF65-F5344CB8AC3E}">
        <p14:creationId xmlns:p14="http://schemas.microsoft.com/office/powerpoint/2010/main" val="2298396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09B13E-EA3C-8F3C-8DEC-A1B2F0664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77EF2A-C118-3116-B887-5ACA61774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Politisches System </a:t>
            </a:r>
            <a:r>
              <a:rPr lang="el-GR" dirty="0"/>
              <a:t>– Πολιτικό Σύστημα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4A5525-0BCF-FB97-C5C4-A3AD5FACB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Ταυτόχρονες Αρμοδιότητες (</a:t>
            </a:r>
            <a:r>
              <a:rPr lang="el-GR" b="1" dirty="0" err="1"/>
              <a:t>Konkurrierende</a:t>
            </a:r>
            <a:r>
              <a:rPr lang="el-GR" b="1" dirty="0"/>
              <a:t> </a:t>
            </a:r>
            <a:r>
              <a:rPr lang="el-GR" b="1" dirty="0" err="1"/>
              <a:t>Gesetzgebung</a:t>
            </a:r>
            <a:r>
              <a:rPr lang="el-GR" b="1" dirty="0"/>
              <a:t>):</a:t>
            </a:r>
            <a:endParaRPr lang="el-GR" dirty="0"/>
          </a:p>
          <a:p>
            <a:r>
              <a:rPr lang="el-GR" dirty="0"/>
              <a:t>Αστικό και ποινικό δίκαιο</a:t>
            </a:r>
          </a:p>
          <a:p>
            <a:r>
              <a:rPr lang="el-GR" dirty="0"/>
              <a:t>Εργατικό δίκαιο</a:t>
            </a:r>
          </a:p>
          <a:p>
            <a:r>
              <a:rPr lang="el-GR" dirty="0"/>
              <a:t>Οικονομία</a:t>
            </a:r>
          </a:p>
          <a:p>
            <a:pPr marL="0" indent="0">
              <a:buNone/>
            </a:pPr>
            <a:endParaRPr lang="el-GR" b="1" dirty="0"/>
          </a:p>
          <a:p>
            <a:pPr marL="0" indent="0">
              <a:buNone/>
            </a:pPr>
            <a:r>
              <a:rPr lang="el-GR" b="1" dirty="0"/>
              <a:t>Η Αρχή της Επικουρικότητας (</a:t>
            </a:r>
            <a:r>
              <a:rPr lang="el-GR" b="1" dirty="0" err="1"/>
              <a:t>Subsidiaritätsprinzip</a:t>
            </a:r>
            <a:r>
              <a:rPr lang="el-GR" b="1" dirty="0"/>
              <a:t>)</a:t>
            </a:r>
          </a:p>
          <a:p>
            <a:r>
              <a:rPr lang="el-GR" dirty="0"/>
              <a:t>Ό,τι μπορεί να γίνει σε χαμηλότερο επίπεδο, δεν πρέπει να γίνεται σε υψηλότερο</a:t>
            </a:r>
          </a:p>
        </p:txBody>
      </p:sp>
    </p:spTree>
    <p:extLst>
      <p:ext uri="{BB962C8B-B14F-4D97-AF65-F5344CB8AC3E}">
        <p14:creationId xmlns:p14="http://schemas.microsoft.com/office/powerpoint/2010/main" val="3985527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84210-21D5-DDE4-0AFE-54C51237A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EE7B93-58E0-43C6-A70E-BC1DBCDD2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Bundesorgane </a:t>
            </a:r>
            <a:r>
              <a:rPr lang="el-GR" dirty="0"/>
              <a:t>– Ομοσπονδιακά Όργανα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30A7B0-7029-7792-A486-D7244AFBE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b="1" dirty="0"/>
              <a:t>1. Ομοσπονδιακή Βουλή (</a:t>
            </a:r>
            <a:r>
              <a:rPr lang="el-GR" b="1" dirty="0" err="1"/>
              <a:t>Bundestag</a:t>
            </a:r>
            <a:r>
              <a:rPr lang="el-GR" b="1" dirty="0"/>
              <a:t>)</a:t>
            </a:r>
          </a:p>
          <a:p>
            <a:r>
              <a:rPr lang="el-GR" dirty="0"/>
              <a:t>Η κατώτερη βουλή (πολιτικό κέντρο βάρους)</a:t>
            </a:r>
          </a:p>
          <a:p>
            <a:r>
              <a:rPr lang="el-GR" dirty="0"/>
              <a:t>Εκλέγεται κάθε 4 χρόνια</a:t>
            </a:r>
          </a:p>
          <a:p>
            <a:r>
              <a:rPr lang="el-GR" dirty="0"/>
              <a:t>Μικτό εκλογικό σύστημα (50% πλειοψηφικό + 50% αναλογικό)</a:t>
            </a:r>
          </a:p>
          <a:p>
            <a:r>
              <a:rPr lang="el-GR" b="1" dirty="0"/>
              <a:t>Πρώτη ψήφος (</a:t>
            </a:r>
            <a:r>
              <a:rPr lang="el-GR" b="1" dirty="0" err="1"/>
              <a:t>Erststimme</a:t>
            </a:r>
            <a:r>
              <a:rPr lang="el-GR" b="1" dirty="0"/>
              <a:t>):</a:t>
            </a:r>
            <a:r>
              <a:rPr lang="el-GR" dirty="0"/>
              <a:t> υποψήφιος εκλογικής περιφέρειας</a:t>
            </a:r>
          </a:p>
          <a:p>
            <a:r>
              <a:rPr lang="el-GR" b="1" dirty="0"/>
              <a:t>Δεύτερη ψήφος (</a:t>
            </a:r>
            <a:r>
              <a:rPr lang="el-GR" b="1" dirty="0" err="1"/>
              <a:t>Zweitstimme</a:t>
            </a:r>
            <a:r>
              <a:rPr lang="el-GR" b="1" dirty="0"/>
              <a:t>):</a:t>
            </a:r>
            <a:r>
              <a:rPr lang="el-GR" dirty="0"/>
              <a:t> κόμμα (σημαντικότερη)</a:t>
            </a:r>
          </a:p>
          <a:p>
            <a:r>
              <a:rPr lang="el-GR" dirty="0"/>
              <a:t>Όριο 5% για είσοδο στη Βουλή</a:t>
            </a:r>
          </a:p>
          <a:p>
            <a:r>
              <a:rPr lang="el-GR" dirty="0"/>
              <a:t>Αρμοδιότητες: νομοθεσία, εκλογή καγκελαρίου, έλεγχος κυβέρνησης</a:t>
            </a:r>
          </a:p>
        </p:txBody>
      </p:sp>
    </p:spTree>
    <p:extLst>
      <p:ext uri="{BB962C8B-B14F-4D97-AF65-F5344CB8AC3E}">
        <p14:creationId xmlns:p14="http://schemas.microsoft.com/office/powerpoint/2010/main" val="2257219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6055B-84F7-CCA0-5432-5BF9E7273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B111A5-ED10-A56D-3DC0-91D682F8B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Bundesorgane </a:t>
            </a:r>
            <a:r>
              <a:rPr lang="el-GR" dirty="0"/>
              <a:t>– Ομοσπονδιακά Όργανα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C981E01-C2B7-5A35-EE1D-451B1D2EA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2. Ομοσπονδιακό Συμβούλιο (</a:t>
            </a:r>
            <a:r>
              <a:rPr lang="el-GR" b="1" dirty="0" err="1"/>
              <a:t>Bundesrat</a:t>
            </a:r>
            <a:r>
              <a:rPr lang="el-GR" b="1" dirty="0"/>
              <a:t>)</a:t>
            </a:r>
          </a:p>
          <a:p>
            <a:r>
              <a:rPr lang="el-GR" dirty="0"/>
              <a:t>Η ανώτερη βουλή - εκπροσωπεί τα κρατίδια</a:t>
            </a:r>
          </a:p>
          <a:p>
            <a:r>
              <a:rPr lang="el-GR" dirty="0"/>
              <a:t>69 μέλη (όχι εκλεγμένα αλλά εκπρόσωποι κυβερνήσεων κρατιδίων)</a:t>
            </a:r>
          </a:p>
          <a:p>
            <a:r>
              <a:rPr lang="el-GR" dirty="0"/>
              <a:t>Κατανομή ψήφων ανά κρατίδιο: 3-6 ψήφοι ανάλογα με πληθυσμό</a:t>
            </a:r>
          </a:p>
          <a:p>
            <a:r>
              <a:rPr lang="el-GR" b="1" dirty="0"/>
              <a:t>Κρίσιμος ρόλος:</a:t>
            </a:r>
            <a:r>
              <a:rPr lang="el-GR" dirty="0"/>
              <a:t> πολλοί νόμοι απαιτούν έγκρισή του (</a:t>
            </a:r>
            <a:r>
              <a:rPr lang="el-GR" dirty="0" err="1"/>
              <a:t>Zustimmungsgesetze</a:t>
            </a:r>
            <a:r>
              <a:rPr lang="el-GR" dirty="0"/>
              <a:t>)</a:t>
            </a:r>
          </a:p>
          <a:p>
            <a:r>
              <a:rPr lang="el-GR" dirty="0"/>
              <a:t>Αντίβαρο στην κεντρική εξουσία</a:t>
            </a:r>
          </a:p>
        </p:txBody>
      </p:sp>
    </p:spTree>
    <p:extLst>
      <p:ext uri="{BB962C8B-B14F-4D97-AF65-F5344CB8AC3E}">
        <p14:creationId xmlns:p14="http://schemas.microsoft.com/office/powerpoint/2010/main" val="541074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7493E-BD65-66FD-5080-DB253FDBB1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FC98D1F-C5DB-516B-5826-92462C2F1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Bundesorgane </a:t>
            </a:r>
            <a:r>
              <a:rPr lang="el-GR" dirty="0"/>
              <a:t>– Ομοσπονδιακά Όργανα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FCDA38E-581B-29EB-1E22-1C47260F4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/>
              <a:t>3. Ομοσπονδιακός Πρόεδρος (</a:t>
            </a:r>
            <a:r>
              <a:rPr lang="el-GR" b="1" dirty="0" err="1"/>
              <a:t>Bundespräsident</a:t>
            </a:r>
            <a:r>
              <a:rPr lang="el-GR" b="1" dirty="0"/>
              <a:t>)</a:t>
            </a:r>
          </a:p>
          <a:p>
            <a:r>
              <a:rPr lang="el-GR" dirty="0"/>
              <a:t>Αρχηγός κράτους (όχι κυβέρνησης)</a:t>
            </a:r>
          </a:p>
          <a:p>
            <a:r>
              <a:rPr lang="el-GR" dirty="0"/>
              <a:t>Εκλέγεται από Ομοσπονδιακή Συνέλευση (</a:t>
            </a:r>
            <a:r>
              <a:rPr lang="el-GR" dirty="0" err="1"/>
              <a:t>Bundesversammlung</a:t>
            </a:r>
            <a:r>
              <a:rPr lang="el-GR" dirty="0"/>
              <a:t>)</a:t>
            </a:r>
          </a:p>
          <a:p>
            <a:r>
              <a:rPr lang="el-GR" dirty="0"/>
              <a:t>Θητεία: 5 χρόνια (μέχρι 2 θητείες)</a:t>
            </a:r>
          </a:p>
          <a:p>
            <a:r>
              <a:rPr lang="el-GR" b="1" dirty="0"/>
              <a:t>Ρόλος:</a:t>
            </a:r>
            <a:r>
              <a:rPr lang="el-GR" dirty="0"/>
              <a:t> κυρίως τυπικός και </a:t>
            </a:r>
            <a:r>
              <a:rPr lang="el-GR" dirty="0" err="1"/>
              <a:t>εκπροσωπευτικός</a:t>
            </a:r>
            <a:endParaRPr lang="el-GR" dirty="0"/>
          </a:p>
          <a:p>
            <a:r>
              <a:rPr lang="el-GR" dirty="0"/>
              <a:t>Υπογράφει νόμους, προτείνει καγκελάριο</a:t>
            </a:r>
          </a:p>
          <a:p>
            <a:r>
              <a:rPr lang="el-GR" dirty="0"/>
              <a:t>"Πατέρας του έθνους" - ηθική αυθεντία</a:t>
            </a:r>
          </a:p>
          <a:p>
            <a:r>
              <a:rPr lang="el-GR" b="1" dirty="0"/>
              <a:t>Σημερινός πρόεδρος (2024):</a:t>
            </a:r>
            <a:r>
              <a:rPr lang="el-GR" dirty="0"/>
              <a:t> </a:t>
            </a:r>
            <a:r>
              <a:rPr lang="el-GR" dirty="0" err="1"/>
              <a:t>Frank-Walter</a:t>
            </a:r>
            <a:r>
              <a:rPr lang="el-GR" dirty="0"/>
              <a:t> </a:t>
            </a:r>
            <a:r>
              <a:rPr lang="el-GR" dirty="0" err="1"/>
              <a:t>Steinmeier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7028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7854A-6192-82E9-6B43-83F490FF3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C8D790-AFE0-02D9-0CC1-D6228D644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Bundesorgane </a:t>
            </a:r>
            <a:r>
              <a:rPr lang="el-GR" dirty="0"/>
              <a:t>– Ομοσπονδιακά Όργανα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3B5FB33-5174-EC38-57B7-C9F9DFB2C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4. Ομοσπονδιακός Καγκελάριος (</a:t>
            </a:r>
            <a:r>
              <a:rPr lang="el-GR" b="1" dirty="0" err="1"/>
              <a:t>Bundeskanzler</a:t>
            </a:r>
            <a:r>
              <a:rPr lang="el-GR" b="1" dirty="0"/>
              <a:t>/in)</a:t>
            </a:r>
          </a:p>
          <a:p>
            <a:r>
              <a:rPr lang="el-GR" dirty="0"/>
              <a:t>Αρχηγός κυβέρνησης - </a:t>
            </a:r>
            <a:r>
              <a:rPr lang="el-GR" b="1" dirty="0"/>
              <a:t>ισχυρότερη πολιτική θέση</a:t>
            </a:r>
            <a:endParaRPr lang="el-GR" dirty="0"/>
          </a:p>
          <a:p>
            <a:r>
              <a:rPr lang="el-GR" dirty="0"/>
              <a:t>Εκλέγεται από τη Βουλή</a:t>
            </a:r>
          </a:p>
          <a:p>
            <a:r>
              <a:rPr lang="el-GR" dirty="0"/>
              <a:t>Καθορίζει τις "γενικές κατευθύνσεις πολιτικής" (</a:t>
            </a:r>
            <a:r>
              <a:rPr lang="el-GR" dirty="0" err="1"/>
              <a:t>Richtlinienkompetenz</a:t>
            </a:r>
            <a:r>
              <a:rPr lang="el-GR" dirty="0"/>
              <a:t>)</a:t>
            </a:r>
          </a:p>
          <a:p>
            <a:r>
              <a:rPr lang="el-GR" dirty="0"/>
              <a:t>Διορίζει και απολύει υπουργούς</a:t>
            </a:r>
          </a:p>
          <a:p>
            <a:r>
              <a:rPr lang="el-GR" b="1" dirty="0"/>
              <a:t>"</a:t>
            </a:r>
            <a:r>
              <a:rPr lang="el-GR" b="1" dirty="0" err="1"/>
              <a:t>Kanzlerdemokratie</a:t>
            </a:r>
            <a:r>
              <a:rPr lang="el-GR" b="1" dirty="0"/>
              <a:t>"</a:t>
            </a:r>
            <a:r>
              <a:rPr lang="el-GR" dirty="0"/>
              <a:t> - δημοκρατία του καγκελαρίου</a:t>
            </a:r>
          </a:p>
        </p:txBody>
      </p:sp>
    </p:spTree>
    <p:extLst>
      <p:ext uri="{BB962C8B-B14F-4D97-AF65-F5344CB8AC3E}">
        <p14:creationId xmlns:p14="http://schemas.microsoft.com/office/powerpoint/2010/main" val="38292118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275B2-77E9-BC4F-F134-88E5EDB35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A539FB-DE87-11D9-B68F-6428394FC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Wichtigste Kanzler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AB282F-F72B-534A-F4A1-59410A091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Konrad Adenauer (1949-1963) - </a:t>
            </a:r>
            <a:r>
              <a:rPr lang="el-GR" b="1" dirty="0"/>
              <a:t>ιδρυτής της μεταπολεμικής</a:t>
            </a:r>
          </a:p>
          <a:p>
            <a:r>
              <a:rPr lang="el-GR" b="1" dirty="0"/>
              <a:t> Γερμανίας</a:t>
            </a:r>
            <a:r>
              <a:rPr lang="de-DE" b="1" dirty="0"/>
              <a:t>Willy Brandt (1969-1974) – Ostpolitik</a:t>
            </a:r>
            <a:endParaRPr lang="el-GR" b="1" dirty="0"/>
          </a:p>
          <a:p>
            <a:r>
              <a:rPr lang="de-DE" b="1" dirty="0"/>
              <a:t>Helmut Kohl (1982-1998) - </a:t>
            </a:r>
            <a:r>
              <a:rPr lang="el-GR" b="1" dirty="0"/>
              <a:t>καγκελάριος της επανένωσης</a:t>
            </a:r>
          </a:p>
          <a:p>
            <a:r>
              <a:rPr lang="de-DE" b="1" dirty="0"/>
              <a:t>Gerhard Schröder (1998-2005) - </a:t>
            </a:r>
            <a:r>
              <a:rPr lang="el-GR" b="1" dirty="0"/>
              <a:t>μεταρρυθμίσεις </a:t>
            </a:r>
            <a:r>
              <a:rPr lang="de-DE" b="1" dirty="0"/>
              <a:t>Agenda 2010</a:t>
            </a:r>
            <a:endParaRPr lang="el-GR" b="1" dirty="0"/>
          </a:p>
          <a:p>
            <a:r>
              <a:rPr lang="de-DE" b="1" dirty="0"/>
              <a:t>Angela Merkel (2005-2021) - </a:t>
            </a:r>
            <a:r>
              <a:rPr lang="el-GR" b="1" dirty="0"/>
              <a:t>πρώτη γυναίκα καγκελάριος</a:t>
            </a:r>
          </a:p>
        </p:txBody>
      </p:sp>
    </p:spTree>
    <p:extLst>
      <p:ext uri="{BB962C8B-B14F-4D97-AF65-F5344CB8AC3E}">
        <p14:creationId xmlns:p14="http://schemas.microsoft.com/office/powerpoint/2010/main" val="4234821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5AF72D-025C-0809-9AB8-1CFA9FBA5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59F1A30-4D25-8B95-1A97-9C23021CC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Politische Parteien </a:t>
            </a:r>
            <a:r>
              <a:rPr lang="el-GR" dirty="0"/>
              <a:t>– Πολιτικά Κόμματα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69B24E8-A6A6-30EA-D36C-B2A63BCAC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CDU/CSU</a:t>
            </a:r>
            <a:r>
              <a:rPr lang="el-GR" dirty="0"/>
              <a:t> (Χριστιανοδημοκράτες) - κεντροδεξιά</a:t>
            </a:r>
          </a:p>
          <a:p>
            <a:r>
              <a:rPr lang="el-GR" b="1" dirty="0"/>
              <a:t>SPD</a:t>
            </a:r>
            <a:r>
              <a:rPr lang="el-GR" dirty="0"/>
              <a:t> (Σοσιαλδημοκράτες) - κεντροαριστερά</a:t>
            </a:r>
          </a:p>
          <a:p>
            <a:r>
              <a:rPr lang="el-GR" b="1" dirty="0" err="1"/>
              <a:t>Die</a:t>
            </a:r>
            <a:r>
              <a:rPr lang="el-GR" b="1" dirty="0"/>
              <a:t> </a:t>
            </a:r>
            <a:r>
              <a:rPr lang="el-GR" b="1" dirty="0" err="1"/>
              <a:t>Grünen</a:t>
            </a:r>
            <a:r>
              <a:rPr lang="el-GR" dirty="0"/>
              <a:t> (Πράσινοι) - οικολογία, προοδευτική πολιτική</a:t>
            </a:r>
          </a:p>
          <a:p>
            <a:r>
              <a:rPr lang="el-GR" b="1" dirty="0"/>
              <a:t>FDP</a:t>
            </a:r>
            <a:r>
              <a:rPr lang="el-GR" dirty="0"/>
              <a:t> (Φιλελεύθεροι) - οικονομικός φιλελευθερισμός</a:t>
            </a:r>
          </a:p>
          <a:p>
            <a:r>
              <a:rPr lang="el-GR" b="1" dirty="0" err="1"/>
              <a:t>Die</a:t>
            </a:r>
            <a:r>
              <a:rPr lang="el-GR" b="1" dirty="0"/>
              <a:t> </a:t>
            </a:r>
            <a:r>
              <a:rPr lang="el-GR" b="1" dirty="0" err="1"/>
              <a:t>Linke</a:t>
            </a:r>
            <a:r>
              <a:rPr lang="el-GR" dirty="0"/>
              <a:t> (Αριστερά)</a:t>
            </a:r>
          </a:p>
          <a:p>
            <a:r>
              <a:rPr lang="el-GR" b="1" dirty="0" err="1"/>
              <a:t>AfD</a:t>
            </a:r>
            <a:r>
              <a:rPr lang="el-GR" dirty="0"/>
              <a:t> (Εναλλακτική για τη Γερμανία) - δεξιά, </a:t>
            </a:r>
            <a:r>
              <a:rPr lang="el-GR" dirty="0" err="1"/>
              <a:t>ευρωσκεπτικιστική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4575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399DC-C84C-0EF1-010D-0959DE287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C1ED4C-62D6-183A-FAE6-4414D3339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Juristisches System – </a:t>
            </a:r>
            <a:r>
              <a:rPr lang="el-GR" dirty="0"/>
              <a:t>Δικαστικό Σύστημα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559251-8FA3-EF80-0246-4B26D483B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Α. Το Ομοσπονδιακό Συνταγματικό Δικαστήριο</a:t>
            </a:r>
          </a:p>
          <a:p>
            <a:r>
              <a:rPr lang="el-GR" b="1" dirty="0"/>
              <a:t>1. </a:t>
            </a:r>
            <a:r>
              <a:rPr lang="el-GR" b="1" dirty="0" err="1"/>
              <a:t>Bundesverfassungsgericht</a:t>
            </a:r>
            <a:r>
              <a:rPr lang="el-GR" b="1" dirty="0"/>
              <a:t> (</a:t>
            </a:r>
            <a:r>
              <a:rPr lang="el-GR" b="1" dirty="0" err="1"/>
              <a:t>BVerfG</a:t>
            </a:r>
            <a:r>
              <a:rPr lang="el-GR" b="1" dirty="0"/>
              <a:t>) - </a:t>
            </a:r>
            <a:r>
              <a:rPr lang="el-GR" b="1" dirty="0" err="1"/>
              <a:t>Καρλσρούη</a:t>
            </a:r>
            <a:endParaRPr lang="el-GR" b="1" dirty="0"/>
          </a:p>
          <a:p>
            <a:r>
              <a:rPr lang="el-GR" b="1" dirty="0"/>
              <a:t>Ίδρυση:</a:t>
            </a:r>
            <a:r>
              <a:rPr lang="el-GR" dirty="0"/>
              <a:t> 1951</a:t>
            </a:r>
          </a:p>
          <a:p>
            <a:pPr marL="0" indent="0">
              <a:buNone/>
            </a:pPr>
            <a:r>
              <a:rPr lang="el-GR" b="1" dirty="0"/>
              <a:t>Σύνθεση:</a:t>
            </a:r>
            <a:endParaRPr lang="el-GR" dirty="0"/>
          </a:p>
          <a:p>
            <a:r>
              <a:rPr lang="el-GR" dirty="0"/>
              <a:t>16 δικαστές (8 ανά Συμβούλιο - </a:t>
            </a:r>
            <a:r>
              <a:rPr lang="el-GR" dirty="0" err="1"/>
              <a:t>Senat</a:t>
            </a:r>
            <a:r>
              <a:rPr lang="el-GR" dirty="0"/>
              <a:t>)</a:t>
            </a:r>
          </a:p>
          <a:p>
            <a:r>
              <a:rPr lang="el-GR" dirty="0"/>
              <a:t>Θητεία: 12 χρόνια (χωρίς ανανέωση)</a:t>
            </a:r>
          </a:p>
          <a:p>
            <a:r>
              <a:rPr lang="el-GR" dirty="0"/>
              <a:t>Όριο ηλικίας: 68 ετών</a:t>
            </a:r>
          </a:p>
          <a:p>
            <a:r>
              <a:rPr lang="el-GR" dirty="0"/>
              <a:t>Εκλογή: 50% από </a:t>
            </a:r>
            <a:r>
              <a:rPr lang="el-GR" dirty="0" err="1"/>
              <a:t>Bundestag</a:t>
            </a:r>
            <a:r>
              <a:rPr lang="el-GR" dirty="0"/>
              <a:t>, 50% από </a:t>
            </a:r>
            <a:r>
              <a:rPr lang="el-GR" dirty="0" err="1"/>
              <a:t>Bundesrat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25495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685440-3EF4-B5E9-1BBB-F389A205C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Grundgesetz – </a:t>
            </a:r>
            <a:r>
              <a:rPr lang="el-GR" dirty="0"/>
              <a:t>Θεμελιώδης Νόμος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E243FA9-1C72-A7C6-C269-8B6FD853D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1. Το Ιστορικό Πλαίσιο (1945-1949)</a:t>
            </a:r>
          </a:p>
          <a:p>
            <a:r>
              <a:rPr lang="el-GR" dirty="0"/>
              <a:t>Η κατάρρευση του Τρίτου Ράιχ και η κατοχή από τους Συμμάχους</a:t>
            </a:r>
          </a:p>
          <a:p>
            <a:r>
              <a:rPr lang="el-GR" dirty="0"/>
              <a:t>Η διαίρεση της Γερμανίας σε τέσσερις ζώνες κατοχής</a:t>
            </a:r>
          </a:p>
          <a:p>
            <a:r>
              <a:rPr lang="el-GR" dirty="0"/>
              <a:t>Ο Ψυχρός Πόλεμος και η διχοτόμηση της Γερμανίας</a:t>
            </a:r>
          </a:p>
          <a:p>
            <a:r>
              <a:rPr lang="el-GR" dirty="0"/>
              <a:t>Το Κοινοβουλευτικό Συμβούλιο (</a:t>
            </a:r>
            <a:r>
              <a:rPr lang="el-GR" dirty="0" err="1"/>
              <a:t>Parlamentarischer</a:t>
            </a:r>
            <a:r>
              <a:rPr lang="el-GR" dirty="0"/>
              <a:t> </a:t>
            </a:r>
            <a:r>
              <a:rPr lang="el-GR" dirty="0" err="1"/>
              <a:t>Rat</a:t>
            </a:r>
            <a:r>
              <a:rPr lang="el-GR" dirty="0"/>
              <a:t>) - Σεπτέμβριος 1948</a:t>
            </a:r>
          </a:p>
        </p:txBody>
      </p:sp>
    </p:spTree>
    <p:extLst>
      <p:ext uri="{BB962C8B-B14F-4D97-AF65-F5344CB8AC3E}">
        <p14:creationId xmlns:p14="http://schemas.microsoft.com/office/powerpoint/2010/main" val="31347904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C0FD21-7368-86F8-AB27-CA3E6A36C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D43EB7-80F7-01CF-FEED-963211E40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Juristisches System – </a:t>
            </a:r>
            <a:r>
              <a:rPr lang="el-GR" dirty="0"/>
              <a:t>Δικαστικό Σύστημα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AC59E1A-469F-E974-5758-75A2B11C6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4240390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/>
              <a:t>Έλεγχος Συνταγματικότητας Νόμων (</a:t>
            </a:r>
            <a:r>
              <a:rPr lang="el-GR" b="1" dirty="0" err="1"/>
              <a:t>Normenkontrolle</a:t>
            </a:r>
            <a:r>
              <a:rPr lang="el-GR" b="1" dirty="0"/>
              <a:t>)</a:t>
            </a:r>
            <a:r>
              <a:rPr lang="el-GR" dirty="0"/>
              <a:t> </a:t>
            </a:r>
          </a:p>
          <a:p>
            <a:pPr lvl="1"/>
            <a:r>
              <a:rPr lang="el-GR" dirty="0"/>
              <a:t>Αφηρημένος έλεγχος (</a:t>
            </a:r>
            <a:r>
              <a:rPr lang="el-GR" dirty="0" err="1"/>
              <a:t>abstract</a:t>
            </a:r>
            <a:r>
              <a:rPr lang="el-GR" dirty="0"/>
              <a:t> </a:t>
            </a:r>
            <a:r>
              <a:rPr lang="el-GR" dirty="0" err="1"/>
              <a:t>review</a:t>
            </a:r>
            <a:r>
              <a:rPr lang="el-GR" dirty="0"/>
              <a:t>)</a:t>
            </a:r>
          </a:p>
          <a:p>
            <a:pPr lvl="1"/>
            <a:r>
              <a:rPr lang="el-GR" dirty="0"/>
              <a:t>Συγκεκριμένος έλεγχος (</a:t>
            </a:r>
            <a:r>
              <a:rPr lang="el-GR" dirty="0" err="1"/>
              <a:t>concrete</a:t>
            </a:r>
            <a:r>
              <a:rPr lang="el-GR" dirty="0"/>
              <a:t> </a:t>
            </a:r>
            <a:r>
              <a:rPr lang="el-GR" dirty="0" err="1"/>
              <a:t>review</a:t>
            </a:r>
            <a:r>
              <a:rPr lang="el-GR" dirty="0"/>
              <a:t>)</a:t>
            </a:r>
          </a:p>
          <a:p>
            <a:r>
              <a:rPr lang="el-GR" b="1" dirty="0"/>
              <a:t>Συνταγματικές Προσφυγές Πολιτών (</a:t>
            </a:r>
            <a:r>
              <a:rPr lang="el-GR" b="1" dirty="0" err="1"/>
              <a:t>Verfassungsbeschwerde</a:t>
            </a:r>
            <a:r>
              <a:rPr lang="el-GR" b="1" dirty="0"/>
              <a:t>)</a:t>
            </a:r>
            <a:r>
              <a:rPr lang="el-GR" dirty="0"/>
              <a:t> </a:t>
            </a:r>
          </a:p>
          <a:p>
            <a:pPr lvl="1"/>
            <a:r>
              <a:rPr lang="el-GR" dirty="0"/>
              <a:t>Το δικαίωμα κάθε πολίτη να προσφύγει απευθείας</a:t>
            </a:r>
          </a:p>
          <a:p>
            <a:pPr lvl="1"/>
            <a:r>
              <a:rPr lang="el-GR" b="1" dirty="0"/>
              <a:t>95% των υποθέσεων</a:t>
            </a:r>
            <a:r>
              <a:rPr lang="el-GR" dirty="0"/>
              <a:t> του Δικαστηρίου</a:t>
            </a:r>
          </a:p>
          <a:p>
            <a:pPr lvl="1"/>
            <a:r>
              <a:rPr lang="el-GR" dirty="0"/>
              <a:t>Προϋπόθεση: εξάντληση όλων των άλλων ένδικων μέσων</a:t>
            </a:r>
          </a:p>
          <a:p>
            <a:r>
              <a:rPr lang="el-GR" b="1" dirty="0"/>
              <a:t>Διαφορές μεταξύ Οργάνων (</a:t>
            </a:r>
            <a:r>
              <a:rPr lang="el-GR" b="1" dirty="0" err="1"/>
              <a:t>Organstreitigkeiten</a:t>
            </a:r>
            <a:r>
              <a:rPr lang="el-GR" b="1" dirty="0"/>
              <a:t>)</a:t>
            </a:r>
            <a:r>
              <a:rPr lang="el-GR" dirty="0"/>
              <a:t> </a:t>
            </a:r>
          </a:p>
          <a:p>
            <a:pPr lvl="1"/>
            <a:r>
              <a:rPr lang="el-GR" dirty="0"/>
              <a:t>Διαφορές </a:t>
            </a:r>
            <a:r>
              <a:rPr lang="el-GR" dirty="0" err="1"/>
              <a:t>Bundestag</a:t>
            </a:r>
            <a:r>
              <a:rPr lang="el-GR" dirty="0"/>
              <a:t> - </a:t>
            </a:r>
            <a:r>
              <a:rPr lang="el-GR" dirty="0" err="1"/>
              <a:t>Bundesrat</a:t>
            </a:r>
            <a:r>
              <a:rPr lang="el-GR" dirty="0"/>
              <a:t> - Κυβέρνηση</a:t>
            </a:r>
          </a:p>
          <a:p>
            <a:r>
              <a:rPr lang="el-GR" b="1" dirty="0"/>
              <a:t>Έλεγχος Πολιτικών Κομμάτων</a:t>
            </a:r>
            <a:r>
              <a:rPr lang="el-GR" dirty="0"/>
              <a:t> </a:t>
            </a:r>
          </a:p>
          <a:p>
            <a:pPr lvl="1"/>
            <a:r>
              <a:rPr lang="el-GR" dirty="0"/>
              <a:t>Δυνατότητα </a:t>
            </a:r>
            <a:r>
              <a:rPr lang="el-GR" b="1" dirty="0"/>
              <a:t>απαγόρευσης αντισυνταγματικών κομμάτων</a:t>
            </a:r>
            <a:endParaRPr lang="el-GR" dirty="0"/>
          </a:p>
          <a:p>
            <a:pPr lvl="1"/>
            <a:r>
              <a:rPr lang="el-GR" dirty="0"/>
              <a:t>1952: Απαγόρευση ΣΟΚ (SRP - νεοναζιστικό)</a:t>
            </a:r>
          </a:p>
          <a:p>
            <a:pPr lvl="1"/>
            <a:r>
              <a:rPr lang="el-GR" dirty="0"/>
              <a:t>1956: Απαγόρευση ΚΚΓ (KPD)</a:t>
            </a:r>
          </a:p>
          <a:p>
            <a:pPr lvl="1"/>
            <a:r>
              <a:rPr lang="el-GR" dirty="0"/>
              <a:t>2017: Απόπειρα απαγόρευσης NPD (απορρίφθηκε)</a:t>
            </a:r>
          </a:p>
        </p:txBody>
      </p:sp>
    </p:spTree>
    <p:extLst>
      <p:ext uri="{BB962C8B-B14F-4D97-AF65-F5344CB8AC3E}">
        <p14:creationId xmlns:p14="http://schemas.microsoft.com/office/powerpoint/2010/main" val="27582439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DBC9A2-C6DB-3EB6-7DA0-78CBB9B23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D38FEE-3D7E-E3F9-AD99-F6ACF5E35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Juristisches System – </a:t>
            </a:r>
            <a:r>
              <a:rPr lang="el-GR" dirty="0"/>
              <a:t>Δικαστικό Σύστημα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E146546-52F7-24F9-AE38-8C14ECEEF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42403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Διάσημες Αποφάσεις</a:t>
            </a:r>
          </a:p>
          <a:p>
            <a:r>
              <a:rPr lang="el-GR" b="1" dirty="0"/>
              <a:t>"</a:t>
            </a:r>
            <a:r>
              <a:rPr lang="el-GR" b="1" dirty="0" err="1"/>
              <a:t>Lüth-Urteil</a:t>
            </a:r>
            <a:r>
              <a:rPr lang="el-GR" b="1" dirty="0"/>
              <a:t>" (1958):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Θεμελίωσε την "έμμεση </a:t>
            </a:r>
            <a:r>
              <a:rPr lang="el-GR" dirty="0" err="1"/>
              <a:t>τριτενέργεια</a:t>
            </a:r>
            <a:r>
              <a:rPr lang="el-GR" dirty="0"/>
              <a:t>" των θεμελιωδών δικαιωμάτων</a:t>
            </a:r>
          </a:p>
          <a:p>
            <a:pPr marL="0" indent="0">
              <a:buNone/>
            </a:pPr>
            <a:r>
              <a:rPr lang="el-GR" dirty="0"/>
              <a:t>Τα θεμελιώδη δικαιώματα ισχύουν και στις σχέσεις ιδιωτών</a:t>
            </a:r>
          </a:p>
          <a:p>
            <a:r>
              <a:rPr lang="el-GR" b="1" dirty="0"/>
              <a:t>Απόφαση για τις Αμβλώσεις (1975 &amp; 1993):</a:t>
            </a:r>
          </a:p>
          <a:p>
            <a:r>
              <a:rPr lang="el-GR" dirty="0"/>
              <a:t>Ισορροπία προστασίας έμβιου βίου και δικαιωμάτων γυναίκας</a:t>
            </a:r>
          </a:p>
          <a:p>
            <a:pPr marL="0" indent="0">
              <a:buNone/>
            </a:pPr>
            <a:r>
              <a:rPr lang="el-GR" b="1" dirty="0"/>
              <a:t>Απόφαση για το Άσυλο (1996):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Όρια του δικαιώματος ασύλου</a:t>
            </a:r>
          </a:p>
          <a:p>
            <a:r>
              <a:rPr lang="el-GR" b="1" dirty="0"/>
              <a:t>Απόφαση ESM (2012):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Έλεγχος συνταγματικότητας μηχανισμού ευρωπαϊκής σταθερότητας</a:t>
            </a:r>
          </a:p>
        </p:txBody>
      </p:sp>
    </p:spTree>
    <p:extLst>
      <p:ext uri="{BB962C8B-B14F-4D97-AF65-F5344CB8AC3E}">
        <p14:creationId xmlns:p14="http://schemas.microsoft.com/office/powerpoint/2010/main" val="12491899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C18CD-F18D-6ABF-7969-825921A71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00356E-DD47-C78B-1104-1408D9D2C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Δικαιοδοτική Δομή - Πέντε Ανεξάρτητες Ιεραρχίες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08344A8-EACA-D130-0F87-7236D878A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42403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1" dirty="0"/>
              <a:t>1. Τακτική Δικαιοδοσία (</a:t>
            </a:r>
            <a:r>
              <a:rPr lang="de-DE" b="1" dirty="0"/>
              <a:t>Ordentliche Gerichtsbarkeit)</a:t>
            </a:r>
          </a:p>
          <a:p>
            <a:r>
              <a:rPr lang="el-GR" b="1" dirty="0"/>
              <a:t>Αστικές και Ποινικές Υποθέσεις</a:t>
            </a:r>
            <a:endParaRPr lang="el-GR" dirty="0"/>
          </a:p>
          <a:p>
            <a:pPr marL="0" indent="0">
              <a:buNone/>
            </a:pPr>
            <a:r>
              <a:rPr lang="el-GR" b="1" dirty="0"/>
              <a:t>Ιεραρχία:</a:t>
            </a:r>
            <a:endParaRPr lang="el-GR" dirty="0"/>
          </a:p>
          <a:p>
            <a:r>
              <a:rPr lang="de-DE" b="1" dirty="0"/>
              <a:t>Amtsgericht</a:t>
            </a:r>
            <a:r>
              <a:rPr lang="de-DE" dirty="0"/>
              <a:t> (</a:t>
            </a:r>
            <a:r>
              <a:rPr lang="el-GR" dirty="0"/>
              <a:t>Τοπικό Δικαστήριο) - μικρές υποθέσεις</a:t>
            </a:r>
          </a:p>
          <a:p>
            <a:r>
              <a:rPr lang="de-DE" b="1" dirty="0"/>
              <a:t>Landgericht</a:t>
            </a:r>
            <a:r>
              <a:rPr lang="de-DE" dirty="0"/>
              <a:t> (</a:t>
            </a:r>
            <a:r>
              <a:rPr lang="el-GR" dirty="0"/>
              <a:t>Περιφερειακό Δικαστήριο) - πρώτος βαθμός σοβαρών υποθέσεων</a:t>
            </a:r>
          </a:p>
          <a:p>
            <a:r>
              <a:rPr lang="de-DE" b="1" dirty="0"/>
              <a:t>Oberlandesgericht</a:t>
            </a:r>
            <a:r>
              <a:rPr lang="de-DE" dirty="0"/>
              <a:t> (</a:t>
            </a:r>
            <a:r>
              <a:rPr lang="el-GR" dirty="0"/>
              <a:t>Ανώτερο Περιφερειακό) - έφεση</a:t>
            </a:r>
          </a:p>
          <a:p>
            <a:r>
              <a:rPr lang="de-DE" b="1" dirty="0"/>
              <a:t>Bundesgerichtshof</a:t>
            </a:r>
            <a:r>
              <a:rPr lang="de-DE" dirty="0"/>
              <a:t> (BGH - </a:t>
            </a:r>
            <a:r>
              <a:rPr lang="el-GR" dirty="0" err="1"/>
              <a:t>Καρλσρούη</a:t>
            </a:r>
            <a:r>
              <a:rPr lang="el-GR" dirty="0"/>
              <a:t>) – αναίρεση</a:t>
            </a:r>
          </a:p>
          <a:p>
            <a:pPr marL="0" indent="0">
              <a:buNone/>
            </a:pPr>
            <a:r>
              <a:rPr lang="el-GR" b="1" dirty="0"/>
              <a:t>Ιδιαιτερότητες:</a:t>
            </a:r>
            <a:endParaRPr lang="el-GR" dirty="0"/>
          </a:p>
          <a:p>
            <a:r>
              <a:rPr lang="el-GR" dirty="0"/>
              <a:t>Διάκριση μεταξύ </a:t>
            </a:r>
            <a:r>
              <a:rPr lang="el-GR" dirty="0" err="1"/>
              <a:t>Berufung</a:t>
            </a:r>
            <a:r>
              <a:rPr lang="el-GR" dirty="0"/>
              <a:t> (έφεση - επανεξέταση ουσίας) και </a:t>
            </a:r>
            <a:r>
              <a:rPr lang="el-GR" dirty="0" err="1"/>
              <a:t>Revision</a:t>
            </a:r>
            <a:r>
              <a:rPr lang="el-GR" dirty="0"/>
              <a:t> (αναίρεση - έλεγχος εφαρμογής νόμου)</a:t>
            </a:r>
          </a:p>
          <a:p>
            <a:r>
              <a:rPr lang="el-GR" dirty="0" err="1"/>
              <a:t>Schöffengericht</a:t>
            </a:r>
            <a:r>
              <a:rPr lang="el-GR" dirty="0"/>
              <a:t>: δικαστήριο με ενόρκους λαϊκούς δικαστές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240242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B027F-BC4F-02F5-F8EC-A63DCA089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41854B-368B-7E5B-CB18-59D41DDBB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Δικαιοδοτική Δομή - Πέντε Ανεξάρτητες Ιεραρχίες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6EC1EE0-832E-ADEE-125F-74C7B2514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4240390"/>
          </a:xfrm>
        </p:spPr>
        <p:txBody>
          <a:bodyPr>
            <a:normAutofit/>
          </a:bodyPr>
          <a:lstStyle/>
          <a:p>
            <a:r>
              <a:rPr lang="el-GR" b="1" dirty="0"/>
              <a:t>2. Διοικητική Δικαιοδοσία (</a:t>
            </a:r>
            <a:r>
              <a:rPr lang="de-DE" b="1" dirty="0"/>
              <a:t>Verwaltungsgerichtsbarkeit)</a:t>
            </a:r>
          </a:p>
          <a:p>
            <a:r>
              <a:rPr lang="el-GR" b="1" dirty="0"/>
              <a:t>Διαφορές Πολιτών με το Κράτος</a:t>
            </a:r>
            <a:endParaRPr lang="el-GR" dirty="0"/>
          </a:p>
          <a:p>
            <a:r>
              <a:rPr lang="el-GR" b="1" dirty="0" err="1"/>
              <a:t>Τριβάθμια</a:t>
            </a:r>
            <a:r>
              <a:rPr lang="el-GR" b="1" dirty="0"/>
              <a:t>:</a:t>
            </a:r>
            <a:endParaRPr lang="el-GR" dirty="0"/>
          </a:p>
          <a:p>
            <a:r>
              <a:rPr lang="de-DE" dirty="0"/>
              <a:t>Verwaltungsgericht</a:t>
            </a:r>
          </a:p>
          <a:p>
            <a:r>
              <a:rPr lang="de-DE" dirty="0"/>
              <a:t>Oberverwaltungsgericht / Verwaltungsgerichtshof</a:t>
            </a:r>
          </a:p>
          <a:p>
            <a:r>
              <a:rPr lang="de-DE" b="1" dirty="0"/>
              <a:t>Bundesverwaltungsgericht</a:t>
            </a:r>
            <a:r>
              <a:rPr lang="de-DE" dirty="0"/>
              <a:t> (</a:t>
            </a:r>
            <a:r>
              <a:rPr lang="el-GR" dirty="0"/>
              <a:t>Λειψία)</a:t>
            </a:r>
          </a:p>
          <a:p>
            <a:r>
              <a:rPr lang="el-GR" b="1" dirty="0"/>
              <a:t>Υποθέσεις:</a:t>
            </a:r>
            <a:r>
              <a:rPr lang="el-GR" dirty="0"/>
              <a:t> άδειες οικοδομής, διοικητικές πράξεις, άσυλο</a:t>
            </a:r>
          </a:p>
        </p:txBody>
      </p:sp>
    </p:spTree>
    <p:extLst>
      <p:ext uri="{BB962C8B-B14F-4D97-AF65-F5344CB8AC3E}">
        <p14:creationId xmlns:p14="http://schemas.microsoft.com/office/powerpoint/2010/main" val="21594072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478E9-1F2C-BD3F-97E7-690E21245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F64202A-16D0-9F7F-FFBF-319797D02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Δικαιοδοτική Δομή - Πέντε Ανεξάρτητες Ιεραρχίες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3A3B30-C2B9-B077-7847-17D388801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4240390"/>
          </a:xfrm>
        </p:spPr>
        <p:txBody>
          <a:bodyPr>
            <a:normAutofit/>
          </a:bodyPr>
          <a:lstStyle/>
          <a:p>
            <a:r>
              <a:rPr lang="el-GR" b="1" dirty="0"/>
              <a:t>3. Εργατική Δικαιοδοσία (</a:t>
            </a:r>
            <a:r>
              <a:rPr lang="de-DE" b="1" dirty="0"/>
              <a:t>Arbeitsgerichtsbarkeit)</a:t>
            </a:r>
          </a:p>
          <a:p>
            <a:r>
              <a:rPr lang="el-GR" b="1" dirty="0"/>
              <a:t>Εργατικές Διαφορές</a:t>
            </a:r>
            <a:endParaRPr lang="el-GR" dirty="0"/>
          </a:p>
          <a:p>
            <a:r>
              <a:rPr lang="de-DE" dirty="0"/>
              <a:t>Arbeitsgericht</a:t>
            </a:r>
          </a:p>
          <a:p>
            <a:r>
              <a:rPr lang="de-DE" dirty="0"/>
              <a:t>Landesarbeitsgericht</a:t>
            </a:r>
          </a:p>
          <a:p>
            <a:r>
              <a:rPr lang="de-DE" b="1" dirty="0"/>
              <a:t>Bundesarbeitsgericht</a:t>
            </a:r>
            <a:r>
              <a:rPr lang="de-DE" dirty="0"/>
              <a:t> (</a:t>
            </a:r>
            <a:r>
              <a:rPr lang="el-GR" dirty="0" err="1"/>
              <a:t>Έρφουρτ</a:t>
            </a:r>
            <a:r>
              <a:rPr lang="el-GR" dirty="0"/>
              <a:t>)</a:t>
            </a:r>
          </a:p>
          <a:p>
            <a:r>
              <a:rPr lang="el-GR" b="1" dirty="0"/>
              <a:t>Χαρακτηριστικό:</a:t>
            </a:r>
            <a:r>
              <a:rPr lang="el-GR" dirty="0"/>
              <a:t> συμμετοχή εκπροσώπων εργαζομένων και εργοδοτών</a:t>
            </a:r>
          </a:p>
        </p:txBody>
      </p:sp>
    </p:spTree>
    <p:extLst>
      <p:ext uri="{BB962C8B-B14F-4D97-AF65-F5344CB8AC3E}">
        <p14:creationId xmlns:p14="http://schemas.microsoft.com/office/powerpoint/2010/main" val="4909660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5DFFF-29C6-8331-F738-FB3D681B8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2ED464-3109-5C77-F642-DFFB004EA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Δικαιοδοτική Δομή - Πέντε Ανεξάρτητες Ιεραρχίες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5AA0FE1-629B-2C5A-2FEE-6BA493570E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4240390"/>
          </a:xfrm>
        </p:spPr>
        <p:txBody>
          <a:bodyPr>
            <a:normAutofit/>
          </a:bodyPr>
          <a:lstStyle/>
          <a:p>
            <a:r>
              <a:rPr lang="el-GR" b="1" dirty="0"/>
              <a:t>4. Κοινωνική Δικαιοδοσία (</a:t>
            </a:r>
            <a:r>
              <a:rPr lang="de-DE" b="1" dirty="0"/>
              <a:t>Sozialgerichtsbarkeit)</a:t>
            </a:r>
          </a:p>
          <a:p>
            <a:r>
              <a:rPr lang="el-GR" b="1" dirty="0"/>
              <a:t>Ασφάλιση, Συντάξεις, Επιδόματα</a:t>
            </a:r>
            <a:endParaRPr lang="el-GR" dirty="0"/>
          </a:p>
          <a:p>
            <a:r>
              <a:rPr lang="de-DE" dirty="0"/>
              <a:t>Sozialgericht</a:t>
            </a:r>
          </a:p>
          <a:p>
            <a:r>
              <a:rPr lang="de-DE" dirty="0"/>
              <a:t>Landessozialgericht</a:t>
            </a:r>
          </a:p>
          <a:p>
            <a:r>
              <a:rPr lang="de-DE" b="1" dirty="0"/>
              <a:t>Bundessozialgericht</a:t>
            </a:r>
            <a:r>
              <a:rPr lang="de-DE" dirty="0"/>
              <a:t> (</a:t>
            </a:r>
            <a:r>
              <a:rPr lang="el-GR" dirty="0" err="1"/>
              <a:t>Κάσελ</a:t>
            </a:r>
            <a:r>
              <a:rPr lang="el-G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964517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FE82F-E81D-FEFA-3983-8A385FC31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99DDCF6-DE37-D4B1-F588-C21E9B8E2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Δικαιοδοτική Δομή - Πέντε Ανεξάρτητες Ιεραρχίες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A381B1F-7986-A0A6-E1A3-4EB9A45BA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55005" cy="4240390"/>
          </a:xfrm>
        </p:spPr>
        <p:txBody>
          <a:bodyPr>
            <a:normAutofit/>
          </a:bodyPr>
          <a:lstStyle/>
          <a:p>
            <a:r>
              <a:rPr lang="el-GR" b="1" dirty="0"/>
              <a:t>5. Φορολογική Δικαιοδοσία (</a:t>
            </a:r>
            <a:r>
              <a:rPr lang="de-DE" b="1" dirty="0"/>
              <a:t>Finanzgerichtsbarkeit)</a:t>
            </a:r>
          </a:p>
          <a:p>
            <a:r>
              <a:rPr lang="el-GR" b="1" dirty="0"/>
              <a:t>Φορολογικές Διαφορές</a:t>
            </a:r>
            <a:endParaRPr lang="el-GR" dirty="0"/>
          </a:p>
          <a:p>
            <a:r>
              <a:rPr lang="de-DE" dirty="0"/>
              <a:t>Finanzgericht</a:t>
            </a:r>
          </a:p>
          <a:p>
            <a:r>
              <a:rPr lang="de-DE" b="1" dirty="0"/>
              <a:t>Bundesfinanzhof</a:t>
            </a:r>
            <a:r>
              <a:rPr lang="de-DE" dirty="0"/>
              <a:t> (</a:t>
            </a:r>
            <a:r>
              <a:rPr lang="el-GR"/>
              <a:t>Μόναχο)</a:t>
            </a:r>
          </a:p>
        </p:txBody>
      </p:sp>
    </p:spTree>
    <p:extLst>
      <p:ext uri="{BB962C8B-B14F-4D97-AF65-F5344CB8AC3E}">
        <p14:creationId xmlns:p14="http://schemas.microsoft.com/office/powerpoint/2010/main" val="3927031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11010-2AA7-5297-3C56-262FFC70E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18820C-7715-7674-057D-6BE0F9F36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Grundgesetz – </a:t>
            </a:r>
            <a:r>
              <a:rPr lang="el-GR" dirty="0"/>
              <a:t>Θεμελιώδης Νόμος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648859C-F824-BA46-F37D-9C68C6779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2. Γιατί "</a:t>
            </a:r>
            <a:r>
              <a:rPr lang="el-GR" b="1" dirty="0" err="1"/>
              <a:t>Grundgesetz</a:t>
            </a:r>
            <a:r>
              <a:rPr lang="el-GR" b="1" dirty="0"/>
              <a:t>" και όχι "</a:t>
            </a:r>
            <a:r>
              <a:rPr lang="el-GR" b="1" dirty="0" err="1"/>
              <a:t>Verfassung</a:t>
            </a:r>
            <a:r>
              <a:rPr lang="el-GR" b="1" dirty="0"/>
              <a:t>";</a:t>
            </a:r>
          </a:p>
          <a:p>
            <a:r>
              <a:rPr lang="el-GR" dirty="0"/>
              <a:t>Η προσωρινή φύση του κειμένου</a:t>
            </a:r>
          </a:p>
          <a:p>
            <a:r>
              <a:rPr lang="el-GR" dirty="0"/>
              <a:t>Η προσδοκία της επανένωσης</a:t>
            </a:r>
          </a:p>
          <a:p>
            <a:r>
              <a:rPr lang="el-GR" dirty="0"/>
              <a:t>Ο συμβολισμός: δεν ήταν προϊόν λαϊκού δημοψηφίσματος αλλά ανάγκη της στιγμής</a:t>
            </a:r>
          </a:p>
          <a:p>
            <a:r>
              <a:rPr lang="el-GR" b="1" dirty="0"/>
              <a:t>Παράδοξο:</a:t>
            </a:r>
            <a:r>
              <a:rPr lang="el-GR" dirty="0"/>
              <a:t> Παρέμεινε σε ισχύ και μετά την επανένωση (1990)</a:t>
            </a:r>
          </a:p>
        </p:txBody>
      </p:sp>
    </p:spTree>
    <p:extLst>
      <p:ext uri="{BB962C8B-B14F-4D97-AF65-F5344CB8AC3E}">
        <p14:creationId xmlns:p14="http://schemas.microsoft.com/office/powerpoint/2010/main" val="4059212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272CB-4C5C-FC0F-F820-4E37B3130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1ACD4E-D0BB-CB5B-C99D-CA376B689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Grundgesetz – </a:t>
            </a:r>
            <a:r>
              <a:rPr lang="el-GR" dirty="0"/>
              <a:t>Θεμελιώδης Νόμος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9B7CD8-19A8-69FA-F1FE-D7BCE8C91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3. Οι Πατέρες του Συντάγματος</a:t>
            </a:r>
          </a:p>
          <a:p>
            <a:r>
              <a:rPr lang="el-GR" dirty="0"/>
              <a:t>Ο </a:t>
            </a:r>
            <a:r>
              <a:rPr lang="el-GR" dirty="0" err="1"/>
              <a:t>Konrad</a:t>
            </a:r>
            <a:r>
              <a:rPr lang="el-GR" dirty="0"/>
              <a:t> </a:t>
            </a:r>
            <a:r>
              <a:rPr lang="el-GR" dirty="0" err="1"/>
              <a:t>Adenauer</a:t>
            </a:r>
            <a:r>
              <a:rPr lang="el-GR" dirty="0"/>
              <a:t> (πρόεδρος του Κοινοβουλευτικού Συμβουλίου)</a:t>
            </a:r>
          </a:p>
          <a:p>
            <a:r>
              <a:rPr lang="el-GR" dirty="0"/>
              <a:t>Ο </a:t>
            </a:r>
            <a:r>
              <a:rPr lang="el-GR" dirty="0" err="1"/>
              <a:t>Carlo</a:t>
            </a:r>
            <a:r>
              <a:rPr lang="el-GR" dirty="0"/>
              <a:t> </a:t>
            </a:r>
            <a:r>
              <a:rPr lang="el-GR" dirty="0" err="1"/>
              <a:t>Schmid</a:t>
            </a:r>
            <a:r>
              <a:rPr lang="el-GR" dirty="0"/>
              <a:t> (θεωρητικός του συντάγματος)</a:t>
            </a:r>
          </a:p>
          <a:p>
            <a:r>
              <a:rPr lang="el-GR" dirty="0"/>
              <a:t>Η </a:t>
            </a:r>
            <a:r>
              <a:rPr lang="el-GR" dirty="0" err="1"/>
              <a:t>Elisabeth</a:t>
            </a:r>
            <a:r>
              <a:rPr lang="el-GR" dirty="0"/>
              <a:t> </a:t>
            </a:r>
            <a:r>
              <a:rPr lang="el-GR" dirty="0" err="1"/>
              <a:t>Selbert</a:t>
            </a:r>
            <a:r>
              <a:rPr lang="el-GR" dirty="0"/>
              <a:t> (αγώνας για την ισότητα των φύλων - άρθρο 3)</a:t>
            </a:r>
          </a:p>
          <a:p>
            <a:r>
              <a:rPr lang="el-GR" dirty="0"/>
              <a:t>Η υπογραφή: 23 Μαΐου 1949</a:t>
            </a:r>
          </a:p>
        </p:txBody>
      </p:sp>
    </p:spTree>
    <p:extLst>
      <p:ext uri="{BB962C8B-B14F-4D97-AF65-F5344CB8AC3E}">
        <p14:creationId xmlns:p14="http://schemas.microsoft.com/office/powerpoint/2010/main" val="2694610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7CB284-E078-8DA3-FA34-D5D4AE566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726FBB-110A-77B5-EB2E-574D35A38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Grundgesetz – </a:t>
            </a:r>
            <a:r>
              <a:rPr lang="el-GR" dirty="0"/>
              <a:t>Θεμελιώδης Νόμος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B4A03ED-2F5A-F502-536F-BDCCD3223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4. Τα Διδάγματα της Ιστορίας</a:t>
            </a:r>
          </a:p>
          <a:p>
            <a:r>
              <a:rPr lang="el-GR" b="1" dirty="0"/>
              <a:t>"</a:t>
            </a:r>
            <a:r>
              <a:rPr lang="el-GR" b="1" dirty="0" err="1"/>
              <a:t>Wehrhaffte</a:t>
            </a:r>
            <a:r>
              <a:rPr lang="el-GR" b="1" dirty="0"/>
              <a:t> </a:t>
            </a:r>
            <a:r>
              <a:rPr lang="el-GR" b="1" dirty="0" err="1"/>
              <a:t>Demokratie</a:t>
            </a:r>
            <a:r>
              <a:rPr lang="el-GR" b="1" dirty="0"/>
              <a:t>"</a:t>
            </a:r>
            <a:r>
              <a:rPr lang="el-GR" dirty="0"/>
              <a:t> (μαχητική/οχυρωμένη δημοκρατία)</a:t>
            </a:r>
          </a:p>
          <a:p>
            <a:r>
              <a:rPr lang="el-GR" dirty="0"/>
              <a:t>Μηχανισμοί προστασίας από την άνοδο αυταρχικών καθεστώτων</a:t>
            </a:r>
          </a:p>
          <a:p>
            <a:r>
              <a:rPr lang="el-GR" dirty="0"/>
              <a:t>Η απόλυτη προστασία της ανθρώπινης αξιοπρέπειας</a:t>
            </a:r>
          </a:p>
        </p:txBody>
      </p:sp>
    </p:spTree>
    <p:extLst>
      <p:ext uri="{BB962C8B-B14F-4D97-AF65-F5344CB8AC3E}">
        <p14:creationId xmlns:p14="http://schemas.microsoft.com/office/powerpoint/2010/main" val="169365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BD109-8F26-71C8-0BBA-2CBF2DB08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270AC3-1F6A-E81D-83A1-F0DA435AA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Grundgesetz – Struktur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3F7E247-955D-B954-1382-705E24AD4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Γενική Δομή:</a:t>
            </a:r>
          </a:p>
          <a:p>
            <a:r>
              <a:rPr lang="el-GR" b="1" dirty="0"/>
              <a:t>Προοίμιο</a:t>
            </a:r>
            <a:r>
              <a:rPr lang="el-GR" dirty="0"/>
              <a:t> (</a:t>
            </a:r>
            <a:r>
              <a:rPr lang="el-GR" dirty="0" err="1"/>
              <a:t>Präambel</a:t>
            </a:r>
            <a:r>
              <a:rPr lang="el-GR" dirty="0"/>
              <a:t>)</a:t>
            </a:r>
          </a:p>
          <a:p>
            <a:r>
              <a:rPr lang="el-GR" b="1" dirty="0"/>
              <a:t>14 Κεφάλαια</a:t>
            </a:r>
            <a:r>
              <a:rPr lang="el-GR" dirty="0"/>
              <a:t> (146 άρθρα συνολικά)</a:t>
            </a:r>
          </a:p>
          <a:p>
            <a:r>
              <a:rPr lang="el-GR" b="1" dirty="0"/>
              <a:t>65+ τροποποιήσεις</a:t>
            </a:r>
            <a:r>
              <a:rPr lang="el-GR" dirty="0"/>
              <a:t> από το 1949</a:t>
            </a:r>
          </a:p>
        </p:txBody>
      </p:sp>
    </p:spTree>
    <p:extLst>
      <p:ext uri="{BB962C8B-B14F-4D97-AF65-F5344CB8AC3E}">
        <p14:creationId xmlns:p14="http://schemas.microsoft.com/office/powerpoint/2010/main" val="37586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9A82C-C518-CA12-01AD-8778F52BC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409E45-BBBB-A33A-133A-35875760B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Grundgesetz – Struktur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FCF0794-DF2B-B357-AB53-223AFD5DD7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Άρθρα 1-19: Τα Θεμελιώδη Δικαιώματα (</a:t>
            </a:r>
            <a:r>
              <a:rPr lang="el-GR" b="1" dirty="0" err="1"/>
              <a:t>Grundrechte</a:t>
            </a:r>
            <a:r>
              <a:rPr lang="el-GR" b="1" dirty="0"/>
              <a:t>)</a:t>
            </a:r>
            <a:endParaRPr lang="el-GR" dirty="0"/>
          </a:p>
          <a:p>
            <a:r>
              <a:rPr lang="el-GR" b="1" dirty="0"/>
              <a:t>Άρθρο 1 - Η Ανθρώπινη Αξιοπρέπεια:</a:t>
            </a:r>
            <a:endParaRPr lang="el-GR" dirty="0"/>
          </a:p>
          <a:p>
            <a:r>
              <a:rPr lang="el-GR" i="1" dirty="0"/>
              <a:t>"</a:t>
            </a:r>
            <a:r>
              <a:rPr lang="el-GR" i="1" dirty="0" err="1"/>
              <a:t>Die</a:t>
            </a:r>
            <a:r>
              <a:rPr lang="el-GR" i="1" dirty="0"/>
              <a:t> </a:t>
            </a:r>
            <a:r>
              <a:rPr lang="el-GR" i="1" dirty="0" err="1"/>
              <a:t>Würde</a:t>
            </a:r>
            <a:r>
              <a:rPr lang="el-GR" i="1" dirty="0"/>
              <a:t> des </a:t>
            </a:r>
            <a:r>
              <a:rPr lang="el-GR" i="1" dirty="0" err="1"/>
              <a:t>Menschen</a:t>
            </a:r>
            <a:r>
              <a:rPr lang="el-GR" i="1" dirty="0"/>
              <a:t> </a:t>
            </a:r>
            <a:r>
              <a:rPr lang="el-GR" i="1" dirty="0" err="1"/>
              <a:t>ist</a:t>
            </a:r>
            <a:r>
              <a:rPr lang="el-GR" i="1" dirty="0"/>
              <a:t> </a:t>
            </a:r>
            <a:r>
              <a:rPr lang="el-GR" i="1" dirty="0" err="1"/>
              <a:t>unantastbar</a:t>
            </a:r>
            <a:r>
              <a:rPr lang="el-GR" i="1" dirty="0"/>
              <a:t>"</a:t>
            </a:r>
            <a:endParaRPr lang="el-GR" dirty="0"/>
          </a:p>
          <a:p>
            <a:r>
              <a:rPr lang="el-GR" dirty="0"/>
              <a:t>"Η αξιοπρέπεια του ανθρώπου είναι απαραβίαστη"</a:t>
            </a:r>
          </a:p>
          <a:p>
            <a:r>
              <a:rPr lang="el-GR" b="1" dirty="0"/>
              <a:t>Απόλυτο δικαίωμα</a:t>
            </a:r>
            <a:r>
              <a:rPr lang="el-GR" dirty="0"/>
              <a:t> - δεν επιδέχεται περιορισμών</a:t>
            </a:r>
          </a:p>
          <a:p>
            <a:r>
              <a:rPr lang="el-GR" dirty="0"/>
              <a:t>Αποτελεί τη "συνταγματική ταυτότητα" της Γερμανίας</a:t>
            </a:r>
          </a:p>
        </p:txBody>
      </p:sp>
    </p:spTree>
    <p:extLst>
      <p:ext uri="{BB962C8B-B14F-4D97-AF65-F5344CB8AC3E}">
        <p14:creationId xmlns:p14="http://schemas.microsoft.com/office/powerpoint/2010/main" val="3226235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DACAB-566E-3241-DB46-82BDAB842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471E0C-978C-F62A-F50A-05508A7AB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Grundgesetz – Struktur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7C77886-1FDB-5A50-37F5-4390C2AB0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b="1" dirty="0"/>
              <a:t>Βασικά Δικαιώματα:</a:t>
            </a:r>
            <a:endParaRPr lang="el-GR" dirty="0"/>
          </a:p>
          <a:p>
            <a:r>
              <a:rPr lang="el-GR" dirty="0"/>
              <a:t>Άρθρο 2: Ελεύθερη ανάπτυξη προσωπικότητας, σωματική ακεραιότητα</a:t>
            </a:r>
          </a:p>
          <a:p>
            <a:r>
              <a:rPr lang="el-GR" dirty="0"/>
              <a:t>Άρθρο 3: Ισότητα ενώπιον του νόμου</a:t>
            </a:r>
          </a:p>
          <a:p>
            <a:r>
              <a:rPr lang="el-GR" dirty="0"/>
              <a:t>Άρθρο 4: Ελευθερία θρησκείας και συνείδησης</a:t>
            </a:r>
          </a:p>
          <a:p>
            <a:r>
              <a:rPr lang="el-GR" dirty="0"/>
              <a:t>Άρθρο 5: Ελευθερία γνώμης, τύπου, πληροφόρησης</a:t>
            </a:r>
          </a:p>
          <a:p>
            <a:r>
              <a:rPr lang="el-GR" dirty="0"/>
              <a:t>Άρθρο 8: Ελευθερία συνάθροισης</a:t>
            </a:r>
          </a:p>
          <a:p>
            <a:r>
              <a:rPr lang="el-GR" dirty="0"/>
              <a:t>Άρθρο 12: Ελευθερία επαγγέλματος</a:t>
            </a:r>
          </a:p>
          <a:p>
            <a:r>
              <a:rPr lang="el-GR" dirty="0"/>
              <a:t>Άρθρο 14: Ιδιοκτησία (με κοινωνική δέσμευση - "</a:t>
            </a:r>
            <a:r>
              <a:rPr lang="el-GR" dirty="0" err="1"/>
              <a:t>Sozialbindung</a:t>
            </a:r>
            <a:r>
              <a:rPr lang="el-GR" dirty="0"/>
              <a:t>")</a:t>
            </a:r>
          </a:p>
        </p:txBody>
      </p:sp>
    </p:spTree>
    <p:extLst>
      <p:ext uri="{BB962C8B-B14F-4D97-AF65-F5344CB8AC3E}">
        <p14:creationId xmlns:p14="http://schemas.microsoft.com/office/powerpoint/2010/main" val="2273873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C87D5-B010-1BA2-E207-B23CFE94BD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099A00-54A4-FA3D-799C-939BC31AE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Grundgesetz – Struktur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183CF-B77B-3D89-5F7D-8F56A630B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b="1" dirty="0"/>
              <a:t>Ιδιαιτερότητα:</a:t>
            </a:r>
            <a:r>
              <a:rPr lang="el-GR" dirty="0"/>
              <a:t> Τα άρθρα 1 και 20 προστατεύονται από την "αιωνιότητα" (</a:t>
            </a:r>
            <a:r>
              <a:rPr lang="el-GR" dirty="0" err="1"/>
              <a:t>Ewigkeitsklausel</a:t>
            </a:r>
            <a:r>
              <a:rPr lang="el-GR" dirty="0"/>
              <a:t> - άρθρο 79.3)</a:t>
            </a:r>
          </a:p>
          <a:p>
            <a:r>
              <a:rPr lang="el-GR" b="1" dirty="0"/>
              <a:t>2. Άρθρα 20-37: Ομοσπονδιακή Δομή και Κρατική Οργάνωση</a:t>
            </a:r>
            <a:endParaRPr lang="el-GR" dirty="0"/>
          </a:p>
          <a:p>
            <a:r>
              <a:rPr lang="el-GR" b="1" dirty="0"/>
              <a:t>3. Άρθρα 38-49: Ομοσπονδιακή Βουλή (</a:t>
            </a:r>
            <a:r>
              <a:rPr lang="el-GR" b="1" dirty="0" err="1"/>
              <a:t>Bundestag</a:t>
            </a:r>
            <a:r>
              <a:rPr lang="el-GR" b="1" dirty="0"/>
              <a:t>)</a:t>
            </a:r>
            <a:endParaRPr lang="el-GR" dirty="0"/>
          </a:p>
          <a:p>
            <a:r>
              <a:rPr lang="el-GR" b="1" dirty="0"/>
              <a:t>4. Άρθρα 50-53: Ομοσπονδιακό Συμβούλιο (</a:t>
            </a:r>
            <a:r>
              <a:rPr lang="el-GR" b="1" dirty="0" err="1"/>
              <a:t>Bundesrat</a:t>
            </a:r>
            <a:r>
              <a:rPr lang="el-GR" b="1" dirty="0"/>
              <a:t>)</a:t>
            </a:r>
            <a:endParaRPr lang="el-GR" dirty="0"/>
          </a:p>
          <a:p>
            <a:r>
              <a:rPr lang="el-GR" b="1" dirty="0"/>
              <a:t>5. Άρθρα 54-61: Ομοσπονδιακός Πρόεδρος (</a:t>
            </a:r>
            <a:r>
              <a:rPr lang="el-GR" b="1" dirty="0" err="1"/>
              <a:t>Bundespräsident</a:t>
            </a:r>
            <a:r>
              <a:rPr lang="el-GR" b="1" dirty="0"/>
              <a:t>)</a:t>
            </a:r>
            <a:endParaRPr lang="el-GR" dirty="0"/>
          </a:p>
          <a:p>
            <a:r>
              <a:rPr lang="el-GR" b="1" dirty="0"/>
              <a:t>6. Άρθρα 62-69: Ομοσπονδιακή Κυβέρνηση</a:t>
            </a:r>
            <a:endParaRPr lang="el-GR" dirty="0"/>
          </a:p>
          <a:p>
            <a:r>
              <a:rPr lang="el-GR" b="1" dirty="0"/>
              <a:t>7. Άρθρα 70-91: Νομοθεσία της Ομοσπονδίας και των Κρατιδίων</a:t>
            </a:r>
            <a:endParaRPr lang="el-GR" dirty="0"/>
          </a:p>
          <a:p>
            <a:r>
              <a:rPr lang="el-GR" b="1" dirty="0"/>
              <a:t>8. Άρθρα 92-104: Δικαστική Εξουσία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3997316"/>
      </p:ext>
    </p:extLst>
  </p:cSld>
  <p:clrMapOvr>
    <a:masterClrMapping/>
  </p:clrMapOvr>
</p:sld>
</file>

<file path=ppt/theme/theme1.xml><?xml version="1.0" encoding="utf-8"?>
<a:theme xmlns:a="http://schemas.openxmlformats.org/drawingml/2006/main" name="Βερολίνο">
  <a:themeElements>
    <a:clrScheme name="Προσαρμοσμένο 4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BC328E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Βερολίνο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Βερολίν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Βερολίνο</Template>
  <TotalTime>32</TotalTime>
  <Words>1298</Words>
  <Application>Microsoft Office PowerPoint</Application>
  <PresentationFormat>Ευρεία οθόνη</PresentationFormat>
  <Paragraphs>203</Paragraphs>
  <Slides>26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29" baseType="lpstr">
      <vt:lpstr>Arial</vt:lpstr>
      <vt:lpstr>Trebuchet MS</vt:lpstr>
      <vt:lpstr>Βερολίνο</vt:lpstr>
      <vt:lpstr>Οικονομική-Νομική- Πολιτική Μετάφραση Ι</vt:lpstr>
      <vt:lpstr>Grundgesetz – Θεμελιώδης Νόμος </vt:lpstr>
      <vt:lpstr>Grundgesetz – Θεμελιώδης Νόμος </vt:lpstr>
      <vt:lpstr>Grundgesetz – Θεμελιώδης Νόμος </vt:lpstr>
      <vt:lpstr>Grundgesetz – Θεμελιώδης Νόμος </vt:lpstr>
      <vt:lpstr>Grundgesetz – Struktur</vt:lpstr>
      <vt:lpstr>Grundgesetz – Struktur</vt:lpstr>
      <vt:lpstr>Grundgesetz – Struktur</vt:lpstr>
      <vt:lpstr>Grundgesetz – Struktur</vt:lpstr>
      <vt:lpstr>Politisches System – Πολιτικό Σύστημα </vt:lpstr>
      <vt:lpstr>Politisches System – Πολιτικό Σύστημα </vt:lpstr>
      <vt:lpstr>Politisches System – Πολιτικό Σύστημα </vt:lpstr>
      <vt:lpstr>Bundesorgane – Ομοσπονδιακά Όργανα </vt:lpstr>
      <vt:lpstr>Bundesorgane – Ομοσπονδιακά Όργανα </vt:lpstr>
      <vt:lpstr>Bundesorgane – Ομοσπονδιακά Όργανα </vt:lpstr>
      <vt:lpstr>Bundesorgane – Ομοσπονδιακά Όργανα </vt:lpstr>
      <vt:lpstr>Wichtigste Kanzler </vt:lpstr>
      <vt:lpstr>Politische Parteien – Πολιτικά Κόμματα </vt:lpstr>
      <vt:lpstr>Juristisches System – Δικαστικό Σύστημα </vt:lpstr>
      <vt:lpstr>Juristisches System – Δικαστικό Σύστημα </vt:lpstr>
      <vt:lpstr>Juristisches System – Δικαστικό Σύστημα </vt:lpstr>
      <vt:lpstr>Η Δικαιοδοτική Δομή - Πέντε Ανεξάρτητες Ιεραρχίες</vt:lpstr>
      <vt:lpstr>Η Δικαιοδοτική Δομή - Πέντε Ανεξάρτητες Ιεραρχίες</vt:lpstr>
      <vt:lpstr>Η Δικαιοδοτική Δομή - Πέντε Ανεξάρτητες Ιεραρχίες</vt:lpstr>
      <vt:lpstr>Η Δικαιοδοτική Δομή - Πέντε Ανεξάρτητες Ιεραρχίες</vt:lpstr>
      <vt:lpstr>Η Δικαιοδοτική Δομή - Πέντε Ανεξάρτητες Ιεραρχίες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STAVROULA VRAILA</dc:creator>
  <cp:lastModifiedBy>STAVROULA VRAILA</cp:lastModifiedBy>
  <cp:revision>2</cp:revision>
  <dcterms:created xsi:type="dcterms:W3CDTF">2025-10-07T21:50:31Z</dcterms:created>
  <dcterms:modified xsi:type="dcterms:W3CDTF">2025-10-15T10:13:32Z</dcterms:modified>
</cp:coreProperties>
</file>