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FFEA92-8204-4B7D-B079-1EF76AA58B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B5ED4AB-286C-460B-8CF2-330E645460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7C3C24B-A65E-4139-89F1-DA0A73E76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F981B29-CDAC-47B9-BE0E-7E6CB5C2C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EAB7D83-D9D9-4807-848E-F2BE3E614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A8560F-015A-4E7E-A26D-B9729F6230FB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576208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4D9465-5599-422F-9EB2-492CFACB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7062B26-7B53-4DB1-8C0A-195B1AF407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97E12D3-DA10-4E4D-B461-8B44AB05B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2B796B3-89E3-46A6-95C9-6696E107B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66F24E0-CFA7-49D1-A9BB-731482EF8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68ADC-F8C5-43A1-9E45-B20F4D5FD680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160715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C155FA1-9912-48B3-9CD6-C12AB7A34A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26D57CC-DA96-4CAC-A032-0C263D3B54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EB9B757-9427-43E8-95A1-674AC63D8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462DA8F-32A3-439A-8720-7EA2DE51B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24211DF-57FD-406C-AB61-7031E6C2C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591CAD-94B0-4349-993E-37B13B693872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115855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DBBF4F7-4921-435E-9D04-11CF8D7FB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CBA6996-0F94-4493-9A65-07A88641C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C2B65F1-3CC6-4FDD-A58A-265B4406C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D176F92-3BB6-4C15-B9A3-4FCF556FC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959B7B8-C6DC-4A79-B7A9-3775A695A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F2A110-6A5B-4029-9790-DF0CF4B9CC24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89110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1975851-CB86-4DB6-925F-0480B7B22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75F3CBC-AF7F-4BC7-8BB9-79DB03CDC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F1A6482-FF3A-4293-9E00-F009A63D1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3E0D48E-58B6-4732-84FD-FBAB704E8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F9FD85A-18E2-416E-AE6B-C670C0B73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CEB308-AA9E-4CFD-9D83-ADE65D6489BE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401799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504FA4-B648-4C15-A32B-6B5974203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FC44C0-B5D2-4336-9937-92D8F59E67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BCBE17B-8B8E-49F3-A418-886B2A6FF5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EDE47EF-3B48-4C34-A713-363D6541F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A8805DB-8F2D-4113-B98B-DD45F0ED6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CF68BAF-89EF-4852-8E1F-2D4BACF81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89439-3B51-4C03-845F-932ED8500D4C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02712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DA29DE-6846-4D33-AF6C-2A6A8E599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C8B2859-2107-419F-8974-BD20D1F2F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6140B25-A968-4458-B242-4579E87C4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5CB9AFA4-A76D-498E-8A82-5516E85945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945DA1E-860A-468A-9378-23BA5E4240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37A584F-D1D9-40D2-BE10-6FCA0CC85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05383C1-93A7-4217-B8DA-6038A0179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5B49089-6B87-48A9-A5C4-4471D786F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906748-BC77-46B2-A62F-3B51FB81F0AD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37191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C32499-5D59-4283-B781-CD5616357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D63453D-892E-4127-B475-F6683031F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B6B2DB42-E0A2-4F83-A2AE-CC998D56F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6A4E6C3-D8BA-4729-8B01-BD5A98BDA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CD90A-5DEB-4346-8CDD-18DF73E73FCC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7517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D7FB665C-D3A0-48B4-8DEB-A48383636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F9310EF8-6178-4704-BEC3-115800F68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1ED50F53-2ED5-435C-B82D-819730C3F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D8463-3940-41F0-9AE1-921C6C33B6BC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92641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2C021C-06FE-48A6-9580-16426E511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B7400D8-C4BF-45EA-882F-E8EC2DEF9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25FCD37-DEBA-4169-9157-DAABFD5FEF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4D0A348-3069-4F32-99D2-18228DE4D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BAB482-179B-44B4-9046-108D48567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10851AE-1A46-4528-B7A1-0DD48E955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61086-9CA9-4A35-BE4A-0E66EB1BACA8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872156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356F5C-45E6-4F31-9DEF-67E72A27F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EDEB3AC-A520-437F-8CA7-DF8D68BE41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E41D2CC-B2B4-47CD-8744-86F3D547D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08426B9-075E-47CB-B516-3F93AE8AD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AE19735-DCDF-4A64-8DAD-BC5AFBAFB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DE6FDC2-A4BB-4B1B-8434-FEE5AA9B8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E83A9-42DD-46C0-A689-77E21984BC26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372094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CF40492-967D-4E19-BB11-8D1BEA331D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επεξεργασία του τίτλου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449AED4-2273-4889-929B-8231F83522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683C3CB0-DDAA-4595-88B0-0CF9FC20A8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l-GR" altLang="el-GR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549D8444-86AB-4D4F-A95A-59F9E34FE73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l-GR" altLang="el-GR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927D464D-2B5D-45EE-9396-707F0FAD21A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75BDA8D-3546-4145-BFF0-730875904350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30978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>
            <a:extLst>
              <a:ext uri="{FF2B5EF4-FFF2-40B4-BE49-F238E27FC236}">
                <a16:creationId xmlns:a16="http://schemas.microsoft.com/office/drawing/2014/main" id="{1A3DE912-7790-476D-BF0B-A9014184E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2236" y="266717"/>
            <a:ext cx="846645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l-GR" altLang="el-GR" sz="4400" b="1" i="0" u="none" strike="noStrike" kern="1200" cap="none" spc="300" normalizeH="0" baseline="0" noProof="0" dirty="0">
                <a:ln>
                  <a:noFill/>
                </a:ln>
                <a:solidFill>
                  <a:srgbClr val="800000"/>
                </a:solidFill>
                <a:effectLst>
                  <a:outerShdw blurRad="38100" dist="50800" dir="2700000" algn="tl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Μεταφραστικές Στρατηγικές</a:t>
            </a:r>
            <a:endParaRPr lang="el-GR" altLang="el-GR" sz="4400" spc="300" dirty="0">
              <a:solidFill>
                <a:srgbClr val="800000"/>
              </a:solidFill>
              <a:effectLst>
                <a:outerShdw blurRad="38100" dist="50800" dir="2700000" algn="tl">
                  <a:srgbClr val="00206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81DCF99-1B75-4D11-939E-2CE2A2125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343" y="1343936"/>
            <a:ext cx="1086131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τρόποι με τους οποίους ο μεταφραστής επιδιώκει την επίτευξη του </a:t>
            </a:r>
            <a:r>
              <a:rPr lang="el-GR" altLang="el-GR" sz="3200" u="sng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βέλτιστου μεταφραστικού αποτελέσματος</a:t>
            </a:r>
            <a:r>
              <a:rPr lang="en-US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3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AE2F30-06CF-44C1-ABAB-0109C431A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088" y="2667132"/>
            <a:ext cx="10861313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Είναι:</a:t>
            </a:r>
          </a:p>
          <a:p>
            <a:pPr marL="176213"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α) Διαδικασίες (</a:t>
            </a:r>
            <a:r>
              <a:rPr lang="en-US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processes)</a:t>
            </a:r>
            <a:endParaRPr lang="el-GR" altLang="el-GR" sz="3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6213"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β) Τρόποι κειμενικού χειρισμού (</a:t>
            </a:r>
            <a:r>
              <a:rPr lang="en-US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manipulation)</a:t>
            </a:r>
            <a:endParaRPr lang="el-GR" altLang="el-GR" sz="3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6213"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γ) </a:t>
            </a:r>
            <a:r>
              <a:rPr lang="el-GR" altLang="el-GR" sz="3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Στοχοπροσανατολισμένες</a:t>
            </a:r>
            <a:r>
              <a:rPr lang="el-GR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goal-oriented)</a:t>
            </a:r>
          </a:p>
          <a:p>
            <a:pPr marL="176213"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δ) Επικεντρωμένες στο πρόβλημα</a:t>
            </a:r>
          </a:p>
          <a:p>
            <a:pPr marL="176213"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ε) Συνειδητές ενέργειες</a:t>
            </a:r>
          </a:p>
          <a:p>
            <a:pPr marL="176213"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</a:t>
            </a:r>
            <a:r>
              <a:rPr lang="el-GR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altLang="el-GR" sz="3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Διυποκειμενικές</a:t>
            </a:r>
            <a:endParaRPr lang="el-GR" altLang="el-GR" sz="3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CA9DC3D6-310A-4A85-88E0-59E6ECF33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180" y="330382"/>
            <a:ext cx="846645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4400" b="1" spc="300" dirty="0">
                <a:solidFill>
                  <a:srgbClr val="800000"/>
                </a:solidFill>
                <a:effectLst>
                  <a:outerShdw blurRad="38100" dist="50800" dir="2700000" algn="tl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Μεταφραστικές Στρατηγικές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8BBC685-60C3-473B-BAF9-8A2B515FA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262" y="2503436"/>
            <a:ext cx="467652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600" b="1" spc="300" dirty="0">
                <a:solidFill>
                  <a:schemeClr val="accent2">
                    <a:lumMod val="75000"/>
                  </a:schemeClr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Μακροστρατηγικές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B9A63D53-B817-486F-B330-A47600904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6388" y="2536111"/>
            <a:ext cx="454296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600" b="1" spc="300" dirty="0">
                <a:solidFill>
                  <a:schemeClr val="accent2">
                    <a:lumMod val="75000"/>
                  </a:schemeClr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Μικροστρατηγικές</a:t>
            </a:r>
          </a:p>
        </p:txBody>
      </p:sp>
      <p:cxnSp>
        <p:nvCxnSpPr>
          <p:cNvPr id="10" name="Ευθύγραμμο βέλος σύνδεσης 9">
            <a:extLst>
              <a:ext uri="{FF2B5EF4-FFF2-40B4-BE49-F238E27FC236}">
                <a16:creationId xmlns:a16="http://schemas.microsoft.com/office/drawing/2014/main" id="{D29BF542-2D94-471C-A85E-1BE1BD62D054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2635522" y="1099823"/>
            <a:ext cx="3460478" cy="1403613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Ευθύγραμμο βέλος σύνδεσης 10">
            <a:extLst>
              <a:ext uri="{FF2B5EF4-FFF2-40B4-BE49-F238E27FC236}">
                <a16:creationId xmlns:a16="http://schemas.microsoft.com/office/drawing/2014/main" id="{D057E376-C59A-4884-9DEE-F56E6D2CA236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6096000" y="1099823"/>
            <a:ext cx="3551870" cy="1436288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4">
            <a:extLst>
              <a:ext uri="{FF2B5EF4-FFF2-40B4-BE49-F238E27FC236}">
                <a16:creationId xmlns:a16="http://schemas.microsoft.com/office/drawing/2014/main" id="{A01AA6FF-0899-49A7-B0AB-5DCFD6739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617" y="4338682"/>
            <a:ext cx="4542963" cy="1077218"/>
          </a:xfrm>
          <a:prstGeom prst="rect">
            <a:avLst/>
          </a:prstGeom>
          <a:noFill/>
          <a:ln w="28575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i="1" spc="3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Πριν από την έναρξη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i="1" spc="3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της μετάφρασης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A8B3FB2C-6DDA-422A-BEF7-8D99C0891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6388" y="4321890"/>
            <a:ext cx="4542963" cy="1077218"/>
          </a:xfrm>
          <a:prstGeom prst="rect">
            <a:avLst/>
          </a:prstGeom>
          <a:noFill/>
          <a:ln w="25400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i="1" spc="3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Κατά τη διάρκεια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i="1" spc="3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της μετάφρασης</a:t>
            </a:r>
          </a:p>
        </p:txBody>
      </p:sp>
      <p:sp>
        <p:nvSpPr>
          <p:cNvPr id="2" name="Βέλος: Κάτω 1">
            <a:extLst>
              <a:ext uri="{FF2B5EF4-FFF2-40B4-BE49-F238E27FC236}">
                <a16:creationId xmlns:a16="http://schemas.microsoft.com/office/drawing/2014/main" id="{8AC2E5A8-5CF7-4797-A48E-8A6AD07FF5E1}"/>
              </a:ext>
            </a:extLst>
          </p:cNvPr>
          <p:cNvSpPr/>
          <p:nvPr/>
        </p:nvSpPr>
        <p:spPr>
          <a:xfrm>
            <a:off x="2516276" y="3364818"/>
            <a:ext cx="170822" cy="574148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Βέλος: Κάτω 13">
            <a:extLst>
              <a:ext uri="{FF2B5EF4-FFF2-40B4-BE49-F238E27FC236}">
                <a16:creationId xmlns:a16="http://schemas.microsoft.com/office/drawing/2014/main" id="{E1B6CB93-08CD-4A81-8077-673A38CBF20B}"/>
              </a:ext>
            </a:extLst>
          </p:cNvPr>
          <p:cNvSpPr/>
          <p:nvPr/>
        </p:nvSpPr>
        <p:spPr>
          <a:xfrm>
            <a:off x="9483134" y="3364818"/>
            <a:ext cx="170822" cy="574148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47936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B53F48D-C917-422F-8890-9B1F9603B8B7}"/>
              </a:ext>
            </a:extLst>
          </p:cNvPr>
          <p:cNvSpPr txBox="1"/>
          <p:nvPr/>
        </p:nvSpPr>
        <p:spPr>
          <a:xfrm>
            <a:off x="3418113" y="161092"/>
            <a:ext cx="550554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altLang="el-GR" sz="4400" b="1" spc="300" dirty="0">
                <a:solidFill>
                  <a:srgbClr val="800000"/>
                </a:solidFill>
                <a:effectLst>
                  <a:outerShdw blurRad="38100" dist="50800" dir="2700000" algn="tl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Μακροστρατηγικές</a:t>
            </a:r>
            <a:endParaRPr lang="el-GR" sz="4400" b="1" spc="300" dirty="0">
              <a:solidFill>
                <a:srgbClr val="800000"/>
              </a:solidFill>
              <a:effectLst>
                <a:outerShdw blurRad="38100" dist="50800" dir="2700000" algn="tl">
                  <a:srgbClr val="00206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AF9D75-30E3-49B7-97C6-F6EE9E5CD7AE}"/>
              </a:ext>
            </a:extLst>
          </p:cNvPr>
          <p:cNvSpPr txBox="1"/>
          <p:nvPr/>
        </p:nvSpPr>
        <p:spPr>
          <a:xfrm>
            <a:off x="500741" y="1777300"/>
            <a:ext cx="540517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buFont typeface="Arial" panose="020B0604020202020204" pitchFamily="34" charset="0"/>
              <a:buChar char="•"/>
            </a:pPr>
            <a:r>
              <a:rPr lang="el-GR" sz="32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Είδος μετάφρασης</a:t>
            </a:r>
          </a:p>
          <a:p>
            <a:pPr marL="631825" indent="-273050">
              <a:buFont typeface="Calibri" panose="020F0502020204030204" pitchFamily="34" charset="0"/>
              <a:buChar char="‒"/>
            </a:pPr>
            <a:r>
              <a:rPr lang="el-GR" sz="28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Προσανατολισμένη στο Κ.Π.</a:t>
            </a:r>
          </a:p>
          <a:p>
            <a:pPr marL="631825" indent="-273050">
              <a:buFont typeface="Calibri" panose="020F0502020204030204" pitchFamily="34" charset="0"/>
              <a:buChar char="‒"/>
            </a:pPr>
            <a:r>
              <a:rPr lang="el-GR" sz="28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Προσανατολισμένη στο Κ.Σ.</a:t>
            </a:r>
          </a:p>
          <a:p>
            <a:pPr marL="358775"/>
            <a:endParaRPr lang="el-GR" sz="2800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el-GR" sz="32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Λειτουργίες μετάφρασης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endParaRPr lang="el-GR" sz="32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Τρόπος εργασίας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endParaRPr lang="el-GR" sz="32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2C998B-AEE9-44FC-91ED-6F96EBF3466C}"/>
              </a:ext>
            </a:extLst>
          </p:cNvPr>
          <p:cNvSpPr txBox="1"/>
          <p:nvPr/>
        </p:nvSpPr>
        <p:spPr>
          <a:xfrm>
            <a:off x="6389914" y="1795628"/>
            <a:ext cx="5241050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1463" marR="0" lvl="0" indent="-2714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Αναγνώριση προβλημάτων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rgbClr val="2D2D8A">
                  <a:lumMod val="75000"/>
                </a:srgbClr>
              </a:solidFill>
              <a:effectLst>
                <a:outerShdw blurRad="50800" dist="25400" dir="5400000" algn="ctr" rotWithShape="0">
                  <a:srgbClr val="00206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el-GR" sz="3200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υλικού</a:t>
            </a:r>
          </a:p>
          <a:p>
            <a:pPr marL="631825" indent="-273050">
              <a:buFont typeface="Calibri" panose="020F0502020204030204" pitchFamily="34" charset="0"/>
              <a:buChar char="–"/>
            </a:pPr>
            <a:r>
              <a:rPr lang="el-GR" sz="32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Παράλληλα κείμενα</a:t>
            </a:r>
          </a:p>
          <a:p>
            <a:pPr marL="631825" indent="-273050">
              <a:buFont typeface="Calibri" panose="020F0502020204030204" pitchFamily="34" charset="0"/>
              <a:buChar char="–"/>
            </a:pPr>
            <a:r>
              <a:rPr lang="el-GR" sz="32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Λεξικά</a:t>
            </a:r>
          </a:p>
          <a:p>
            <a:pPr marL="631825" indent="-273050">
              <a:buFont typeface="Calibri" panose="020F0502020204030204" pitchFamily="34" charset="0"/>
              <a:buChar char="–"/>
            </a:pPr>
            <a:r>
              <a:rPr lang="el-GR" sz="32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Υλικό τεκμηρίωσης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rgbClr val="2D2D8A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056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5606CC4-3A96-4885-A12B-F072425AAAB3}"/>
              </a:ext>
            </a:extLst>
          </p:cNvPr>
          <p:cNvSpPr txBox="1"/>
          <p:nvPr/>
        </p:nvSpPr>
        <p:spPr>
          <a:xfrm>
            <a:off x="3418114" y="161092"/>
            <a:ext cx="54174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4400" b="1" spc="300" dirty="0">
                <a:solidFill>
                  <a:srgbClr val="800000"/>
                </a:solidFill>
                <a:effectLst>
                  <a:outerShdw blurRad="38100" dist="50800" dir="2700000" algn="tl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Μικροστρατηγικές</a:t>
            </a:r>
            <a:endParaRPr lang="el-GR" sz="4400" b="1" spc="300" dirty="0">
              <a:solidFill>
                <a:srgbClr val="800000"/>
              </a:solidFill>
              <a:effectLst>
                <a:outerShdw blurRad="38100" dist="50800" dir="2700000" algn="tl">
                  <a:srgbClr val="00206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F820ED-7CF5-4C18-911C-6F66DE68E45C}"/>
              </a:ext>
            </a:extLst>
          </p:cNvPr>
          <p:cNvSpPr txBox="1"/>
          <p:nvPr/>
        </p:nvSpPr>
        <p:spPr>
          <a:xfrm>
            <a:off x="266698" y="1155255"/>
            <a:ext cx="1150075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b="1" i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Επεξήγηση (</a:t>
            </a:r>
            <a:r>
              <a:rPr lang="en-US" sz="2800" b="1" i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explicitation)</a:t>
            </a:r>
            <a:r>
              <a:rPr lang="el-GR" sz="2800" b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προσθήκη πληροφορίας για να καταστεί σαφέστερο ένα τμήμα του κειμένου για το κοινό υποδοχής</a:t>
            </a:r>
          </a:p>
          <a:p>
            <a:endParaRPr lang="el-GR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b="1" i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Σύμπτυξη (</a:t>
            </a:r>
            <a:r>
              <a:rPr lang="en-US" sz="2800" b="1" i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condensation)</a:t>
            </a:r>
            <a:r>
              <a:rPr lang="el-GR" sz="2800" b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απόδοση μιας μεταφραστικής μονάδας με πιο σύντομο τρόπο σε σχέση με το πρωτότυπο κείμενο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b="1" i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Απαλοιφή</a:t>
            </a:r>
            <a:r>
              <a:rPr lang="en-US" sz="2800" b="1" i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(deletion)</a:t>
            </a:r>
            <a:r>
              <a:rPr lang="el-GR" sz="2800" b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μια μεταφραστική μονάδα του Κ.Π. δεν εμφανίζεται στο Κ.Σ.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b="1" i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Προσθήκη</a:t>
            </a:r>
            <a:r>
              <a:rPr lang="en-US" sz="2800" b="1" i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(addition)</a:t>
            </a:r>
            <a:r>
              <a:rPr lang="el-GR" sz="2800" b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επιπλέον πληροφορίες στο Κ.Σ. που δεν υπάρχουν στο Κ.Π.</a:t>
            </a:r>
          </a:p>
        </p:txBody>
      </p:sp>
    </p:spTree>
    <p:extLst>
      <p:ext uri="{BB962C8B-B14F-4D97-AF65-F5344CB8AC3E}">
        <p14:creationId xmlns:p14="http://schemas.microsoft.com/office/powerpoint/2010/main" val="882434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537165-03B8-4FB3-BC86-F4C70A07FF0A}"/>
              </a:ext>
            </a:extLst>
          </p:cNvPr>
          <p:cNvSpPr txBox="1"/>
          <p:nvPr/>
        </p:nvSpPr>
        <p:spPr>
          <a:xfrm>
            <a:off x="522513" y="1149459"/>
            <a:ext cx="1133202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Παράφραση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(paraphrase)</a:t>
            </a: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l-GR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απόδοση του νοήματος με διαφορετικά γλωσσικά μέσα από εκείνα του Κ.Π.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l-GR" sz="2800" dirty="0">
              <a:solidFill>
                <a:srgbClr val="002060"/>
              </a:solidFill>
              <a:effectLst>
                <a:outerShdw blurRad="50800" dist="25400" dir="5400000" algn="ctr" rotWithShape="0">
                  <a:srgbClr val="00206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Προσαρμογή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(adaptation)</a:t>
            </a:r>
            <a:r>
              <a:rPr kumimoji="0" lang="el-GR" sz="2800" b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l-GR" sz="280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sz="280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τροποποίηση 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τμημάτων του Κ.Π. ώστε το Κ.Σ. να ανταποκρίνεται στον σκοπό της ανάθεσης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l-GR" sz="28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50800" dist="25400" dir="5400000" algn="ctr" rotWithShape="0">
                  <a:srgbClr val="00206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Μετάθεση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(permutation)</a:t>
            </a:r>
            <a:r>
              <a:rPr kumimoji="0" lang="el-GR" sz="2800" b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sz="280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αλλαγή της θέσης στο Κ.Σ. μιας μεταφραστικής μονάδας του Κ.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l-GR" sz="280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50800" dist="25400" dir="5400000" algn="ctr" rotWithShape="0">
                  <a:srgbClr val="00206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Υποκατάσταση (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substitution)</a:t>
            </a:r>
            <a:r>
              <a:rPr kumimoji="0" lang="el-GR" sz="2800" b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l-GR" sz="280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sz="280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αντικατάσταση μιας μεταφραστικής μονάδας του Κ.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Π. από μια διαφορετική στο Κ.Σ.</a:t>
            </a:r>
            <a:endParaRPr kumimoji="0" lang="el-GR" sz="28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F4F16C-6FE4-4235-AA34-A96C4A472213}"/>
              </a:ext>
            </a:extLst>
          </p:cNvPr>
          <p:cNvSpPr txBox="1"/>
          <p:nvPr/>
        </p:nvSpPr>
        <p:spPr>
          <a:xfrm>
            <a:off x="3418114" y="161092"/>
            <a:ext cx="538436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altLang="el-GR" sz="4400" b="1" spc="300" dirty="0">
                <a:solidFill>
                  <a:srgbClr val="800000"/>
                </a:solidFill>
                <a:effectLst>
                  <a:outerShdw blurRad="38100" dist="50800" dir="2700000" algn="tl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Μικροστρατηγικές</a:t>
            </a:r>
            <a:endParaRPr lang="el-GR" sz="4400" b="1" spc="300" dirty="0">
              <a:solidFill>
                <a:srgbClr val="800000"/>
              </a:solidFill>
              <a:effectLst>
                <a:outerShdw blurRad="38100" dist="50800" dir="2700000" algn="tl">
                  <a:srgbClr val="00206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678520"/>
      </p:ext>
    </p:extLst>
  </p:cSld>
  <p:clrMapOvr>
    <a:masterClrMapping/>
  </p:clrMapOvr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Προεπιλεγμένη σχεδίαση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261</Words>
  <Application>Microsoft Office PowerPoint</Application>
  <PresentationFormat>Ευρεία οθόνη</PresentationFormat>
  <Paragraphs>46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Προεπιλεγμένη σχεδίαση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Panayotis Kelandrias</dc:creator>
  <cp:lastModifiedBy>Panayotis Kelandrias</cp:lastModifiedBy>
  <cp:revision>29</cp:revision>
  <dcterms:created xsi:type="dcterms:W3CDTF">2020-10-11T07:47:14Z</dcterms:created>
  <dcterms:modified xsi:type="dcterms:W3CDTF">2022-10-05T09:47:28Z</dcterms:modified>
</cp:coreProperties>
</file>