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C5FD6E-23EB-BD6F-2F38-5B2FE7364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103D498-3765-C586-8FDD-D20BE4A2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85BFC83-BBBD-5C18-9659-F7DF6524F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5055D1E-2119-CE33-ED3C-5BEB4B40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CB9A489-D0F9-058D-4F54-83F1ABCE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706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DEB22F-952B-81D0-80FA-603B08872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DABAA32-DA44-F5BE-40DA-763BB15F8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127D576-6FBB-94FD-783D-666E5E536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66C794-4155-94DE-A54D-1FEF2589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ADBEFE-4376-48E1-2C6B-F878DA6D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02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453535C-FA6A-B3DF-BEDD-E674D9A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694FC34-DD96-4DA5-1681-D552323E0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F40829-EEF2-77DE-BC01-7DFAC40F4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F37714-0447-7073-57D8-B6B178B1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7C0D48-0E6A-ED5B-D33C-0C86A336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98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DD2990-5A08-EFF2-D144-FC3B85A00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650242-EA08-F639-65EE-E2F0FC9D1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C2792D-0047-954D-3F67-C4E67BDD3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15DE1A-2B54-642D-36A9-DF1C3F58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491CFA-6042-0B5D-49A2-C8171A694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05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852C72-B58C-962C-9A67-48A763C00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04709FE-2BC0-839B-9F01-C7658F7E7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1EA2D02-167A-0315-3E6A-343943B95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802FD9-5BBB-93DB-94DF-F494918E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4B5238-1ADF-6ABB-FB1E-223DFB817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59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C4ECEE-C312-D236-917D-98EEDC49B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A5499E-04B1-1883-B2A3-2EBE1B904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018F7EB-E700-7FE1-0011-8DEEEB940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FCCBE29-6E71-4D5F-9524-C9F21A56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53E577A-BB6F-C9A0-060D-A6BC39C4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1427248-A08A-CBEB-931C-ECABACE5B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218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0C9C77-06B0-A9CD-1A54-BF63C106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1EB8DFE-0404-6664-06AC-67B06FA26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5A56ABD-67DD-348C-0C35-36EDA1CB2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CBA4257-F5FE-8718-497E-A5C0093DC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ACEB46C-BE18-AF87-8194-A2FFA539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BA8EB75-ED64-F3E7-8701-4182991D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D20D4E6-3EF2-84E2-967D-81E7CC611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BA33547-119E-BC8A-77A7-322EFA54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583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EB2C48-F346-A920-A515-E9A0E30C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990AC7B-7F21-4DCA-E8E8-5EFFAD0F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3175259-FF0B-0F20-D3E1-D84575C1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6D0D79E-CD42-3ACD-B49F-2F564587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675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4232A53-D78E-06FD-8739-D2F50B2B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C80E080-206F-1BC1-4190-BA50F911A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43941CB-8D3C-9018-192C-3E480F894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691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B5F06A-57A4-190D-78E0-E8B2A390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F1C98B-5FD4-5829-B7A1-0293DC28B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E0B74CA-5B8C-9929-C35E-4562D51CA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B5257CA-C22C-5DA3-3371-3BD65BFA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B77000E-910D-5AF2-2BFA-7B29F4E7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00BBB98-A162-CBA2-E1B9-28FD5C06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956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E869FA-CA25-1C2F-A044-DA8166DD3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B1810D-91F5-EF8F-E1AB-031773B7B9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0A2CDFD-F603-8FCD-BD32-112C29520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2087D62-6611-27B4-098D-0F98F7FFA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D2D75C8-8151-975C-A3C6-6B68FEE5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7760AC9-F331-3957-293B-FA23499A1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088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9D92138-BDCA-0F37-9739-6AD73FDDD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EEBE6F-84A5-FC46-FC3C-0858A1E35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C37D5C-CF32-809C-3174-49AF59211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79D95-4754-41F4-9F7E-55798B34E5D0}" type="datetimeFigureOut">
              <a:rPr lang="el-GR" smtClean="0"/>
              <a:t>1/12/2024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2783FB-A505-ED5E-CB4C-58CCEE135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E8D0336-E3A4-B1CB-789D-FDAC3FE8D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7492B-3944-49C4-A728-3C80FBA25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76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D1310B2-AA4C-0541-491E-C6BC47532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καρολίγγεια</a:t>
            </a:r>
            <a:r>
              <a:rPr lang="el-GR" b="1" u="sng" dirty="0"/>
              <a:t> αναγέννηση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0E14953B-513A-62FB-0508-CB86312D7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Μέρος του προγράμματος της </a:t>
            </a:r>
            <a:r>
              <a:rPr lang="it-IT" dirty="0"/>
              <a:t>renovatio imperii </a:t>
            </a:r>
            <a:r>
              <a:rPr lang="el-GR" dirty="0"/>
              <a:t>(ανανέωση της αυτοκρατορίας του </a:t>
            </a:r>
            <a:r>
              <a:rPr lang="el-GR" dirty="0" err="1"/>
              <a:t>Καρλομάγνου</a:t>
            </a:r>
            <a:r>
              <a:rPr lang="el-GR" dirty="0"/>
              <a:t>)</a:t>
            </a:r>
          </a:p>
          <a:p>
            <a:r>
              <a:rPr lang="el-GR" dirty="0"/>
              <a:t>Εκκλησιαστικό αντίστοιχο: καισαροπαπισμός/ έλεγχος των εκκλησιαστικών υποθέσεων από τον αυτοκράτορα («Διαμάχη </a:t>
            </a:r>
            <a:r>
              <a:rPr lang="el-GR"/>
              <a:t>της Περιβολής»)</a:t>
            </a:r>
            <a:endParaRPr lang="el-GR" dirty="0"/>
          </a:p>
          <a:p>
            <a:r>
              <a:rPr lang="el-GR" dirty="0"/>
              <a:t>Πολιτιστικό κίνημα με βασικό στόχο την αξιοποίηση των αρχαίων γνώσεων σε μια συγκεκριμένη θρησκευτική προοπτική</a:t>
            </a:r>
          </a:p>
          <a:p>
            <a:r>
              <a:rPr lang="el-GR" dirty="0"/>
              <a:t>Γνώση λατινικών: καλύτερη κατανόηση της Αγίας Γραφής</a:t>
            </a:r>
          </a:p>
          <a:p>
            <a:r>
              <a:rPr lang="el-GR" dirty="0"/>
              <a:t>Πολιτικό – πολιτιστικό κίνημα: περιορίζεται σε ένα κύκλο διανοουμένων αλλά έχει αντίκτυπο σε όλη την Ευρώπη</a:t>
            </a:r>
          </a:p>
        </p:txBody>
      </p:sp>
    </p:spTree>
    <p:extLst>
      <p:ext uri="{BB962C8B-B14F-4D97-AF65-F5344CB8AC3E}">
        <p14:creationId xmlns:p14="http://schemas.microsoft.com/office/powerpoint/2010/main" val="3448559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4FCE37-9687-7A9F-CFC9-3782B593F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λαϊκή κουλτούρα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C529F7-8A06-713B-9290-BE9C81D89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i="1" dirty="0"/>
              <a:t>«Τραγούδι των </a:t>
            </a:r>
            <a:r>
              <a:rPr lang="el-GR" i="1" dirty="0" err="1"/>
              <a:t>Νιμπελούνγκεν</a:t>
            </a:r>
            <a:r>
              <a:rPr lang="el-GR" i="1" dirty="0"/>
              <a:t>»</a:t>
            </a:r>
          </a:p>
          <a:p>
            <a:r>
              <a:rPr lang="el-GR" i="1" dirty="0"/>
              <a:t>«Ηρωικά τραγούδια»</a:t>
            </a:r>
          </a:p>
          <a:p>
            <a:r>
              <a:rPr lang="el-GR" i="1" dirty="0"/>
              <a:t>«Τραγούδι του </a:t>
            </a:r>
            <a:r>
              <a:rPr lang="el-GR" i="1" dirty="0" err="1"/>
              <a:t>Ρολάνδου</a:t>
            </a:r>
            <a:r>
              <a:rPr lang="el-GR" i="1" dirty="0"/>
              <a:t>»</a:t>
            </a:r>
          </a:p>
          <a:p>
            <a:r>
              <a:rPr lang="el-GR" i="1" dirty="0"/>
              <a:t>Λαϊκή μουσική: τροβαδούροι</a:t>
            </a:r>
          </a:p>
          <a:p>
            <a:r>
              <a:rPr lang="el-GR" i="1" dirty="0"/>
              <a:t>Χορευτές, μίμοι, ηθοποιοί</a:t>
            </a:r>
          </a:p>
          <a:p>
            <a:r>
              <a:rPr lang="el-GR" dirty="0"/>
              <a:t>Η εκκλησία καταδικάζει και καταδιώκει τη λαϊκή κουλτούρα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734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4CC001-C1D9-AE0D-2E20-3477FCB1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βασικές αρχές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440F85-7FF9-E5D6-9BB5-56D390589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Πνευματικές εστίες σε μοναστήρια και επισκοπικές πόλεις μετά τον 7</a:t>
            </a:r>
            <a:r>
              <a:rPr lang="el-GR" sz="2400" baseline="30000" dirty="0"/>
              <a:t>ο</a:t>
            </a:r>
            <a:r>
              <a:rPr lang="el-GR" sz="2400" dirty="0"/>
              <a:t> αι.</a:t>
            </a:r>
          </a:p>
          <a:p>
            <a:r>
              <a:rPr lang="el-GR" sz="2400" dirty="0"/>
              <a:t>Ο </a:t>
            </a:r>
            <a:r>
              <a:rPr lang="el-GR" sz="2400" dirty="0" err="1"/>
              <a:t>Καρλομάγνος</a:t>
            </a:r>
            <a:r>
              <a:rPr lang="el-GR" sz="2400" dirty="0"/>
              <a:t> και οι διάδοχοί τις συγκεντρώνουν στην </a:t>
            </a:r>
            <a:r>
              <a:rPr lang="el-GR" sz="2400" dirty="0" err="1"/>
              <a:t>Αυστρασία</a:t>
            </a:r>
            <a:r>
              <a:rPr lang="el-GR" sz="2400" dirty="0"/>
              <a:t> (κέντρο της αυτοκρατορίας, αλλά πολιτιστικά καθυστερημένη)</a:t>
            </a:r>
          </a:p>
          <a:p>
            <a:r>
              <a:rPr lang="el-GR" sz="2400" dirty="0"/>
              <a:t>Στόχοι: διάδοση θρησκευτικής παιδείας στους πιστούς</a:t>
            </a:r>
          </a:p>
          <a:p>
            <a:r>
              <a:rPr lang="el-GR" sz="2400" dirty="0"/>
              <a:t>Τα σύνορα του βασιλείου των Φράγκων ταυτίζονται με τα σύνορα της Χριστιανοσύνης</a:t>
            </a:r>
          </a:p>
          <a:p>
            <a:r>
              <a:rPr lang="el-GR" sz="2400" dirty="0"/>
              <a:t>Θρησκευτική αποστολή του Φράγκου βασιλιά: θεμελίωση θρησκευτικής τάξης σύμφωνης με το θέλημα του Θεού</a:t>
            </a:r>
          </a:p>
          <a:p>
            <a:r>
              <a:rPr lang="el-GR" sz="2400" dirty="0"/>
              <a:t>Κύκλος διανοούμενων γύρω από τους ηγεμόνες: παρέχουν πολιτικές υπηρεσίες, βοηθούν στη διοίκηση, συντάσσουν διοικητικά έγγραφα</a:t>
            </a:r>
          </a:p>
        </p:txBody>
      </p:sp>
    </p:spTree>
    <p:extLst>
      <p:ext uri="{BB962C8B-B14F-4D97-AF65-F5344CB8AC3E}">
        <p14:creationId xmlns:p14="http://schemas.microsoft.com/office/powerpoint/2010/main" val="2082506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7723B5-5E1E-6A58-E21A-EA2BA975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ρόλος του κλήρου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65C451-764F-3F85-E3B8-F00AC87E9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Τέλος Ρωμαϊκής αυτοκρατορίας: η μόρφωση είναι αποκλειστικά υπόθεση των κληρικών</a:t>
            </a:r>
          </a:p>
          <a:p>
            <a:r>
              <a:rPr lang="el-GR" dirty="0"/>
              <a:t>Φραγκικό κράτος: διατηρούν τη μεγάλη τους επιρροή (στην </a:t>
            </a:r>
            <a:r>
              <a:rPr lang="el-GR" dirty="0" err="1"/>
              <a:t>Αυστρασία</a:t>
            </a:r>
            <a:r>
              <a:rPr lang="el-GR" dirty="0"/>
              <a:t> δεν υπάρχει ρωμαϊκή παράδοση):</a:t>
            </a:r>
          </a:p>
          <a:p>
            <a:r>
              <a:rPr lang="el-GR" dirty="0"/>
              <a:t>Διδασκαλία λατινικών, ανάγνωση αρχαίων κειμένων</a:t>
            </a:r>
          </a:p>
          <a:p>
            <a:r>
              <a:rPr lang="el-GR" dirty="0"/>
              <a:t>Πολιτική εξουσία: συμμαχία μεταξύ πίστης και πνευματικής ζωής</a:t>
            </a:r>
          </a:p>
          <a:p>
            <a:r>
              <a:rPr lang="el-GR" dirty="0"/>
              <a:t>Οι κληρικοί εντάσσονται στο διοικητικό μηχανισμό της αυτοκρατορίας</a:t>
            </a:r>
          </a:p>
          <a:p>
            <a:r>
              <a:rPr lang="el-GR" dirty="0"/>
              <a:t>Αμείβονται με επισκοπές και μονές</a:t>
            </a:r>
          </a:p>
        </p:txBody>
      </p:sp>
    </p:spTree>
    <p:extLst>
      <p:ext uri="{BB962C8B-B14F-4D97-AF65-F5344CB8AC3E}">
        <p14:creationId xmlns:p14="http://schemas.microsoft.com/office/powerpoint/2010/main" val="128667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ACDD41-E15C-CF80-4CBE-3AB089430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Καρλομάγνος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6CC9FE-D16F-89E5-6381-4E6722A6A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Θεωρείται ο εμπνευστής της πνευματικής αναγέννησης</a:t>
            </a:r>
          </a:p>
          <a:p>
            <a:r>
              <a:rPr lang="el-GR" dirty="0"/>
              <a:t>Συνεχίζει το έργο που ξεκίνησε ο πατέρας του, </a:t>
            </a:r>
            <a:r>
              <a:rPr lang="el-GR" dirty="0" err="1"/>
              <a:t>Πιπίνος</a:t>
            </a:r>
            <a:r>
              <a:rPr lang="el-GR" dirty="0"/>
              <a:t> ο Βραχύς</a:t>
            </a:r>
          </a:p>
          <a:p>
            <a:r>
              <a:rPr lang="el-GR" dirty="0"/>
              <a:t>«Βίος του </a:t>
            </a:r>
            <a:r>
              <a:rPr lang="el-GR" dirty="0" err="1"/>
              <a:t>Καρλομάγνου</a:t>
            </a:r>
            <a:r>
              <a:rPr lang="el-GR" dirty="0"/>
              <a:t>» (</a:t>
            </a:r>
            <a:r>
              <a:rPr lang="it-IT" dirty="0"/>
              <a:t>Vita Caroli)</a:t>
            </a:r>
            <a:r>
              <a:rPr lang="el-GR" dirty="0"/>
              <a:t>, υπό </a:t>
            </a:r>
            <a:r>
              <a:rPr lang="el-GR" dirty="0" err="1"/>
              <a:t>Εγινάρδου</a:t>
            </a:r>
            <a:r>
              <a:rPr lang="el-GR" dirty="0"/>
              <a:t> (825): γνωρίζει τα λατινικά ως μητρική του γλώσσα, αλλά δεν ξέρει να τα γράφει</a:t>
            </a:r>
          </a:p>
          <a:p>
            <a:r>
              <a:rPr lang="el-GR" dirty="0"/>
              <a:t>Αποκτά μόρφωση μετά τα 30 του χρόνια</a:t>
            </a:r>
          </a:p>
          <a:p>
            <a:r>
              <a:rPr lang="el-GR" dirty="0"/>
              <a:t>«</a:t>
            </a:r>
            <a:r>
              <a:rPr lang="el-GR" dirty="0" err="1"/>
              <a:t>Παλατινή</a:t>
            </a:r>
            <a:r>
              <a:rPr lang="el-GR" dirty="0"/>
              <a:t> ακαδημία»: διανοούμενοι γύρω από τον </a:t>
            </a:r>
            <a:r>
              <a:rPr lang="el-GR" dirty="0" err="1"/>
              <a:t>Καρλομάγνο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615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7F4986-C772-54B9-CBF2-B439C71C9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Φορείς διάδοσης της αναγέννησης – τα σχολεία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BDB3B9-AB9E-C290-0769-A6799C316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789: </a:t>
            </a:r>
            <a:r>
              <a:rPr lang="el-GR" dirty="0" err="1"/>
              <a:t>καπιτουλάριο</a:t>
            </a:r>
            <a:r>
              <a:rPr lang="el-GR" dirty="0"/>
              <a:t> με το οποίο ιδρύεται ένα σχολείο σε κάθε μονή και σε κάθε εκκλησιαστική διοίκηση</a:t>
            </a:r>
          </a:p>
          <a:p>
            <a:r>
              <a:rPr lang="el-GR" dirty="0"/>
              <a:t>Διδάσκεται μουσική, αριθμητική, γραμματική</a:t>
            </a:r>
          </a:p>
          <a:p>
            <a:r>
              <a:rPr lang="el-GR" dirty="0"/>
              <a:t>9</a:t>
            </a:r>
            <a:r>
              <a:rPr lang="el-GR" baseline="30000" dirty="0"/>
              <a:t>ος</a:t>
            </a:r>
            <a:r>
              <a:rPr lang="el-GR" dirty="0"/>
              <a:t> αι.: ο αριθμός των σχολείων πολλαπλασιάζεται</a:t>
            </a:r>
          </a:p>
          <a:p>
            <a:r>
              <a:rPr lang="el-GR" dirty="0"/>
              <a:t>Άαχεν: η «</a:t>
            </a:r>
            <a:r>
              <a:rPr lang="el-GR" dirty="0" err="1"/>
              <a:t>Παλατινή</a:t>
            </a:r>
            <a:r>
              <a:rPr lang="el-GR" dirty="0"/>
              <a:t> σχολή» συγκεντρώνει τα παιδιά της αριστοκρατίας και τα ετοιμάζει για επισκόπους ή </a:t>
            </a:r>
            <a:r>
              <a:rPr lang="el-GR" dirty="0" err="1"/>
              <a:t>κόμητες</a:t>
            </a:r>
            <a:r>
              <a:rPr lang="el-GR" dirty="0"/>
              <a:t>/ δωρεάν διδασκαλία</a:t>
            </a:r>
          </a:p>
          <a:p>
            <a:r>
              <a:rPr lang="el-GR" dirty="0"/>
              <a:t>Η ανάληψη σημαντικών θέσεων από τους μαθητές βοηθά στην </a:t>
            </a:r>
            <a:r>
              <a:rPr lang="el-GR" dirty="0" err="1"/>
              <a:t>ομογενοποίηση</a:t>
            </a:r>
            <a:r>
              <a:rPr lang="el-GR" dirty="0"/>
              <a:t> της αυτοκρατορίας</a:t>
            </a:r>
          </a:p>
        </p:txBody>
      </p:sp>
    </p:spTree>
    <p:extLst>
      <p:ext uri="{BB962C8B-B14F-4D97-AF65-F5344CB8AC3E}">
        <p14:creationId xmlns:p14="http://schemas.microsoft.com/office/powerpoint/2010/main" val="369794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9B5418-D493-809D-40CF-822974995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Φορείς διάδοσης της Αναγέννησης – τα βιβλία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2DC799-D783-45C1-5648-46DAFA487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Διάδοση των </a:t>
            </a:r>
            <a:r>
              <a:rPr lang="el-GR" dirty="0" err="1"/>
              <a:t>χειρογράφων</a:t>
            </a:r>
            <a:endParaRPr lang="el-GR" dirty="0"/>
          </a:p>
          <a:p>
            <a:r>
              <a:rPr lang="el-GR" dirty="0"/>
              <a:t>770: οι μοναχοί του </a:t>
            </a:r>
            <a:r>
              <a:rPr lang="el-GR" dirty="0" err="1"/>
              <a:t>Κορμπί</a:t>
            </a:r>
            <a:r>
              <a:rPr lang="el-GR" dirty="0"/>
              <a:t> επινοούν τη μικρογράμματη </a:t>
            </a:r>
            <a:r>
              <a:rPr lang="el-GR" dirty="0" err="1"/>
              <a:t>καρολίγγεια</a:t>
            </a:r>
            <a:r>
              <a:rPr lang="el-GR" dirty="0"/>
              <a:t> γραφή</a:t>
            </a:r>
          </a:p>
          <a:p>
            <a:r>
              <a:rPr lang="el-GR" dirty="0"/>
              <a:t>Χρησιμοποιείται σε εξαιρετικής ποιότητας χειρόγραφα σε εργαστήρια αντιγραφής μοναστηριών (</a:t>
            </a:r>
            <a:r>
              <a:rPr lang="it-IT" dirty="0"/>
              <a:t>scriptoria)</a:t>
            </a:r>
            <a:endParaRPr lang="el-GR" dirty="0"/>
          </a:p>
          <a:p>
            <a:r>
              <a:rPr lang="el-GR" dirty="0"/>
              <a:t>Κείμενα πατέρων της εκκλησίας, Βιργίλιος, </a:t>
            </a:r>
            <a:r>
              <a:rPr lang="el-GR" dirty="0" err="1"/>
              <a:t>Κικέρωνας</a:t>
            </a:r>
            <a:r>
              <a:rPr lang="el-GR" dirty="0"/>
              <a:t>, αποκατάσταση παλαιών εκδόσεων της Βίβλου</a:t>
            </a:r>
          </a:p>
        </p:txBody>
      </p:sp>
    </p:spTree>
    <p:extLst>
      <p:ext uri="{BB962C8B-B14F-4D97-AF65-F5344CB8AC3E}">
        <p14:creationId xmlns:p14="http://schemas.microsoft.com/office/powerpoint/2010/main" val="2949941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174954-D946-5D97-4679-9C4F1F20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βιβλία (2) – η τέχνη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DF6185-4ABF-AB83-8312-4128A304B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774: ο Πάπας συγκεντρώνει όλους τους κανόνες των Ιερών Συνόδων και τις αποφάσεις των Παπών</a:t>
            </a:r>
          </a:p>
          <a:p>
            <a:r>
              <a:rPr lang="el-GR" dirty="0"/>
              <a:t>Συγκρίνεται η νομολογία της Ρώμης με τη νομολογία της Φραγκικής εκκλησίας</a:t>
            </a:r>
          </a:p>
          <a:p>
            <a:r>
              <a:rPr lang="el-GR" dirty="0"/>
              <a:t>786: ο </a:t>
            </a:r>
            <a:r>
              <a:rPr lang="el-GR" dirty="0" err="1"/>
              <a:t>Καρλομάγνος</a:t>
            </a:r>
            <a:r>
              <a:rPr lang="el-GR" dirty="0"/>
              <a:t> μορφοποιεί τη Θεία Λειτουργία σύμφωνα με τα πρότυπα της ρωμαϊκής/ καταργούνται οι τοπικές λειτουργίες</a:t>
            </a:r>
          </a:p>
          <a:p>
            <a:r>
              <a:rPr lang="el-GR" dirty="0"/>
              <a:t>Ανανεώνεται το εκκλησιαστικό άσμα/ μπαίνουν οι βάσεις για την πολυφωνία</a:t>
            </a:r>
          </a:p>
        </p:txBody>
      </p:sp>
    </p:spTree>
    <p:extLst>
      <p:ext uri="{BB962C8B-B14F-4D97-AF65-F5344CB8AC3E}">
        <p14:creationId xmlns:p14="http://schemas.microsoft.com/office/powerpoint/2010/main" val="232905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03C431-3A7B-EE10-E890-78EFA8554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Ορισμένοι διανοούμενοι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DCA5CA-AA8F-B15F-2D73-F0F7CD31F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πρώτοι διανοούμενοι στην υπηρεσία του </a:t>
            </a:r>
            <a:r>
              <a:rPr lang="el-GR" dirty="0" err="1"/>
              <a:t>Καρλομάγνου</a:t>
            </a:r>
            <a:r>
              <a:rPr lang="el-GR" dirty="0"/>
              <a:t> είναι Λομβαρδοί:</a:t>
            </a:r>
          </a:p>
          <a:p>
            <a:r>
              <a:rPr lang="el-GR" dirty="0"/>
              <a:t>Πέτρος της Πίζας, Παύλος Διάκονος (</a:t>
            </a:r>
            <a:r>
              <a:rPr lang="it-IT" dirty="0"/>
              <a:t>Historia Langobardorum)</a:t>
            </a:r>
          </a:p>
          <a:p>
            <a:r>
              <a:rPr lang="el-GR" dirty="0" err="1"/>
              <a:t>Θεόδουλφος</a:t>
            </a:r>
            <a:r>
              <a:rPr lang="el-GR" dirty="0"/>
              <a:t>: Βησιγότθος, επίσκοπος της Ορλεάνης στο τέλος του 8</a:t>
            </a:r>
            <a:r>
              <a:rPr lang="el-GR" baseline="30000" dirty="0"/>
              <a:t>ου</a:t>
            </a:r>
            <a:r>
              <a:rPr lang="el-GR" dirty="0"/>
              <a:t> αι.</a:t>
            </a:r>
          </a:p>
          <a:p>
            <a:r>
              <a:rPr lang="el-GR" dirty="0" err="1"/>
              <a:t>Αλκουϊνος</a:t>
            </a:r>
            <a:r>
              <a:rPr lang="el-GR" dirty="0"/>
              <a:t>: </a:t>
            </a:r>
            <a:r>
              <a:rPr lang="el-GR" dirty="0" err="1"/>
              <a:t>Αγγλοσάξωνας</a:t>
            </a:r>
            <a:r>
              <a:rPr lang="el-GR" dirty="0"/>
              <a:t>, στην αυλή του </a:t>
            </a:r>
            <a:r>
              <a:rPr lang="el-GR" dirty="0" err="1"/>
              <a:t>Καρλομάγνου</a:t>
            </a:r>
            <a:r>
              <a:rPr lang="el-GR" dirty="0"/>
              <a:t> από το 781/ σημαντικός σύμβουλός του/ ηγούμενος στη μονή του Αγ. Μαρτίνου στην Τουρ/ θεολόγος, γραμματικός, καθηγητής στην </a:t>
            </a:r>
            <a:r>
              <a:rPr lang="el-GR" dirty="0" err="1"/>
              <a:t>Παλατινή</a:t>
            </a:r>
            <a:r>
              <a:rPr lang="el-GR" dirty="0"/>
              <a:t> Ακαδημία</a:t>
            </a:r>
          </a:p>
        </p:txBody>
      </p:sp>
    </p:spTree>
    <p:extLst>
      <p:ext uri="{BB962C8B-B14F-4D97-AF65-F5344CB8AC3E}">
        <p14:creationId xmlns:p14="http://schemas.microsoft.com/office/powerpoint/2010/main" val="4022411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24EC51-8FD5-105D-B88C-D67DFF713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Κι άλλοι διανοούμενοι – η παρακμή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911BF8-8381-034F-903E-39959C25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/>
              <a:t>Εγινάρδος</a:t>
            </a:r>
            <a:r>
              <a:rPr lang="el-GR" dirty="0"/>
              <a:t> (770 – 840): υπηρετεί τον </a:t>
            </a:r>
            <a:r>
              <a:rPr lang="el-GR" dirty="0" err="1"/>
              <a:t>Καρλομάγνο</a:t>
            </a:r>
            <a:r>
              <a:rPr lang="el-GR" dirty="0"/>
              <a:t> και το Λουδοβίκο τον Ευσεβή/ πολιτικός σύμβουλος του Λουδοβίκου/ λαϊκός, ιδρύει τη μονή του </a:t>
            </a:r>
            <a:r>
              <a:rPr lang="el-GR" dirty="0" err="1"/>
              <a:t>Ζέλιγκενσταντ</a:t>
            </a:r>
            <a:r>
              <a:rPr lang="el-GR" dirty="0"/>
              <a:t>/ βιογραφία </a:t>
            </a:r>
            <a:r>
              <a:rPr lang="el-GR" dirty="0" err="1"/>
              <a:t>Καρλομάγνου</a:t>
            </a:r>
            <a:r>
              <a:rPr lang="el-GR" dirty="0"/>
              <a:t> (</a:t>
            </a:r>
            <a:r>
              <a:rPr lang="it-IT" dirty="0"/>
              <a:t>Vita Caroli)</a:t>
            </a:r>
            <a:endParaRPr lang="el-GR" dirty="0"/>
          </a:p>
          <a:p>
            <a:r>
              <a:rPr lang="el-GR" dirty="0"/>
              <a:t>Επόμενη γενιά διανοούμενων: Φράγκοι ή Γερμανοί</a:t>
            </a:r>
          </a:p>
          <a:p>
            <a:r>
              <a:rPr lang="el-GR" dirty="0"/>
              <a:t>Διάδοχοι </a:t>
            </a:r>
            <a:r>
              <a:rPr lang="el-GR" dirty="0" err="1"/>
              <a:t>Καρλομάγνου</a:t>
            </a:r>
            <a:r>
              <a:rPr lang="el-GR" dirty="0"/>
              <a:t>: ανάπτυξη θεολογικού – φιλοσοφικού στοχασμού</a:t>
            </a:r>
          </a:p>
          <a:p>
            <a:r>
              <a:rPr lang="el-GR" dirty="0"/>
              <a:t>Ιωάννης </a:t>
            </a:r>
            <a:r>
              <a:rPr lang="el-GR" dirty="0" err="1"/>
              <a:t>Σκώτος</a:t>
            </a:r>
            <a:r>
              <a:rPr lang="el-GR" dirty="0"/>
              <a:t> </a:t>
            </a:r>
            <a:r>
              <a:rPr lang="el-GR" dirty="0" err="1"/>
              <a:t>Εριγένης</a:t>
            </a:r>
            <a:r>
              <a:rPr lang="el-GR" dirty="0"/>
              <a:t> (800 – 870): ιρλανδός με ελληνική παιδεία/ «Με</a:t>
            </a:r>
            <a:r>
              <a:rPr lang="it-IT" dirty="0"/>
              <a:t>De divisione naturae</a:t>
            </a:r>
            <a:r>
              <a:rPr lang="el-GR" dirty="0"/>
              <a:t>»</a:t>
            </a:r>
            <a:r>
              <a:rPr lang="it-IT" dirty="0"/>
              <a:t>,</a:t>
            </a:r>
            <a:r>
              <a:rPr lang="el-GR" dirty="0"/>
              <a:t> επηρεασμένο από νεοπλατωνικές ιδέες</a:t>
            </a:r>
            <a:r>
              <a:rPr lang="it-IT" dirty="0"/>
              <a:t> </a:t>
            </a:r>
            <a:endParaRPr lang="el-GR" dirty="0"/>
          </a:p>
          <a:p>
            <a:r>
              <a:rPr lang="el-GR" dirty="0"/>
              <a:t>Μέσα 9</a:t>
            </a:r>
            <a:r>
              <a:rPr lang="el-GR" baseline="30000" dirty="0"/>
              <a:t>ου</a:t>
            </a:r>
            <a:r>
              <a:rPr lang="el-GR" dirty="0"/>
              <a:t> αι.: παρακμή λόγω έλλειψης χρημάτων και πολιτικής προστασίας</a:t>
            </a:r>
          </a:p>
        </p:txBody>
      </p:sp>
    </p:spTree>
    <p:extLst>
      <p:ext uri="{BB962C8B-B14F-4D97-AF65-F5344CB8AC3E}">
        <p14:creationId xmlns:p14="http://schemas.microsoft.com/office/powerpoint/2010/main" val="17689828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659</Words>
  <Application>Microsoft Office PowerPoint</Application>
  <PresentationFormat>Ευρεία οθόνη</PresentationFormat>
  <Paragraphs>62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Θέμα του Office</vt:lpstr>
      <vt:lpstr>Η καρολίγγεια αναγέννηση</vt:lpstr>
      <vt:lpstr>Οι βασικές αρχές</vt:lpstr>
      <vt:lpstr>Ο ρόλος του κλήρου</vt:lpstr>
      <vt:lpstr>Ο Καρλομάγνος</vt:lpstr>
      <vt:lpstr>Φορείς διάδοσης της αναγέννησης – τα σχολεία</vt:lpstr>
      <vt:lpstr>Φορείς διάδοσης της Αναγέννησης – τα βιβλία</vt:lpstr>
      <vt:lpstr>Τα βιβλία (2) – η τέχνη</vt:lpstr>
      <vt:lpstr>Ορισμένοι διανοούμενοι</vt:lpstr>
      <vt:lpstr>Κι άλλοι διανοούμενοι – η παρακμή</vt:lpstr>
      <vt:lpstr>Η λαϊκή κουλτούρα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41</cp:revision>
  <dcterms:created xsi:type="dcterms:W3CDTF">2023-11-26T10:51:22Z</dcterms:created>
  <dcterms:modified xsi:type="dcterms:W3CDTF">2024-12-01T15:00:01Z</dcterms:modified>
</cp:coreProperties>
</file>