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6" r:id="rId2"/>
    <p:sldId id="257" r:id="rId3"/>
    <p:sldId id="258" r:id="rId4"/>
    <p:sldId id="263" r:id="rId5"/>
    <p:sldId id="262" r:id="rId6"/>
    <p:sldId id="296" r:id="rId7"/>
    <p:sldId id="259" r:id="rId8"/>
    <p:sldId id="297" r:id="rId9"/>
    <p:sldId id="268" r:id="rId10"/>
    <p:sldId id="298" r:id="rId11"/>
    <p:sldId id="260" r:id="rId12"/>
    <p:sldId id="299" r:id="rId13"/>
    <p:sldId id="261" r:id="rId14"/>
    <p:sldId id="264" r:id="rId15"/>
    <p:sldId id="265" r:id="rId16"/>
    <p:sldId id="266" r:id="rId17"/>
    <p:sldId id="269" r:id="rId18"/>
    <p:sldId id="267" r:id="rId19"/>
    <p:sldId id="270" r:id="rId20"/>
    <p:sldId id="271" r:id="rId21"/>
    <p:sldId id="283" r:id="rId22"/>
    <p:sldId id="274" r:id="rId23"/>
    <p:sldId id="275" r:id="rId24"/>
    <p:sldId id="272" r:id="rId25"/>
    <p:sldId id="273" r:id="rId26"/>
    <p:sldId id="277" r:id="rId27"/>
    <p:sldId id="276" r:id="rId28"/>
    <p:sldId id="278" r:id="rId29"/>
    <p:sldId id="279" r:id="rId30"/>
    <p:sldId id="280" r:id="rId31"/>
    <p:sldId id="281" r:id="rId32"/>
    <p:sldId id="282" r:id="rId33"/>
    <p:sldId id="284" r:id="rId34"/>
    <p:sldId id="289" r:id="rId35"/>
    <p:sldId id="290" r:id="rId36"/>
    <p:sldId id="285" r:id="rId37"/>
    <p:sldId id="286" r:id="rId38"/>
    <p:sldId id="287" r:id="rId39"/>
    <p:sldId id="288" r:id="rId40"/>
    <p:sldId id="291" r:id="rId41"/>
    <p:sldId id="292" r:id="rId42"/>
    <p:sldId id="293" r:id="rId43"/>
    <p:sldId id="294" r:id="rId44"/>
    <p:sldId id="295"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4660"/>
  </p:normalViewPr>
  <p:slideViewPr>
    <p:cSldViewPr>
      <p:cViewPr>
        <p:scale>
          <a:sx n="76" d="100"/>
          <a:sy n="76" d="100"/>
        </p:scale>
        <p:origin x="-2544" y="-43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6F75E4-1344-49F8-9DAB-B6F27967AF6A}" type="datetimeFigureOut">
              <a:rPr lang="en-GB" smtClean="0"/>
              <a:t>22/04/2021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6147C8-E1B3-4563-A89C-DF8E2616565A}" type="slidenum">
              <a:rPr lang="en-GB" smtClean="0"/>
              <a:t>‹#›</a:t>
            </a:fld>
            <a:endParaRPr lang="en-GB"/>
          </a:p>
        </p:txBody>
      </p:sp>
    </p:spTree>
    <p:extLst>
      <p:ext uri="{BB962C8B-B14F-4D97-AF65-F5344CB8AC3E}">
        <p14:creationId xmlns:p14="http://schemas.microsoft.com/office/powerpoint/2010/main" val="4088224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6147C8-E1B3-4563-A89C-DF8E2616565A}" type="slidenum">
              <a:rPr lang="en-GB" smtClean="0"/>
              <a:t>29</a:t>
            </a:fld>
            <a:endParaRPr lang="en-GB"/>
          </a:p>
        </p:txBody>
      </p:sp>
    </p:spTree>
    <p:extLst>
      <p:ext uri="{BB962C8B-B14F-4D97-AF65-F5344CB8AC3E}">
        <p14:creationId xmlns:p14="http://schemas.microsoft.com/office/powerpoint/2010/main" val="822419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1D8BD707-D9CF-40AE-B4C6-C98DA3205C09}" type="datetimeFigureOut">
              <a:rPr lang="en-US" smtClean="0"/>
              <a:pPr/>
              <a:t>4/22/2021</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1D8BD707-D9CF-40AE-B4C6-C98DA3205C09}" type="datetimeFigureOut">
              <a:rPr lang="en-US" smtClean="0"/>
              <a:pPr/>
              <a:t>4/22/2021</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8BD707-D9CF-40AE-B4C6-C98DA3205C09}" type="datetimeFigureOut">
              <a:rPr lang="en-US" smtClean="0"/>
              <a:pPr/>
              <a:t>4/22/2021</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1D8BD707-D9CF-40AE-B4C6-C98DA3205C09}" type="datetimeFigureOut">
              <a:rPr lang="en-US" smtClean="0"/>
              <a:pPr/>
              <a:t>4/22/2021</a:t>
            </a:fld>
            <a:endParaRPr lang="en-US"/>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1D8BD707-D9CF-40AE-B4C6-C98DA3205C09}" type="datetimeFigureOut">
              <a:rPr lang="en-US" smtClean="0"/>
              <a:pPr/>
              <a:t>4/22/2021</a:t>
            </a:fld>
            <a:endParaRPr lang="en-US"/>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4/22/2021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4/22/2021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1D8BD707-D9CF-40AE-B4C6-C98DA3205C09}" type="datetimeFigureOut">
              <a:rPr lang="en-US" smtClean="0"/>
              <a:pPr/>
              <a:t>4/22/2021</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1D8BD707-D9CF-40AE-B4C6-C98DA3205C09}" type="datetimeFigureOut">
              <a:rPr lang="en-US" smtClean="0"/>
              <a:pPr/>
              <a:t>4/22/2021</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2286000"/>
            <a:ext cx="6477000" cy="1828800"/>
          </a:xfrm>
        </p:spPr>
        <p:txBody>
          <a:bodyPr>
            <a:normAutofit/>
          </a:bodyPr>
          <a:lstStyle/>
          <a:p>
            <a:pPr algn="ctr"/>
            <a:r>
              <a:rPr lang="el-GR" sz="6000" dirty="0" smtClean="0">
                <a:latin typeface="Constantia" pitchFamily="18" charset="0"/>
              </a:rPr>
              <a:t>ΜΕΣΗ ΑΝΑΤΟΛΗ</a:t>
            </a:r>
            <a:endParaRPr lang="el-GR" sz="6000" dirty="0">
              <a:latin typeface="Constantia" pitchFamily="18" charset="0"/>
            </a:endParaRPr>
          </a:p>
        </p:txBody>
      </p:sp>
      <p:sp>
        <p:nvSpPr>
          <p:cNvPr id="3" name="Subtitle 2"/>
          <p:cNvSpPr>
            <a:spLocks noGrp="1"/>
          </p:cNvSpPr>
          <p:nvPr>
            <p:ph type="subTitle" idx="1"/>
          </p:nvPr>
        </p:nvSpPr>
        <p:spPr>
          <a:xfrm>
            <a:off x="2133600" y="4267200"/>
            <a:ext cx="6705600" cy="1219200"/>
          </a:xfrm>
        </p:spPr>
        <p:txBody>
          <a:bodyPr>
            <a:noAutofit/>
          </a:bodyPr>
          <a:lstStyle/>
          <a:p>
            <a:pPr algn="ctr"/>
            <a:r>
              <a:rPr lang="el-GR" sz="3200" dirty="0" smtClean="0">
                <a:latin typeface="Constantia" pitchFamily="18" charset="0"/>
              </a:rPr>
              <a:t>ΜΙΑ ΠΕΡΙΗΓΗΣΗ ΜΕΣΑ ΑΠΟ </a:t>
            </a:r>
            <a:endParaRPr lang="en-GB" sz="3200" dirty="0" smtClean="0">
              <a:latin typeface="Constantia" pitchFamily="18" charset="0"/>
            </a:endParaRPr>
          </a:p>
          <a:p>
            <a:pPr algn="ctr"/>
            <a:r>
              <a:rPr lang="el-GR" sz="3200" dirty="0" smtClean="0">
                <a:latin typeface="Constantia" pitchFamily="18" charset="0"/>
              </a:rPr>
              <a:t>ΤΑΙΝΙΕΣ ΚΑΙ ΒΙΒΛΙΑ  </a:t>
            </a:r>
            <a:endParaRPr lang="el-GR" sz="3200" dirty="0">
              <a:latin typeface="Constantia" pitchFamily="18" charset="0"/>
            </a:endParaRPr>
          </a:p>
        </p:txBody>
      </p:sp>
      <p:sp>
        <p:nvSpPr>
          <p:cNvPr id="4" name="Rectangle 3"/>
          <p:cNvSpPr/>
          <p:nvPr/>
        </p:nvSpPr>
        <p:spPr>
          <a:xfrm>
            <a:off x="3810000" y="6172199"/>
            <a:ext cx="3982324" cy="584775"/>
          </a:xfrm>
          <a:prstGeom prst="rect">
            <a:avLst/>
          </a:prstGeom>
        </p:spPr>
        <p:txBody>
          <a:bodyPr wrap="square">
            <a:spAutoFit/>
          </a:bodyPr>
          <a:lstStyle/>
          <a:p>
            <a:pPr algn="ctr"/>
            <a:r>
              <a:rPr lang="el-GR" sz="3200" dirty="0">
                <a:latin typeface="Constantia" pitchFamily="18" charset="0"/>
              </a:rPr>
              <a:t>ΣΩΤΗΡΗΣ ΛΙΒΑΣ</a:t>
            </a:r>
          </a:p>
        </p:txBody>
      </p:sp>
      <p:sp>
        <p:nvSpPr>
          <p:cNvPr id="5" name="Subtitle 2"/>
          <p:cNvSpPr txBox="1">
            <a:spLocks/>
          </p:cNvSpPr>
          <p:nvPr/>
        </p:nvSpPr>
        <p:spPr>
          <a:xfrm>
            <a:off x="0" y="381000"/>
            <a:ext cx="2819400" cy="5257800"/>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ctr"/>
            <a:endParaRPr lang="el-GR" sz="3200" dirty="0">
              <a:latin typeface="Constantia" pitchFamily="18" charset="0"/>
            </a:endParaRPr>
          </a:p>
        </p:txBody>
      </p:sp>
      <p:pic>
        <p:nvPicPr>
          <p:cNvPr id="1026" name="Picture 2" descr="C:\Users\Stavros\Desktop\shutterstock_39884178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7326"/>
            <a:ext cx="7848600" cy="2822574"/>
          </a:xfrm>
          <a:prstGeom prst="rect">
            <a:avLst/>
          </a:prstGeom>
          <a:noFill/>
          <a:ln>
            <a:noFill/>
          </a:ln>
          <a:effectLst>
            <a:glow rad="228600">
              <a:schemeClr val="accent1">
                <a:satMod val="175000"/>
                <a:alpha val="40000"/>
              </a:schemeClr>
            </a:glow>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618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b="1" dirty="0" smtClean="0"/>
              <a:t>ΔΙΑΦΟΡΕΤΙΚΟΙ ΟΡΙΣΜΟΙ</a:t>
            </a:r>
            <a:endParaRPr lang="el-GR" b="1" dirty="0"/>
          </a:p>
        </p:txBody>
      </p:sp>
      <p:sp>
        <p:nvSpPr>
          <p:cNvPr id="3" name="Content Placeholder 2"/>
          <p:cNvSpPr>
            <a:spLocks noGrp="1"/>
          </p:cNvSpPr>
          <p:nvPr>
            <p:ph sz="quarter" idx="1"/>
          </p:nvPr>
        </p:nvSpPr>
        <p:spPr/>
        <p:txBody>
          <a:bodyPr>
            <a:normAutofit/>
          </a:bodyPr>
          <a:lstStyle/>
          <a:p>
            <a:pPr marL="0" indent="0" algn="just">
              <a:buNone/>
            </a:pPr>
            <a:r>
              <a:rPr lang="el-GR" dirty="0" smtClean="0">
                <a:latin typeface="Constantia" pitchFamily="18" charset="0"/>
              </a:rPr>
              <a:t> </a:t>
            </a:r>
            <a:endParaRPr lang="el-GR" dirty="0">
              <a:latin typeface="Constantia" pitchFamily="18" charset="0"/>
            </a:endParaRPr>
          </a:p>
          <a:p>
            <a:pPr marL="0" indent="0" algn="just">
              <a:buNone/>
            </a:pPr>
            <a:r>
              <a:rPr lang="el-GR" dirty="0">
                <a:latin typeface="Constantia" pitchFamily="18" charset="0"/>
              </a:rPr>
              <a:t>γ) μια ευρύτερη Mέση Aνατολή που περιλαμβάνει το σύνολο των αραβικών χωρών, την Tουρκία, το Iράν, το Iσραήλ, το Kέρας της Aφρικής, τον Kαύκασο και την δυτική Kεντρική Aσία </a:t>
            </a:r>
          </a:p>
          <a:p>
            <a:pPr marL="0" indent="0" algn="just">
              <a:buNone/>
            </a:pPr>
            <a:r>
              <a:rPr lang="el-GR" dirty="0">
                <a:latin typeface="Constantia" pitchFamily="18" charset="0"/>
              </a:rPr>
              <a:t>δ) Tουρκία, Iράν, Iράκ, αραβική χερσόνησος, Συρία, Iορδανία, Λίβανος, Iσραήλ, Aίγυπτος, πρώην σοβιετικές δημοκρατίες της Kεντρικής Aσίας και του Kαυκάσου και Aφγανιστάν. </a:t>
            </a:r>
          </a:p>
          <a:p>
            <a:pPr marL="0" indent="0">
              <a:buNone/>
            </a:pPr>
            <a:endParaRPr lang="el-GR" dirty="0"/>
          </a:p>
        </p:txBody>
      </p:sp>
    </p:spTree>
    <p:extLst>
      <p:ext uri="{BB962C8B-B14F-4D97-AF65-F5344CB8AC3E}">
        <p14:creationId xmlns:p14="http://schemas.microsoft.com/office/powerpoint/2010/main" val="2055207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b="1" dirty="0"/>
              <a:t>ΔΙΑΦΟΡΕΤΙΚΟΙ ΟΡΙΣΜΟΙ</a:t>
            </a:r>
            <a:endParaRPr lang="el-GR" dirty="0"/>
          </a:p>
        </p:txBody>
      </p:sp>
      <p:sp>
        <p:nvSpPr>
          <p:cNvPr id="3" name="Content Placeholder 2"/>
          <p:cNvSpPr>
            <a:spLocks noGrp="1"/>
          </p:cNvSpPr>
          <p:nvPr>
            <p:ph sz="quarter" idx="1"/>
          </p:nvPr>
        </p:nvSpPr>
        <p:spPr/>
        <p:txBody>
          <a:bodyPr>
            <a:normAutofit/>
          </a:bodyPr>
          <a:lstStyle/>
          <a:p>
            <a:pPr marL="0" indent="0" algn="just">
              <a:buNone/>
            </a:pPr>
            <a:r>
              <a:rPr lang="el-GR" dirty="0" smtClean="0">
                <a:latin typeface="Constantia" pitchFamily="18" charset="0"/>
              </a:rPr>
              <a:t>ε) περιοχή </a:t>
            </a:r>
            <a:r>
              <a:rPr lang="el-GR" dirty="0">
                <a:latin typeface="Constantia" pitchFamily="18" charset="0"/>
              </a:rPr>
              <a:t>που εκτείνεται από την Λιβύη ως το Iράν και περιχαρακώνεται από το Aφγανιστάν, το Πακιστάν και το </a:t>
            </a:r>
            <a:r>
              <a:rPr lang="el-GR" dirty="0" smtClean="0">
                <a:latin typeface="Constantia" pitchFamily="18" charset="0"/>
              </a:rPr>
              <a:t>Mάγκρεμπ (παράγοντες: το </a:t>
            </a:r>
            <a:r>
              <a:rPr lang="el-GR" dirty="0">
                <a:latin typeface="Constantia" pitchFamily="18" charset="0"/>
              </a:rPr>
              <a:t>“ανήκειν” στην τέως Oθωμανική Aυτοκρατορία </a:t>
            </a:r>
            <a:r>
              <a:rPr lang="el-GR" dirty="0" smtClean="0">
                <a:latin typeface="Constantia" pitchFamily="18" charset="0"/>
              </a:rPr>
              <a:t>και η ισλαμική πίστη)</a:t>
            </a:r>
          </a:p>
          <a:p>
            <a:pPr marL="0" indent="0" algn="just">
              <a:buNone/>
            </a:pPr>
            <a:r>
              <a:rPr lang="el-GR" dirty="0" smtClean="0">
                <a:latin typeface="Constantia" pitchFamily="18" charset="0"/>
              </a:rPr>
              <a:t>στ) στη </a:t>
            </a:r>
            <a:r>
              <a:rPr lang="el-GR" dirty="0">
                <a:latin typeface="Constantia" pitchFamily="18" charset="0"/>
              </a:rPr>
              <a:t>Mέση Aνατολή </a:t>
            </a:r>
            <a:r>
              <a:rPr lang="el-GR" dirty="0" smtClean="0">
                <a:latin typeface="Constantia" pitchFamily="18" charset="0"/>
              </a:rPr>
              <a:t>περιλαμβάνονται όλες οι </a:t>
            </a:r>
            <a:r>
              <a:rPr lang="el-GR" dirty="0">
                <a:latin typeface="Constantia" pitchFamily="18" charset="0"/>
              </a:rPr>
              <a:t>αραβικές χώρες (με την εξαίρεση του Tζιμπουτί και της Σομαλίας), το Iράν, το Iσραήλ, </a:t>
            </a:r>
            <a:r>
              <a:rPr lang="el-GR" dirty="0" smtClean="0">
                <a:latin typeface="Constantia" pitchFamily="18" charset="0"/>
              </a:rPr>
              <a:t>η </a:t>
            </a:r>
            <a:r>
              <a:rPr lang="el-GR" dirty="0">
                <a:latin typeface="Constantia" pitchFamily="18" charset="0"/>
              </a:rPr>
              <a:t>Tουρκία και </a:t>
            </a:r>
            <a:r>
              <a:rPr lang="el-GR" dirty="0" smtClean="0">
                <a:latin typeface="Constantia" pitchFamily="18" charset="0"/>
              </a:rPr>
              <a:t>η Kύπρος. </a:t>
            </a:r>
          </a:p>
          <a:p>
            <a:endParaRPr lang="el-GR" dirty="0"/>
          </a:p>
        </p:txBody>
      </p:sp>
    </p:spTree>
    <p:extLst>
      <p:ext uri="{BB962C8B-B14F-4D97-AF65-F5344CB8AC3E}">
        <p14:creationId xmlns:p14="http://schemas.microsoft.com/office/powerpoint/2010/main" val="1202673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b="1" dirty="0"/>
              <a:t>ΔΙΑΦΟΡΕΤΙΚΟΙ ΟΡΙΣΜΟΙ</a:t>
            </a:r>
            <a:endParaRPr lang="el-GR" dirty="0"/>
          </a:p>
        </p:txBody>
      </p:sp>
      <p:sp>
        <p:nvSpPr>
          <p:cNvPr id="3" name="Content Placeholder 2"/>
          <p:cNvSpPr>
            <a:spLocks noGrp="1"/>
          </p:cNvSpPr>
          <p:nvPr>
            <p:ph sz="quarter" idx="1"/>
          </p:nvPr>
        </p:nvSpPr>
        <p:spPr/>
        <p:txBody>
          <a:bodyPr>
            <a:normAutofit fontScale="92500" lnSpcReduction="10000"/>
          </a:bodyPr>
          <a:lstStyle/>
          <a:p>
            <a:pPr marL="0" indent="0" algn="just">
              <a:buNone/>
            </a:pPr>
            <a:endParaRPr lang="el-GR" dirty="0" smtClean="0">
              <a:latin typeface="Constantia" pitchFamily="18" charset="0"/>
            </a:endParaRPr>
          </a:p>
          <a:p>
            <a:pPr marL="0" indent="0" algn="just">
              <a:buNone/>
            </a:pPr>
            <a:r>
              <a:rPr lang="el-GR" dirty="0" smtClean="0">
                <a:latin typeface="Constantia" pitchFamily="18" charset="0"/>
              </a:rPr>
              <a:t>ζ) (αμερικανικό υπουργείο Eξωτερικών): η Mέση Aνατολή περιλαμβάνει την Bόρεια </a:t>
            </a:r>
            <a:r>
              <a:rPr lang="el-GR" dirty="0">
                <a:latin typeface="Constantia" pitchFamily="18" charset="0"/>
              </a:rPr>
              <a:t>Aφρική στο σύνολό της, τις χώρες του Λεβάντε, το Iράν και την αραβική </a:t>
            </a:r>
            <a:r>
              <a:rPr lang="el-GR" dirty="0" smtClean="0">
                <a:latin typeface="Constantia" pitchFamily="18" charset="0"/>
              </a:rPr>
              <a:t>χερσόνησο</a:t>
            </a:r>
          </a:p>
          <a:p>
            <a:pPr marL="0" indent="0" algn="just">
              <a:buNone/>
            </a:pPr>
            <a:r>
              <a:rPr lang="el-GR" dirty="0" smtClean="0">
                <a:latin typeface="Constantia" pitchFamily="18" charset="0"/>
              </a:rPr>
              <a:t>η) (</a:t>
            </a:r>
            <a:r>
              <a:rPr lang="el-GR" dirty="0">
                <a:latin typeface="Constantia" pitchFamily="18" charset="0"/>
              </a:rPr>
              <a:t>CENTCOM - το κέντρο </a:t>
            </a:r>
            <a:r>
              <a:rPr lang="el-GR" dirty="0" smtClean="0">
                <a:latin typeface="Constantia" pitchFamily="18" charset="0"/>
              </a:rPr>
              <a:t>των αμερικανικών στρατιωτικών </a:t>
            </a:r>
            <a:r>
              <a:rPr lang="el-GR" dirty="0">
                <a:latin typeface="Constantia" pitchFamily="18" charset="0"/>
              </a:rPr>
              <a:t>επιχειρήσεων για την </a:t>
            </a:r>
            <a:r>
              <a:rPr lang="el-GR" dirty="0" smtClean="0">
                <a:latin typeface="Constantia" pitchFamily="18" charset="0"/>
              </a:rPr>
              <a:t>περιοχή): Aίγυπτος, Σουδάν, Αιθιοπία, </a:t>
            </a:r>
            <a:r>
              <a:rPr lang="el-GR" dirty="0">
                <a:latin typeface="Constantia" pitchFamily="18" charset="0"/>
              </a:rPr>
              <a:t>Tζιμπουτί</a:t>
            </a:r>
            <a:r>
              <a:rPr lang="el-GR" dirty="0" smtClean="0">
                <a:latin typeface="Constantia" pitchFamily="18" charset="0"/>
              </a:rPr>
              <a:t>, </a:t>
            </a:r>
            <a:r>
              <a:rPr lang="el-GR" dirty="0">
                <a:latin typeface="Constantia" pitchFamily="18" charset="0"/>
              </a:rPr>
              <a:t>Kένυα</a:t>
            </a:r>
            <a:r>
              <a:rPr lang="el-GR" dirty="0" smtClean="0">
                <a:latin typeface="Constantia" pitchFamily="18" charset="0"/>
              </a:rPr>
              <a:t>, </a:t>
            </a:r>
            <a:r>
              <a:rPr lang="el-GR" dirty="0">
                <a:latin typeface="Constantia" pitchFamily="18" charset="0"/>
              </a:rPr>
              <a:t>Σομαλία</a:t>
            </a:r>
            <a:r>
              <a:rPr lang="el-GR" dirty="0" smtClean="0">
                <a:latin typeface="Constantia" pitchFamily="18" charset="0"/>
              </a:rPr>
              <a:t>, </a:t>
            </a:r>
            <a:r>
              <a:rPr lang="el-GR" dirty="0">
                <a:latin typeface="Constantia" pitchFamily="18" charset="0"/>
              </a:rPr>
              <a:t>Iορδανία</a:t>
            </a:r>
            <a:r>
              <a:rPr lang="el-GR" dirty="0" smtClean="0">
                <a:latin typeface="Constantia" pitchFamily="18" charset="0"/>
              </a:rPr>
              <a:t>, </a:t>
            </a:r>
            <a:r>
              <a:rPr lang="el-GR" dirty="0">
                <a:latin typeface="Constantia" pitchFamily="18" charset="0"/>
              </a:rPr>
              <a:t>Σαουδική Aραβία</a:t>
            </a:r>
            <a:r>
              <a:rPr lang="el-GR" dirty="0" smtClean="0">
                <a:latin typeface="Constantia" pitchFamily="18" charset="0"/>
              </a:rPr>
              <a:t>, </a:t>
            </a:r>
            <a:r>
              <a:rPr lang="el-GR" dirty="0">
                <a:latin typeface="Constantia" pitchFamily="18" charset="0"/>
              </a:rPr>
              <a:t>Iράκ</a:t>
            </a:r>
            <a:r>
              <a:rPr lang="el-GR" dirty="0" smtClean="0">
                <a:latin typeface="Constantia" pitchFamily="18" charset="0"/>
              </a:rPr>
              <a:t>, </a:t>
            </a:r>
            <a:r>
              <a:rPr lang="el-GR" dirty="0">
                <a:latin typeface="Constantia" pitchFamily="18" charset="0"/>
              </a:rPr>
              <a:t>Iράν, τις χώρες του Συμβουλίου Συνεργασίας του Kόλπου, </a:t>
            </a:r>
            <a:r>
              <a:rPr lang="el-GR" dirty="0" smtClean="0">
                <a:latin typeface="Constantia" pitchFamily="18" charset="0"/>
              </a:rPr>
              <a:t>Aφγανιστάν και Πακιστάν. </a:t>
            </a:r>
            <a:endParaRPr lang="el-GR" dirty="0">
              <a:latin typeface="Constantia" pitchFamily="18" charset="0"/>
            </a:endParaRPr>
          </a:p>
          <a:p>
            <a:endParaRPr lang="el-GR" dirty="0"/>
          </a:p>
        </p:txBody>
      </p:sp>
    </p:spTree>
    <p:extLst>
      <p:ext uri="{BB962C8B-B14F-4D97-AF65-F5344CB8AC3E}">
        <p14:creationId xmlns:p14="http://schemas.microsoft.com/office/powerpoint/2010/main" val="2323187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lnSpcReduction="10000"/>
          </a:bodyPr>
          <a:lstStyle/>
          <a:p>
            <a:pPr algn="just"/>
            <a:r>
              <a:rPr lang="el-GR" b="1" u="sng" dirty="0" smtClean="0">
                <a:latin typeface="Constantia" pitchFamily="18" charset="0"/>
              </a:rPr>
              <a:t>Μέση Ανατολή</a:t>
            </a:r>
            <a:r>
              <a:rPr lang="el-GR" dirty="0" smtClean="0">
                <a:latin typeface="Constantia" pitchFamily="18" charset="0"/>
              </a:rPr>
              <a:t>: χώρες Βόρειας Αφρικής, Σουδάν, χώρες αραβικής χερσονήσου, Τουρκία, Ιράκ, Ιράν, Ισραήλ, Λίβανος, Συρία.</a:t>
            </a:r>
          </a:p>
          <a:p>
            <a:pPr marL="0" indent="0" algn="just">
              <a:buNone/>
            </a:pPr>
            <a:endParaRPr lang="el-GR" dirty="0" smtClean="0">
              <a:latin typeface="Constantia" pitchFamily="18" charset="0"/>
            </a:endParaRPr>
          </a:p>
          <a:p>
            <a:pPr algn="just"/>
            <a:r>
              <a:rPr lang="el-GR" b="1" u="sng" dirty="0" smtClean="0">
                <a:latin typeface="Constantia" pitchFamily="18" charset="0"/>
              </a:rPr>
              <a:t>Προβληματική αυθαίρετων όρων</a:t>
            </a:r>
            <a:r>
              <a:rPr lang="el-GR" dirty="0" smtClean="0">
                <a:latin typeface="Constantia" pitchFamily="18" charset="0"/>
              </a:rPr>
              <a:t>: πώς να μιλήσεις για το Ιράν χωρίς το Πακιστάν, πώς να μιλήσεις για το Πακιστάν χωρίς την Ινδία, πώς να μιλήσεις για την Τουρκία χωρίς την Ελλάδα, πώς να μιλήσεις για την Αλγερία χωρίς τη Γαλλία;</a:t>
            </a:r>
          </a:p>
          <a:p>
            <a:pPr marL="0" indent="0" algn="just">
              <a:buNone/>
            </a:pPr>
            <a:r>
              <a:rPr lang="el-GR" dirty="0" smtClean="0">
                <a:latin typeface="Constantia" pitchFamily="18" charset="0"/>
              </a:rPr>
              <a:t> </a:t>
            </a:r>
            <a:endParaRPr lang="el-GR" dirty="0">
              <a:latin typeface="Constantia" pitchFamily="18" charset="0"/>
            </a:endParaRPr>
          </a:p>
        </p:txBody>
      </p:sp>
    </p:spTree>
    <p:extLst>
      <p:ext uri="{BB962C8B-B14F-4D97-AF65-F5344CB8AC3E}">
        <p14:creationId xmlns:p14="http://schemas.microsoft.com/office/powerpoint/2010/main" val="451534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3200" b="1" dirty="0" smtClean="0">
                <a:latin typeface="Constantia" pitchFamily="18" charset="0"/>
              </a:rPr>
              <a:t>ΜΑΡΟΚΟ – η παιδική χαρά της Δύσης</a:t>
            </a:r>
            <a:endParaRPr lang="el-GR" sz="3200" b="1" dirty="0">
              <a:latin typeface="Constantia" pitchFamily="18"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540" y="1828800"/>
            <a:ext cx="8229599" cy="43434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0023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l-GR" sz="3600" b="1" dirty="0" smtClean="0">
                <a:latin typeface="Constantia" pitchFamily="18" charset="0"/>
              </a:rPr>
              <a:t>Κοκτώ και Λοτί, Φερλινγκέττι, Μπόουλς, μπήτνικς, Λόουρυ, Όρτον</a:t>
            </a:r>
            <a:endParaRPr lang="el-GR" sz="3600" b="1" dirty="0">
              <a:latin typeface="Constantia"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133600"/>
            <a:ext cx="3048000" cy="44958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1986" y="2171700"/>
            <a:ext cx="3081337" cy="44196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7375" y="2171700"/>
            <a:ext cx="2438400" cy="44196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5958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4267200" cy="990600"/>
          </a:xfrm>
        </p:spPr>
        <p:txBody>
          <a:bodyPr>
            <a:noAutofit/>
          </a:bodyPr>
          <a:lstStyle/>
          <a:p>
            <a:pPr algn="ctr"/>
            <a:r>
              <a:rPr lang="el-GR" sz="3600" b="1" dirty="0" smtClean="0">
                <a:latin typeface="Constantia" pitchFamily="18" charset="0"/>
              </a:rPr>
              <a:t>Μαρακές, </a:t>
            </a:r>
            <a:r>
              <a:rPr lang="el-GR" sz="3600" b="1" dirty="0" err="1" smtClean="0">
                <a:latin typeface="Constantia" pitchFamily="18" charset="0"/>
              </a:rPr>
              <a:t>Φεζ</a:t>
            </a:r>
            <a:r>
              <a:rPr lang="el-GR" sz="3600" b="1" dirty="0" smtClean="0">
                <a:latin typeface="Constantia" pitchFamily="18" charset="0"/>
              </a:rPr>
              <a:t>, </a:t>
            </a:r>
            <a:r>
              <a:rPr lang="el-GR" sz="3600" b="1" dirty="0">
                <a:latin typeface="Constantia" pitchFamily="18" charset="0"/>
              </a:rPr>
              <a:t>Κ</a:t>
            </a:r>
            <a:r>
              <a:rPr lang="el-GR" sz="3600" b="1" dirty="0" smtClean="0">
                <a:latin typeface="Constantia" pitchFamily="18" charset="0"/>
              </a:rPr>
              <a:t>αζαμπλάνκα</a:t>
            </a:r>
            <a:endParaRPr lang="el-GR" sz="3600" b="1" dirty="0">
              <a:latin typeface="Constantia"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11682"/>
            <a:ext cx="4691062" cy="44196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4260" y="87682"/>
            <a:ext cx="3000375" cy="15240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752600"/>
            <a:ext cx="2466975" cy="226150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2743200"/>
            <a:ext cx="1752600" cy="3443288"/>
          </a:xfrm>
          <a:prstGeom prst="rect">
            <a:avLst/>
          </a:prstGeom>
          <a:noFill/>
          <a:ln>
            <a:noFill/>
          </a:ln>
          <a:effectLst>
            <a:glow rad="63500">
              <a:schemeClr val="accent3">
                <a:satMod val="175000"/>
                <a:alpha val="40000"/>
              </a:schemeClr>
            </a:glow>
            <a:outerShdw dist="35921" dir="2700000" algn="ctr" rotWithShape="0">
              <a:schemeClr val="bg2"/>
            </a:outerShdw>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4859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l-GR"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4800600" cy="60483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838201"/>
            <a:ext cx="3733800" cy="543877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2899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537448" cy="990600"/>
          </a:xfrm>
        </p:spPr>
        <p:txBody>
          <a:bodyPr>
            <a:normAutofit fontScale="90000"/>
          </a:bodyPr>
          <a:lstStyle/>
          <a:p>
            <a:pPr algn="ctr"/>
            <a:r>
              <a:rPr lang="el-GR" b="1" dirty="0" smtClean="0">
                <a:latin typeface="Constantia" pitchFamily="18" charset="0"/>
              </a:rPr>
              <a:t>ΑΛΓΕΡΙΑ – Η ΔΙΑΡΚΗΣ ΕΞΕΓΕΡΣΗ</a:t>
            </a:r>
            <a:endParaRPr lang="el-GR" b="1" dirty="0">
              <a:latin typeface="Constantia"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81200"/>
            <a:ext cx="8229600" cy="45720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6390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4343400" cy="44196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600200"/>
            <a:ext cx="3429000" cy="44196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2835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sz="quarter" idx="1"/>
          </p:nvPr>
        </p:nvSpPr>
        <p:spPr/>
        <p:txBody>
          <a:bodyPr/>
          <a:lstStyle/>
          <a:p>
            <a:endParaRPr lang="el-G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4331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433" y="723900"/>
            <a:ext cx="4191000" cy="464819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609600"/>
            <a:ext cx="2743200" cy="24384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352800"/>
            <a:ext cx="3352800" cy="271054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2045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3657600" cy="46482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9246" y="228600"/>
            <a:ext cx="2209800" cy="44958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399" y="1609595"/>
            <a:ext cx="2213975" cy="46482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2304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3581400" cy="44958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219200"/>
            <a:ext cx="4724400" cy="44958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7429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648200" y="3200400"/>
            <a:ext cx="3810000" cy="28956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3200400" cy="42672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2810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3505200" cy="44958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371600"/>
            <a:ext cx="2579823" cy="426720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3658" y="1747156"/>
            <a:ext cx="1790700" cy="434884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6384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4495800" cy="1143000"/>
          </a:xfrm>
        </p:spPr>
        <p:txBody>
          <a:bodyPr>
            <a:normAutofit fontScale="90000"/>
          </a:bodyPr>
          <a:lstStyle/>
          <a:p>
            <a:pPr algn="ctr"/>
            <a:r>
              <a:rPr lang="el-GR" sz="3600" b="1" dirty="0" smtClean="0">
                <a:latin typeface="Constantia" pitchFamily="18" charset="0"/>
              </a:rPr>
              <a:t>ΤΥΝΗΣΙΑ – Η ΑΡΧΗ ΤΗΣ ΑΝΟΙΞΗΣ</a:t>
            </a:r>
            <a:endParaRPr lang="el-GR" sz="3600" b="1" dirty="0">
              <a:latin typeface="Constantia" pitchFamily="18" charset="0"/>
            </a:endParaRP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5181600" cy="51054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956" y="285750"/>
            <a:ext cx="3172505" cy="24765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7186" y="3124200"/>
            <a:ext cx="3282043" cy="25527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1319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4114800" cy="990600"/>
          </a:xfrm>
        </p:spPr>
        <p:txBody>
          <a:bodyPr/>
          <a:lstStyle/>
          <a:p>
            <a:pPr algn="ctr"/>
            <a:r>
              <a:rPr lang="el-GR" b="1" dirty="0" smtClean="0">
                <a:latin typeface="Constantia" pitchFamily="18" charset="0"/>
              </a:rPr>
              <a:t>ΚΑΪΡΟΥΑΝ</a:t>
            </a:r>
            <a:endParaRPr lang="el-GR" b="1" dirty="0">
              <a:latin typeface="Constantia" pitchFamily="18"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9200"/>
            <a:ext cx="4800600" cy="51054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52400"/>
            <a:ext cx="3505200" cy="46482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4186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b="1" dirty="0" smtClean="0">
                <a:latin typeface="Constantia" pitchFamily="18" charset="0"/>
              </a:rPr>
              <a:t>ΜΠΟΥΑΖΙΖΙ</a:t>
            </a:r>
            <a:endParaRPr lang="el-GR" b="1" dirty="0">
              <a:latin typeface="Constantia" pitchFamily="18" charset="0"/>
            </a:endParaRPr>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52597"/>
            <a:ext cx="8077200" cy="449262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3306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1066800"/>
          </a:xfrm>
        </p:spPr>
        <p:txBody>
          <a:bodyPr>
            <a:normAutofit/>
          </a:bodyPr>
          <a:lstStyle/>
          <a:p>
            <a:pPr algn="ctr"/>
            <a:r>
              <a:rPr lang="el-GR" sz="3200" b="1" dirty="0" smtClean="0">
                <a:latin typeface="Constantia" pitchFamily="18" charset="0"/>
              </a:rPr>
              <a:t>ΛΙΒΥΗ – η μαύρη τρύπα της Βόρειας Αφρικής</a:t>
            </a:r>
            <a:endParaRPr lang="el-GR" sz="3200" b="1" dirty="0">
              <a:latin typeface="Constantia" pitchFamily="18"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52600"/>
            <a:ext cx="8229600" cy="44196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8204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l-GR"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889" y="609600"/>
            <a:ext cx="8871541" cy="55626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4725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b="1" dirty="0" smtClean="0">
                <a:latin typeface="Constantia" pitchFamily="18" charset="0"/>
              </a:rPr>
              <a:t>Η ΙΣΤΟΡΙΑ ΕΝΟΣ ΟΡΟΥ</a:t>
            </a:r>
            <a:endParaRPr lang="el-GR" b="1" dirty="0">
              <a:latin typeface="Constantia" pitchFamily="18" charset="0"/>
            </a:endParaRPr>
          </a:p>
        </p:txBody>
      </p:sp>
      <p:sp>
        <p:nvSpPr>
          <p:cNvPr id="3" name="Content Placeholder 2"/>
          <p:cNvSpPr>
            <a:spLocks noGrp="1"/>
          </p:cNvSpPr>
          <p:nvPr>
            <p:ph sz="quarter" idx="1"/>
          </p:nvPr>
        </p:nvSpPr>
        <p:spPr/>
        <p:txBody>
          <a:bodyPr>
            <a:normAutofit/>
          </a:bodyPr>
          <a:lstStyle/>
          <a:p>
            <a:pPr algn="just"/>
            <a:r>
              <a:rPr lang="el-GR" sz="3200" b="1" u="sng" dirty="0" smtClean="0">
                <a:latin typeface="Constantia" pitchFamily="18" charset="0"/>
              </a:rPr>
              <a:t>Γιατί Μέση;</a:t>
            </a:r>
            <a:endParaRPr lang="en-GB" sz="3200" b="1" u="sng" dirty="0" smtClean="0">
              <a:latin typeface="Constantia" pitchFamily="18" charset="0"/>
            </a:endParaRPr>
          </a:p>
          <a:p>
            <a:pPr marL="0" indent="0" algn="just">
              <a:buNone/>
            </a:pPr>
            <a:r>
              <a:rPr lang="el-GR" sz="3200" dirty="0" smtClean="0">
                <a:latin typeface="Constantia" pitchFamily="18" charset="0"/>
              </a:rPr>
              <a:t>Γεωγραφικά, </a:t>
            </a:r>
            <a:r>
              <a:rPr lang="el-GR" sz="3200" dirty="0">
                <a:latin typeface="Constantia" pitchFamily="18" charset="0"/>
              </a:rPr>
              <a:t>ο όρος Mέση Aνατολή έλαβε το σημερινό του νόημα κατά τα τέλη του B' Παγκοσμίου Πολέμου. Mέχρι </a:t>
            </a:r>
            <a:r>
              <a:rPr lang="el-GR" sz="3200" dirty="0" smtClean="0">
                <a:latin typeface="Constantia" pitchFamily="18" charset="0"/>
              </a:rPr>
              <a:t>τότε, </a:t>
            </a:r>
            <a:r>
              <a:rPr lang="el-GR" sz="3200" dirty="0">
                <a:latin typeface="Constantia" pitchFamily="18" charset="0"/>
              </a:rPr>
              <a:t>τα βρετανικά και αμερικανικά διπλωματικά έγγραφα διαφοροποιούσαν ανάμεσα στην Eγγύς ή </a:t>
            </a:r>
            <a:r>
              <a:rPr lang="el-GR" sz="3200" dirty="0" smtClean="0">
                <a:latin typeface="Constantia" pitchFamily="18" charset="0"/>
              </a:rPr>
              <a:t>Πρόσω </a:t>
            </a:r>
            <a:r>
              <a:rPr lang="en-US" sz="3200" dirty="0" smtClean="0">
                <a:latin typeface="Constantia" pitchFamily="18" charset="0"/>
              </a:rPr>
              <a:t>(Near East)</a:t>
            </a:r>
            <a:r>
              <a:rPr lang="el-GR" sz="3200" dirty="0" smtClean="0">
                <a:latin typeface="Constantia" pitchFamily="18" charset="0"/>
              </a:rPr>
              <a:t> </a:t>
            </a:r>
            <a:r>
              <a:rPr lang="el-GR" sz="3200" dirty="0">
                <a:latin typeface="Constantia" pitchFamily="18" charset="0"/>
              </a:rPr>
              <a:t>και τη Mέση </a:t>
            </a:r>
            <a:r>
              <a:rPr lang="el-GR" sz="3200" dirty="0" smtClean="0">
                <a:latin typeface="Constantia" pitchFamily="18" charset="0"/>
              </a:rPr>
              <a:t>Aνατολή</a:t>
            </a:r>
            <a:r>
              <a:rPr lang="en-US" sz="3200" dirty="0" smtClean="0">
                <a:latin typeface="Constantia" pitchFamily="18" charset="0"/>
              </a:rPr>
              <a:t> (Middle East)</a:t>
            </a:r>
            <a:r>
              <a:rPr lang="el-GR" sz="3200" dirty="0" smtClean="0">
                <a:latin typeface="Constantia" pitchFamily="18" charset="0"/>
              </a:rPr>
              <a:t>.</a:t>
            </a:r>
            <a:endParaRPr lang="el-GR" sz="3200" dirty="0">
              <a:latin typeface="Constantia" pitchFamily="18" charset="0"/>
            </a:endParaRPr>
          </a:p>
        </p:txBody>
      </p:sp>
    </p:spTree>
    <p:extLst>
      <p:ext uri="{BB962C8B-B14F-4D97-AF65-F5344CB8AC3E}">
        <p14:creationId xmlns:p14="http://schemas.microsoft.com/office/powerpoint/2010/main" val="173824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5526" y="1524000"/>
            <a:ext cx="3400425" cy="469514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
            <a:ext cx="2743200" cy="45720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57200"/>
            <a:ext cx="2952750" cy="455771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4384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l-GR" sz="3600" b="1" dirty="0" smtClean="0">
                <a:latin typeface="Constantia" pitchFamily="18" charset="0"/>
              </a:rPr>
              <a:t>ΑΙΓΥΠΤΟΣ – Η (τέως) ΨΥΧΗ ΤΟΥ ΑΡΑΒΙΚΟΥ ΚΟΣΜΟΥ</a:t>
            </a:r>
            <a:endParaRPr lang="el-GR" sz="3600" b="1" dirty="0">
              <a:latin typeface="Constantia" pitchFamily="18" charset="0"/>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4648200" cy="44958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638300"/>
            <a:ext cx="3810000" cy="44196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3857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4343400" cy="44767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905000"/>
            <a:ext cx="4180114" cy="44767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9476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5410200" cy="990600"/>
          </a:xfrm>
        </p:spPr>
        <p:txBody>
          <a:bodyPr>
            <a:noAutofit/>
          </a:bodyPr>
          <a:lstStyle/>
          <a:p>
            <a:pPr algn="ctr"/>
            <a:r>
              <a:rPr lang="el-GR" sz="3600" b="1" dirty="0" smtClean="0">
                <a:latin typeface="Constantia" pitchFamily="18" charset="0"/>
              </a:rPr>
              <a:t>Η ΔΙΠΛΗ ΣΥΝΕΙΔΗΣΗ ΤΗΣ ΑΙΓΥΠΤΟΥ</a:t>
            </a:r>
            <a:endParaRPr lang="el-GR" sz="3600" b="1" dirty="0">
              <a:latin typeface="Constantia" pitchFamily="18" charset="0"/>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52600"/>
            <a:ext cx="4267200" cy="442912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90380"/>
            <a:ext cx="3254830" cy="260032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3223" y="3352800"/>
            <a:ext cx="3276600" cy="179478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0491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3657600" cy="44958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175" y="2057400"/>
            <a:ext cx="4038600" cy="440871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8882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2286198" cy="41148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257300"/>
            <a:ext cx="2857500" cy="41910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5870" y="304799"/>
            <a:ext cx="2781300" cy="231865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6434" y="3048000"/>
            <a:ext cx="2460171" cy="28194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5265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28600"/>
            <a:ext cx="4194048" cy="990600"/>
          </a:xfrm>
        </p:spPr>
        <p:txBody>
          <a:bodyPr/>
          <a:lstStyle/>
          <a:p>
            <a:pPr algn="ctr"/>
            <a:r>
              <a:rPr lang="el-GR" b="1" dirty="0" smtClean="0">
                <a:latin typeface="Constantia" pitchFamily="18" charset="0"/>
              </a:rPr>
              <a:t>ΠΟΔΟΣΦΑΙΡΟ</a:t>
            </a:r>
            <a:endParaRPr lang="el-GR" b="1" dirty="0">
              <a:latin typeface="Constantia" pitchFamily="18" charset="0"/>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115" y="3606452"/>
            <a:ext cx="28956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570"/>
            <a:ext cx="192405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752600"/>
            <a:ext cx="4542773" cy="43434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247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4800600" cy="44958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6639" y="1219200"/>
            <a:ext cx="3341914" cy="44958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312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Οι Γυναίκες του Λεωφορείου 678</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101" y="1508790"/>
            <a:ext cx="5715000" cy="473961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97125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l-GR" sz="3600" b="1" dirty="0" smtClean="0">
                <a:latin typeface="Constantia" pitchFamily="18" charset="0"/>
              </a:rPr>
              <a:t>ΑΛ ΑΖΧΑΡ – ΝΕΚΡΟΠΟΛΗ</a:t>
            </a:r>
            <a:endParaRPr lang="el-GR" sz="3600" b="1" dirty="0">
              <a:latin typeface="Constantia" pitchFamily="18" charset="0"/>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09205"/>
            <a:ext cx="4752975" cy="452845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1970" y="1643742"/>
            <a:ext cx="3254830" cy="18478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973433"/>
            <a:ext cx="2628900" cy="259079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7810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1770" y="1600200"/>
            <a:ext cx="9122229"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1153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4614862" cy="434476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675037"/>
            <a:ext cx="3505200" cy="434476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16555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838200"/>
          </a:xfrm>
        </p:spPr>
        <p:txBody>
          <a:bodyPr>
            <a:normAutofit/>
          </a:bodyPr>
          <a:lstStyle/>
          <a:p>
            <a:pPr algn="ctr"/>
            <a:r>
              <a:rPr lang="el-GR" sz="3600" b="1" dirty="0" smtClean="0">
                <a:latin typeface="Constantia" pitchFamily="18" charset="0"/>
              </a:rPr>
              <a:t>ΙΟΡΔΑΝΙΑ – ΟΑΣΗ ΗΡΕΜΙΑΣ;</a:t>
            </a:r>
            <a:endParaRPr lang="el-GR" sz="3600" b="1" dirty="0">
              <a:latin typeface="Constantia" pitchFamily="18" charset="0"/>
            </a:endParaRP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8458200" cy="56388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05676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98" y="304800"/>
            <a:ext cx="4614862" cy="44958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621971"/>
            <a:ext cx="3864429" cy="447402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52548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01" y="228600"/>
            <a:ext cx="3945699" cy="38862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974937"/>
            <a:ext cx="2100943" cy="44958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942" y="3048000"/>
            <a:ext cx="3233058" cy="34290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57065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5" y="152400"/>
            <a:ext cx="3810000" cy="45720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752600"/>
            <a:ext cx="2133600" cy="4572000"/>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28092"/>
            <a:ext cx="2952750" cy="234042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3352800"/>
            <a:ext cx="2952750" cy="242751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3842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marL="0" indent="0" algn="just">
              <a:buNone/>
            </a:pPr>
            <a:endParaRPr lang="en-GB" dirty="0" smtClean="0">
              <a:latin typeface="Constantia" pitchFamily="18" charset="0"/>
            </a:endParaRPr>
          </a:p>
          <a:p>
            <a:pPr marL="0" indent="0" algn="just">
              <a:buNone/>
            </a:pPr>
            <a:endParaRPr lang="en-GB" dirty="0">
              <a:latin typeface="Constantia" pitchFamily="18" charset="0"/>
            </a:endParaRPr>
          </a:p>
          <a:p>
            <a:pPr marL="0" indent="0" algn="just">
              <a:buNone/>
            </a:pPr>
            <a:r>
              <a:rPr lang="el-GR" dirty="0" smtClean="0">
                <a:latin typeface="Constantia" pitchFamily="18" charset="0"/>
              </a:rPr>
              <a:t>Η </a:t>
            </a:r>
            <a:r>
              <a:rPr lang="el-GR" dirty="0">
                <a:latin typeface="Constantia" pitchFamily="18" charset="0"/>
              </a:rPr>
              <a:t>πρώτη περιελάμβανε </a:t>
            </a:r>
            <a:r>
              <a:rPr lang="el-GR" u="sng" dirty="0">
                <a:latin typeface="Constantia" pitchFamily="18" charset="0"/>
              </a:rPr>
              <a:t>την Tουρκία, την Kύπρο, το Iσραήλ, το Λίβανο, τη Συρία, το </a:t>
            </a:r>
            <a:r>
              <a:rPr lang="el-GR" u="sng" dirty="0" smtClean="0">
                <a:latin typeface="Constantia" pitchFamily="18" charset="0"/>
              </a:rPr>
              <a:t>Iράκ</a:t>
            </a:r>
            <a:r>
              <a:rPr lang="el-GR" dirty="0" smtClean="0">
                <a:latin typeface="Constantia" pitchFamily="18" charset="0"/>
              </a:rPr>
              <a:t>, </a:t>
            </a:r>
            <a:r>
              <a:rPr lang="el-GR" dirty="0">
                <a:latin typeface="Constantia" pitchFamily="18" charset="0"/>
              </a:rPr>
              <a:t>ενώ η δεύτερη περιελάμβανε την περιοχή της </a:t>
            </a:r>
            <a:r>
              <a:rPr lang="el-GR" u="sng" dirty="0" smtClean="0">
                <a:latin typeface="Constantia" pitchFamily="18" charset="0"/>
              </a:rPr>
              <a:t>Μέσης </a:t>
            </a:r>
            <a:r>
              <a:rPr lang="el-GR" u="sng" dirty="0" smtClean="0">
                <a:latin typeface="Constantia" pitchFamily="18" charset="0"/>
              </a:rPr>
              <a:t>Aνατολής</a:t>
            </a:r>
            <a:r>
              <a:rPr lang="en-US" u="sng" dirty="0" smtClean="0">
                <a:latin typeface="Constantia" pitchFamily="18" charset="0"/>
              </a:rPr>
              <a:t>, </a:t>
            </a:r>
            <a:r>
              <a:rPr lang="el-GR" u="sng" dirty="0" smtClean="0">
                <a:latin typeface="Constantia" pitchFamily="18" charset="0"/>
              </a:rPr>
              <a:t>με </a:t>
            </a:r>
            <a:r>
              <a:rPr lang="el-GR" u="sng" dirty="0">
                <a:latin typeface="Constantia" pitchFamily="18" charset="0"/>
              </a:rPr>
              <a:t>την προσθήκη του Πακιστάν, της Iνδίας και της Kεϋλάνης</a:t>
            </a:r>
            <a:r>
              <a:rPr lang="el-GR" dirty="0">
                <a:latin typeface="Constantia" pitchFamily="18" charset="0"/>
              </a:rPr>
              <a:t>. </a:t>
            </a:r>
            <a:endParaRPr lang="el-GR" dirty="0"/>
          </a:p>
        </p:txBody>
      </p:sp>
    </p:spTree>
    <p:extLst>
      <p:ext uri="{BB962C8B-B14F-4D97-AF65-F5344CB8AC3E}">
        <p14:creationId xmlns:p14="http://schemas.microsoft.com/office/powerpoint/2010/main" val="1690285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marL="0" indent="0" algn="just">
              <a:buNone/>
            </a:pPr>
            <a:endParaRPr lang="en-GB" dirty="0" smtClean="0">
              <a:latin typeface="Constantia" pitchFamily="18" charset="0"/>
            </a:endParaRPr>
          </a:p>
          <a:p>
            <a:pPr marL="0" indent="0" algn="just">
              <a:buNone/>
            </a:pPr>
            <a:r>
              <a:rPr lang="el-GR" dirty="0" smtClean="0">
                <a:latin typeface="Constantia" pitchFamily="18" charset="0"/>
              </a:rPr>
              <a:t>Σύμφωνα </a:t>
            </a:r>
            <a:r>
              <a:rPr lang="el-GR" dirty="0">
                <a:latin typeface="Constantia" pitchFamily="18" charset="0"/>
              </a:rPr>
              <a:t>με άλλη </a:t>
            </a:r>
            <a:r>
              <a:rPr lang="el-GR" dirty="0" smtClean="0">
                <a:latin typeface="Constantia" pitchFamily="18" charset="0"/>
              </a:rPr>
              <a:t>τακτοποίηση ως </a:t>
            </a:r>
            <a:r>
              <a:rPr lang="el-GR" dirty="0">
                <a:latin typeface="Constantia" pitchFamily="18" charset="0"/>
              </a:rPr>
              <a:t>Eγγύς Aνατολή νοείτο η περιοχή που περιελάμβανε </a:t>
            </a:r>
            <a:r>
              <a:rPr lang="el-GR" u="sng" dirty="0">
                <a:latin typeface="Constantia" pitchFamily="18" charset="0"/>
              </a:rPr>
              <a:t>την Eλλάδα, τη Bουλγαρία, την Tουρκία και το Λεβάντε </a:t>
            </a:r>
            <a:r>
              <a:rPr lang="el-GR" dirty="0">
                <a:latin typeface="Constantia" pitchFamily="18" charset="0"/>
              </a:rPr>
              <a:t>(την ανατολική ακτή της Mεσογείου με την ενδοχώρα της) ενώ η Mέση Aνατολή περιελάμβανε την </a:t>
            </a:r>
            <a:r>
              <a:rPr lang="el-GR" u="sng" dirty="0">
                <a:latin typeface="Constantia" pitchFamily="18" charset="0"/>
              </a:rPr>
              <a:t>Aραβία, τη Mεσοποταμία, τον Περσικό Kόλπο και το Iράν</a:t>
            </a:r>
            <a:r>
              <a:rPr lang="el-GR" dirty="0">
                <a:latin typeface="Constantia" pitchFamily="18" charset="0"/>
              </a:rPr>
              <a:t>. </a:t>
            </a:r>
          </a:p>
          <a:p>
            <a:endParaRPr lang="el-GR" dirty="0"/>
          </a:p>
        </p:txBody>
      </p:sp>
    </p:spTree>
    <p:extLst>
      <p:ext uri="{BB962C8B-B14F-4D97-AF65-F5344CB8AC3E}">
        <p14:creationId xmlns:p14="http://schemas.microsoft.com/office/powerpoint/2010/main" val="3610424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marL="0" indent="0" algn="just">
              <a:buNone/>
            </a:pPr>
            <a:r>
              <a:rPr lang="el-GR" dirty="0" smtClean="0">
                <a:latin typeface="Constantia" pitchFamily="18" charset="0"/>
              </a:rPr>
              <a:t>Ως Μέση Ανατολή σήμερα </a:t>
            </a:r>
            <a:r>
              <a:rPr lang="el-GR" dirty="0" smtClean="0">
                <a:latin typeface="Constantia" pitchFamily="18" charset="0"/>
              </a:rPr>
              <a:t>νοείται </a:t>
            </a:r>
            <a:r>
              <a:rPr lang="el-GR" dirty="0">
                <a:latin typeface="Constantia" pitchFamily="18" charset="0"/>
              </a:rPr>
              <a:t>η περιοχή που εκτείνεται από </a:t>
            </a:r>
            <a:r>
              <a:rPr lang="el-GR" b="1" u="sng" dirty="0">
                <a:latin typeface="Constantia" pitchFamily="18" charset="0"/>
              </a:rPr>
              <a:t>τη Mεσόγειο μέχρι τον Περσικό </a:t>
            </a:r>
            <a:r>
              <a:rPr lang="el-GR" dirty="0">
                <a:latin typeface="Constantia" pitchFamily="18" charset="0"/>
              </a:rPr>
              <a:t>και περιλαμβάνει το σύνολο του αραβικού κόσμου και κάποιες άλλες χώρες, ή αλλιώς ως ο γύρω από τον άξονα του </a:t>
            </a:r>
            <a:r>
              <a:rPr lang="el-GR" b="1" u="sng" dirty="0">
                <a:latin typeface="Constantia" pitchFamily="18" charset="0"/>
              </a:rPr>
              <a:t>βόρειου πλάτους 38 μοιρών </a:t>
            </a:r>
            <a:r>
              <a:rPr lang="el-GR" dirty="0">
                <a:latin typeface="Constantia" pitchFamily="18" charset="0"/>
              </a:rPr>
              <a:t>γεωγραφικός χώρος, που εκτείνεται από νοτιοδυτικά προς βορειοανατολικά, καλύπτοντας περίπου εφτά εκατομμύρια τετραγωνικά </a:t>
            </a:r>
            <a:r>
              <a:rPr lang="el-GR" dirty="0" smtClean="0">
                <a:latin typeface="Constantia" pitchFamily="18" charset="0"/>
              </a:rPr>
              <a:t>μίλια. </a:t>
            </a:r>
            <a:endParaRPr lang="en-GB" dirty="0" smtClean="0">
              <a:latin typeface="Constantia" pitchFamily="18" charset="0"/>
            </a:endParaRPr>
          </a:p>
        </p:txBody>
      </p:sp>
    </p:spTree>
    <p:extLst>
      <p:ext uri="{BB962C8B-B14F-4D97-AF65-F5344CB8AC3E}">
        <p14:creationId xmlns:p14="http://schemas.microsoft.com/office/powerpoint/2010/main" val="56176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marL="0" indent="0" algn="just">
              <a:buNone/>
            </a:pPr>
            <a:endParaRPr lang="en-GB" dirty="0" smtClean="0">
              <a:latin typeface="Constantia" pitchFamily="18" charset="0"/>
            </a:endParaRPr>
          </a:p>
          <a:p>
            <a:pPr marL="0" indent="0" algn="just">
              <a:buNone/>
            </a:pPr>
            <a:endParaRPr lang="en-GB" dirty="0">
              <a:latin typeface="Constantia" pitchFamily="18" charset="0"/>
            </a:endParaRPr>
          </a:p>
          <a:p>
            <a:pPr marL="0" indent="0" algn="just">
              <a:buNone/>
            </a:pPr>
            <a:r>
              <a:rPr lang="el-GR" dirty="0" smtClean="0">
                <a:latin typeface="Constantia" pitchFamily="18" charset="0"/>
              </a:rPr>
              <a:t>Διαφωνίες </a:t>
            </a:r>
            <a:r>
              <a:rPr lang="el-GR" dirty="0">
                <a:latin typeface="Constantia" pitchFamily="18" charset="0"/>
              </a:rPr>
              <a:t>πολιτικού χαρακτήρα προκύπτουν σχετικά με τον προσδιορισμό συγκεκριμένων χωρών (</a:t>
            </a:r>
            <a:r>
              <a:rPr lang="el-GR" b="1" u="sng" dirty="0">
                <a:latin typeface="Constantia" pitchFamily="18" charset="0"/>
              </a:rPr>
              <a:t>της Tουρκίας, της </a:t>
            </a:r>
            <a:r>
              <a:rPr lang="el-GR" b="1" u="sng" dirty="0" err="1" smtClean="0">
                <a:latin typeface="Constantia" pitchFamily="18" charset="0"/>
              </a:rPr>
              <a:t>Kύπρου</a:t>
            </a:r>
            <a:r>
              <a:rPr lang="el-GR" b="1" u="sng" dirty="0" smtClean="0">
                <a:latin typeface="Constantia" pitchFamily="18" charset="0"/>
              </a:rPr>
              <a:t>, </a:t>
            </a:r>
            <a:r>
              <a:rPr lang="el-GR" b="1" u="sng" dirty="0">
                <a:latin typeface="Constantia" pitchFamily="18" charset="0"/>
              </a:rPr>
              <a:t>του Iσραήλ, του Iράν, του Πακιστάν, του Aφγανιστάν</a:t>
            </a:r>
            <a:r>
              <a:rPr lang="el-GR" dirty="0">
                <a:latin typeface="Constantia" pitchFamily="18" charset="0"/>
              </a:rPr>
              <a:t>) ως μεσανατολικών. </a:t>
            </a:r>
            <a:endParaRPr lang="en-GB" dirty="0" smtClean="0">
              <a:latin typeface="Constantia" pitchFamily="18" charset="0"/>
            </a:endParaRPr>
          </a:p>
          <a:p>
            <a:pPr marL="0" indent="0" algn="just">
              <a:buNone/>
            </a:pPr>
            <a:endParaRPr lang="en-GB" dirty="0">
              <a:latin typeface="Constantia" pitchFamily="18" charset="0"/>
            </a:endParaRPr>
          </a:p>
        </p:txBody>
      </p:sp>
    </p:spTree>
    <p:extLst>
      <p:ext uri="{BB962C8B-B14F-4D97-AF65-F5344CB8AC3E}">
        <p14:creationId xmlns:p14="http://schemas.microsoft.com/office/powerpoint/2010/main" val="1783490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b="1" dirty="0" smtClean="0"/>
              <a:t>ΔΙΑΦΟΡΕΤΙΚΟΙ ΟΡΙΣΜΟΙ</a:t>
            </a:r>
            <a:endParaRPr lang="el-GR" b="1" dirty="0"/>
          </a:p>
        </p:txBody>
      </p:sp>
      <p:sp>
        <p:nvSpPr>
          <p:cNvPr id="3" name="Content Placeholder 2"/>
          <p:cNvSpPr>
            <a:spLocks noGrp="1"/>
          </p:cNvSpPr>
          <p:nvPr>
            <p:ph sz="quarter" idx="1"/>
          </p:nvPr>
        </p:nvSpPr>
        <p:spPr/>
        <p:txBody>
          <a:bodyPr>
            <a:normAutofit/>
          </a:bodyPr>
          <a:lstStyle/>
          <a:p>
            <a:pPr marL="0" indent="0" algn="just">
              <a:buNone/>
            </a:pPr>
            <a:endParaRPr lang="el-GR" dirty="0" smtClean="0">
              <a:latin typeface="Constantia" pitchFamily="18" charset="0"/>
            </a:endParaRPr>
          </a:p>
          <a:p>
            <a:pPr marL="0" indent="0" algn="just">
              <a:buNone/>
            </a:pPr>
            <a:r>
              <a:rPr lang="el-GR" dirty="0" smtClean="0">
                <a:latin typeface="Constantia" pitchFamily="18" charset="0"/>
              </a:rPr>
              <a:t>α</a:t>
            </a:r>
            <a:r>
              <a:rPr lang="el-GR" dirty="0">
                <a:latin typeface="Constantia" pitchFamily="18" charset="0"/>
              </a:rPr>
              <a:t>) η περιοχή που περιλαμβάνει τις πρώην αφροασιατικές κτήσεις της Oθωμανικής Aυτοκρατορίας (ποιες είναι;)</a:t>
            </a:r>
          </a:p>
          <a:p>
            <a:pPr marL="0" indent="0" algn="just">
              <a:buNone/>
            </a:pPr>
            <a:r>
              <a:rPr lang="el-GR" dirty="0">
                <a:latin typeface="Constantia" pitchFamily="18" charset="0"/>
              </a:rPr>
              <a:t>β) γεωπολιτικό σύστημα σχέσεων που συντίθεται από τις σχέσεις κυρίως μεταξύ των αραβικών κρατών της </a:t>
            </a:r>
            <a:r>
              <a:rPr lang="el-GR" dirty="0" smtClean="0">
                <a:latin typeface="Constantia" pitchFamily="18" charset="0"/>
              </a:rPr>
              <a:t>περιοχής </a:t>
            </a:r>
            <a:endParaRPr lang="el-GR" dirty="0">
              <a:latin typeface="Constantia" pitchFamily="18" charset="0"/>
            </a:endParaRPr>
          </a:p>
          <a:p>
            <a:pPr marL="0" indent="0">
              <a:buNone/>
            </a:pPr>
            <a:endParaRPr lang="el-GR" dirty="0"/>
          </a:p>
        </p:txBody>
      </p:sp>
    </p:spTree>
    <p:extLst>
      <p:ext uri="{BB962C8B-B14F-4D97-AF65-F5344CB8AC3E}">
        <p14:creationId xmlns:p14="http://schemas.microsoft.com/office/powerpoint/2010/main" val="40241142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311</TotalTime>
  <Words>655</Words>
  <Application>Microsoft Office PowerPoint</Application>
  <PresentationFormat>On-screen Show (4:3)</PresentationFormat>
  <Paragraphs>50</Paragraphs>
  <Slides>44</Slides>
  <Notes>1</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Median</vt:lpstr>
      <vt:lpstr>ΜΕΣΗ ΑΝΑΤΟΛΗ</vt:lpstr>
      <vt:lpstr>PowerPoint Presentation</vt:lpstr>
      <vt:lpstr>Η ΙΣΤΟΡΙΑ ΕΝΟΣ ΟΡΟΥ</vt:lpstr>
      <vt:lpstr>PowerPoint Presentation</vt:lpstr>
      <vt:lpstr>PowerPoint Presentation</vt:lpstr>
      <vt:lpstr>PowerPoint Presentation</vt:lpstr>
      <vt:lpstr>PowerPoint Presentation</vt:lpstr>
      <vt:lpstr>PowerPoint Presentation</vt:lpstr>
      <vt:lpstr>ΔΙΑΦΟΡΕΤΙΚΟΙ ΟΡΙΣΜΟΙ</vt:lpstr>
      <vt:lpstr>ΔΙΑΦΟΡΕΤΙΚΟΙ ΟΡΙΣΜΟΙ</vt:lpstr>
      <vt:lpstr>ΔΙΑΦΟΡΕΤΙΚΟΙ ΟΡΙΣΜΟΙ</vt:lpstr>
      <vt:lpstr>ΔΙΑΦΟΡΕΤΙΚΟΙ ΟΡΙΣΜΟΙ</vt:lpstr>
      <vt:lpstr>PowerPoint Presentation</vt:lpstr>
      <vt:lpstr>ΜΑΡΟΚΟ – η παιδική χαρά της Δύσης</vt:lpstr>
      <vt:lpstr>Κοκτώ και Λοτί, Φερλινγκέττι, Μπόουλς, μπήτνικς, Λόουρυ, Όρτον</vt:lpstr>
      <vt:lpstr>Μαρακές, Φεζ, Καζαμπλάνκα</vt:lpstr>
      <vt:lpstr>PowerPoint Presentation</vt:lpstr>
      <vt:lpstr>ΑΛΓΕΡΙΑ – Η ΔΙΑΡΚΗΣ ΕΞΕΓΕΡΣΗ</vt:lpstr>
      <vt:lpstr>PowerPoint Presentation</vt:lpstr>
      <vt:lpstr>PowerPoint Presentation</vt:lpstr>
      <vt:lpstr>PowerPoint Presentation</vt:lpstr>
      <vt:lpstr>PowerPoint Presentation</vt:lpstr>
      <vt:lpstr>PowerPoint Presentation</vt:lpstr>
      <vt:lpstr>PowerPoint Presentation</vt:lpstr>
      <vt:lpstr>ΤΥΝΗΣΙΑ – Η ΑΡΧΗ ΤΗΣ ΑΝΟΙΞΗΣ</vt:lpstr>
      <vt:lpstr>ΚΑΪΡΟΥΑΝ</vt:lpstr>
      <vt:lpstr>ΜΠΟΥΑΖΙΖΙ</vt:lpstr>
      <vt:lpstr>ΛΙΒΥΗ – η μαύρη τρύπα της Βόρειας Αφρικής</vt:lpstr>
      <vt:lpstr>PowerPoint Presentation</vt:lpstr>
      <vt:lpstr>PowerPoint Presentation</vt:lpstr>
      <vt:lpstr>ΑΙΓΥΠΤΟΣ – Η (τέως) ΨΥΧΗ ΤΟΥ ΑΡΑΒΙΚΟΥ ΚΟΣΜΟΥ</vt:lpstr>
      <vt:lpstr>PowerPoint Presentation</vt:lpstr>
      <vt:lpstr>Η ΔΙΠΛΗ ΣΥΝΕΙΔΗΣΗ ΤΗΣ ΑΙΓΥΠΤΟΥ</vt:lpstr>
      <vt:lpstr>PowerPoint Presentation</vt:lpstr>
      <vt:lpstr>PowerPoint Presentation</vt:lpstr>
      <vt:lpstr>ΠΟΔΟΣΦΑΙΡΟ</vt:lpstr>
      <vt:lpstr>PowerPoint Presentation</vt:lpstr>
      <vt:lpstr>Οι Γυναίκες του Λεωφορείου 678</vt:lpstr>
      <vt:lpstr>ΑΛ ΑΖΧΑΡ – ΝΕΚΡΟΠΟΛΗ</vt:lpstr>
      <vt:lpstr>PowerPoint Presentation</vt:lpstr>
      <vt:lpstr>ΙΟΡΔΑΝΙΑ – ΟΑΣΗ ΗΡΕΜΙΑΣ;</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ΜΕΣΗ ΑΝΑΤΟΛΗ</dc:title>
  <dc:creator>Σωτήρης</dc:creator>
  <cp:lastModifiedBy>Σωτήρης</cp:lastModifiedBy>
  <cp:revision>60</cp:revision>
  <dcterms:created xsi:type="dcterms:W3CDTF">2006-08-16T00:00:00Z</dcterms:created>
  <dcterms:modified xsi:type="dcterms:W3CDTF">2021-04-22T13:00:47Z</dcterms:modified>
</cp:coreProperties>
</file>