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BB0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10"/>
  </p:normalViewPr>
  <p:slideViewPr>
    <p:cSldViewPr snapToGrid="0" snapToObjects="1">
      <p:cViewPr varScale="1">
        <p:scale>
          <a:sx n="149" d="100"/>
          <a:sy n="149" d="100"/>
        </p:scale>
        <p:origin x="4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36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Για να μπορέσουμε να καταλάβουμε καλύτερα τι είναι πολιτιστική οικειοποίηση πρέπει να καταλάβουμε τι είναι κουλτούρα
</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Μια έννοια που είναι άρρηκτα   συνδεδεμένη με την Πολιτιστική οικειοποίηση είναι η πολιτιστική δυσφήμηση / απαξίωση
Αντίθετα οι πολιτικοί ευφημισμοί είναι μια συγκεκριμένη μορφή λόγου ώστε να διατυπωθεί μια ίσος προσβλητική έννοια με πιο αποδεκτό τρόπο κυρίως για πολιτικά σκάνδαλα.
Η πολιτική ορθότητα είναι μια πολύπλευρη και «ευέλικτη» έννοια που δεν χαρακτηρίζεται με ένα και μοναδικό ορισμό, στόχος της είναι η καταπολέμηση των κοινωνικών διακρίσεων καθώς και η αναζήτηση νέων εκφραστικών μέσων, όπως νέες μορφές γλώσσας που έχουν απλό ή ουδέτερο χαρακτήρα που στερείται διακρίσεων ή προσβλητικών σημασιών / η πολιτική ορθότητα βοηθά στην καταπολέμηση λανθασμένων βλαβερών και ανήθικων εκφράσεων.
</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Για να μπορέσουν να αποτραπούν οι εξεγέρσεις και να κρατήσουν ως υποχείριο του την κατεκτημένη κοινωνία, την αποξενώνουν από όλα αυτά που την κάνουν μοναδική και να ξεχωρίζει.
Οι γλωσσικές εκφράσεις είναι ρητά και αποφθέγματα και σωματικές είναι η γενική γλώσσα του σώματος
</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textiles είναι τα κλωστοϋφαντουργικά προϊόντα
</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pitch.com?utm_medium=product-presentation&amp;utm_source=powerpoint-export&amp;utm_campaign=bottom_bar_cta&amp;utm_content=53b6510b-e17d-448e-b8e1-856abba368c7"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pitch.com?utm_medium=product-presentation&amp;utm_source=powerpoint-export&amp;utm_campaign=bottom_bar_cta&amp;utm_content=53b6510b-e17d-448e-b8e1-856abba368c7"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pitch.com?utm_medium=product-presentation&amp;utm_source=powerpoint-export&amp;utm_campaign=bottom_bar_cta&amp;utm_content=53b6510b-e17d-448e-b8e1-856abba368c7"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pitch.com?utm_medium=product-presentation&amp;utm_source=powerpoint-export&amp;utm_campaign=bottom_bar_cta&amp;utm_content=53b6510b-e17d-448e-b8e1-856abba368c7"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uk.linkedin.com/in/saiqa-noreen-94388aaa" TargetMode="External"/><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pitch.com?utm_medium=product-presentation&amp;utm_source=powerpoint-export&amp;utm_campaign=bottom_bar_cta&amp;utm_content=53b6510b-e17d-448e-b8e1-856abba368c7"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pitch.com?utm_medium=product-presentation&amp;utm_source=powerpoint-export&amp;utm_campaign=bottom_bar_cta&amp;utm_content=53b6510b-e17d-448e-b8e1-856abba368c7"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pitch.com?utm_medium=product-presentation&amp;utm_source=powerpoint-export&amp;utm_campaign=bottom_bar_cta&amp;utm_content=53b6510b-e17d-448e-b8e1-856abba368c7"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5.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pitch.com?utm_medium=product-presentation&amp;utm_source=powerpoint-export&amp;utm_campaign=bottom_bar_cta&amp;utm_content=53b6510b-e17d-448e-b8e1-856abba368c7"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hyperlink" Target="https://www.emmestudios.com/about" TargetMode="External"/><Relationship Id="rId3" Type="http://schemas.openxmlformats.org/officeDocument/2006/relationships/hyperlink" Target="https://eighthgeneration.com/blogs/inspired-natives-project/jared-yazzie-navajo-dine" TargetMode="External"/><Relationship Id="rId7" Type="http://schemas.openxmlformats.org/officeDocument/2006/relationships/hyperlink" Target="https://unityinc.org/native-youth/unity-alumni-named-new-creative-director-to-growing-urban-native-era/" TargetMode="External"/><Relationship Id="rId12" Type="http://schemas.openxmlformats.org/officeDocument/2006/relationships/image" Target="../media/image3.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urbannativeera.com/pages/about" TargetMode="External"/><Relationship Id="rId11" Type="http://schemas.openxmlformats.org/officeDocument/2006/relationships/image" Target="../media/image2.png"/><Relationship Id="rId5" Type="http://schemas.openxmlformats.org/officeDocument/2006/relationships/hyperlink" Target="https://www.complex.com/life/section-35-interview" TargetMode="External"/><Relationship Id="rId10" Type="http://schemas.openxmlformats.org/officeDocument/2006/relationships/hyperlink" Target="https://pitch.com?utm_medium=product-presentation&amp;utm_source=powerpoint-export&amp;utm_campaign=bottom_bar_cta&amp;utm_content=53b6510b-e17d-448e-b8e1-856abba368c7" TargetMode="External"/><Relationship Id="rId4" Type="http://schemas.openxmlformats.org/officeDocument/2006/relationships/hyperlink" Target="https://edifyedmonton.com/style/fashion/dusty-legrande/" TargetMode="External"/><Relationship Id="rId9" Type="http://schemas.openxmlformats.org/officeDocument/2006/relationships/hyperlink" Target="https://ictnews.org/culture/ginew-native-created-designed-and-native-influenced-denim-fashio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hyperlink" Target="https://arcticartssummit.ca/articles/sho-sho-belelige-esquiro/" TargetMode="External"/><Relationship Id="rId13" Type="http://schemas.openxmlformats.org/officeDocument/2006/relationships/image" Target="../media/image2.png"/><Relationship Id="rId3" Type="http://schemas.openxmlformats.org/officeDocument/2006/relationships/hyperlink" Target="https://www.firstpeoplesfund.org/news/2019/10/21/always-making-something-with-her-hands" TargetMode="External"/><Relationship Id="rId7" Type="http://schemas.openxmlformats.org/officeDocument/2006/relationships/hyperlink" Target="https://www.virgilortiz.com/" TargetMode="External"/><Relationship Id="rId12"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laurengoodday.com/" TargetMode="External"/><Relationship Id="rId11" Type="http://schemas.openxmlformats.org/officeDocument/2006/relationships/hyperlink" Target="https://ataumbi.com/about-the-jeweler/" TargetMode="External"/><Relationship Id="rId5" Type="http://schemas.openxmlformats.org/officeDocument/2006/relationships/hyperlink" Target="https://www.jokuma.com/about" TargetMode="External"/><Relationship Id="rId10" Type="http://schemas.openxmlformats.org/officeDocument/2006/relationships/hyperlink" Target="https://warrenstevenscott.com/pages/about" TargetMode="External"/><Relationship Id="rId4" Type="http://schemas.openxmlformats.org/officeDocument/2006/relationships/hyperlink" Target="https://www.vogue.com/vogueworld/article/indigenous-beadwork-instagram-artists-jewelry-accessories" TargetMode="External"/><Relationship Id="rId9" Type="http://schemas.openxmlformats.org/officeDocument/2006/relationships/hyperlink" Target="https://garlandmag.com/article/tania-larsson/" TargetMode="External"/><Relationship Id="rId1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8.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pitch.com?utm_medium=product-presentation&amp;utm_source=powerpoint-export&amp;utm_campaign=bottom_bar_cta&amp;utm_content=53b6510b-e17d-448e-b8e1-856abba368c7"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pitch.com?utm_medium=product-presentation&amp;utm_source=powerpoint-export&amp;utm_campaign=bottom_bar_cta&amp;utm_content=53b6510b-e17d-448e-b8e1-856abba368c7"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53b6510b-e17d-448e-b8e1-856abba368c7"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pitch.com?utm_medium=product-presentation&amp;utm_source=powerpoint-export&amp;utm_campaign=bottom_bar_cta&amp;utm_content=53b6510b-e17d-448e-b8e1-856abba368c7" TargetMode="Externa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B1C26"/>
        </a:solidFill>
        <a:effectLst/>
      </p:bgPr>
    </p:bg>
    <p:spTree>
      <p:nvGrpSpPr>
        <p:cNvPr id="1" name=""/>
        <p:cNvGrpSpPr/>
        <p:nvPr/>
      </p:nvGrpSpPr>
      <p:grpSpPr>
        <a:xfrm>
          <a:off x="0" y="0"/>
          <a:ext cx="0" cy="0"/>
          <a:chOff x="0" y="0"/>
          <a:chExt cx="0" cy="0"/>
        </a:xfrm>
      </p:grpSpPr>
      <p:pic>
        <p:nvPicPr>
          <p:cNvPr id="3" name="Image 0" descr="https://images.unsplash.com/photo-1525547719571-a2d4ac8945e2?crop=entropy&amp;cs=tinysrgb&amp;fit=max&amp;fm=jpg&amp;ixid=M3wyMTIyMnwwfDF8c2VhcmNofDR8fGNvbXB1dGVyJTIwfGVufDB8fHx8MTY4ODA0NjE4M3ww&amp;ixlib=rb-4.0.3&amp;q=80&amp;w=1080"/>
          <p:cNvPicPr>
            <a:picLocks noChangeAspect="1"/>
          </p:cNvPicPr>
          <p:nvPr/>
        </p:nvPicPr>
        <p:blipFill>
          <a:blip r:embed="rId3">
            <a:blur rad="75"/>
          </a:blip>
          <a:srcRect t="27500" b="27500"/>
          <a:stretch/>
        </p:blipFill>
        <p:spPr>
          <a:xfrm>
            <a:off x="0" y="0"/>
            <a:ext cx="9144000" cy="5143500"/>
          </a:xfrm>
          <a:prstGeom prst="rect">
            <a:avLst/>
          </a:prstGeom>
          <a:effectLst>
            <a:blur rad="95250"/>
          </a:effectLst>
        </p:spPr>
      </p:pic>
      <p:sp>
        <p:nvSpPr>
          <p:cNvPr id="4" name="Text 0"/>
          <p:cNvSpPr/>
          <p:nvPr/>
        </p:nvSpPr>
        <p:spPr>
          <a:xfrm>
            <a:off x="478038" y="1078590"/>
            <a:ext cx="8229600" cy="2103120"/>
          </a:xfrm>
          <a:prstGeom prst="rect">
            <a:avLst/>
          </a:prstGeom>
          <a:noFill/>
          <a:ln/>
        </p:spPr>
        <p:txBody>
          <a:bodyPr wrap="square" lIns="0" tIns="0" rIns="0" bIns="0" rtlCol="0" anchor="t"/>
          <a:lstStyle/>
          <a:p>
            <a:pPr algn="l">
              <a:lnSpc>
                <a:spcPts val="5400"/>
              </a:lnSpc>
            </a:pPr>
            <a:r>
              <a:rPr lang="en-US" sz="4500" b="0" kern="0" spc="-12" dirty="0">
                <a:solidFill>
                  <a:srgbClr val="FFFFFF"/>
                </a:solidFill>
                <a:latin typeface="Aileron" pitchFamily="34" charset="0"/>
                <a:ea typeface="Aileron" pitchFamily="34" charset="-122"/>
                <a:cs typeface="Aileron" pitchFamily="34" charset="-120"/>
              </a:rPr>
              <a:t>Το φαινόμενο </a:t>
            </a:r>
            <a:r>
              <a:rPr lang="en-US" sz="4500" b="0" kern="0" spc="-12" dirty="0">
                <a:solidFill>
                  <a:srgbClr val="FFFFFF"/>
                </a:solidFill>
                <a:latin typeface="Alegreya" pitchFamily="34" charset="0"/>
                <a:ea typeface="Alegreya" pitchFamily="34" charset="-122"/>
                <a:cs typeface="Alegreya" pitchFamily="34" charset="-120"/>
              </a:rPr>
              <a:t>Cultural Appropriation</a:t>
            </a:r>
            <a:r>
              <a:rPr lang="en-US" sz="4500" b="0" kern="0" spc="-12" dirty="0">
                <a:solidFill>
                  <a:srgbClr val="FFFFFF"/>
                </a:solidFill>
                <a:latin typeface="Abril Fatface" pitchFamily="34" charset="0"/>
                <a:ea typeface="Abril Fatface" pitchFamily="34" charset="-122"/>
                <a:cs typeface="Abril Fatface" pitchFamily="34" charset="-120"/>
              </a:rPr>
              <a:t> στη</a:t>
            </a:r>
            <a:r>
              <a:rPr lang="en-US" sz="4500" b="0" kern="0" spc="-12" dirty="0">
                <a:solidFill>
                  <a:srgbClr val="FFFFFF"/>
                </a:solidFill>
                <a:latin typeface="Aileron" pitchFamily="34" charset="0"/>
                <a:ea typeface="Aileron" pitchFamily="34" charset="-122"/>
                <a:cs typeface="Aileron" pitchFamily="34" charset="-120"/>
              </a:rPr>
              <a:t> σύγχρονη εποχή της πληροφορίας</a:t>
            </a:r>
            <a:endParaRPr lang="en-US" sz="4500" dirty="0"/>
          </a:p>
        </p:txBody>
      </p:sp>
      <p:sp>
        <p:nvSpPr>
          <p:cNvPr id="5" name="Text 1"/>
          <p:cNvSpPr/>
          <p:nvPr/>
        </p:nvSpPr>
        <p:spPr>
          <a:xfrm>
            <a:off x="4567563" y="4593360"/>
            <a:ext cx="3657600" cy="240030"/>
          </a:xfrm>
          <a:prstGeom prst="rect">
            <a:avLst/>
          </a:prstGeom>
          <a:noFill/>
          <a:ln/>
        </p:spPr>
        <p:txBody>
          <a:bodyPr wrap="square" lIns="0" tIns="0" rIns="0" bIns="0" rtlCol="0" anchor="t"/>
          <a:lstStyle/>
          <a:p>
            <a:pPr algn="l">
              <a:lnSpc>
                <a:spcPts val="1890"/>
              </a:lnSpc>
            </a:pPr>
            <a:r>
              <a:rPr lang="en-US" sz="1400" b="0" kern="0" spc="-12" dirty="0">
                <a:solidFill>
                  <a:srgbClr val="FFFFFF"/>
                </a:solidFill>
                <a:latin typeface="Roboto" pitchFamily="34" charset="0"/>
                <a:ea typeface="Roboto" pitchFamily="34" charset="-122"/>
                <a:cs typeface="Roboto" pitchFamily="34" charset="-120"/>
              </a:rPr>
              <a:t>30/06/2023</a:t>
            </a:r>
            <a:endParaRPr lang="en-US" sz="1350" dirty="0"/>
          </a:p>
        </p:txBody>
      </p:sp>
      <p:sp>
        <p:nvSpPr>
          <p:cNvPr id="6" name="Text 2"/>
          <p:cNvSpPr/>
          <p:nvPr/>
        </p:nvSpPr>
        <p:spPr>
          <a:xfrm>
            <a:off x="294276" y="4319590"/>
            <a:ext cx="4572000" cy="514350"/>
          </a:xfrm>
          <a:prstGeom prst="rect">
            <a:avLst/>
          </a:prstGeom>
          <a:noFill/>
          <a:ln/>
        </p:spPr>
        <p:txBody>
          <a:bodyPr wrap="square" lIns="0" tIns="0" rIns="0" bIns="0" rtlCol="0" anchor="t"/>
          <a:lstStyle/>
          <a:p>
            <a:pPr algn="l">
              <a:lnSpc>
                <a:spcPts val="2025"/>
              </a:lnSpc>
            </a:pPr>
            <a:r>
              <a:rPr lang="en-US" sz="1400" b="0" kern="0" spc="-12" dirty="0" err="1">
                <a:solidFill>
                  <a:srgbClr val="FFFFFF"/>
                </a:solidFill>
                <a:latin typeface="Roboto" pitchFamily="34" charset="0"/>
                <a:ea typeface="Roboto" pitchFamily="34" charset="-122"/>
                <a:cs typeface="Roboto" pitchFamily="34" charset="-120"/>
              </a:rPr>
              <a:t>Ε</a:t>
            </a:r>
            <a:r>
              <a:rPr lang="en-US" sz="1400" b="0" kern="0" spc="-12" dirty="0">
                <a:solidFill>
                  <a:srgbClr val="FFFFFF"/>
                </a:solidFill>
                <a:latin typeface="Roboto" pitchFamily="34" charset="0"/>
                <a:ea typeface="Roboto" pitchFamily="34" charset="-122"/>
                <a:cs typeface="Roboto" pitchFamily="34" charset="-120"/>
              </a:rPr>
              <a:t>π</a:t>
            </a:r>
            <a:r>
              <a:rPr lang="en-US" sz="1400" b="0" kern="0" spc="-12" dirty="0" err="1">
                <a:solidFill>
                  <a:srgbClr val="FFFFFF"/>
                </a:solidFill>
                <a:latin typeface="Roboto" pitchFamily="34" charset="0"/>
                <a:ea typeface="Roboto" pitchFamily="34" charset="-122"/>
                <a:cs typeface="Roboto" pitchFamily="34" charset="-120"/>
              </a:rPr>
              <a:t>ι</a:t>
            </a:r>
            <a:r>
              <a:rPr lang="en-US" sz="1400" b="0" kern="0" spc="-12" dirty="0">
                <a:solidFill>
                  <a:srgbClr val="FFFFFF"/>
                </a:solidFill>
                <a:latin typeface="Roboto" pitchFamily="34" charset="0"/>
                <a:ea typeface="Roboto" pitchFamily="34" charset="-122"/>
                <a:cs typeface="Roboto" pitchFamily="34" charset="-120"/>
              </a:rPr>
              <a:t>β</a:t>
            </a:r>
            <a:r>
              <a:rPr lang="en-US" sz="1400" b="0" kern="0" spc="-12" dirty="0" err="1">
                <a:solidFill>
                  <a:srgbClr val="FFFFFF"/>
                </a:solidFill>
                <a:latin typeface="Roboto" pitchFamily="34" charset="0"/>
                <a:ea typeface="Roboto" pitchFamily="34" charset="-122"/>
                <a:cs typeface="Roboto" pitchFamily="34" charset="-120"/>
              </a:rPr>
              <a:t>λέ</a:t>
            </a:r>
            <a:r>
              <a:rPr lang="en-US" sz="1400" b="0" kern="0" spc="-12" dirty="0">
                <a:solidFill>
                  <a:srgbClr val="FFFFFF"/>
                </a:solidFill>
                <a:latin typeface="Roboto" pitchFamily="34" charset="0"/>
                <a:ea typeface="Roboto" pitchFamily="34" charset="-122"/>
                <a:cs typeface="Roboto" pitchFamily="34" charset="-120"/>
              </a:rPr>
              <a:t>π</a:t>
            </a:r>
            <a:r>
              <a:rPr lang="el-GR" sz="1400" b="0" kern="0" spc="-12">
                <a:solidFill>
                  <a:srgbClr val="FFFFFF"/>
                </a:solidFill>
                <a:latin typeface="Roboto" pitchFamily="34" charset="0"/>
                <a:ea typeface="Roboto" pitchFamily="34" charset="-122"/>
                <a:cs typeface="Roboto" pitchFamily="34" charset="-120"/>
              </a:rPr>
              <a:t>ουσα</a:t>
            </a:r>
            <a:r>
              <a:rPr lang="en-US" sz="1400" b="0" kern="0" spc="-12">
                <a:solidFill>
                  <a:srgbClr val="FFFFFF"/>
                </a:solidFill>
                <a:latin typeface="Roboto" pitchFamily="34" charset="0"/>
                <a:ea typeface="Roboto" pitchFamily="34" charset="-122"/>
                <a:cs typeface="Roboto" pitchFamily="34" charset="-120"/>
              </a:rPr>
              <a:t> </a:t>
            </a:r>
            <a:r>
              <a:rPr lang="en-US" sz="1400" b="0" kern="0" spc="-12" dirty="0">
                <a:solidFill>
                  <a:srgbClr val="FFFFFF"/>
                </a:solidFill>
                <a:latin typeface="Roboto" pitchFamily="34" charset="0"/>
                <a:ea typeface="Roboto" pitchFamily="34" charset="-122"/>
                <a:cs typeface="Roboto" pitchFamily="34" charset="-120"/>
              </a:rPr>
              <a:t>Καθηγήτρια : Αναστασία Κατσαουνίδου </a:t>
            </a:r>
            <a:endParaRPr lang="en-US" sz="1350" dirty="0"/>
          </a:p>
          <a:p>
            <a:pPr algn="l">
              <a:lnSpc>
                <a:spcPts val="2025"/>
              </a:lnSpc>
            </a:pPr>
            <a:r>
              <a:rPr lang="en-US" sz="1400" b="0" kern="0" spc="-12" dirty="0">
                <a:solidFill>
                  <a:srgbClr val="FFFFFF"/>
                </a:solidFill>
                <a:latin typeface="Roboto" pitchFamily="34" charset="0"/>
                <a:ea typeface="Roboto" pitchFamily="34" charset="-122"/>
                <a:cs typeface="Roboto" pitchFamily="34" charset="-120"/>
              </a:rPr>
              <a:t>Όνομα Φοιτήτριας : Μαρία Σκαρή Α.Μ : 18/089</a:t>
            </a:r>
            <a:endParaRPr lang="en-US" sz="1350" dirty="0"/>
          </a:p>
        </p:txBody>
      </p:sp>
      <p:sp>
        <p:nvSpPr>
          <p:cNvPr id="7" name="Shape 3"/>
          <p:cNvSpPr/>
          <p:nvPr/>
        </p:nvSpPr>
        <p:spPr>
          <a:xfrm rot="5400000">
            <a:off x="6571016" y="2572630"/>
            <a:ext cx="5144270" cy="0"/>
          </a:xfrm>
          <a:prstGeom prst="line">
            <a:avLst/>
          </a:prstGeom>
          <a:solidFill>
            <a:srgbClr val="FFFFFF"/>
          </a:solidFill>
          <a:ln w="5292">
            <a:solidFill>
              <a:srgbClr val="5F6078"/>
            </a:solidFill>
            <a:prstDash val="solid"/>
            <a:headEnd type="none"/>
            <a:tailEnd type="none"/>
          </a:ln>
        </p:spPr>
        <p:txBody>
          <a:bodyPr/>
          <a:lstStyle/>
          <a:p>
            <a:endParaRPr lang="el-GR"/>
          </a:p>
        </p:txBody>
      </p:sp>
      <p:pic>
        <p:nvPicPr>
          <p:cNvPr id="8" name="Image 1" descr="https://pitch-assets-ccb95893-de3f-4266-973c-20049231b248.s3.eu-west-1.amazonaws.com/try-pitch-pdf-export-logo.svg">
            <a:hlinkClick r:id="rId4"/>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6595" y="4803153"/>
            <a:ext cx="515221" cy="2273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234038" y="4155729"/>
            <a:ext cx="1828800" cy="514350"/>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Authentic Keffiyeh τρόπος φορεσιάς 1</a:t>
            </a:r>
            <a:endParaRPr lang="en-US" sz="1350" dirty="0"/>
          </a:p>
        </p:txBody>
      </p:sp>
      <p:sp>
        <p:nvSpPr>
          <p:cNvPr id="4" name="Text 1"/>
          <p:cNvSpPr/>
          <p:nvPr/>
        </p:nvSpPr>
        <p:spPr>
          <a:xfrm>
            <a:off x="471036" y="478038"/>
            <a:ext cx="9144000" cy="8382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Appropriation στο χώρο της μόδας Εικόνες </a:t>
            </a:r>
            <a:endParaRPr lang="en-US" sz="2700" dirty="0"/>
          </a:p>
          <a:p>
            <a:pPr algn="l"/>
            <a:r>
              <a:rPr lang="en-US" sz="2700" b="1" kern="0" spc="-12" dirty="0">
                <a:solidFill>
                  <a:srgbClr val="FFFFFF"/>
                </a:solidFill>
                <a:latin typeface="Libre Caslon Text" pitchFamily="34" charset="0"/>
                <a:ea typeface="Libre Caslon Text" pitchFamily="34" charset="-122"/>
                <a:cs typeface="Libre Caslon Text" pitchFamily="34" charset="-120"/>
              </a:rPr>
              <a:t>  </a:t>
            </a:r>
            <a:endParaRPr lang="en-US" sz="2700" dirty="0"/>
          </a:p>
        </p:txBody>
      </p:sp>
      <p:sp>
        <p:nvSpPr>
          <p:cNvPr id="5" name="Text 2"/>
          <p:cNvSpPr/>
          <p:nvPr/>
        </p:nvSpPr>
        <p:spPr>
          <a:xfrm>
            <a:off x="476250" y="1040274"/>
            <a:ext cx="8229600" cy="542925"/>
          </a:xfrm>
          <a:prstGeom prst="rect">
            <a:avLst/>
          </a:prstGeom>
          <a:noFill/>
          <a:ln/>
        </p:spPr>
        <p:txBody>
          <a:bodyPr wrap="square" lIns="0" tIns="0" rIns="0" bIns="0" rtlCol="0" anchor="t"/>
          <a:lstStyle/>
          <a:p>
            <a:pPr algn="l">
              <a:lnSpc>
                <a:spcPts val="2138"/>
              </a:lnSpc>
            </a:pPr>
            <a:r>
              <a:rPr lang="en-US" sz="1400" b="0" kern="0" spc="-12" dirty="0">
                <a:solidFill>
                  <a:srgbClr val="FFFFFF"/>
                </a:solidFill>
                <a:latin typeface="Roboto" pitchFamily="34" charset="0"/>
                <a:ea typeface="Roboto" pitchFamily="34" charset="-122"/>
                <a:cs typeface="Roboto" pitchFamily="34" charset="-120"/>
              </a:rPr>
              <a:t>Τέτοιες κατηγορίες αντιμετώπισε η Urban Outfitters με τα “αντιπολεμικά”</a:t>
            </a:r>
            <a:endParaRPr lang="en-US" sz="1350" dirty="0"/>
          </a:p>
          <a:p>
            <a:pPr algn="l">
              <a:lnSpc>
                <a:spcPts val="2138"/>
              </a:lnSpc>
            </a:pPr>
            <a:r>
              <a:rPr lang="en-US" sz="1400" b="0" kern="0" spc="-12" dirty="0">
                <a:solidFill>
                  <a:srgbClr val="FFFFFF"/>
                </a:solidFill>
                <a:latin typeface="Roboto" pitchFamily="34" charset="0"/>
                <a:ea typeface="Roboto" pitchFamily="34" charset="-122"/>
                <a:cs typeface="Roboto" pitchFamily="34" charset="-120"/>
              </a:rPr>
              <a:t>μαντίλα keffiyeh που στη πραγματικότητα είναι αραβικός τύπος χτενίσματος</a:t>
            </a:r>
            <a:endParaRPr lang="en-US" sz="1350" dirty="0"/>
          </a:p>
        </p:txBody>
      </p:sp>
      <p:sp>
        <p:nvSpPr>
          <p:cNvPr id="6" name="Text 3"/>
          <p:cNvSpPr/>
          <p:nvPr/>
        </p:nvSpPr>
        <p:spPr>
          <a:xfrm>
            <a:off x="876507" y="4155729"/>
            <a:ext cx="2743200" cy="514350"/>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Urban Outfitters Palestinian style keffiyehs as anti-war woven scarf</a:t>
            </a:r>
            <a:endParaRPr lang="en-US" sz="1350" dirty="0"/>
          </a:p>
        </p:txBody>
      </p:sp>
      <p:pic>
        <p:nvPicPr>
          <p:cNvPr id="7" name="Image 0" descr="https://pitch-assets-ccb95893-de3f-4266-973c-20049231b248.s3.eu-west-1.amazonaws.com/0813f9af-15f7-43ff-8595-df6b749eec6b?pitch-bytes=176335&amp;pitch-content-type=image%2Fpng"/>
          <p:cNvPicPr>
            <a:picLocks noChangeAspect="1"/>
          </p:cNvPicPr>
          <p:nvPr/>
        </p:nvPicPr>
        <p:blipFill>
          <a:blip r:embed="rId3"/>
          <a:srcRect/>
          <a:stretch/>
        </p:blipFill>
        <p:spPr>
          <a:xfrm>
            <a:off x="767956" y="1779573"/>
            <a:ext cx="2827695" cy="2267429"/>
          </a:xfrm>
          <a:prstGeom prst="rect">
            <a:avLst/>
          </a:prstGeom>
        </p:spPr>
      </p:pic>
      <p:pic>
        <p:nvPicPr>
          <p:cNvPr id="8" name="Image 1" descr="https://pitch-assets-ccb95893-de3f-4266-973c-20049231b248.s3.eu-west-1.amazonaws.com/adeca692-2353-444b-864a-f90cf6716410?pitch-bytes=352624&amp;pitch-content-type=image%2Fpng"/>
          <p:cNvPicPr>
            <a:picLocks noChangeAspect="1"/>
          </p:cNvPicPr>
          <p:nvPr/>
        </p:nvPicPr>
        <p:blipFill>
          <a:blip r:embed="rId4"/>
          <a:srcRect l="1152" t="51456" r="1152" b="434"/>
          <a:stretch/>
        </p:blipFill>
        <p:spPr>
          <a:xfrm>
            <a:off x="3884646" y="1779573"/>
            <a:ext cx="2202110" cy="2267429"/>
          </a:xfrm>
          <a:prstGeom prst="rect">
            <a:avLst/>
          </a:prstGeom>
        </p:spPr>
      </p:pic>
      <p:pic>
        <p:nvPicPr>
          <p:cNvPr id="9" name="Image 2" descr="https://pitch-assets-ccb95893-de3f-4266-973c-20049231b248.s3.eu-west-1.amazonaws.com/89432220-0d4d-4106-b136-03ea8dc6a02b?pitch-bytes=629388&amp;pitch-content-type=image%2Fpng"/>
          <p:cNvPicPr>
            <a:picLocks noChangeAspect="1"/>
          </p:cNvPicPr>
          <p:nvPr/>
        </p:nvPicPr>
        <p:blipFill>
          <a:blip r:embed="rId5"/>
          <a:srcRect l="1765" r="44315"/>
          <a:stretch/>
        </p:blipFill>
        <p:spPr>
          <a:xfrm>
            <a:off x="6368731" y="1779573"/>
            <a:ext cx="1760810" cy="2267429"/>
          </a:xfrm>
          <a:prstGeom prst="rect">
            <a:avLst/>
          </a:prstGeom>
        </p:spPr>
      </p:pic>
      <p:sp>
        <p:nvSpPr>
          <p:cNvPr id="10" name="Text 4"/>
          <p:cNvSpPr/>
          <p:nvPr/>
        </p:nvSpPr>
        <p:spPr>
          <a:xfrm>
            <a:off x="6496089" y="4155729"/>
            <a:ext cx="1828800" cy="514350"/>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Authentic Keffiyeh τρόπος φορεσιάς 2</a:t>
            </a:r>
            <a:endParaRPr lang="en-US" sz="1350" dirty="0"/>
          </a:p>
        </p:txBody>
      </p:sp>
      <p:pic>
        <p:nvPicPr>
          <p:cNvPr id="11" name="Image 3" descr="https://pitch-assets-ccb95893-de3f-4266-973c-20049231b248.s3.eu-west-1.amazonaws.com/try-pitch-pdf-export-logo.svg">
            <a:hlinkClick r:id="rId6"/>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6595" y="4803153"/>
            <a:ext cx="515221" cy="2273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B1C26"/>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e85d8fcb-cc49-4109-9d61-e7b906aa3332?pitch-bytes=280664&amp;pitch-content-type=image%2Fpng"/>
          <p:cNvPicPr>
            <a:picLocks noChangeAspect="1"/>
          </p:cNvPicPr>
          <p:nvPr/>
        </p:nvPicPr>
        <p:blipFill>
          <a:blip r:embed="rId3"/>
          <a:srcRect l="27637" r="30167"/>
          <a:stretch/>
        </p:blipFill>
        <p:spPr>
          <a:xfrm>
            <a:off x="-77" y="1218"/>
            <a:ext cx="2417249" cy="5143283"/>
          </a:xfrm>
          <a:prstGeom prst="rect">
            <a:avLst/>
          </a:prstGeom>
        </p:spPr>
      </p:pic>
      <p:pic>
        <p:nvPicPr>
          <p:cNvPr id="4" name="Image 1" descr="https://pitch-assets-ccb95893-de3f-4266-973c-20049231b248.s3.eu-west-1.amazonaws.com/d7844984-fa93-48b5-b8d1-10936a980535?pitch-bytes=888391&amp;pitch-content-type=image%2Fpng"/>
          <p:cNvPicPr>
            <a:picLocks noChangeAspect="1"/>
          </p:cNvPicPr>
          <p:nvPr/>
        </p:nvPicPr>
        <p:blipFill>
          <a:blip r:embed="rId4"/>
          <a:srcRect l="12213" r="14971"/>
          <a:stretch/>
        </p:blipFill>
        <p:spPr>
          <a:xfrm>
            <a:off x="6740965" y="-2540"/>
            <a:ext cx="2398643" cy="5143283"/>
          </a:xfrm>
          <a:prstGeom prst="rect">
            <a:avLst/>
          </a:prstGeom>
        </p:spPr>
      </p:pic>
      <p:sp>
        <p:nvSpPr>
          <p:cNvPr id="5" name="Text 0"/>
          <p:cNvSpPr/>
          <p:nvPr/>
        </p:nvSpPr>
        <p:spPr>
          <a:xfrm>
            <a:off x="2536340" y="171034"/>
            <a:ext cx="4572000" cy="8382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Appropriation στο χώρο της μόδας Εικόνες </a:t>
            </a:r>
            <a:endParaRPr lang="en-US" sz="2700" dirty="0"/>
          </a:p>
        </p:txBody>
      </p:sp>
      <p:sp>
        <p:nvSpPr>
          <p:cNvPr id="6" name="Text 1"/>
          <p:cNvSpPr/>
          <p:nvPr/>
        </p:nvSpPr>
        <p:spPr>
          <a:xfrm>
            <a:off x="2689245" y="1197241"/>
            <a:ext cx="4572000" cy="560070"/>
          </a:xfrm>
          <a:prstGeom prst="rect">
            <a:avLst/>
          </a:prstGeom>
          <a:noFill/>
          <a:ln/>
        </p:spPr>
        <p:txBody>
          <a:bodyPr wrap="square" lIns="0" tIns="0" rIns="0" bIns="0" rtlCol="0" anchor="t"/>
          <a:lstStyle/>
          <a:p>
            <a:pPr algn="l">
              <a:lnSpc>
                <a:spcPts val="2205"/>
              </a:lnSpc>
            </a:pPr>
            <a:r>
              <a:rPr lang="en-US" sz="1600" b="0" kern="0" spc="-12" dirty="0">
                <a:solidFill>
                  <a:srgbClr val="FFFFFF"/>
                </a:solidFill>
                <a:latin typeface="Roboto" pitchFamily="34" charset="0"/>
                <a:ea typeface="Roboto" pitchFamily="34" charset="-122"/>
                <a:cs typeface="Roboto" pitchFamily="34" charset="-120"/>
              </a:rPr>
              <a:t>Η NIKE έχει κατηγορηθεί τρεις φορές για οικειοποίηση </a:t>
            </a:r>
            <a:endParaRPr lang="en-US" sz="1575" dirty="0"/>
          </a:p>
        </p:txBody>
      </p:sp>
      <p:sp>
        <p:nvSpPr>
          <p:cNvPr id="7" name="Text 2"/>
          <p:cNvSpPr/>
          <p:nvPr/>
        </p:nvSpPr>
        <p:spPr>
          <a:xfrm>
            <a:off x="2293069" y="2005429"/>
            <a:ext cx="4572000" cy="1285875"/>
          </a:xfrm>
          <a:prstGeom prst="rect">
            <a:avLst/>
          </a:prstGeom>
          <a:noFill/>
          <a:ln/>
        </p:spPr>
        <p:txBody>
          <a:bodyPr wrap="square" lIns="0" tIns="0" rIns="0" bIns="0" rtlCol="0" anchor="t"/>
          <a:lstStyle/>
          <a:p>
            <a:pPr algn="ctr">
              <a:lnSpc>
                <a:spcPts val="2025"/>
              </a:lnSpc>
            </a:pPr>
            <a:r>
              <a:rPr lang="en-US" sz="1400" b="0" kern="0" spc="-12" dirty="0">
                <a:solidFill>
                  <a:srgbClr val="FFFFFF"/>
                </a:solidFill>
                <a:latin typeface="Roboto" pitchFamily="34" charset="0"/>
                <a:ea typeface="Roboto" pitchFamily="34" charset="-122"/>
                <a:cs typeface="Roboto" pitchFamily="34" charset="-120"/>
              </a:rPr>
              <a:t>Οι κατηγορίες ξεκινήσαν με τη σειρά Nike Pro Tattoo Tech Collection στην οποία χρησιμοποίησαν στα γυναικεία κολάν το μοτίβο </a:t>
            </a:r>
            <a:r>
              <a:rPr lang="en-US" sz="1400" b="0" i="1" kern="0" spc="-12" dirty="0">
                <a:solidFill>
                  <a:srgbClr val="FFFFFF"/>
                </a:solidFill>
                <a:latin typeface="Roboto" pitchFamily="34" charset="0"/>
                <a:ea typeface="Roboto" pitchFamily="34" charset="-122"/>
                <a:cs typeface="Roboto" pitchFamily="34" charset="-120"/>
              </a:rPr>
              <a:t>pe’a </a:t>
            </a:r>
            <a:r>
              <a:rPr lang="en-US" sz="1400" b="0" kern="0" spc="-12" dirty="0">
                <a:solidFill>
                  <a:srgbClr val="FFFFFF"/>
                </a:solidFill>
                <a:latin typeface="Roboto" pitchFamily="34" charset="0"/>
                <a:ea typeface="Roboto" pitchFamily="34" charset="-122"/>
                <a:cs typeface="Roboto" pitchFamily="34" charset="-120"/>
              </a:rPr>
              <a:t> όπου αποτελούν χαρακτηριστικά ανδρικά τατουάζ Samoa)</a:t>
            </a:r>
            <a:endParaRPr lang="en-US" sz="1350" dirty="0"/>
          </a:p>
        </p:txBody>
      </p:sp>
      <p:sp>
        <p:nvSpPr>
          <p:cNvPr id="8" name="Text 3"/>
          <p:cNvSpPr/>
          <p:nvPr/>
        </p:nvSpPr>
        <p:spPr>
          <a:xfrm>
            <a:off x="2536340" y="3396444"/>
            <a:ext cx="4039787" cy="1285875"/>
          </a:xfrm>
          <a:prstGeom prst="rect">
            <a:avLst/>
          </a:prstGeom>
          <a:noFill/>
          <a:ln/>
        </p:spPr>
        <p:txBody>
          <a:bodyPr wrap="square" lIns="0" tIns="0" rIns="0" bIns="0" rtlCol="0" anchor="t"/>
          <a:lstStyle/>
          <a:p>
            <a:pPr algn="ctr">
              <a:lnSpc>
                <a:spcPts val="2025"/>
              </a:lnSpc>
            </a:pPr>
            <a:r>
              <a:rPr lang="en-US" sz="1400" b="0" kern="0" spc="-12" dirty="0">
                <a:solidFill>
                  <a:srgbClr val="FFFFFF"/>
                </a:solidFill>
                <a:latin typeface="Roboto" pitchFamily="34" charset="0"/>
                <a:ea typeface="Roboto" pitchFamily="34" charset="-122"/>
                <a:cs typeface="Roboto" pitchFamily="34" charset="-120"/>
              </a:rPr>
              <a:t>Η Nike ανακάλεσε γρήγορα την σειρά ζητώντας συγνώμη μετά από μια  αναφορά που μάζεψε 750 υπογραφές λόγω της διαμάχης που η σειρά προκάλεσε ανάμεσα στη Αυστραλία και τη Νέα Ζηλανδία.   </a:t>
            </a:r>
            <a:endParaRPr lang="en-US" sz="1350" dirty="0"/>
          </a:p>
        </p:txBody>
      </p:sp>
      <p:pic>
        <p:nvPicPr>
          <p:cNvPr id="9" name="Image 2" descr="https://pitch-assets-ccb95893-de3f-4266-973c-20049231b248.s3.eu-west-1.amazonaws.com/try-pitch-pdf-export-logo.svg">
            <a:hlinkClick r:id="rId5"/>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6595" y="4803153"/>
            <a:ext cx="515221" cy="2273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1B1C26"/>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b6dcb979-f177-489c-856a-004885f09a25?pitch-bytes=815711&amp;pitch-content-type=image%2Fpng"/>
          <p:cNvPicPr>
            <a:picLocks noChangeAspect="1"/>
          </p:cNvPicPr>
          <p:nvPr/>
        </p:nvPicPr>
        <p:blipFill>
          <a:blip r:embed="rId3"/>
          <a:srcRect l="7179" t="2849" r="3015" b="1628"/>
          <a:stretch/>
        </p:blipFill>
        <p:spPr>
          <a:xfrm>
            <a:off x="692011" y="2030095"/>
            <a:ext cx="3883407" cy="2183665"/>
          </a:xfrm>
          <a:prstGeom prst="rect">
            <a:avLst/>
          </a:prstGeom>
        </p:spPr>
      </p:pic>
      <p:pic>
        <p:nvPicPr>
          <p:cNvPr id="4" name="Image 1" descr="https://pitch-assets-ccb95893-de3f-4266-973c-20049231b248.s3.eu-west-1.amazonaws.com/8440138f-b734-4e1b-b1af-19c9738f2cee?pitch-bytes=506933&amp;pitch-content-type=image%2Fpng"/>
          <p:cNvPicPr>
            <a:picLocks noChangeAspect="1"/>
          </p:cNvPicPr>
          <p:nvPr/>
        </p:nvPicPr>
        <p:blipFill>
          <a:blip r:embed="rId4"/>
          <a:srcRect l="395" r="387" b="11395"/>
          <a:stretch/>
        </p:blipFill>
        <p:spPr>
          <a:xfrm flipH="1">
            <a:off x="4863811" y="2030095"/>
            <a:ext cx="3695178" cy="2183665"/>
          </a:xfrm>
          <a:prstGeom prst="rect">
            <a:avLst/>
          </a:prstGeom>
        </p:spPr>
      </p:pic>
      <p:sp>
        <p:nvSpPr>
          <p:cNvPr id="5" name="Text 0"/>
          <p:cNvSpPr/>
          <p:nvPr/>
        </p:nvSpPr>
        <p:spPr>
          <a:xfrm>
            <a:off x="532069" y="1002604"/>
            <a:ext cx="8229600" cy="840105"/>
          </a:xfrm>
          <a:prstGeom prst="rect">
            <a:avLst/>
          </a:prstGeom>
          <a:noFill/>
          <a:ln/>
        </p:spPr>
        <p:txBody>
          <a:bodyPr wrap="square" lIns="0" tIns="0" rIns="0" bIns="0" rtlCol="0" anchor="t"/>
          <a:lstStyle/>
          <a:p>
            <a:pPr algn="l">
              <a:lnSpc>
                <a:spcPts val="2205"/>
              </a:lnSpc>
            </a:pPr>
            <a:r>
              <a:rPr lang="en-US" sz="1600" b="0" kern="0" spc="-12" dirty="0">
                <a:solidFill>
                  <a:srgbClr val="FFFFFF"/>
                </a:solidFill>
                <a:latin typeface="Roboto" pitchFamily="34" charset="0"/>
                <a:ea typeface="Roboto" pitchFamily="34" charset="-122"/>
                <a:cs typeface="Roboto" pitchFamily="34" charset="-120"/>
              </a:rPr>
              <a:t>Το 2016 η ΝΙΚΕ κατηγορήθηκε ξανά για οικειοποίηση, αυτή τη φορά για τα sneakers </a:t>
            </a:r>
            <a:r>
              <a:rPr lang="en-US" sz="1600" b="0" kern="0" spc="-12" dirty="0">
                <a:solidFill>
                  <a:schemeClr val="bg1"/>
                </a:solidFill>
                <a:latin typeface="Roboto" pitchFamily="34" charset="0"/>
                <a:ea typeface="Roboto" pitchFamily="34" charset="-122"/>
                <a:cs typeface="Roboto" pitchFamily="34" charset="-120"/>
              </a:rPr>
              <a:t>Air Jordan XII (12) όπου το σχήμα τους παραπέμπει στην αυτοκρατορική Ιαπωνική σημαία κατά τη διάρκεια του Παγκόσμιου Β΄πολέμου, </a:t>
            </a:r>
            <a:endParaRPr lang="en-US" sz="1575" dirty="0">
              <a:solidFill>
                <a:schemeClr val="bg1"/>
              </a:solidFill>
            </a:endParaRPr>
          </a:p>
        </p:txBody>
      </p:sp>
      <p:sp>
        <p:nvSpPr>
          <p:cNvPr id="6" name="Text 1"/>
          <p:cNvSpPr/>
          <p:nvPr/>
        </p:nvSpPr>
        <p:spPr>
          <a:xfrm>
            <a:off x="534999" y="478038"/>
            <a:ext cx="82296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Appropriation στο χώρο της μόδας ΝΙΚΕ </a:t>
            </a:r>
            <a:endParaRPr lang="en-US" sz="2700" dirty="0"/>
          </a:p>
        </p:txBody>
      </p:sp>
      <p:sp>
        <p:nvSpPr>
          <p:cNvPr id="7" name="Text 2"/>
          <p:cNvSpPr/>
          <p:nvPr/>
        </p:nvSpPr>
        <p:spPr>
          <a:xfrm>
            <a:off x="1991931" y="4341587"/>
            <a:ext cx="1828800" cy="240030"/>
          </a:xfrm>
          <a:prstGeom prst="rect">
            <a:avLst/>
          </a:prstGeom>
          <a:noFill/>
          <a:ln/>
        </p:spPr>
        <p:txBody>
          <a:bodyPr wrap="none" lIns="0" tIns="0" rIns="0" bIns="0" rtlCol="0" anchor="t">
            <a:spAutoFit/>
          </a:bodyPr>
          <a:lstStyle/>
          <a:p>
            <a:pPr algn="l">
              <a:lnSpc>
                <a:spcPts val="1890"/>
              </a:lnSpc>
            </a:pPr>
            <a:r>
              <a:rPr lang="en-US" sz="1400" b="0" kern="0" spc="-12" dirty="0">
                <a:solidFill>
                  <a:srgbClr val="FFFFFF"/>
                </a:solidFill>
                <a:latin typeface="Roboto" pitchFamily="34" charset="0"/>
                <a:ea typeface="Roboto" pitchFamily="34" charset="-122"/>
                <a:cs typeface="Roboto" pitchFamily="34" charset="-120"/>
              </a:rPr>
              <a:t>Air Jordan XII red</a:t>
            </a:r>
            <a:endParaRPr lang="en-US" sz="1350" dirty="0"/>
          </a:p>
        </p:txBody>
      </p:sp>
      <p:sp>
        <p:nvSpPr>
          <p:cNvPr id="8" name="Text 3"/>
          <p:cNvSpPr/>
          <p:nvPr/>
        </p:nvSpPr>
        <p:spPr>
          <a:xfrm>
            <a:off x="5598505" y="4343859"/>
            <a:ext cx="2743200" cy="240030"/>
          </a:xfrm>
          <a:prstGeom prst="rect">
            <a:avLst/>
          </a:prstGeom>
          <a:noFill/>
          <a:ln/>
        </p:spPr>
        <p:txBody>
          <a:bodyPr wrap="square" lIns="0" tIns="0" rIns="0" bIns="0" rtlCol="0" anchor="t"/>
          <a:lstStyle/>
          <a:p>
            <a:pPr algn="l">
              <a:lnSpc>
                <a:spcPts val="1890"/>
              </a:lnSpc>
            </a:pPr>
            <a:r>
              <a:rPr lang="en-US" sz="1400" b="0" kern="0" spc="-12" dirty="0">
                <a:solidFill>
                  <a:srgbClr val="FFFFFF"/>
                </a:solidFill>
                <a:latin typeface="Roboto" pitchFamily="34" charset="0"/>
                <a:ea typeface="Roboto" pitchFamily="34" charset="-122"/>
                <a:cs typeface="Roboto" pitchFamily="34" charset="-120"/>
              </a:rPr>
              <a:t>Imperial Japanese army flag</a:t>
            </a:r>
            <a:endParaRPr lang="en-US" sz="1350" dirty="0"/>
          </a:p>
        </p:txBody>
      </p:sp>
      <p:pic>
        <p:nvPicPr>
          <p:cNvPr id="9" name="Image 2" descr="https://pitch-assets-ccb95893-de3f-4266-973c-20049231b248.s3.eu-west-1.amazonaws.com/try-pitch-pdf-export-logo.svg">
            <a:hlinkClick r:id="rId5"/>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6595" y="4803153"/>
            <a:ext cx="515221" cy="2273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B1C26"/>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23a3bdf9-3f0a-4bc4-9558-acd0e6e070ad?pitch-bytes=101783&amp;pitch-content-type=image%2Fpng"/>
          <p:cNvPicPr>
            <a:picLocks noChangeAspect="1"/>
          </p:cNvPicPr>
          <p:nvPr/>
        </p:nvPicPr>
        <p:blipFill>
          <a:blip r:embed="rId3"/>
          <a:srcRect l="13745" t="12388" r="8532" b="12388"/>
          <a:stretch/>
        </p:blipFill>
        <p:spPr>
          <a:xfrm>
            <a:off x="3274616" y="2028688"/>
            <a:ext cx="2210087" cy="2124595"/>
          </a:xfrm>
          <a:prstGeom prst="rect">
            <a:avLst/>
          </a:prstGeom>
        </p:spPr>
      </p:pic>
      <p:pic>
        <p:nvPicPr>
          <p:cNvPr id="4" name="Image 1" descr="https://pitch-assets-ccb95893-de3f-4266-973c-20049231b248.s3.eu-west-1.amazonaws.com/68fb9763-8fb4-4894-a995-e755c8b8cdba?pitch-bytes=1456348&amp;pitch-content-type=image%2Fpng"/>
          <p:cNvPicPr>
            <a:picLocks noChangeAspect="1"/>
          </p:cNvPicPr>
          <p:nvPr/>
        </p:nvPicPr>
        <p:blipFill>
          <a:blip r:embed="rId4"/>
          <a:srcRect l="4421" r="3422"/>
          <a:stretch/>
        </p:blipFill>
        <p:spPr>
          <a:xfrm>
            <a:off x="363173" y="2027760"/>
            <a:ext cx="2741780" cy="2125523"/>
          </a:xfrm>
          <a:prstGeom prst="rect">
            <a:avLst/>
          </a:prstGeom>
        </p:spPr>
      </p:pic>
      <p:pic>
        <p:nvPicPr>
          <p:cNvPr id="5" name="Image 2" descr="https://pitch-assets-ccb95893-de3f-4266-973c-20049231b248.s3.eu-west-1.amazonaws.com/6ee02260-b9d1-4cbf-8fcc-dc7539ff177a?pitch-bytes=679042&amp;pitch-content-type=image%2Fpng"/>
          <p:cNvPicPr>
            <a:picLocks noChangeAspect="1"/>
          </p:cNvPicPr>
          <p:nvPr/>
        </p:nvPicPr>
        <p:blipFill>
          <a:blip r:embed="rId5"/>
          <a:srcRect l="9697" r="2882" b="5611"/>
          <a:stretch/>
        </p:blipFill>
        <p:spPr>
          <a:xfrm>
            <a:off x="5633377" y="2028688"/>
            <a:ext cx="3031691" cy="2124596"/>
          </a:xfrm>
          <a:prstGeom prst="rect">
            <a:avLst/>
          </a:prstGeom>
        </p:spPr>
      </p:pic>
      <p:sp>
        <p:nvSpPr>
          <p:cNvPr id="6" name="Text 0"/>
          <p:cNvSpPr/>
          <p:nvPr/>
        </p:nvSpPr>
        <p:spPr>
          <a:xfrm>
            <a:off x="866983" y="4359798"/>
            <a:ext cx="1828800" cy="280035"/>
          </a:xfrm>
          <a:prstGeom prst="rect">
            <a:avLst/>
          </a:prstGeom>
          <a:noFill/>
          <a:ln/>
        </p:spPr>
        <p:txBody>
          <a:bodyPr wrap="none" lIns="0" tIns="0" rIns="0" bIns="0" rtlCol="0" anchor="t">
            <a:spAutoFit/>
          </a:bodyPr>
          <a:lstStyle/>
          <a:p>
            <a:pPr algn="l">
              <a:lnSpc>
                <a:spcPts val="2205"/>
              </a:lnSpc>
            </a:pPr>
            <a:r>
              <a:rPr lang="en-US" sz="1600" b="0" kern="0" spc="-12" dirty="0">
                <a:solidFill>
                  <a:srgbClr val="FFFFFF"/>
                </a:solidFill>
                <a:latin typeface="Roboto" pitchFamily="34" charset="0"/>
                <a:ea typeface="Roboto" pitchFamily="34" charset="-122"/>
                <a:cs typeface="Roboto" pitchFamily="34" charset="-120"/>
              </a:rPr>
              <a:t>AIR Max 270 "Allah" </a:t>
            </a:r>
            <a:endParaRPr lang="en-US" sz="1575" dirty="0"/>
          </a:p>
        </p:txBody>
      </p:sp>
      <p:sp>
        <p:nvSpPr>
          <p:cNvPr id="7" name="Text 1"/>
          <p:cNvSpPr/>
          <p:nvPr/>
        </p:nvSpPr>
        <p:spPr>
          <a:xfrm>
            <a:off x="6234913" y="4364976"/>
            <a:ext cx="2743200" cy="300038"/>
          </a:xfrm>
          <a:prstGeom prst="rect">
            <a:avLst/>
          </a:prstGeom>
          <a:noFill/>
          <a:ln/>
        </p:spPr>
        <p:txBody>
          <a:bodyPr wrap="none" lIns="0" tIns="0" rIns="0" bIns="0" rtlCol="0" anchor="t">
            <a:spAutoFit/>
          </a:bodyPr>
          <a:lstStyle/>
          <a:p>
            <a:pPr algn="l">
              <a:lnSpc>
                <a:spcPts val="2363"/>
              </a:lnSpc>
            </a:pPr>
            <a:r>
              <a:rPr lang="en-US" sz="1600" b="0" kern="0" spc="-12" dirty="0">
                <a:solidFill>
                  <a:srgbClr val="FFFFFF"/>
                </a:solidFill>
                <a:latin typeface="Roboto" pitchFamily="34" charset="0"/>
                <a:ea typeface="Roboto" pitchFamily="34" charset="-122"/>
                <a:cs typeface="Roboto" pitchFamily="34" charset="-120"/>
              </a:rPr>
              <a:t>AIR Max 270"Allah"sole</a:t>
            </a:r>
            <a:endParaRPr lang="en-US" sz="1575" dirty="0"/>
          </a:p>
        </p:txBody>
      </p:sp>
      <p:sp>
        <p:nvSpPr>
          <p:cNvPr id="8" name="Text 2"/>
          <p:cNvSpPr/>
          <p:nvPr/>
        </p:nvSpPr>
        <p:spPr>
          <a:xfrm>
            <a:off x="3760270" y="4362213"/>
            <a:ext cx="1828800" cy="280035"/>
          </a:xfrm>
          <a:prstGeom prst="rect">
            <a:avLst/>
          </a:prstGeom>
          <a:noFill/>
          <a:ln/>
        </p:spPr>
        <p:txBody>
          <a:bodyPr wrap="none" lIns="0" tIns="0" rIns="0" bIns="0" rtlCol="0" anchor="t">
            <a:spAutoFit/>
          </a:bodyPr>
          <a:lstStyle/>
          <a:p>
            <a:pPr algn="l">
              <a:lnSpc>
                <a:spcPts val="2205"/>
              </a:lnSpc>
            </a:pPr>
            <a:r>
              <a:rPr lang="en-US" sz="1600" b="0" kern="0" spc="-12" dirty="0">
                <a:solidFill>
                  <a:srgbClr val="FFFFFF"/>
                </a:solidFill>
                <a:latin typeface="Roboto" pitchFamily="34" charset="0"/>
                <a:ea typeface="Roboto" pitchFamily="34" charset="-122"/>
                <a:cs typeface="Roboto" pitchFamily="34" charset="-120"/>
              </a:rPr>
              <a:t>Allah in Arabic</a:t>
            </a:r>
            <a:endParaRPr lang="en-US" sz="1575" dirty="0"/>
          </a:p>
        </p:txBody>
      </p:sp>
      <p:sp>
        <p:nvSpPr>
          <p:cNvPr id="9" name="Text 3"/>
          <p:cNvSpPr/>
          <p:nvPr/>
        </p:nvSpPr>
        <p:spPr>
          <a:xfrm>
            <a:off x="471036" y="478038"/>
            <a:ext cx="82296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Appropriation στο χώρο της μόδας ΝΙΚΕ</a:t>
            </a:r>
            <a:endParaRPr lang="en-US" sz="2700" dirty="0"/>
          </a:p>
        </p:txBody>
      </p:sp>
      <p:sp>
        <p:nvSpPr>
          <p:cNvPr id="10" name="Text 4"/>
          <p:cNvSpPr/>
          <p:nvPr/>
        </p:nvSpPr>
        <p:spPr>
          <a:xfrm>
            <a:off x="476250" y="1040274"/>
            <a:ext cx="8229600" cy="771525"/>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Τo 2019 κυκλοφόρησαν τα Air Max 270 trainer όπου στην σόλα και στο πίσω μέρος τους το λογότυπο της Air θύμιζε την Αραβική λέξη «Αλλάχ» πράγμα που εξόργισε την μουσουλμανική κοινότητα. Η </a:t>
            </a:r>
            <a:r>
              <a:rPr lang="en-US" sz="1400" b="0" u="sng" kern="0" spc="-12" dirty="0">
                <a:solidFill>
                  <a:srgbClr val="FFFFFF"/>
                </a:solidFill>
                <a:latin typeface="Roboto" pitchFamily="34" charset="0"/>
                <a:ea typeface="Roboto" pitchFamily="34" charset="-122"/>
                <a:cs typeface="Roboto" pitchFamily="34" charset="-120"/>
                <a:hlinkClick r:id="rId6">
                  <a:extLst>
                    <a:ext uri="{A12FA001-AC4F-418D-AE19-62706E023703}">
                      <ahyp:hlinkClr xmlns:ahyp="http://schemas.microsoft.com/office/drawing/2018/hyperlinkcolor" val="tx"/>
                    </a:ext>
                  </a:extLst>
                </a:hlinkClick>
              </a:rPr>
              <a:t>Saiqa Noreen</a:t>
            </a:r>
            <a:r>
              <a:rPr lang="en-US" sz="1400" b="0" kern="0" spc="-12" dirty="0">
                <a:solidFill>
                  <a:srgbClr val="FFFFFF"/>
                </a:solidFill>
                <a:latin typeface="Roboto" pitchFamily="34" charset="0"/>
                <a:ea typeface="Roboto" pitchFamily="34" charset="-122"/>
                <a:cs typeface="Roboto" pitchFamily="34" charset="-120"/>
              </a:rPr>
              <a:t> ξεκίνησε μία αίτηση για την αφίρεση των παπουτσιών στην Change.org και μάζεψέ 14,000 υπογραφές </a:t>
            </a:r>
            <a:endParaRPr lang="en-US" sz="1350" dirty="0"/>
          </a:p>
        </p:txBody>
      </p:sp>
      <p:pic>
        <p:nvPicPr>
          <p:cNvPr id="11" name="Image 3" descr="https://pitch-assets-ccb95893-de3f-4266-973c-20049231b248.s3.eu-west-1.amazonaws.com/try-pitch-pdf-export-logo.svg">
            <a:hlinkClick r:id="rId7"/>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36595" y="4803153"/>
            <a:ext cx="515221" cy="2273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1B1C26"/>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64a54bcb-0584-455f-a1c8-3488112df5c0?pitch-bytes=426444&amp;pitch-content-type=image%2Fpng"/>
          <p:cNvPicPr>
            <a:picLocks noChangeAspect="1"/>
          </p:cNvPicPr>
          <p:nvPr/>
        </p:nvPicPr>
        <p:blipFill>
          <a:blip r:embed="rId3"/>
          <a:srcRect l="11288" t="10762" r="9724" b="2509"/>
          <a:stretch/>
        </p:blipFill>
        <p:spPr>
          <a:xfrm>
            <a:off x="934296" y="1975849"/>
            <a:ext cx="3236136" cy="2170604"/>
          </a:xfrm>
          <a:prstGeom prst="rect">
            <a:avLst/>
          </a:prstGeom>
        </p:spPr>
      </p:pic>
      <p:sp>
        <p:nvSpPr>
          <p:cNvPr id="4" name="Text 0"/>
          <p:cNvSpPr/>
          <p:nvPr/>
        </p:nvSpPr>
        <p:spPr>
          <a:xfrm>
            <a:off x="933894" y="1174405"/>
            <a:ext cx="7315200" cy="514350"/>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Η ΝΙΚΕ έκανε ένα ακόμα λάθος σχεδιασμό, αυτή τη φορά το 2011 χρησιμοποίησε το κλασικό μοτίβο mola της κοινότητας Guna του Παναμά ως φόντο στα sneakers Air Force 1 Puerto Rico</a:t>
            </a:r>
            <a:endParaRPr lang="en-US" sz="1350" dirty="0"/>
          </a:p>
        </p:txBody>
      </p:sp>
      <p:pic>
        <p:nvPicPr>
          <p:cNvPr id="5" name="Image 1" descr="https://pitch-assets-ccb95893-de3f-4266-973c-20049231b248.s3.eu-west-1.amazonaws.com/24d7ba88-4e04-4b31-a788-99d127f65a26?pitch-bytes=1182914&amp;pitch-content-type=image%2Fpng"/>
          <p:cNvPicPr>
            <a:picLocks noChangeAspect="1"/>
          </p:cNvPicPr>
          <p:nvPr/>
        </p:nvPicPr>
        <p:blipFill>
          <a:blip r:embed="rId4"/>
          <a:srcRect l="3612" t="2849" r="4089" b="2035"/>
          <a:stretch/>
        </p:blipFill>
        <p:spPr>
          <a:xfrm>
            <a:off x="5005328" y="1972091"/>
            <a:ext cx="3108143" cy="2174362"/>
          </a:xfrm>
          <a:prstGeom prst="rect">
            <a:avLst/>
          </a:prstGeom>
        </p:spPr>
      </p:pic>
      <p:sp>
        <p:nvSpPr>
          <p:cNvPr id="6" name="Text 1"/>
          <p:cNvSpPr/>
          <p:nvPr/>
        </p:nvSpPr>
        <p:spPr>
          <a:xfrm>
            <a:off x="534999" y="552464"/>
            <a:ext cx="82296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Appropriation στο χώρο της μόδας ΝΙΚΕ </a:t>
            </a:r>
            <a:endParaRPr lang="en-US" sz="2700" dirty="0"/>
          </a:p>
        </p:txBody>
      </p:sp>
      <p:sp>
        <p:nvSpPr>
          <p:cNvPr id="7" name="Text 2"/>
          <p:cNvSpPr/>
          <p:nvPr/>
        </p:nvSpPr>
        <p:spPr>
          <a:xfrm>
            <a:off x="1457230" y="4341914"/>
            <a:ext cx="2743200" cy="240030"/>
          </a:xfrm>
          <a:prstGeom prst="rect">
            <a:avLst/>
          </a:prstGeom>
          <a:noFill/>
          <a:ln/>
        </p:spPr>
        <p:txBody>
          <a:bodyPr wrap="square" lIns="0" tIns="0" rIns="0" bIns="0" rtlCol="0" anchor="t"/>
          <a:lstStyle/>
          <a:p>
            <a:pPr algn="l">
              <a:lnSpc>
                <a:spcPts val="1890"/>
              </a:lnSpc>
            </a:pPr>
            <a:r>
              <a:rPr lang="en-US" sz="1400" b="0" kern="0" spc="-12" dirty="0">
                <a:solidFill>
                  <a:srgbClr val="FFFFFF"/>
                </a:solidFill>
                <a:latin typeface="Roboto" pitchFamily="34" charset="0"/>
                <a:ea typeface="Roboto" pitchFamily="34" charset="-122"/>
                <a:cs typeface="Roboto" pitchFamily="34" charset="-120"/>
              </a:rPr>
              <a:t>NIKE Air Force 1 Puerto Rico</a:t>
            </a:r>
            <a:endParaRPr lang="en-US" sz="1350" dirty="0"/>
          </a:p>
        </p:txBody>
      </p:sp>
      <p:sp>
        <p:nvSpPr>
          <p:cNvPr id="8" name="Text 3"/>
          <p:cNvSpPr/>
          <p:nvPr/>
        </p:nvSpPr>
        <p:spPr>
          <a:xfrm>
            <a:off x="5006635" y="4148927"/>
            <a:ext cx="3106836" cy="480060"/>
          </a:xfrm>
          <a:prstGeom prst="rect">
            <a:avLst/>
          </a:prstGeom>
          <a:noFill/>
          <a:ln/>
        </p:spPr>
        <p:txBody>
          <a:bodyPr wrap="square" lIns="0" tIns="0" rIns="0" bIns="0" rtlCol="0" anchor="t"/>
          <a:lstStyle/>
          <a:p>
            <a:pPr algn="ctr">
              <a:lnSpc>
                <a:spcPts val="1890"/>
              </a:lnSpc>
            </a:pPr>
            <a:r>
              <a:rPr lang="en-US" sz="1400" b="0" kern="0" spc="-12" dirty="0">
                <a:solidFill>
                  <a:srgbClr val="FFFFFF"/>
                </a:solidFill>
                <a:latin typeface="Roboto" pitchFamily="34" charset="0"/>
                <a:ea typeface="Roboto" pitchFamily="34" charset="-122"/>
                <a:cs typeface="Roboto" pitchFamily="34" charset="-120"/>
              </a:rPr>
              <a:t>Guna community of Panama traditional mola pattern</a:t>
            </a:r>
            <a:endParaRPr lang="en-US" sz="1350" dirty="0"/>
          </a:p>
        </p:txBody>
      </p:sp>
      <p:pic>
        <p:nvPicPr>
          <p:cNvPr id="9" name="Image 2" descr="https://pitch-assets-ccb95893-de3f-4266-973c-20049231b248.s3.eu-west-1.amazonaws.com/try-pitch-pdf-export-logo.svg">
            <a:hlinkClick r:id="rId5"/>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6595" y="4803153"/>
            <a:ext cx="515221" cy="2273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336565" y="283184"/>
            <a:ext cx="82296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Appropriation στο χώρο της μόδας ΚΤΖ</a:t>
            </a:r>
            <a:endParaRPr lang="en-US" sz="2700" dirty="0"/>
          </a:p>
        </p:txBody>
      </p:sp>
      <p:sp>
        <p:nvSpPr>
          <p:cNvPr id="4" name="Text 1"/>
          <p:cNvSpPr/>
          <p:nvPr/>
        </p:nvSpPr>
        <p:spPr>
          <a:xfrm>
            <a:off x="394205" y="823906"/>
            <a:ext cx="8229600" cy="1285875"/>
          </a:xfrm>
          <a:prstGeom prst="rect">
            <a:avLst/>
          </a:prstGeom>
          <a:noFill/>
          <a:ln/>
        </p:spPr>
        <p:txBody>
          <a:bodyPr wrap="square" lIns="0" tIns="0" rIns="0" bIns="0" rtlCol="0" anchor="t"/>
          <a:lstStyle/>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Η βρετανική εταιρεία ΚΤΖ βρέθηκε αντιμέτωπη με κατηγορίες για πολιτιστική οικειοποίηση λόγο των σχεδίων της στην ανδρική κολεξιόν του 2015 για τη χρήση των ιερών σχεδίων parka της φυλής Inuit. Η παραγωγός της εκπομπής CBS, η Salome Awa, που κατάγεται από το το Iqualuit Nunavut του Καναδά, αναγνώρισε το σχέδιο εξηγώντας ότι αποτελούσε έμπνευσή του σαμάνου προπάππου της. Ο οποίος λέγετε ότι χρησιμοποίησε το σχέδιο αυτό ως προστασία από πνιγμό όπως πίστευαν εκείνη την εποχή.</a:t>
            </a:r>
            <a:endParaRPr lang="en-US" sz="1350" dirty="0"/>
          </a:p>
        </p:txBody>
      </p:sp>
      <p:sp>
        <p:nvSpPr>
          <p:cNvPr id="5" name="Text 2"/>
          <p:cNvSpPr/>
          <p:nvPr/>
        </p:nvSpPr>
        <p:spPr>
          <a:xfrm>
            <a:off x="4644491" y="4434981"/>
            <a:ext cx="3657600" cy="480060"/>
          </a:xfrm>
          <a:prstGeom prst="rect">
            <a:avLst/>
          </a:prstGeom>
          <a:noFill/>
          <a:ln/>
        </p:spPr>
        <p:txBody>
          <a:bodyPr wrap="square" lIns="0" tIns="0" rIns="0" bIns="0" rtlCol="0" anchor="t"/>
          <a:lstStyle/>
          <a:p>
            <a:pPr algn="l">
              <a:lnSpc>
                <a:spcPts val="1890"/>
              </a:lnSpc>
            </a:pPr>
            <a:r>
              <a:rPr lang="en-US" sz="1400" b="0" kern="0" spc="-12" dirty="0">
                <a:solidFill>
                  <a:srgbClr val="FFFFFF"/>
                </a:solidFill>
                <a:latin typeface="Roboto" pitchFamily="34" charset="0"/>
                <a:ea typeface="Roboto" pitchFamily="34" charset="-122"/>
                <a:cs typeface="Roboto" pitchFamily="34" charset="-120"/>
              </a:rPr>
              <a:t>parka original design and KTZ’s fall 2015 men’s collection</a:t>
            </a:r>
            <a:endParaRPr lang="en-US" sz="1350" dirty="0"/>
          </a:p>
        </p:txBody>
      </p:sp>
      <p:pic>
        <p:nvPicPr>
          <p:cNvPr id="6" name="Image 0" descr="https://pitch-assets-ccb95893-de3f-4266-973c-20049231b248.s3.eu-west-1.amazonaws.com/6af47b5f-85fe-413c-a31c-823650c71660?pitch-bytes=948759&amp;pitch-content-type=image%2Fpng"/>
          <p:cNvPicPr>
            <a:picLocks noChangeAspect="1"/>
          </p:cNvPicPr>
          <p:nvPr/>
        </p:nvPicPr>
        <p:blipFill>
          <a:blip r:embed="rId3"/>
          <a:srcRect/>
          <a:stretch/>
        </p:blipFill>
        <p:spPr>
          <a:xfrm>
            <a:off x="651816" y="2307306"/>
            <a:ext cx="2878036" cy="1989914"/>
          </a:xfrm>
          <a:prstGeom prst="rect">
            <a:avLst/>
          </a:prstGeom>
        </p:spPr>
      </p:pic>
      <p:pic>
        <p:nvPicPr>
          <p:cNvPr id="7" name="Image 1" descr="https://pitch-assets-ccb95893-de3f-4266-973c-20049231b248.s3.eu-west-1.amazonaws.com/f66756d0-9cc6-40a4-940c-deb05ee2f679?pitch-bytes=790516&amp;pitch-content-type=image%2Fpng"/>
          <p:cNvPicPr>
            <a:picLocks noChangeAspect="1"/>
          </p:cNvPicPr>
          <p:nvPr/>
        </p:nvPicPr>
        <p:blipFill>
          <a:blip r:embed="rId4"/>
          <a:srcRect l="6463" r="6463"/>
          <a:stretch/>
        </p:blipFill>
        <p:spPr>
          <a:xfrm>
            <a:off x="4569964" y="2307306"/>
            <a:ext cx="3510710" cy="1986436"/>
          </a:xfrm>
          <a:prstGeom prst="rect">
            <a:avLst/>
          </a:prstGeom>
        </p:spPr>
      </p:pic>
      <p:sp>
        <p:nvSpPr>
          <p:cNvPr id="8" name="Text 3"/>
          <p:cNvSpPr/>
          <p:nvPr/>
        </p:nvSpPr>
        <p:spPr>
          <a:xfrm>
            <a:off x="651815" y="4394976"/>
            <a:ext cx="2878037" cy="560070"/>
          </a:xfrm>
          <a:prstGeom prst="rect">
            <a:avLst/>
          </a:prstGeom>
          <a:noFill/>
          <a:ln/>
        </p:spPr>
        <p:txBody>
          <a:bodyPr wrap="square" lIns="0" tIns="0" rIns="0" bIns="0" rtlCol="0" anchor="t"/>
          <a:lstStyle/>
          <a:p>
            <a:pPr algn="l">
              <a:lnSpc>
                <a:spcPts val="2205"/>
              </a:lnSpc>
            </a:pPr>
            <a:r>
              <a:rPr lang="en-US" sz="1400" b="0" kern="0" spc="-12" dirty="0">
                <a:solidFill>
                  <a:srgbClr val="FFFFFF"/>
                </a:solidFill>
                <a:latin typeface="Roboto" pitchFamily="34" charset="0"/>
                <a:ea typeface="Roboto" pitchFamily="34" charset="-122"/>
                <a:cs typeface="Roboto" pitchFamily="34" charset="-120"/>
              </a:rPr>
              <a:t>Salome Awa morning show producer at CBC</a:t>
            </a:r>
            <a:endParaRPr lang="en-US" sz="1575" dirty="0"/>
          </a:p>
        </p:txBody>
      </p:sp>
      <p:pic>
        <p:nvPicPr>
          <p:cNvPr id="9" name="Image 2" descr="https://pitch-assets-ccb95893-de3f-4266-973c-20049231b248.s3.eu-west-1.amazonaws.com/try-pitch-pdf-export-logo.svg">
            <a:hlinkClick r:id="rId5"/>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6595" y="4803153"/>
            <a:ext cx="515221" cy="22730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79179" y="331452"/>
            <a:ext cx="82296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Appropriation στο χώρο της μόδας ΚΤΖ</a:t>
            </a:r>
            <a:endParaRPr lang="en-US" sz="2700" dirty="0"/>
          </a:p>
        </p:txBody>
      </p:sp>
      <p:sp>
        <p:nvSpPr>
          <p:cNvPr id="4" name="Text 1"/>
          <p:cNvSpPr/>
          <p:nvPr/>
        </p:nvSpPr>
        <p:spPr>
          <a:xfrm>
            <a:off x="4873839" y="2610846"/>
            <a:ext cx="3657600" cy="514350"/>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Η ΚΤΖ αναγνώρισε το σφάλμα και έστειλε μια επιστολή μεταμέλειας στην Salome </a:t>
            </a:r>
            <a:endParaRPr lang="en-US" sz="1350" dirty="0"/>
          </a:p>
        </p:txBody>
      </p:sp>
      <p:pic>
        <p:nvPicPr>
          <p:cNvPr id="5" name="Image 0" descr="https://pitch-assets-ccb95893-de3f-4266-973c-20049231b248.s3.eu-west-1.amazonaws.com/52c56ddc-379e-4e15-a101-57ea29fe4f33?pitch-bytes=79265&amp;pitch-content-type=image%2Fpng"/>
          <p:cNvPicPr>
            <a:picLocks noChangeAspect="1"/>
          </p:cNvPicPr>
          <p:nvPr/>
        </p:nvPicPr>
        <p:blipFill>
          <a:blip r:embed="rId3"/>
          <a:srcRect/>
          <a:stretch/>
        </p:blipFill>
        <p:spPr>
          <a:xfrm>
            <a:off x="478365" y="853569"/>
            <a:ext cx="4295977" cy="3913167"/>
          </a:xfrm>
          <a:prstGeom prst="rect">
            <a:avLst/>
          </a:prstGeom>
        </p:spPr>
      </p:pic>
      <p:pic>
        <p:nvPicPr>
          <p:cNvPr id="6" name="Image 1" descr="https://pitch-assets-ccb95893-de3f-4266-973c-20049231b248.s3.eu-west-1.amazonaws.com/try-pitch-pdf-export-logo.svg">
            <a:hlinkClick r:id="rId4"/>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6595" y="4803153"/>
            <a:ext cx="515221" cy="2273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266267" y="1171052"/>
            <a:ext cx="8611465" cy="3429000"/>
          </a:xfrm>
          <a:prstGeom prst="rect">
            <a:avLst/>
          </a:prstGeom>
          <a:noFill/>
          <a:ln/>
        </p:spPr>
        <p:txBody>
          <a:bodyPr wrap="square" lIns="0" tIns="0" rIns="0" bIns="0" rtlCol="0" anchor="t"/>
          <a:lstStyle/>
          <a:p>
            <a:pPr algn="just">
              <a:lnSpc>
                <a:spcPts val="2250"/>
              </a:lnSpc>
            </a:pPr>
            <a:r>
              <a:rPr lang="en-US" sz="1500" b="0" kern="0" spc="-12" dirty="0">
                <a:solidFill>
                  <a:srgbClr val="FFFFFF"/>
                </a:solidFill>
                <a:latin typeface="Roboto" pitchFamily="34" charset="0"/>
                <a:ea typeface="Roboto" pitchFamily="34" charset="-122"/>
                <a:cs typeface="Roboto" pitchFamily="34" charset="-120"/>
              </a:rPr>
              <a:t>Οι μεγάλες εταιρίες της μόδας και τα media δεν αποτελούν μόνο τροχοπέδη για τις μικρές κοινότητες.</a:t>
            </a:r>
            <a:endParaRPr lang="en-US" sz="1500" dirty="0"/>
          </a:p>
          <a:p>
            <a:pPr algn="just">
              <a:lnSpc>
                <a:spcPts val="2250"/>
              </a:lnSpc>
            </a:pPr>
            <a:r>
              <a:rPr lang="en-US" sz="1500" b="0" kern="0" spc="-12" dirty="0">
                <a:solidFill>
                  <a:srgbClr val="FFFFFF"/>
                </a:solidFill>
                <a:latin typeface="Roboto" pitchFamily="34" charset="0"/>
                <a:ea typeface="Roboto" pitchFamily="34" charset="-122"/>
                <a:cs typeface="Roboto" pitchFamily="34" charset="-120"/>
              </a:rPr>
              <a:t>Η συνεργασία για την ανάδειξη της ομορφιάς και της ιστορίας μιάς μικρής κοινότητας έχει τη δυνατότητα όχι μόνο να βοηθήσει οικονομικά, αλλά και να διαδώσει την παράδοση και τις τεχνικές που προβάλλουν βοηθώντας τον κόσμο να μάθει για αυτές κρατώντας την τέχνη ζωντανή μέσα στο χρόνο. Μια από τις πιο γνωστές εταιρείες υψηλής ραπτικής, η DIOR αποφάσισε το 2020 να κάνει την επίδειξη μόδας Cruise Marrakech και συγκεκριμένα στο παλάτι El Badi.</a:t>
            </a:r>
            <a:endParaRPr lang="en-US" sz="1500" dirty="0"/>
          </a:p>
          <a:p>
            <a:pPr algn="just">
              <a:lnSpc>
                <a:spcPts val="2250"/>
              </a:lnSpc>
            </a:pPr>
            <a:r>
              <a:rPr lang="en-US" sz="1500" b="0" kern="0" spc="-12" dirty="0">
                <a:solidFill>
                  <a:srgbClr val="FFFFFF"/>
                </a:solidFill>
                <a:latin typeface="Roboto" pitchFamily="34" charset="0"/>
                <a:ea typeface="Roboto" pitchFamily="34" charset="-122"/>
                <a:cs typeface="Roboto" pitchFamily="34" charset="-120"/>
              </a:rPr>
              <a:t>Η σχεδιάστρια Maria Grazia Chiuri αλλά και η Γαλλίδα ανθρωπολόγο Anne Grosfilley συνεργάστηκαν με τον σύλλογο Sumano και το ατελιέ Uniwax όπου σχεδιάστηκαν οι δημιουργίες της επίδειξης. Το Uniwax βρίσκεται στην Ακτή Ελεφαντοστού και χρησιμοποιεί αυθεντικά κεριά για τις εκτυπώσεις των σχεδίων των ρούχων κατασκευασμένα όλα στην Αφρικάνικη ήπειρο </a:t>
            </a:r>
            <a:endParaRPr lang="en-US" sz="1500" dirty="0"/>
          </a:p>
        </p:txBody>
      </p:sp>
      <p:sp>
        <p:nvSpPr>
          <p:cNvPr id="4" name="Text 1"/>
          <p:cNvSpPr/>
          <p:nvPr/>
        </p:nvSpPr>
        <p:spPr>
          <a:xfrm>
            <a:off x="187138" y="134689"/>
            <a:ext cx="8229600" cy="8382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Appreciation στο χώρο της μόδας </a:t>
            </a:r>
            <a:endParaRPr lang="en-US" sz="2700" dirty="0"/>
          </a:p>
          <a:p>
            <a:pPr algn="l"/>
            <a:r>
              <a:rPr lang="en-US" sz="2700" b="1" kern="0" spc="-12" dirty="0">
                <a:solidFill>
                  <a:srgbClr val="FFFFFF"/>
                </a:solidFill>
                <a:latin typeface="Libre Caslon Text" pitchFamily="34" charset="0"/>
                <a:ea typeface="Libre Caslon Text" pitchFamily="34" charset="-122"/>
                <a:cs typeface="Libre Caslon Text" pitchFamily="34" charset="-120"/>
              </a:rPr>
              <a:t>Dior &amp; VOGUE  </a:t>
            </a:r>
            <a:endParaRPr lang="en-US" sz="2700" dirty="0"/>
          </a:p>
        </p:txBody>
      </p:sp>
      <p:pic>
        <p:nvPicPr>
          <p:cNvPr id="5"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1B1C26"/>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a4c1bd1c-ff1a-4a71-9a20-c64a9c4f22ed?pitch-bytes=1047295&amp;pitch-content-type=image%2Fpng"/>
          <p:cNvPicPr>
            <a:picLocks noChangeAspect="1"/>
          </p:cNvPicPr>
          <p:nvPr/>
        </p:nvPicPr>
        <p:blipFill>
          <a:blip r:embed="rId3"/>
          <a:srcRect t="31311" b="855"/>
          <a:stretch/>
        </p:blipFill>
        <p:spPr>
          <a:xfrm>
            <a:off x="813355" y="1101538"/>
            <a:ext cx="2319972" cy="2651397"/>
          </a:xfrm>
          <a:prstGeom prst="rect">
            <a:avLst/>
          </a:prstGeom>
        </p:spPr>
      </p:pic>
      <p:pic>
        <p:nvPicPr>
          <p:cNvPr id="4" name="Image 1" descr="https://pitch-assets-ccb95893-de3f-4266-973c-20049231b248.s3.eu-west-1.amazonaws.com/7bdc85a8-e5d8-44ff-9cc1-efcb2c82d6f6?pitch-bytes=917558&amp;pitch-content-type=image%2Fpng"/>
          <p:cNvPicPr>
            <a:picLocks noChangeAspect="1"/>
          </p:cNvPicPr>
          <p:nvPr/>
        </p:nvPicPr>
        <p:blipFill>
          <a:blip r:embed="rId4"/>
          <a:srcRect l="1401" t="3775" r="68638" b="3775"/>
          <a:stretch/>
        </p:blipFill>
        <p:spPr>
          <a:xfrm flipH="1">
            <a:off x="6068003" y="1101538"/>
            <a:ext cx="1761176" cy="2651397"/>
          </a:xfrm>
          <a:prstGeom prst="rect">
            <a:avLst/>
          </a:prstGeom>
        </p:spPr>
      </p:pic>
      <p:sp>
        <p:nvSpPr>
          <p:cNvPr id="5" name="Text 0"/>
          <p:cNvSpPr/>
          <p:nvPr/>
        </p:nvSpPr>
        <p:spPr>
          <a:xfrm>
            <a:off x="6066762" y="3755692"/>
            <a:ext cx="2940643" cy="1285875"/>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Τα μαντήλια κεφαλιού της  Νιγηριανή πιλοποιό Daniella Osemadewa και την Αφρο-Καραϊβιανή σχεδιάστρια Martine Henry με τον βρετανό Stephen Jones</a:t>
            </a:r>
            <a:endParaRPr lang="en-US" sz="1350" dirty="0"/>
          </a:p>
        </p:txBody>
      </p:sp>
      <p:pic>
        <p:nvPicPr>
          <p:cNvPr id="6" name="Image 2" descr="https://pitch-assets-ccb95893-de3f-4266-973c-20049231b248.s3.eu-west-1.amazonaws.com/abbf3d26-9e46-4378-9448-7e4c10f46e31?pitch-bytes=1038180&amp;pitch-content-type=image%2Fpng"/>
          <p:cNvPicPr>
            <a:picLocks noChangeAspect="1"/>
          </p:cNvPicPr>
          <p:nvPr/>
        </p:nvPicPr>
        <p:blipFill>
          <a:blip r:embed="rId5"/>
          <a:srcRect t="13821" b="6505"/>
          <a:stretch/>
        </p:blipFill>
        <p:spPr>
          <a:xfrm>
            <a:off x="3453602" y="1101538"/>
            <a:ext cx="2238002" cy="2651397"/>
          </a:xfrm>
          <a:prstGeom prst="rect">
            <a:avLst/>
          </a:prstGeom>
        </p:spPr>
      </p:pic>
      <p:sp>
        <p:nvSpPr>
          <p:cNvPr id="7" name="Text 1"/>
          <p:cNvSpPr/>
          <p:nvPr/>
        </p:nvSpPr>
        <p:spPr>
          <a:xfrm>
            <a:off x="3453812" y="3755692"/>
            <a:ext cx="2496512" cy="1285875"/>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Το σακάκι Βar  που ξανασχεδίασαν ο αφροαμερικάνος καλλιτέχνης Mickalene Thomas και η  Grace Wales Bonner</a:t>
            </a:r>
            <a:endParaRPr lang="en-US" sz="1350" dirty="0"/>
          </a:p>
        </p:txBody>
      </p:sp>
      <p:sp>
        <p:nvSpPr>
          <p:cNvPr id="8" name="Text 2"/>
          <p:cNvSpPr/>
          <p:nvPr/>
        </p:nvSpPr>
        <p:spPr>
          <a:xfrm>
            <a:off x="811204" y="3756800"/>
            <a:ext cx="2743200" cy="1285875"/>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Το έντονο πουκάμισο που σχεδίασε ο Pathé Ouédraogo απεικόνιζε τον Nelson Mandela στην πλάτη</a:t>
            </a:r>
            <a:endParaRPr lang="en-US" sz="1350" dirty="0"/>
          </a:p>
        </p:txBody>
      </p:sp>
      <p:sp>
        <p:nvSpPr>
          <p:cNvPr id="9" name="Text 3"/>
          <p:cNvSpPr/>
          <p:nvPr/>
        </p:nvSpPr>
        <p:spPr>
          <a:xfrm>
            <a:off x="476250" y="183723"/>
            <a:ext cx="8229600" cy="8382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Appreciation στο χώρο της μόδας </a:t>
            </a:r>
            <a:endParaRPr lang="en-US" sz="2700" dirty="0"/>
          </a:p>
          <a:p>
            <a:pPr algn="l"/>
            <a:r>
              <a:rPr lang="en-US" sz="2700" b="1" kern="0" spc="-12" dirty="0">
                <a:solidFill>
                  <a:srgbClr val="FFFFFF"/>
                </a:solidFill>
                <a:latin typeface="Libre Caslon Text" pitchFamily="34" charset="0"/>
                <a:ea typeface="Libre Caslon Text" pitchFamily="34" charset="-122"/>
                <a:cs typeface="Libre Caslon Text" pitchFamily="34" charset="-120"/>
              </a:rPr>
              <a:t>Dior &amp; VOGUE  </a:t>
            </a:r>
            <a:endParaRPr lang="en-US" sz="2700" dirty="0"/>
          </a:p>
        </p:txBody>
      </p:sp>
      <p:pic>
        <p:nvPicPr>
          <p:cNvPr id="10" name="Image 3" descr="https://pitch-assets-ccb95893-de3f-4266-973c-20049231b248.s3.eu-west-1.amazonaws.com/try-pitch-pdf-export-logo.svg">
            <a:hlinkClick r:id="rId6"/>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6595" y="4803153"/>
            <a:ext cx="515221" cy="22730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274544" y="266700"/>
            <a:ext cx="82296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Brands αυτόχθονων σχεδιαστών  </a:t>
            </a:r>
            <a:endParaRPr lang="en-US" sz="2700" dirty="0"/>
          </a:p>
        </p:txBody>
      </p:sp>
      <p:sp>
        <p:nvSpPr>
          <p:cNvPr id="4" name="Text 1"/>
          <p:cNvSpPr/>
          <p:nvPr/>
        </p:nvSpPr>
        <p:spPr>
          <a:xfrm>
            <a:off x="202710" y="919809"/>
            <a:ext cx="8301434" cy="3505394"/>
          </a:xfrm>
          <a:prstGeom prst="rect">
            <a:avLst/>
          </a:prstGeom>
          <a:noFill/>
          <a:ln/>
        </p:spPr>
        <p:txBody>
          <a:bodyPr wrap="square" lIns="0" tIns="0" rIns="0" bIns="0" rtlCol="0" anchor="t"/>
          <a:lstStyle/>
          <a:p>
            <a:pPr marL="190500" indent="-190500" algn="l">
              <a:lnSpc>
                <a:spcPts val="2258"/>
              </a:lnSpc>
              <a:buSzPct val="100000"/>
              <a:buChar char="•"/>
            </a:pPr>
            <a:r>
              <a:rPr lang="en-US" sz="1600" b="0" u="heavy" kern="0" spc="-12" dirty="0">
                <a:solidFill>
                  <a:srgbClr val="FFFFFF"/>
                </a:solidFill>
                <a:latin typeface="Roboto" pitchFamily="34" charset="0"/>
                <a:ea typeface="Roboto" pitchFamily="34" charset="-122"/>
                <a:cs typeface="Roboto" pitchFamily="34" charset="-120"/>
              </a:rPr>
              <a:t>OXDX</a:t>
            </a:r>
            <a:r>
              <a:rPr lang="en-US" sz="1600" b="0" kern="0" spc="-12" dirty="0">
                <a:solidFill>
                  <a:srgbClr val="5F6078"/>
                </a:solidFill>
                <a:latin typeface="Roboto" pitchFamily="34" charset="0"/>
                <a:ea typeface="Roboto" pitchFamily="34" charset="-122"/>
                <a:cs typeface="Roboto" pitchFamily="34" charset="-120"/>
              </a:rPr>
              <a:t> </a:t>
            </a:r>
            <a:r>
              <a:rPr lang="en-US" sz="1600" b="0" kern="0" spc="-12" dirty="0">
                <a:solidFill>
                  <a:schemeClr val="bg1"/>
                </a:solidFill>
                <a:latin typeface="Roboto" pitchFamily="34" charset="0"/>
                <a:ea typeface="Roboto" pitchFamily="34" charset="-122"/>
                <a:cs typeface="Roboto" pitchFamily="34" charset="-120"/>
              </a:rPr>
              <a:t>ιδρύθηκε το 2009 από τον  Jared Yazzie </a:t>
            </a:r>
            <a:r>
              <a:rPr lang="en-US" sz="1600" b="0" u="sng" kern="0" spc="-12" dirty="0">
                <a:solidFill>
                  <a:schemeClr val="bg1"/>
                </a:solidFill>
                <a:latin typeface="Roboto" pitchFamily="34" charset="0"/>
                <a:ea typeface="Roboto" pitchFamily="34" charset="-122"/>
                <a:cs typeface="Roboto" pitchFamily="34" charset="-120"/>
                <a:hlinkClick r:id="rId3">
                  <a:extLst>
                    <a:ext uri="{A12FA001-AC4F-418D-AE19-62706E023703}">
                      <ahyp:hlinkClr xmlns:ahyp="http://schemas.microsoft.com/office/drawing/2018/hyperlinkcolor" val="tx"/>
                    </a:ext>
                  </a:extLst>
                </a:hlinkClick>
              </a:rPr>
              <a:t>φυλή Diné/ Navajo</a:t>
            </a:r>
            <a:r>
              <a:rPr lang="en-US" sz="1600" b="0" kern="0" spc="-12" dirty="0">
                <a:solidFill>
                  <a:schemeClr val="bg1"/>
                </a:solidFill>
                <a:latin typeface="Roboto" pitchFamily="34" charset="0"/>
                <a:ea typeface="Roboto" pitchFamily="34" charset="-122"/>
                <a:cs typeface="Roboto" pitchFamily="34" charset="-120"/>
              </a:rPr>
              <a:t> και την Allie Stone</a:t>
            </a:r>
            <a:endParaRPr lang="en-US" sz="1600" dirty="0">
              <a:solidFill>
                <a:schemeClr val="bg1"/>
              </a:solidFill>
            </a:endParaRPr>
          </a:p>
          <a:p>
            <a:pPr marL="190500" indent="-190500" algn="l">
              <a:lnSpc>
                <a:spcPts val="2258"/>
              </a:lnSpc>
              <a:buSzPct val="100000"/>
              <a:buChar char="•"/>
            </a:pPr>
            <a:r>
              <a:rPr lang="en-US" sz="1600" b="0" u="heavy" kern="0" spc="-12" dirty="0">
                <a:solidFill>
                  <a:schemeClr val="bg1"/>
                </a:solidFill>
                <a:latin typeface="Roboto" pitchFamily="34" charset="0"/>
                <a:ea typeface="Roboto" pitchFamily="34" charset="-122"/>
                <a:cs typeface="Roboto" pitchFamily="34" charset="-120"/>
              </a:rPr>
              <a:t>SRO </a:t>
            </a:r>
            <a:r>
              <a:rPr lang="en-US" sz="1600" b="0" kern="0" spc="-12" dirty="0">
                <a:solidFill>
                  <a:schemeClr val="bg1"/>
                </a:solidFill>
                <a:latin typeface="Roboto" pitchFamily="34" charset="0"/>
                <a:ea typeface="Roboto" pitchFamily="34" charset="-122"/>
                <a:cs typeface="Roboto" pitchFamily="34" charset="-120"/>
              </a:rPr>
              <a:t>ιδρύθηκε το 2019 από την Okalani LeBlanc και τον Rob Geary </a:t>
            </a:r>
            <a:r>
              <a:rPr lang="en-US" sz="1600" b="0" u="sng" kern="0" spc="-12" dirty="0">
                <a:solidFill>
                  <a:schemeClr val="bg1"/>
                </a:solidFill>
                <a:latin typeface="Roboto" pitchFamily="34" charset="0"/>
                <a:ea typeface="Roboto" pitchFamily="34" charset="-122"/>
                <a:cs typeface="Roboto" pitchFamily="34" charset="-120"/>
                <a:hlinkClick r:id="rId4">
                  <a:extLst>
                    <a:ext uri="{A12FA001-AC4F-418D-AE19-62706E023703}">
                      <ahyp:hlinkClr xmlns:ahyp="http://schemas.microsoft.com/office/drawing/2018/hyperlinkcolor" val="tx"/>
                    </a:ext>
                  </a:extLst>
                </a:hlinkClick>
              </a:rPr>
              <a:t>φυλή Nehiyaw/Woodland Cree</a:t>
            </a:r>
            <a:r>
              <a:rPr lang="en-US" sz="1600" b="0" kern="0" spc="-12" dirty="0">
                <a:solidFill>
                  <a:schemeClr val="bg1"/>
                </a:solidFill>
                <a:latin typeface="Roboto" pitchFamily="34" charset="0"/>
                <a:ea typeface="Roboto" pitchFamily="34" charset="-122"/>
                <a:cs typeface="Roboto" pitchFamily="34" charset="-120"/>
              </a:rPr>
              <a:t> </a:t>
            </a:r>
            <a:endParaRPr lang="en-US" sz="1600" dirty="0">
              <a:solidFill>
                <a:schemeClr val="bg1"/>
              </a:solidFill>
            </a:endParaRPr>
          </a:p>
          <a:p>
            <a:pPr marL="190500" indent="-190500" algn="l">
              <a:lnSpc>
                <a:spcPts val="2258"/>
              </a:lnSpc>
              <a:buSzPct val="100000"/>
              <a:buChar char="•"/>
            </a:pPr>
            <a:r>
              <a:rPr lang="en-US" sz="1600" b="0" u="heavy" kern="0" spc="-12" dirty="0">
                <a:solidFill>
                  <a:schemeClr val="bg1"/>
                </a:solidFill>
                <a:latin typeface="Roboto" pitchFamily="34" charset="0"/>
                <a:ea typeface="Roboto" pitchFamily="34" charset="-122"/>
                <a:cs typeface="Roboto" pitchFamily="34" charset="-120"/>
              </a:rPr>
              <a:t>Mobilize</a:t>
            </a:r>
            <a:r>
              <a:rPr lang="en-US" sz="1600" b="0" kern="0" spc="-12" dirty="0">
                <a:solidFill>
                  <a:schemeClr val="bg1"/>
                </a:solidFill>
                <a:latin typeface="Roboto" pitchFamily="34" charset="0"/>
                <a:ea typeface="Roboto" pitchFamily="34" charset="-122"/>
                <a:cs typeface="Roboto" pitchFamily="34" charset="-120"/>
              </a:rPr>
              <a:t> ιδρύθηκε το 2018  από τον Dusty LeGrande </a:t>
            </a:r>
            <a:r>
              <a:rPr lang="en-US" sz="1600" b="0" u="sng" kern="0" spc="-12" dirty="0">
                <a:solidFill>
                  <a:schemeClr val="bg1"/>
                </a:solidFill>
                <a:latin typeface="Roboto" pitchFamily="34" charset="0"/>
                <a:ea typeface="Roboto" pitchFamily="34" charset="-122"/>
                <a:cs typeface="Roboto" pitchFamily="34" charset="-120"/>
                <a:hlinkClick r:id="rId4">
                  <a:extLst>
                    <a:ext uri="{A12FA001-AC4F-418D-AE19-62706E023703}">
                      <ahyp:hlinkClr xmlns:ahyp="http://schemas.microsoft.com/office/drawing/2018/hyperlinkcolor" val="tx"/>
                    </a:ext>
                  </a:extLst>
                </a:hlinkClick>
              </a:rPr>
              <a:t>φυλή Nehiyaw/Woodland Cree</a:t>
            </a:r>
            <a:r>
              <a:rPr lang="en-US" sz="1600" b="0" kern="0" spc="-12" dirty="0">
                <a:solidFill>
                  <a:schemeClr val="bg1"/>
                </a:solidFill>
                <a:latin typeface="Roboto" pitchFamily="34" charset="0"/>
                <a:ea typeface="Roboto" pitchFamily="34" charset="-122"/>
                <a:cs typeface="Roboto" pitchFamily="34" charset="-120"/>
              </a:rPr>
              <a:t> </a:t>
            </a:r>
            <a:endParaRPr lang="en-US" sz="1600" dirty="0">
              <a:solidFill>
                <a:schemeClr val="bg1"/>
              </a:solidFill>
            </a:endParaRPr>
          </a:p>
          <a:p>
            <a:pPr marL="190500" indent="-190500" algn="l">
              <a:lnSpc>
                <a:spcPts val="2258"/>
              </a:lnSpc>
              <a:buSzPct val="100000"/>
              <a:buChar char="•"/>
            </a:pPr>
            <a:r>
              <a:rPr lang="en-US" sz="1600" b="0" u="heavy" kern="0" spc="-12" dirty="0">
                <a:solidFill>
                  <a:schemeClr val="bg1"/>
                </a:solidFill>
                <a:latin typeface="Roboto" pitchFamily="34" charset="0"/>
                <a:ea typeface="Roboto" pitchFamily="34" charset="-122"/>
                <a:cs typeface="Roboto" pitchFamily="34" charset="-120"/>
              </a:rPr>
              <a:t>Section 35</a:t>
            </a:r>
            <a:r>
              <a:rPr lang="en-US" sz="1600" b="0" kern="0" spc="-12" dirty="0">
                <a:solidFill>
                  <a:schemeClr val="bg1"/>
                </a:solidFill>
                <a:latin typeface="Roboto" pitchFamily="34" charset="0"/>
                <a:ea typeface="Roboto" pitchFamily="34" charset="-122"/>
                <a:cs typeface="Roboto" pitchFamily="34" charset="-120"/>
              </a:rPr>
              <a:t> ιδρύθηκε το  2016 από τον  Justin Louis </a:t>
            </a:r>
            <a:r>
              <a:rPr lang="en-US" sz="1600" b="0" u="sng" kern="0" spc="-12" dirty="0">
                <a:solidFill>
                  <a:schemeClr val="bg1"/>
                </a:solidFill>
                <a:latin typeface="Roboto" pitchFamily="34" charset="0"/>
                <a:ea typeface="Roboto" pitchFamily="34" charset="-122"/>
                <a:cs typeface="Roboto" pitchFamily="34" charset="-120"/>
                <a:hlinkClick r:id="rId5">
                  <a:extLst>
                    <a:ext uri="{A12FA001-AC4F-418D-AE19-62706E023703}">
                      <ahyp:hlinkClr xmlns:ahyp="http://schemas.microsoft.com/office/drawing/2018/hyperlinkcolor" val="tx"/>
                    </a:ext>
                  </a:extLst>
                </a:hlinkClick>
              </a:rPr>
              <a:t>φυλή Nehiyaw/Plains Cree </a:t>
            </a:r>
            <a:endParaRPr lang="en-US" sz="1600" dirty="0">
              <a:solidFill>
                <a:schemeClr val="bg1"/>
              </a:solidFill>
            </a:endParaRPr>
          </a:p>
          <a:p>
            <a:pPr marL="190500" indent="-190500" algn="l">
              <a:lnSpc>
                <a:spcPts val="2258"/>
              </a:lnSpc>
              <a:buSzPct val="100000"/>
              <a:buChar char="•"/>
            </a:pPr>
            <a:r>
              <a:rPr lang="en-US" sz="1600" b="0" u="heavy" kern="0" spc="-12" dirty="0">
                <a:solidFill>
                  <a:schemeClr val="bg1"/>
                </a:solidFill>
                <a:latin typeface="Roboto" pitchFamily="34" charset="0"/>
                <a:ea typeface="Roboto" pitchFamily="34" charset="-122"/>
                <a:cs typeface="Roboto" pitchFamily="34" charset="-120"/>
              </a:rPr>
              <a:t>Urban Native Era</a:t>
            </a:r>
            <a:r>
              <a:rPr lang="en-US" sz="1600" b="0" kern="0" spc="-12" dirty="0">
                <a:solidFill>
                  <a:schemeClr val="bg1"/>
                </a:solidFill>
                <a:latin typeface="Roboto" pitchFamily="34" charset="0"/>
                <a:ea typeface="Roboto" pitchFamily="34" charset="-122"/>
                <a:cs typeface="Roboto" pitchFamily="34" charset="-120"/>
              </a:rPr>
              <a:t>  ιδρύθηκε το  2012  από τον Joey Montoya  </a:t>
            </a:r>
            <a:r>
              <a:rPr lang="en-US" sz="1600" b="0" u="sng" kern="0" spc="-12" dirty="0">
                <a:solidFill>
                  <a:schemeClr val="bg1"/>
                </a:solidFill>
                <a:latin typeface="Roboto" pitchFamily="34" charset="0"/>
                <a:ea typeface="Roboto" pitchFamily="34" charset="-122"/>
                <a:cs typeface="Roboto" pitchFamily="34" charset="-120"/>
                <a:hlinkClick r:id="rId6">
                  <a:extLst>
                    <a:ext uri="{A12FA001-AC4F-418D-AE19-62706E023703}">
                      <ahyp:hlinkClr xmlns:ahyp="http://schemas.microsoft.com/office/drawing/2018/hyperlinkcolor" val="tx"/>
                    </a:ext>
                  </a:extLst>
                </a:hlinkClick>
              </a:rPr>
              <a:t>φυλή Lipan Apache </a:t>
            </a:r>
            <a:r>
              <a:rPr lang="en-US" sz="1600" b="0" kern="0" spc="-12" dirty="0">
                <a:solidFill>
                  <a:schemeClr val="bg1"/>
                </a:solidFill>
                <a:latin typeface="Roboto" pitchFamily="34" charset="0"/>
                <a:ea typeface="Roboto" pitchFamily="34" charset="-122"/>
                <a:cs typeface="Roboto" pitchFamily="34" charset="-120"/>
              </a:rPr>
              <a:t>και τον </a:t>
            </a:r>
            <a:r>
              <a:rPr lang="en-US" sz="1600" b="0" u="sng" kern="0" spc="-12" dirty="0">
                <a:solidFill>
                  <a:schemeClr val="bg1"/>
                </a:solidFill>
                <a:latin typeface="Roboto" pitchFamily="34" charset="0"/>
                <a:ea typeface="Roboto" pitchFamily="34" charset="-122"/>
                <a:cs typeface="Roboto" pitchFamily="34" charset="-120"/>
                <a:hlinkClick r:id="rId7">
                  <a:extLst>
                    <a:ext uri="{A12FA001-AC4F-418D-AE19-62706E023703}">
                      <ahyp:hlinkClr xmlns:ahyp="http://schemas.microsoft.com/office/drawing/2018/hyperlinkcolor" val="tx"/>
                    </a:ext>
                  </a:extLst>
                </a:hlinkClick>
              </a:rPr>
              <a:t>Hud Oberly των φυλών Comanche/Osage/Caddo διευθυντής δημιουργικού τμήματος της</a:t>
            </a:r>
            <a:r>
              <a:rPr lang="en-US" sz="1600" b="0" kern="0" spc="-12" dirty="0">
                <a:solidFill>
                  <a:schemeClr val="bg1"/>
                </a:solidFill>
                <a:latin typeface="Roboto" pitchFamily="34" charset="0"/>
                <a:ea typeface="Roboto" pitchFamily="34" charset="-122"/>
                <a:cs typeface="Roboto" pitchFamily="34" charset="-120"/>
              </a:rPr>
              <a:t> εταιρείας </a:t>
            </a:r>
            <a:endParaRPr lang="en-US" sz="1600" dirty="0">
              <a:solidFill>
                <a:schemeClr val="bg1"/>
              </a:solidFill>
            </a:endParaRPr>
          </a:p>
          <a:p>
            <a:pPr marL="190500" indent="-190500" algn="l">
              <a:lnSpc>
                <a:spcPts val="2258"/>
              </a:lnSpc>
              <a:buSzPct val="100000"/>
              <a:buChar char="•"/>
            </a:pPr>
            <a:r>
              <a:rPr lang="en-US" sz="1600" b="0" u="heavy" kern="0" spc="-12" dirty="0">
                <a:solidFill>
                  <a:schemeClr val="bg1"/>
                </a:solidFill>
                <a:latin typeface="Roboto" pitchFamily="34" charset="0"/>
                <a:ea typeface="Roboto" pitchFamily="34" charset="-122"/>
                <a:cs typeface="Roboto" pitchFamily="34" charset="-120"/>
              </a:rPr>
              <a:t>ΕΜΜΕ studios </a:t>
            </a:r>
            <a:r>
              <a:rPr lang="en-US" sz="1600" b="0" kern="0" spc="-12" dirty="0">
                <a:solidFill>
                  <a:schemeClr val="bg1"/>
                </a:solidFill>
                <a:latin typeface="Roboto" pitchFamily="34" charset="0"/>
                <a:ea typeface="Roboto" pitchFamily="34" charset="-122"/>
                <a:cs typeface="Roboto" pitchFamily="34" charset="-120"/>
              </a:rPr>
              <a:t>ιδρύθηκε το 2015 από την </a:t>
            </a:r>
            <a:r>
              <a:rPr lang="en-US" sz="1600" b="0" u="sng" kern="0" spc="-12" dirty="0">
                <a:solidFill>
                  <a:schemeClr val="bg1"/>
                </a:solidFill>
                <a:latin typeface="Roboto" pitchFamily="34" charset="0"/>
                <a:ea typeface="Roboto" pitchFamily="34" charset="-122"/>
                <a:cs typeface="Roboto" pitchFamily="34" charset="-120"/>
                <a:hlinkClick r:id="rId8">
                  <a:extLst>
                    <a:ext uri="{A12FA001-AC4F-418D-AE19-62706E023703}">
                      <ahyp:hlinkClr xmlns:ahyp="http://schemas.microsoft.com/office/drawing/2018/hyperlinkcolor" val="tx"/>
                    </a:ext>
                  </a:extLst>
                </a:hlinkClick>
              </a:rPr>
              <a:t>Korina Emmerich των ανθρώπων Puyallup (σχεδιάστρια</a:t>
            </a:r>
            <a:r>
              <a:rPr lang="en-US" sz="1600" b="0" kern="0" spc="-12" dirty="0">
                <a:solidFill>
                  <a:schemeClr val="bg1"/>
                </a:solidFill>
                <a:latin typeface="Roboto" pitchFamily="34" charset="0"/>
                <a:ea typeface="Roboto" pitchFamily="34" charset="-122"/>
                <a:cs typeface="Roboto" pitchFamily="34" charset="-120"/>
              </a:rPr>
              <a:t>) </a:t>
            </a:r>
            <a:endParaRPr lang="en-US" sz="1600" dirty="0">
              <a:solidFill>
                <a:schemeClr val="bg1"/>
              </a:solidFill>
            </a:endParaRPr>
          </a:p>
          <a:p>
            <a:pPr marL="190500" indent="-190500" algn="l">
              <a:lnSpc>
                <a:spcPts val="2258"/>
              </a:lnSpc>
              <a:buSzPct val="100000"/>
              <a:buChar char="•"/>
            </a:pPr>
            <a:r>
              <a:rPr lang="en-US" sz="1600" b="0" u="heavy" kern="0" spc="-12" dirty="0">
                <a:solidFill>
                  <a:schemeClr val="bg1"/>
                </a:solidFill>
                <a:latin typeface="Roboto" pitchFamily="34" charset="0"/>
                <a:ea typeface="Roboto" pitchFamily="34" charset="-122"/>
                <a:cs typeface="Roboto" pitchFamily="34" charset="-120"/>
              </a:rPr>
              <a:t>Ginew</a:t>
            </a:r>
            <a:r>
              <a:rPr lang="en-US" sz="1600" b="0" kern="0" spc="-12" dirty="0">
                <a:solidFill>
                  <a:schemeClr val="bg1"/>
                </a:solidFill>
                <a:latin typeface="Roboto" pitchFamily="34" charset="0"/>
                <a:ea typeface="Roboto" pitchFamily="34" charset="-122"/>
                <a:cs typeface="Roboto" pitchFamily="34" charset="-120"/>
              </a:rPr>
              <a:t> ιδρύθηκε το 2011 από τον Erik Brodt φυλής Ojibwe μαζί με την</a:t>
            </a:r>
            <a:r>
              <a:rPr lang="en-US" sz="1600" b="0" u="sng" kern="0" spc="-12" dirty="0">
                <a:solidFill>
                  <a:schemeClr val="bg1"/>
                </a:solidFill>
                <a:latin typeface="Roboto" pitchFamily="34" charset="0"/>
                <a:ea typeface="Roboto" pitchFamily="34" charset="-122"/>
                <a:cs typeface="Roboto" pitchFamily="34" charset="-120"/>
                <a:hlinkClick r:id="rId9">
                  <a:extLst>
                    <a:ext uri="{A12FA001-AC4F-418D-AE19-62706E023703}">
                      <ahyp:hlinkClr xmlns:ahyp="http://schemas.microsoft.com/office/drawing/2018/hyperlinkcolor" val="tx"/>
                    </a:ext>
                  </a:extLst>
                </a:hlinkClick>
              </a:rPr>
              <a:t> </a:t>
            </a:r>
            <a:r>
              <a:rPr lang="en-US" sz="1600" b="0" u="sng" kern="0" spc="-12" dirty="0">
                <a:solidFill>
                  <a:srgbClr val="FFFFFF"/>
                </a:solidFill>
                <a:latin typeface="Roboto" pitchFamily="34" charset="0"/>
                <a:ea typeface="Roboto" pitchFamily="34" charset="-122"/>
                <a:cs typeface="Roboto" pitchFamily="34" charset="-120"/>
                <a:hlinkClick r:id="rId9">
                  <a:extLst>
                    <a:ext uri="{A12FA001-AC4F-418D-AE19-62706E023703}">
                      <ahyp:hlinkClr xmlns:ahyp="http://schemas.microsoft.com/office/drawing/2018/hyperlinkcolor" val="tx"/>
                    </a:ext>
                  </a:extLst>
                </a:hlinkClick>
              </a:rPr>
              <a:t>Amanda Bruegl της φυλής Stockbridge-Munsee</a:t>
            </a:r>
            <a:endParaRPr lang="en-US" sz="1600" dirty="0"/>
          </a:p>
        </p:txBody>
      </p:sp>
      <p:pic>
        <p:nvPicPr>
          <p:cNvPr id="5" name="Image 0" descr="https://pitch-assets-ccb95893-de3f-4266-973c-20049231b248.s3.eu-west-1.amazonaws.com/try-pitch-pdf-export-logo.svg">
            <a:hlinkClick r:id="rId10"/>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6595" y="4803153"/>
            <a:ext cx="515221" cy="2273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gradFill>
          <a:gsLst>
            <a:gs pos="0">
              <a:srgbClr val="23234A"/>
            </a:gs>
            <a:gs pos="100000">
              <a:srgbClr val="1B1C26"/>
            </a:gs>
          </a:gsLst>
          <a:lin ang="20400000"/>
        </a:gradFill>
        <a:effectLst/>
      </p:bgPr>
    </p:bg>
    <p:spTree>
      <p:nvGrpSpPr>
        <p:cNvPr id="1" name=""/>
        <p:cNvGrpSpPr/>
        <p:nvPr/>
      </p:nvGrpSpPr>
      <p:grpSpPr>
        <a:xfrm>
          <a:off x="0" y="0"/>
          <a:ext cx="0" cy="0"/>
          <a:chOff x="0" y="0"/>
          <a:chExt cx="0" cy="0"/>
        </a:xfrm>
      </p:grpSpPr>
      <p:sp>
        <p:nvSpPr>
          <p:cNvPr id="3" name="Shape 0"/>
          <p:cNvSpPr/>
          <p:nvPr/>
        </p:nvSpPr>
        <p:spPr>
          <a:xfrm rot="5400000">
            <a:off x="6574303" y="2572630"/>
            <a:ext cx="5144270" cy="0"/>
          </a:xfrm>
          <a:prstGeom prst="line">
            <a:avLst/>
          </a:prstGeom>
          <a:solidFill>
            <a:srgbClr val="FFFFFF"/>
          </a:solidFill>
          <a:ln w="5292">
            <a:solidFill>
              <a:srgbClr val="5F6078"/>
            </a:solidFill>
            <a:prstDash val="solid"/>
            <a:headEnd type="none"/>
            <a:tailEnd type="none"/>
          </a:ln>
        </p:spPr>
        <p:txBody>
          <a:bodyPr/>
          <a:lstStyle/>
          <a:p>
            <a:endParaRPr lang="el-GR"/>
          </a:p>
        </p:txBody>
      </p:sp>
      <p:sp>
        <p:nvSpPr>
          <p:cNvPr id="4" name="Text 1"/>
          <p:cNvSpPr/>
          <p:nvPr/>
        </p:nvSpPr>
        <p:spPr>
          <a:xfrm>
            <a:off x="2837965" y="487954"/>
            <a:ext cx="3657600" cy="320040"/>
          </a:xfrm>
          <a:prstGeom prst="rect">
            <a:avLst/>
          </a:prstGeom>
          <a:noFill/>
          <a:ln/>
        </p:spPr>
        <p:txBody>
          <a:bodyPr wrap="square" lIns="0" tIns="0" rIns="0" bIns="0" rtlCol="0" anchor="t"/>
          <a:lstStyle/>
          <a:p>
            <a:pPr algn="l">
              <a:lnSpc>
                <a:spcPts val="2520"/>
              </a:lnSpc>
            </a:pPr>
            <a:r>
              <a:rPr lang="en-US" sz="1800" b="0" i="1" kern="0" spc="-12" dirty="0">
                <a:solidFill>
                  <a:srgbClr val="BBBB0D"/>
                </a:solidFill>
                <a:latin typeface="Roboto" pitchFamily="34" charset="0"/>
                <a:ea typeface="Roboto" pitchFamily="34" charset="-122"/>
                <a:cs typeface="Roboto" pitchFamily="34" charset="-120"/>
              </a:rPr>
              <a:t>Tι είναι Cultural Appropriation</a:t>
            </a:r>
            <a:endParaRPr lang="en-US" sz="1800" dirty="0"/>
          </a:p>
        </p:txBody>
      </p:sp>
      <p:sp>
        <p:nvSpPr>
          <p:cNvPr id="5" name="Text 2"/>
          <p:cNvSpPr/>
          <p:nvPr/>
        </p:nvSpPr>
        <p:spPr>
          <a:xfrm>
            <a:off x="847803" y="2247304"/>
            <a:ext cx="7448394" cy="840105"/>
          </a:xfrm>
          <a:prstGeom prst="rect">
            <a:avLst/>
          </a:prstGeom>
          <a:noFill/>
          <a:ln/>
        </p:spPr>
        <p:txBody>
          <a:bodyPr wrap="square" lIns="0" tIns="0" rIns="0" bIns="0" rtlCol="0" anchor="t"/>
          <a:lstStyle/>
          <a:p>
            <a:pPr algn="just">
              <a:lnSpc>
                <a:spcPts val="2205"/>
              </a:lnSpc>
            </a:pPr>
            <a:r>
              <a:rPr lang="en-US" sz="1600" b="0" kern="0" spc="-12" dirty="0">
                <a:solidFill>
                  <a:srgbClr val="FFFFFF"/>
                </a:solidFill>
                <a:latin typeface="Roboto" pitchFamily="34" charset="0"/>
                <a:ea typeface="Roboto" pitchFamily="34" charset="-122"/>
                <a:cs typeface="Roboto" pitchFamily="34" charset="-120"/>
              </a:rPr>
              <a:t>Κληρονομία ενός ατόμου είναι η συμμέτοχή του μέσα σε μια συγκεκριμένη ομάδα ανθρώπων που συνδέονται με ιδανικά όπως οι τέχνες, οι παραδόσεις, τη ήθη, η θρησκεία, οι νόμοι, οι πεποιθήσεις και οι εμπειρίες </a:t>
            </a:r>
            <a:endParaRPr lang="en-US" sz="1575" dirty="0"/>
          </a:p>
        </p:txBody>
      </p:sp>
      <p:sp>
        <p:nvSpPr>
          <p:cNvPr id="6" name="Text 3"/>
          <p:cNvSpPr/>
          <p:nvPr/>
        </p:nvSpPr>
        <p:spPr>
          <a:xfrm>
            <a:off x="868608" y="957642"/>
            <a:ext cx="7596314" cy="560070"/>
          </a:xfrm>
          <a:prstGeom prst="rect">
            <a:avLst/>
          </a:prstGeom>
          <a:noFill/>
          <a:ln/>
        </p:spPr>
        <p:txBody>
          <a:bodyPr wrap="square" lIns="0" tIns="0" rIns="0" bIns="0" rtlCol="0" anchor="t"/>
          <a:lstStyle/>
          <a:p>
            <a:pPr algn="just">
              <a:lnSpc>
                <a:spcPts val="2205"/>
              </a:lnSpc>
            </a:pPr>
            <a:r>
              <a:rPr lang="en-US" sz="1600" b="0" kern="0" spc="-12" dirty="0">
                <a:solidFill>
                  <a:srgbClr val="FFFFFF"/>
                </a:solidFill>
                <a:latin typeface="Roboto" pitchFamily="34" charset="0"/>
                <a:ea typeface="Roboto" pitchFamily="34" charset="-122"/>
                <a:cs typeface="Roboto" pitchFamily="34" charset="-120"/>
              </a:rPr>
              <a:t>Σφετερισμός ποικίλων στοιχείων μιας  διαφορετικής κουλτούρας, αγνοώντας την πραγματική προέλευση τους ή σκόπιμα αξιοποιώντας τες ως μορφές χλευασμού </a:t>
            </a:r>
            <a:endParaRPr lang="en-US" sz="1575" dirty="0"/>
          </a:p>
        </p:txBody>
      </p:sp>
      <p:sp>
        <p:nvSpPr>
          <p:cNvPr id="7" name="Text 4"/>
          <p:cNvSpPr/>
          <p:nvPr/>
        </p:nvSpPr>
        <p:spPr>
          <a:xfrm>
            <a:off x="3494573" y="1729386"/>
            <a:ext cx="2743200" cy="320040"/>
          </a:xfrm>
          <a:prstGeom prst="rect">
            <a:avLst/>
          </a:prstGeom>
          <a:noFill/>
          <a:ln/>
        </p:spPr>
        <p:txBody>
          <a:bodyPr wrap="square" lIns="0" tIns="0" rIns="0" bIns="0" rtlCol="0" anchor="t"/>
          <a:lstStyle/>
          <a:p>
            <a:pPr algn="l">
              <a:lnSpc>
                <a:spcPts val="2520"/>
              </a:lnSpc>
            </a:pPr>
            <a:r>
              <a:rPr lang="en-US" sz="1800" b="0" i="1" kern="0" spc="-12" dirty="0">
                <a:solidFill>
                  <a:srgbClr val="BBBB0D"/>
                </a:solidFill>
                <a:latin typeface="Roboto" pitchFamily="34" charset="0"/>
                <a:ea typeface="Roboto" pitchFamily="34" charset="-122"/>
                <a:cs typeface="Roboto" pitchFamily="34" charset="-120"/>
              </a:rPr>
              <a:t>Τι είναι Κουλτούρα</a:t>
            </a:r>
            <a:endParaRPr lang="en-US" sz="1800" dirty="0"/>
          </a:p>
        </p:txBody>
      </p:sp>
      <p:sp>
        <p:nvSpPr>
          <p:cNvPr id="8" name="Text 5"/>
          <p:cNvSpPr/>
          <p:nvPr/>
        </p:nvSpPr>
        <p:spPr>
          <a:xfrm>
            <a:off x="2959017" y="3285287"/>
            <a:ext cx="3657600" cy="320040"/>
          </a:xfrm>
          <a:prstGeom prst="rect">
            <a:avLst/>
          </a:prstGeom>
          <a:noFill/>
          <a:ln/>
        </p:spPr>
        <p:txBody>
          <a:bodyPr wrap="square" lIns="0" tIns="0" rIns="0" bIns="0" rtlCol="0" anchor="t"/>
          <a:lstStyle/>
          <a:p>
            <a:pPr algn="l">
              <a:lnSpc>
                <a:spcPts val="2520"/>
              </a:lnSpc>
            </a:pPr>
            <a:r>
              <a:rPr lang="en-US" sz="1800" b="0" kern="0" spc="-12" dirty="0">
                <a:solidFill>
                  <a:srgbClr val="BBBB0D"/>
                </a:solidFill>
                <a:latin typeface="Roboto" pitchFamily="34" charset="0"/>
                <a:ea typeface="Roboto" pitchFamily="34" charset="-122"/>
                <a:cs typeface="Roboto" pitchFamily="34" charset="-120"/>
              </a:rPr>
              <a:t>Τι είναι Cultural Appreciation </a:t>
            </a:r>
            <a:endParaRPr lang="en-US" sz="1800" dirty="0"/>
          </a:p>
        </p:txBody>
      </p:sp>
      <p:sp>
        <p:nvSpPr>
          <p:cNvPr id="9" name="Text 6"/>
          <p:cNvSpPr/>
          <p:nvPr/>
        </p:nvSpPr>
        <p:spPr>
          <a:xfrm>
            <a:off x="942568" y="3710948"/>
            <a:ext cx="7502184" cy="840105"/>
          </a:xfrm>
          <a:prstGeom prst="rect">
            <a:avLst/>
          </a:prstGeom>
          <a:noFill/>
          <a:ln/>
        </p:spPr>
        <p:txBody>
          <a:bodyPr wrap="square" lIns="0" tIns="0" rIns="0" bIns="0" rtlCol="0" anchor="t"/>
          <a:lstStyle/>
          <a:p>
            <a:pPr algn="just">
              <a:lnSpc>
                <a:spcPts val="2205"/>
              </a:lnSpc>
            </a:pPr>
            <a:r>
              <a:rPr lang="en-US" sz="1600" b="0" kern="0" spc="-12" dirty="0">
                <a:solidFill>
                  <a:srgbClr val="FFFFFF"/>
                </a:solidFill>
                <a:latin typeface="Roboto" pitchFamily="34" charset="0"/>
                <a:ea typeface="Roboto" pitchFamily="34" charset="-122"/>
                <a:cs typeface="Roboto" pitchFamily="34" charset="-120"/>
              </a:rPr>
              <a:t>Το ενδιαφέρον να μάθουμε για την ιστορία ενός διαφορετικού πολιτισμού και τη χρήση μιας χαρακτηριστικής τεχνικής μιας κουλτούρας ξένης σε εμάς. Ενώ παράλληλα προωθούμε στοιχεία του δικού μας πολιτισμού. </a:t>
            </a:r>
            <a:endParaRPr lang="en-US" sz="1575" dirty="0"/>
          </a:p>
        </p:txBody>
      </p:sp>
      <p:pic>
        <p:nvPicPr>
          <p:cNvPr id="10"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76250" y="476250"/>
            <a:ext cx="3657600" cy="419100"/>
          </a:xfrm>
          <a:prstGeom prst="rect">
            <a:avLst/>
          </a:prstGeom>
          <a:noFill/>
          <a:ln/>
        </p:spPr>
        <p:txBody>
          <a:bodyPr wrap="none" lIns="0" tIns="0" rIns="0" bIns="0" rtlCol="0" anchor="t">
            <a:spAutoFit/>
          </a:bodyPr>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Αυτόχθονες σχεδιαστές </a:t>
            </a:r>
            <a:endParaRPr lang="en-US" sz="2700" dirty="0"/>
          </a:p>
        </p:txBody>
      </p:sp>
      <p:sp>
        <p:nvSpPr>
          <p:cNvPr id="4" name="Text 1"/>
          <p:cNvSpPr/>
          <p:nvPr/>
        </p:nvSpPr>
        <p:spPr>
          <a:xfrm>
            <a:off x="634291" y="1647839"/>
            <a:ext cx="1298076" cy="377922"/>
          </a:xfrm>
          <a:prstGeom prst="homePlate">
            <a:avLst/>
          </a:prstGeom>
          <a:solidFill>
            <a:srgbClr val="000000">
              <a:alpha val="0"/>
            </a:srgbClr>
          </a:solidFill>
          <a:ln w="21167">
            <a:solidFill>
              <a:srgbClr val="5F6078"/>
            </a:solidFill>
          </a:ln>
        </p:spPr>
        <p:txBody>
          <a:bodyPr wrap="square" lIns="72115" tIns="44616" rIns="72115" bIns="44616" rtlCol="0" anchor="ctr"/>
          <a:lstStyle/>
          <a:p>
            <a:pPr algn="ctr">
              <a:lnSpc>
                <a:spcPts val="2025"/>
              </a:lnSpc>
            </a:pPr>
            <a:r>
              <a:rPr lang="en-US" sz="1400" kern="0" spc="-12" dirty="0">
                <a:solidFill>
                  <a:srgbClr val="FFFFFF"/>
                </a:solidFill>
              </a:rPr>
              <a:t>Καλλιτέχνες </a:t>
            </a:r>
            <a:endParaRPr lang="en-US" sz="1350" dirty="0"/>
          </a:p>
        </p:txBody>
      </p:sp>
      <p:sp>
        <p:nvSpPr>
          <p:cNvPr id="5" name="Text 2"/>
          <p:cNvSpPr/>
          <p:nvPr/>
        </p:nvSpPr>
        <p:spPr>
          <a:xfrm>
            <a:off x="476250" y="2193410"/>
            <a:ext cx="2743200" cy="2314575"/>
          </a:xfrm>
          <a:prstGeom prst="rect">
            <a:avLst/>
          </a:prstGeom>
          <a:noFill/>
          <a:ln/>
        </p:spPr>
        <p:txBody>
          <a:bodyPr wrap="square" lIns="0" tIns="0" rIns="0" bIns="0" rtlCol="0" anchor="t"/>
          <a:lstStyle/>
          <a:p>
            <a:pPr marL="190500" indent="-190500" algn="l">
              <a:lnSpc>
                <a:spcPts val="2025"/>
              </a:lnSpc>
              <a:buSzPct val="100000"/>
              <a:buChar char="•"/>
            </a:pPr>
            <a:r>
              <a:rPr lang="en-US" sz="1400" b="0" u="heavy" kern="0" spc="-12" dirty="0">
                <a:solidFill>
                  <a:srgbClr val="FFFFFF"/>
                </a:solidFill>
                <a:latin typeface="Roboto" pitchFamily="34" charset="0"/>
                <a:ea typeface="Roboto" pitchFamily="34" charset="-122"/>
                <a:cs typeface="Roboto" pitchFamily="34" charset="-120"/>
                <a:hlinkClick r:id="rId3">
                  <a:extLst>
                    <a:ext uri="{A12FA001-AC4F-418D-AE19-62706E023703}">
                      <ahyp:hlinkClr xmlns:ahyp="http://schemas.microsoft.com/office/drawing/2018/hyperlinkcolor" val="tx"/>
                    </a:ext>
                  </a:extLst>
                </a:hlinkClick>
              </a:rPr>
              <a:t>Molina Parker</a:t>
            </a:r>
            <a:r>
              <a:rPr lang="en-US" sz="1400" b="0" kern="0" spc="-12" dirty="0">
                <a:solidFill>
                  <a:srgbClr val="FFFFFF"/>
                </a:solidFill>
                <a:latin typeface="Roboto" pitchFamily="34" charset="0"/>
                <a:ea typeface="Roboto" pitchFamily="34" charset="-122"/>
                <a:cs typeface="Roboto" pitchFamily="34" charset="-120"/>
              </a:rPr>
              <a:t>, φυλή Oglala Sioux</a:t>
            </a:r>
            <a:endParaRPr lang="en-US" sz="1350" dirty="0"/>
          </a:p>
          <a:p>
            <a:pPr marL="190500" indent="-190500" algn="l">
              <a:lnSpc>
                <a:spcPts val="2025"/>
              </a:lnSpc>
              <a:buSzPct val="100000"/>
              <a:buChar char="•"/>
            </a:pPr>
            <a:r>
              <a:rPr lang="en-US" sz="1400" b="0" u="heavy" kern="0" spc="-12" dirty="0">
                <a:solidFill>
                  <a:srgbClr val="FFFFFF"/>
                </a:solidFill>
                <a:latin typeface="Roboto" pitchFamily="34" charset="0"/>
                <a:ea typeface="Roboto" pitchFamily="34" charset="-122"/>
                <a:cs typeface="Roboto" pitchFamily="34" charset="-120"/>
                <a:hlinkClick r:id="rId4">
                  <a:extLst>
                    <a:ext uri="{A12FA001-AC4F-418D-AE19-62706E023703}">
                      <ahyp:hlinkClr xmlns:ahyp="http://schemas.microsoft.com/office/drawing/2018/hyperlinkcolor" val="tx"/>
                    </a:ext>
                  </a:extLst>
                </a:hlinkClick>
              </a:rPr>
              <a:t>Elias Jade “Not Afraid”</a:t>
            </a:r>
            <a:r>
              <a:rPr lang="en-US" sz="1400" b="0" kern="0" spc="-12" dirty="0">
                <a:solidFill>
                  <a:srgbClr val="FFFFFF"/>
                </a:solidFill>
                <a:latin typeface="Roboto" pitchFamily="34" charset="0"/>
                <a:ea typeface="Roboto" pitchFamily="34" charset="-122"/>
                <a:cs typeface="Roboto" pitchFamily="34" charset="-120"/>
              </a:rPr>
              <a:t> φυλής Apsáalooke (beader)</a:t>
            </a:r>
            <a:endParaRPr lang="en-US" sz="1350" dirty="0"/>
          </a:p>
          <a:p>
            <a:pPr marL="190500" indent="-190500" algn="l">
              <a:lnSpc>
                <a:spcPts val="2025"/>
              </a:lnSpc>
              <a:buSzPct val="100000"/>
              <a:buChar char="•"/>
            </a:pPr>
            <a:r>
              <a:rPr lang="en-US" sz="1400" b="0" u="heavy" kern="0" spc="-12" dirty="0">
                <a:solidFill>
                  <a:srgbClr val="FFFFFF"/>
                </a:solidFill>
                <a:latin typeface="Roboto" pitchFamily="34" charset="0"/>
                <a:ea typeface="Roboto" pitchFamily="34" charset="-122"/>
                <a:cs typeface="Roboto" pitchFamily="34" charset="-120"/>
                <a:hlinkClick r:id="rId5">
                  <a:extLst>
                    <a:ext uri="{A12FA001-AC4F-418D-AE19-62706E023703}">
                      <ahyp:hlinkClr xmlns:ahyp="http://schemas.microsoft.com/office/drawing/2018/hyperlinkcolor" val="tx"/>
                    </a:ext>
                  </a:extLst>
                </a:hlinkClick>
              </a:rPr>
              <a:t>Jamie Okuma</a:t>
            </a:r>
            <a:r>
              <a:rPr lang="en-US" sz="1400" b="0" kern="0" spc="-12" dirty="0">
                <a:solidFill>
                  <a:srgbClr val="FFFFFF"/>
                </a:solidFill>
                <a:latin typeface="Roboto" pitchFamily="34" charset="0"/>
                <a:ea typeface="Roboto" pitchFamily="34" charset="-122"/>
                <a:cs typeface="Roboto" pitchFamily="34" charset="-120"/>
              </a:rPr>
              <a:t> φυλή Shoshone-Bannock and Luiseño</a:t>
            </a:r>
            <a:endParaRPr lang="en-US" sz="1350" dirty="0"/>
          </a:p>
          <a:p>
            <a:pPr marL="190500" indent="-190500" algn="l">
              <a:lnSpc>
                <a:spcPts val="2025"/>
              </a:lnSpc>
              <a:buSzPct val="100000"/>
              <a:buChar char="•"/>
            </a:pPr>
            <a:r>
              <a:rPr lang="en-US" sz="1400" b="0" u="heavy" kern="0" spc="-12" dirty="0">
                <a:solidFill>
                  <a:srgbClr val="FFFFFF"/>
                </a:solidFill>
                <a:latin typeface="Roboto" pitchFamily="34" charset="0"/>
                <a:ea typeface="Roboto" pitchFamily="34" charset="-122"/>
                <a:cs typeface="Roboto" pitchFamily="34" charset="-120"/>
                <a:hlinkClick r:id="rId6">
                  <a:extLst>
                    <a:ext uri="{A12FA001-AC4F-418D-AE19-62706E023703}">
                      <ahyp:hlinkClr xmlns:ahyp="http://schemas.microsoft.com/office/drawing/2018/hyperlinkcolor" val="tx"/>
                    </a:ext>
                  </a:extLst>
                </a:hlinkClick>
              </a:rPr>
              <a:t>Lauren “Good Day”</a:t>
            </a:r>
            <a:r>
              <a:rPr lang="en-US" sz="1400" b="0" kern="0" spc="-12" dirty="0">
                <a:solidFill>
                  <a:srgbClr val="FFFFFF"/>
                </a:solidFill>
                <a:latin typeface="Roboto" pitchFamily="34" charset="0"/>
                <a:ea typeface="Roboto" pitchFamily="34" charset="-122"/>
                <a:cs typeface="Roboto" pitchFamily="34" charset="-120"/>
              </a:rPr>
              <a:t> από τις φυλές Arikara, Hidatsa, Blackfeet και Plains Cree</a:t>
            </a:r>
            <a:endParaRPr lang="en-US" sz="1350" dirty="0"/>
          </a:p>
        </p:txBody>
      </p:sp>
      <p:sp>
        <p:nvSpPr>
          <p:cNvPr id="6" name="Text 3"/>
          <p:cNvSpPr/>
          <p:nvPr/>
        </p:nvSpPr>
        <p:spPr>
          <a:xfrm>
            <a:off x="3700580" y="1362338"/>
            <a:ext cx="1298076" cy="380570"/>
          </a:xfrm>
          <a:prstGeom prst="homePlate">
            <a:avLst/>
          </a:prstGeom>
          <a:solidFill>
            <a:srgbClr val="000000">
              <a:alpha val="0"/>
            </a:srgbClr>
          </a:solidFill>
          <a:ln w="21167">
            <a:solidFill>
              <a:srgbClr val="5F6078"/>
            </a:solidFill>
          </a:ln>
        </p:spPr>
        <p:txBody>
          <a:bodyPr wrap="square" lIns="72115" tIns="44928" rIns="72115" bIns="44928" rtlCol="0" anchor="ctr"/>
          <a:lstStyle/>
          <a:p>
            <a:pPr algn="ctr">
              <a:lnSpc>
                <a:spcPts val="2025"/>
              </a:lnSpc>
            </a:pPr>
            <a:r>
              <a:rPr lang="en-US" sz="1400" kern="0" spc="-12" dirty="0">
                <a:solidFill>
                  <a:srgbClr val="FFFFFF"/>
                </a:solidFill>
              </a:rPr>
              <a:t>Σχεδιαστές  </a:t>
            </a:r>
            <a:endParaRPr lang="en-US" sz="1350" dirty="0"/>
          </a:p>
        </p:txBody>
      </p:sp>
      <p:sp>
        <p:nvSpPr>
          <p:cNvPr id="7" name="Text 4"/>
          <p:cNvSpPr/>
          <p:nvPr/>
        </p:nvSpPr>
        <p:spPr>
          <a:xfrm>
            <a:off x="3315741" y="2025761"/>
            <a:ext cx="2743200" cy="1285875"/>
          </a:xfrm>
          <a:prstGeom prst="rect">
            <a:avLst/>
          </a:prstGeom>
          <a:noFill/>
          <a:ln/>
        </p:spPr>
        <p:txBody>
          <a:bodyPr wrap="square" lIns="0" tIns="0" rIns="0" bIns="0" rtlCol="0" anchor="t"/>
          <a:lstStyle/>
          <a:p>
            <a:pPr marL="190500" indent="-190500" algn="l">
              <a:lnSpc>
                <a:spcPts val="2025"/>
              </a:lnSpc>
              <a:buSzPct val="100000"/>
              <a:buChar char="•"/>
            </a:pPr>
            <a:r>
              <a:rPr lang="en-US" sz="1400" b="0" u="heavy" kern="0" spc="-12" dirty="0">
                <a:solidFill>
                  <a:srgbClr val="FFFFFF"/>
                </a:solidFill>
                <a:latin typeface="Roboto" pitchFamily="34" charset="0"/>
                <a:ea typeface="Roboto" pitchFamily="34" charset="-122"/>
                <a:cs typeface="Roboto" pitchFamily="34" charset="-120"/>
                <a:hlinkClick r:id="rId7">
                  <a:extLst>
                    <a:ext uri="{A12FA001-AC4F-418D-AE19-62706E023703}">
                      <ahyp:hlinkClr xmlns:ahyp="http://schemas.microsoft.com/office/drawing/2018/hyperlinkcolor" val="tx"/>
                    </a:ext>
                  </a:extLst>
                </a:hlinkClick>
              </a:rPr>
              <a:t>Virgil Ortiz</a:t>
            </a:r>
            <a:r>
              <a:rPr lang="en-US" sz="1400" b="0" kern="0" spc="-12" dirty="0">
                <a:solidFill>
                  <a:srgbClr val="FFFFFF"/>
                </a:solidFill>
                <a:latin typeface="Roboto" pitchFamily="34" charset="0"/>
                <a:ea typeface="Roboto" pitchFamily="34" charset="-122"/>
                <a:cs typeface="Roboto" pitchFamily="34" charset="-120"/>
              </a:rPr>
              <a:t> φυλή Pueblo</a:t>
            </a:r>
            <a:endParaRPr lang="en-US" sz="1350" dirty="0"/>
          </a:p>
          <a:p>
            <a:pPr marL="190500" indent="-190500" algn="l">
              <a:lnSpc>
                <a:spcPts val="2025"/>
              </a:lnSpc>
              <a:buSzPct val="100000"/>
              <a:buChar char="•"/>
            </a:pPr>
            <a:r>
              <a:rPr lang="en-US" sz="1400" b="0" u="heavy" kern="0" spc="-12" dirty="0">
                <a:solidFill>
                  <a:srgbClr val="FFFFFF"/>
                </a:solidFill>
                <a:latin typeface="Roboto" pitchFamily="34" charset="0"/>
                <a:ea typeface="Roboto" pitchFamily="34" charset="-122"/>
                <a:cs typeface="Roboto" pitchFamily="34" charset="-120"/>
                <a:hlinkClick r:id="rId8">
                  <a:extLst>
                    <a:ext uri="{A12FA001-AC4F-418D-AE19-62706E023703}">
                      <ahyp:hlinkClr xmlns:ahyp="http://schemas.microsoft.com/office/drawing/2018/hyperlinkcolor" val="tx"/>
                    </a:ext>
                  </a:extLst>
                </a:hlinkClick>
              </a:rPr>
              <a:t>Sho Sho Esquiro </a:t>
            </a:r>
            <a:r>
              <a:rPr lang="en-US" sz="1400" b="0" kern="0" spc="-12" dirty="0">
                <a:solidFill>
                  <a:srgbClr val="FFFFFF"/>
                </a:solidFill>
                <a:latin typeface="Roboto" pitchFamily="34" charset="0"/>
                <a:ea typeface="Roboto" pitchFamily="34" charset="-122"/>
                <a:cs typeface="Roboto" pitchFamily="34" charset="-120"/>
              </a:rPr>
              <a:t>φυλής Kaska Dene και Cree</a:t>
            </a:r>
            <a:endParaRPr lang="en-US" sz="1350" dirty="0"/>
          </a:p>
        </p:txBody>
      </p:sp>
      <p:sp>
        <p:nvSpPr>
          <p:cNvPr id="8" name="Text 5"/>
          <p:cNvSpPr/>
          <p:nvPr/>
        </p:nvSpPr>
        <p:spPr>
          <a:xfrm>
            <a:off x="5974424" y="1644523"/>
            <a:ext cx="3657600" cy="1028700"/>
          </a:xfrm>
          <a:prstGeom prst="rect">
            <a:avLst/>
          </a:prstGeom>
          <a:noFill/>
          <a:ln/>
        </p:spPr>
        <p:txBody>
          <a:bodyPr wrap="square" lIns="0" tIns="0" rIns="0" bIns="0" rtlCol="0" anchor="t"/>
          <a:lstStyle/>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 </a:t>
            </a:r>
            <a:r>
              <a:rPr lang="en-US" sz="1400" b="0" u="heavy" kern="0" spc="-12" dirty="0">
                <a:solidFill>
                  <a:srgbClr val="FFFFFF"/>
                </a:solidFill>
                <a:latin typeface="Roboto" pitchFamily="34" charset="0"/>
                <a:ea typeface="Roboto" pitchFamily="34" charset="-122"/>
                <a:cs typeface="Roboto" pitchFamily="34" charset="-120"/>
                <a:hlinkClick r:id="rId9">
                  <a:extLst>
                    <a:ext uri="{A12FA001-AC4F-418D-AE19-62706E023703}">
                      <ahyp:hlinkClr xmlns:ahyp="http://schemas.microsoft.com/office/drawing/2018/hyperlinkcolor" val="tx"/>
                    </a:ext>
                  </a:extLst>
                </a:hlinkClick>
              </a:rPr>
              <a:t>Tania Larsson</a:t>
            </a:r>
            <a:r>
              <a:rPr lang="en-US" sz="1400" b="0" kern="0" spc="-12" dirty="0">
                <a:solidFill>
                  <a:srgbClr val="FFFFFF"/>
                </a:solidFill>
                <a:latin typeface="Roboto" pitchFamily="34" charset="0"/>
                <a:ea typeface="Roboto" pitchFamily="34" charset="-122"/>
                <a:cs typeface="Roboto" pitchFamily="34" charset="-120"/>
              </a:rPr>
              <a:t> πολιτισμός Gwich’in </a:t>
            </a:r>
            <a:endParaRPr lang="en-US" sz="1350" dirty="0"/>
          </a:p>
          <a:p>
            <a:pPr marL="190500" indent="-190500" algn="l">
              <a:lnSpc>
                <a:spcPts val="2025"/>
              </a:lnSpc>
              <a:buSzPct val="100000"/>
              <a:buChar char="•"/>
            </a:pPr>
            <a:r>
              <a:rPr lang="en-US" sz="1400" b="0" u="heavy" kern="0" spc="-12" dirty="0">
                <a:solidFill>
                  <a:srgbClr val="FFFFFF"/>
                </a:solidFill>
                <a:latin typeface="Roboto" pitchFamily="34" charset="0"/>
                <a:ea typeface="Roboto" pitchFamily="34" charset="-122"/>
                <a:cs typeface="Roboto" pitchFamily="34" charset="-120"/>
                <a:hlinkClick r:id="rId10">
                  <a:extLst>
                    <a:ext uri="{A12FA001-AC4F-418D-AE19-62706E023703}">
                      <ahyp:hlinkClr xmlns:ahyp="http://schemas.microsoft.com/office/drawing/2018/hyperlinkcolor" val="tx"/>
                    </a:ext>
                  </a:extLst>
                </a:hlinkClick>
              </a:rPr>
              <a:t>Warren Steven Scott </a:t>
            </a:r>
            <a:r>
              <a:rPr lang="en-US" sz="1400" b="0" kern="0" spc="-12" dirty="0">
                <a:solidFill>
                  <a:srgbClr val="FFFFFF"/>
                </a:solidFill>
                <a:latin typeface="Roboto" pitchFamily="34" charset="0"/>
                <a:ea typeface="Roboto" pitchFamily="34" charset="-122"/>
                <a:cs typeface="Roboto" pitchFamily="34" charset="-120"/>
              </a:rPr>
              <a:t>φυλή Interior Salish</a:t>
            </a:r>
            <a:endParaRPr lang="en-US" sz="1350" dirty="0"/>
          </a:p>
          <a:p>
            <a:pPr marL="190500" indent="-190500" algn="l">
              <a:lnSpc>
                <a:spcPts val="2025"/>
              </a:lnSpc>
              <a:buSzPct val="100000"/>
              <a:buChar char="•"/>
            </a:pPr>
            <a:r>
              <a:rPr lang="en-US" sz="1400" b="0" u="heavy" kern="0" spc="-12" dirty="0">
                <a:solidFill>
                  <a:srgbClr val="FFFFFF"/>
                </a:solidFill>
                <a:latin typeface="Roboto" pitchFamily="34" charset="0"/>
                <a:ea typeface="Roboto" pitchFamily="34" charset="-122"/>
                <a:cs typeface="Roboto" pitchFamily="34" charset="-120"/>
                <a:hlinkClick r:id="rId11">
                  <a:extLst>
                    <a:ext uri="{A12FA001-AC4F-418D-AE19-62706E023703}">
                      <ahyp:hlinkClr xmlns:ahyp="http://schemas.microsoft.com/office/drawing/2018/hyperlinkcolor" val="tx"/>
                    </a:ext>
                  </a:extLst>
                </a:hlinkClick>
              </a:rPr>
              <a:t>Keri Ataumbi</a:t>
            </a:r>
            <a:r>
              <a:rPr lang="en-US" sz="1400" b="0" kern="0" spc="-12" dirty="0">
                <a:solidFill>
                  <a:srgbClr val="FFFFFF"/>
                </a:solidFill>
                <a:latin typeface="Roboto" pitchFamily="34" charset="0"/>
                <a:ea typeface="Roboto" pitchFamily="34" charset="-122"/>
                <a:cs typeface="Roboto" pitchFamily="34" charset="-120"/>
              </a:rPr>
              <a:t> φυλή Kiowa</a:t>
            </a:r>
            <a:endParaRPr lang="en-US" sz="1350" dirty="0"/>
          </a:p>
        </p:txBody>
      </p:sp>
      <p:sp>
        <p:nvSpPr>
          <p:cNvPr id="9" name="Text 6"/>
          <p:cNvSpPr/>
          <p:nvPr/>
        </p:nvSpPr>
        <p:spPr>
          <a:xfrm>
            <a:off x="6208679" y="1007708"/>
            <a:ext cx="1939994" cy="377922"/>
          </a:xfrm>
          <a:prstGeom prst="homePlate">
            <a:avLst/>
          </a:prstGeom>
          <a:solidFill>
            <a:srgbClr val="000000">
              <a:alpha val="0"/>
            </a:srgbClr>
          </a:solidFill>
          <a:ln w="21167">
            <a:solidFill>
              <a:srgbClr val="5F6078"/>
            </a:solidFill>
          </a:ln>
        </p:spPr>
        <p:txBody>
          <a:bodyPr wrap="square" lIns="107777" tIns="44616" rIns="107777" bIns="44616" rtlCol="0" anchor="ctr"/>
          <a:lstStyle/>
          <a:p>
            <a:pPr algn="ctr">
              <a:lnSpc>
                <a:spcPts val="2025"/>
              </a:lnSpc>
            </a:pPr>
            <a:r>
              <a:rPr lang="en-US" sz="1400" kern="0" spc="-12" dirty="0">
                <a:solidFill>
                  <a:srgbClr val="FFFFFF"/>
                </a:solidFill>
              </a:rPr>
              <a:t>Κοσμηματοπώλεις  </a:t>
            </a:r>
            <a:endParaRPr lang="en-US" sz="1350" dirty="0"/>
          </a:p>
        </p:txBody>
      </p:sp>
      <p:pic>
        <p:nvPicPr>
          <p:cNvPr id="10" name="Image 0" descr="https://pitch-assets-ccb95893-de3f-4266-973c-20049231b248.s3.eu-west-1.amazonaws.com/try-pitch-pdf-export-logo.svg">
            <a:hlinkClick r:id="rId12"/>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36595" y="4803153"/>
            <a:ext cx="515221" cy="22730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78038" y="1082744"/>
            <a:ext cx="8229600" cy="560070"/>
          </a:xfrm>
          <a:prstGeom prst="rect">
            <a:avLst/>
          </a:prstGeom>
          <a:noFill/>
          <a:ln/>
        </p:spPr>
        <p:txBody>
          <a:bodyPr wrap="square" lIns="0" tIns="0" rIns="0" bIns="0" rtlCol="0" anchor="t"/>
          <a:lstStyle/>
          <a:p>
            <a:pPr algn="l">
              <a:lnSpc>
                <a:spcPts val="2205"/>
              </a:lnSpc>
            </a:pPr>
            <a:r>
              <a:rPr lang="en-US" sz="1400" b="0" kern="0" spc="-12" dirty="0">
                <a:solidFill>
                  <a:srgbClr val="FFFFFF"/>
                </a:solidFill>
                <a:latin typeface="Roboto" pitchFamily="34" charset="0"/>
                <a:ea typeface="Roboto" pitchFamily="34" charset="-122"/>
                <a:cs typeface="Roboto" pitchFamily="34" charset="-120"/>
              </a:rPr>
              <a:t>Το πασίγνωστο συγκρότημα Village People χρωστάνε την επιτυχία τους όχι μόνο στα τραγούδια τους αλλά και στις ξεχωριστές εμφανίσεις τους, μιας και κάθε μέλος του γκρουπ έχει και ένα “ρόλο”</a:t>
            </a:r>
            <a:endParaRPr lang="en-US" sz="1575" dirty="0"/>
          </a:p>
        </p:txBody>
      </p:sp>
      <p:sp>
        <p:nvSpPr>
          <p:cNvPr id="4" name="Text 1"/>
          <p:cNvSpPr/>
          <p:nvPr/>
        </p:nvSpPr>
        <p:spPr>
          <a:xfrm>
            <a:off x="3219450" y="2694231"/>
            <a:ext cx="2884045" cy="1543050"/>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    Ο Alex Briley τον στρατιώτη (GI) </a:t>
            </a:r>
            <a:endParaRPr lang="en-US" sz="1350" dirty="0"/>
          </a:p>
          <a:p>
            <a:pPr algn="l">
              <a:lnSpc>
                <a:spcPts val="2025"/>
              </a:lnSpc>
            </a:pPr>
            <a:r>
              <a:rPr lang="en-US" sz="1400" b="0" kern="0" spc="-12" dirty="0">
                <a:solidFill>
                  <a:srgbClr val="FFFFFF"/>
                </a:solidFill>
                <a:latin typeface="Roboto" pitchFamily="34" charset="0"/>
                <a:ea typeface="Roboto" pitchFamily="34" charset="-122"/>
                <a:cs typeface="Roboto" pitchFamily="34" charset="-120"/>
              </a:rPr>
              <a:t>•    Ο David Hodo τον εργολάβο</a:t>
            </a:r>
            <a:endParaRPr lang="en-US" sz="1350" dirty="0"/>
          </a:p>
          <a:p>
            <a:pPr algn="l">
              <a:lnSpc>
                <a:spcPts val="2025"/>
              </a:lnSpc>
            </a:pPr>
            <a:r>
              <a:rPr lang="en-US" sz="1400" b="0" kern="0" spc="-12" dirty="0">
                <a:solidFill>
                  <a:srgbClr val="FFFFFF"/>
                </a:solidFill>
                <a:latin typeface="Roboto" pitchFamily="34" charset="0"/>
                <a:ea typeface="Roboto" pitchFamily="34" charset="-122"/>
                <a:cs typeface="Roboto" pitchFamily="34" charset="-120"/>
              </a:rPr>
              <a:t>•    Ο Glenn Hughes τον μηχανόβιο</a:t>
            </a:r>
            <a:endParaRPr lang="en-US" sz="1350" dirty="0"/>
          </a:p>
          <a:p>
            <a:pPr algn="l">
              <a:lnSpc>
                <a:spcPts val="2025"/>
              </a:lnSpc>
            </a:pPr>
            <a:r>
              <a:rPr lang="en-US" sz="1400" b="0" kern="0" spc="-12" dirty="0">
                <a:solidFill>
                  <a:srgbClr val="FFFFFF"/>
                </a:solidFill>
                <a:latin typeface="Roboto" pitchFamily="34" charset="0"/>
                <a:ea typeface="Roboto" pitchFamily="34" charset="-122"/>
                <a:cs typeface="Roboto" pitchFamily="34" charset="-120"/>
              </a:rPr>
              <a:t>•    Ο Felipe Rose τον ινδιάνο αρχηγό</a:t>
            </a:r>
            <a:endParaRPr lang="en-US" sz="1350" dirty="0"/>
          </a:p>
          <a:p>
            <a:pPr algn="l">
              <a:lnSpc>
                <a:spcPts val="2025"/>
              </a:lnSpc>
            </a:pPr>
            <a:r>
              <a:rPr lang="en-US" sz="1400" b="0" kern="0" spc="-12" dirty="0">
                <a:solidFill>
                  <a:srgbClr val="FFFFFF"/>
                </a:solidFill>
                <a:latin typeface="Roboto" pitchFamily="34" charset="0"/>
                <a:ea typeface="Roboto" pitchFamily="34" charset="-122"/>
                <a:cs typeface="Roboto" pitchFamily="34" charset="-120"/>
              </a:rPr>
              <a:t>•    Ο Randy Jones τον cowboy</a:t>
            </a:r>
            <a:endParaRPr lang="en-US" sz="1350" dirty="0"/>
          </a:p>
          <a:p>
            <a:pPr algn="l">
              <a:lnSpc>
                <a:spcPts val="2025"/>
              </a:lnSpc>
            </a:pPr>
            <a:r>
              <a:rPr lang="en-US" sz="1400" b="0" kern="0" spc="-12" dirty="0">
                <a:solidFill>
                  <a:srgbClr val="FFFFFF"/>
                </a:solidFill>
                <a:latin typeface="Roboto" pitchFamily="34" charset="0"/>
                <a:ea typeface="Roboto" pitchFamily="34" charset="-122"/>
                <a:cs typeface="Roboto" pitchFamily="34" charset="-120"/>
              </a:rPr>
              <a:t>•    Ο Victor Willis τον αστυνομικό </a:t>
            </a:r>
            <a:endParaRPr lang="en-US" sz="1350" dirty="0"/>
          </a:p>
        </p:txBody>
      </p:sp>
      <p:sp>
        <p:nvSpPr>
          <p:cNvPr id="5" name="Text 2"/>
          <p:cNvSpPr/>
          <p:nvPr/>
        </p:nvSpPr>
        <p:spPr>
          <a:xfrm>
            <a:off x="243671" y="2569846"/>
            <a:ext cx="3657600" cy="1828800"/>
          </a:xfrm>
          <a:prstGeom prst="rect">
            <a:avLst/>
          </a:prstGeom>
          <a:noFill/>
          <a:ln/>
        </p:spPr>
        <p:txBody>
          <a:bodyPr wrap="square" lIns="0" tIns="0" rIns="0" bIns="0" rtlCol="0" anchor="t"/>
          <a:lstStyle/>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Alex Briley (1977 – μέχρι σήμερα) </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David "Scar" Hodo (1977 –μέχρι σήμερα) </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Felipe Rose (1977 –μέχρι σήμερα) </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Dave Forrest (1977 – 1977)</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Glenn Hughes (1977 – 1996)</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Lee Mouton (1977 – 1977) </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Mark Mussler (1977 – 1978) </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Peter Whitehead (1977 – 1977)</a:t>
            </a:r>
            <a:endParaRPr lang="en-US" sz="1200" dirty="0"/>
          </a:p>
        </p:txBody>
      </p:sp>
      <p:sp>
        <p:nvSpPr>
          <p:cNvPr id="6" name="Text 3"/>
          <p:cNvSpPr/>
          <p:nvPr/>
        </p:nvSpPr>
        <p:spPr>
          <a:xfrm>
            <a:off x="6157129" y="2551356"/>
            <a:ext cx="2743200" cy="1828800"/>
          </a:xfrm>
          <a:prstGeom prst="rect">
            <a:avLst/>
          </a:prstGeom>
          <a:noFill/>
          <a:ln/>
        </p:spPr>
        <p:txBody>
          <a:bodyPr wrap="none" lIns="0" tIns="0" rIns="0" bIns="0" rtlCol="0" anchor="t">
            <a:spAutoFit/>
          </a:bodyPr>
          <a:lstStyle/>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Victor Willis (1977 – 1979)</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Randy Jones (1978 – 1991)</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G. Jeff Olson (1980 – μέχρι σήμερα)</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Ray Simpson (1980 – μέχρι σήμερα)</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Mark Lee (1982 – 1985)</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Miles Jaye (1983 – 1984)</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Ray Stephens (1985 – 1985)</a:t>
            </a:r>
            <a:endParaRPr lang="en-US" sz="1200" dirty="0"/>
          </a:p>
          <a:p>
            <a:pPr marL="190500" indent="-190500" algn="l">
              <a:lnSpc>
                <a:spcPts val="1800"/>
              </a:lnSpc>
              <a:buSzPct val="100000"/>
              <a:buChar char="•"/>
            </a:pPr>
            <a:r>
              <a:rPr lang="en-US" sz="1200" b="0" kern="0" spc="-12" dirty="0">
                <a:solidFill>
                  <a:srgbClr val="FFFFFF"/>
                </a:solidFill>
                <a:latin typeface="Roboto" pitchFamily="34" charset="0"/>
                <a:ea typeface="Roboto" pitchFamily="34" charset="-122"/>
                <a:cs typeface="Roboto" pitchFamily="34" charset="-120"/>
              </a:rPr>
              <a:t>Eric Anzalone (1995 – μέχρι σήμερα)</a:t>
            </a:r>
            <a:endParaRPr lang="en-US" sz="1200" dirty="0"/>
          </a:p>
        </p:txBody>
      </p:sp>
      <p:sp>
        <p:nvSpPr>
          <p:cNvPr id="7" name="Text 4"/>
          <p:cNvSpPr/>
          <p:nvPr/>
        </p:nvSpPr>
        <p:spPr>
          <a:xfrm>
            <a:off x="476250" y="476250"/>
            <a:ext cx="2743200" cy="419100"/>
          </a:xfrm>
          <a:prstGeom prst="rect">
            <a:avLst/>
          </a:prstGeom>
          <a:noFill/>
          <a:ln/>
        </p:spPr>
        <p:txBody>
          <a:bodyPr wrap="none" lIns="0" tIns="0" rIns="0" bIns="0" rtlCol="0" anchor="t">
            <a:spAutoFit/>
          </a:bodyPr>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Village People </a:t>
            </a:r>
            <a:endParaRPr lang="en-US" sz="2700" dirty="0"/>
          </a:p>
        </p:txBody>
      </p:sp>
      <p:sp>
        <p:nvSpPr>
          <p:cNvPr id="8" name="Text 5"/>
          <p:cNvSpPr/>
          <p:nvPr/>
        </p:nvSpPr>
        <p:spPr>
          <a:xfrm>
            <a:off x="478038" y="1787281"/>
            <a:ext cx="8229600" cy="560070"/>
          </a:xfrm>
          <a:prstGeom prst="rect">
            <a:avLst/>
          </a:prstGeom>
          <a:noFill/>
          <a:ln/>
        </p:spPr>
        <p:txBody>
          <a:bodyPr wrap="square" lIns="0" tIns="0" rIns="0" bIns="0" rtlCol="0" anchor="t"/>
          <a:lstStyle/>
          <a:p>
            <a:pPr algn="l">
              <a:lnSpc>
                <a:spcPts val="2205"/>
              </a:lnSpc>
            </a:pPr>
            <a:r>
              <a:rPr lang="en-US" sz="1400" b="0" kern="0" spc="-12" dirty="0">
                <a:solidFill>
                  <a:srgbClr val="FFFFFF"/>
                </a:solidFill>
                <a:latin typeface="Roboto" pitchFamily="34" charset="0"/>
                <a:ea typeface="Roboto" pitchFamily="34" charset="-122"/>
                <a:cs typeface="Roboto" pitchFamily="34" charset="-120"/>
              </a:rPr>
              <a:t>Αρκετά μέλη του συγκροτήματος αντικαταστάθηκαν μέσα στα χρόνια με μόνο 5 μέλη του αρχικού συγκροτήματος παραμένουν μέχρι σήμερα </a:t>
            </a:r>
            <a:endParaRPr lang="en-US" sz="1575" dirty="0"/>
          </a:p>
        </p:txBody>
      </p:sp>
      <p:pic>
        <p:nvPicPr>
          <p:cNvPr id="9"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78038" y="1101146"/>
            <a:ext cx="8229600" cy="1200150"/>
          </a:xfrm>
          <a:prstGeom prst="rect">
            <a:avLst/>
          </a:prstGeom>
          <a:noFill/>
          <a:ln/>
        </p:spPr>
        <p:txBody>
          <a:bodyPr wrap="square" lIns="0" tIns="0" rIns="0" bIns="0" rtlCol="0" anchor="t"/>
          <a:lstStyle/>
          <a:p>
            <a:pPr algn="just">
              <a:lnSpc>
                <a:spcPts val="2363"/>
              </a:lnSpc>
            </a:pPr>
            <a:r>
              <a:rPr lang="en-US" sz="1600" b="0" kern="0" spc="-12" dirty="0">
                <a:solidFill>
                  <a:srgbClr val="FFFFFF"/>
                </a:solidFill>
                <a:latin typeface="Roboto" pitchFamily="34" charset="0"/>
                <a:ea typeface="Roboto" pitchFamily="34" charset="-122"/>
                <a:cs typeface="Roboto" pitchFamily="34" charset="-120"/>
              </a:rPr>
              <a:t>Ένας από τους χαρακτήρες είναι ο “Ινδιάνος αρχηγός” που υποδύεται ο Felipe Rose, μέρος του κοστουμιού του είναι το ινδικό Headdress. Η χρήση ιερών αντικειμένων όπως τα Ινδικά Headdress από το ευρύ κοινό ως αξεσουάρ είναι κατακριτέα, τι γίνεται όμως όταν ένα μέλος της κοινότητας αυτής το χρησιμοποιεί με τον ίδιο τρόπο ?</a:t>
            </a:r>
            <a:endParaRPr lang="en-US" sz="1575" dirty="0"/>
          </a:p>
        </p:txBody>
      </p:sp>
      <p:sp>
        <p:nvSpPr>
          <p:cNvPr id="4" name="Text 1"/>
          <p:cNvSpPr/>
          <p:nvPr/>
        </p:nvSpPr>
        <p:spPr>
          <a:xfrm>
            <a:off x="476250" y="476250"/>
            <a:ext cx="2743200" cy="419100"/>
          </a:xfrm>
          <a:prstGeom prst="rect">
            <a:avLst/>
          </a:prstGeom>
          <a:noFill/>
          <a:ln/>
        </p:spPr>
        <p:txBody>
          <a:bodyPr wrap="none" lIns="0" tIns="0" rIns="0" bIns="0" rtlCol="0" anchor="t">
            <a:spAutoFit/>
          </a:bodyPr>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Village People </a:t>
            </a:r>
            <a:endParaRPr lang="en-US" sz="2700" dirty="0"/>
          </a:p>
        </p:txBody>
      </p:sp>
      <p:sp>
        <p:nvSpPr>
          <p:cNvPr id="5" name="Text 2"/>
          <p:cNvSpPr/>
          <p:nvPr/>
        </p:nvSpPr>
        <p:spPr>
          <a:xfrm>
            <a:off x="476250" y="3709827"/>
            <a:ext cx="8229600" cy="600075"/>
          </a:xfrm>
          <a:prstGeom prst="rect">
            <a:avLst/>
          </a:prstGeom>
          <a:noFill/>
          <a:ln/>
        </p:spPr>
        <p:txBody>
          <a:bodyPr wrap="square" lIns="0" tIns="0" rIns="0" bIns="0" rtlCol="0" anchor="t"/>
          <a:lstStyle/>
          <a:p>
            <a:pPr algn="l">
              <a:lnSpc>
                <a:spcPts val="2363"/>
              </a:lnSpc>
            </a:pPr>
            <a:r>
              <a:rPr lang="en-US" sz="1600" b="0" kern="0" spc="-12" dirty="0">
                <a:solidFill>
                  <a:srgbClr val="FFFFFF"/>
                </a:solidFill>
                <a:latin typeface="Roboto" pitchFamily="34" charset="0"/>
                <a:ea typeface="Roboto" pitchFamily="34" charset="-122"/>
                <a:cs typeface="Roboto" pitchFamily="34" charset="-120"/>
              </a:rPr>
              <a:t>Ο Felipe έχει αυτόχθονες καταβολές από φυλών Mescalero, Apache, Lakota και Cherokee πράγμα που κατευνάζει κάπως τις κατηγορίες απέναντι του για οικειοποίηση </a:t>
            </a:r>
            <a:endParaRPr lang="en-US" sz="1575" dirty="0"/>
          </a:p>
        </p:txBody>
      </p:sp>
      <p:sp>
        <p:nvSpPr>
          <p:cNvPr id="6" name="Text 3"/>
          <p:cNvSpPr/>
          <p:nvPr/>
        </p:nvSpPr>
        <p:spPr>
          <a:xfrm>
            <a:off x="476250" y="2396032"/>
            <a:ext cx="8229600" cy="1200150"/>
          </a:xfrm>
          <a:prstGeom prst="rect">
            <a:avLst/>
          </a:prstGeom>
          <a:noFill/>
          <a:ln/>
        </p:spPr>
        <p:txBody>
          <a:bodyPr wrap="square" lIns="0" tIns="0" rIns="0" bIns="0" rtlCol="0" anchor="t"/>
          <a:lstStyle/>
          <a:p>
            <a:pPr algn="just">
              <a:lnSpc>
                <a:spcPts val="2363"/>
              </a:lnSpc>
            </a:pPr>
            <a:r>
              <a:rPr lang="en-US" sz="1600" b="0" kern="0" spc="-12" dirty="0">
                <a:solidFill>
                  <a:srgbClr val="FFFFFF"/>
                </a:solidFill>
                <a:latin typeface="Roboto" pitchFamily="34" charset="0"/>
                <a:ea typeface="Roboto" pitchFamily="34" charset="-122"/>
                <a:cs typeface="Roboto" pitchFamily="34" charset="-120"/>
              </a:rPr>
              <a:t>Τα Headdresses έχουν απαγορευτεί από τα μουσικά φεστιβάλ όπου φοριόντουσαν από τους επισκέπτες. Η κίνηση αυτή ήταν ένα δείγμα σεβασμού στους αυτόχθονες πολίτες και την ιστορία τους, ωστόσο σε κάθε εμφάνιση του διάσημου τραγουδιστή τον βλέπουμε με το  χαρακτηριστικό αξεσουάρ του  </a:t>
            </a:r>
            <a:endParaRPr lang="en-US" sz="1575" dirty="0"/>
          </a:p>
        </p:txBody>
      </p:sp>
      <p:pic>
        <p:nvPicPr>
          <p:cNvPr id="7"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394205" y="831758"/>
            <a:ext cx="8229600" cy="771525"/>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Οι φτερωτές στέκες Headdress αποτελούν μέρος της παράδοσης των αυτόχθωνων της Αμερικής και δεν αγοράζονται αλλά μπορούν να προσφερθούν ως δώρο από και προς τους αρχηγούς των φυλών. Κάθε σχήμα και μήκος στα Headdress όπως και κάθε είδος φτερού έχει την δικιά του ξεχωριστή σημασία. </a:t>
            </a:r>
            <a:endParaRPr lang="en-US" sz="1350" dirty="0"/>
          </a:p>
        </p:txBody>
      </p:sp>
      <p:sp>
        <p:nvSpPr>
          <p:cNvPr id="4" name="Text 1"/>
          <p:cNvSpPr/>
          <p:nvPr/>
        </p:nvSpPr>
        <p:spPr>
          <a:xfrm>
            <a:off x="394205" y="276755"/>
            <a:ext cx="3657600" cy="419100"/>
          </a:xfrm>
          <a:prstGeom prst="rect">
            <a:avLst/>
          </a:prstGeom>
          <a:noFill/>
          <a:ln/>
        </p:spPr>
        <p:txBody>
          <a:bodyPr wrap="none" lIns="0" tIns="0" rIns="0" bIns="0" rtlCol="0" anchor="t">
            <a:spAutoFit/>
          </a:bodyPr>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Indian Headdress</a:t>
            </a:r>
            <a:endParaRPr lang="en-US" sz="2700" dirty="0"/>
          </a:p>
        </p:txBody>
      </p:sp>
      <p:sp>
        <p:nvSpPr>
          <p:cNvPr id="5" name="Text 2"/>
          <p:cNvSpPr/>
          <p:nvPr/>
        </p:nvSpPr>
        <p:spPr>
          <a:xfrm>
            <a:off x="394205" y="1917343"/>
            <a:ext cx="8229600" cy="2571750"/>
          </a:xfrm>
          <a:prstGeom prst="rect">
            <a:avLst/>
          </a:prstGeom>
          <a:noFill/>
          <a:ln/>
        </p:spPr>
        <p:txBody>
          <a:bodyPr wrap="square" lIns="0" tIns="0" rIns="0" bIns="0" rtlCol="0" anchor="t"/>
          <a:lstStyle/>
          <a:p>
            <a:pPr algn="just">
              <a:lnSpc>
                <a:spcPts val="2025"/>
              </a:lnSpc>
            </a:pPr>
            <a:r>
              <a:rPr lang="en-US" sz="1400" b="1" kern="0" spc="-12" dirty="0">
                <a:solidFill>
                  <a:srgbClr val="FFFFFF"/>
                </a:solidFill>
                <a:latin typeface="Roboto" pitchFamily="34" charset="0"/>
                <a:ea typeface="Roboto" pitchFamily="34" charset="-122"/>
                <a:cs typeface="Roboto" pitchFamily="34" charset="-120"/>
              </a:rPr>
              <a:t>Warbonnets</a:t>
            </a:r>
            <a:r>
              <a:rPr lang="en-US" sz="1400" b="0" kern="0" spc="-12" dirty="0">
                <a:solidFill>
                  <a:srgbClr val="FFFFFF"/>
                </a:solidFill>
                <a:latin typeface="Roboto" pitchFamily="34" charset="0"/>
                <a:ea typeface="Roboto" pitchFamily="34" charset="-122"/>
                <a:cs typeface="Roboto" pitchFamily="34" charset="-120"/>
              </a:rPr>
              <a:t> : Μακρόστενα-trailer τα κυκλικά-halo warbonnet και τα ευθεία- strait up warbonnets</a:t>
            </a:r>
            <a:endParaRPr lang="en-US" sz="1350" dirty="0"/>
          </a:p>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Όπου το καθένα φτιάχνονταν από φτερά χρυσαετού τα οποία κερδίζονταν ένα ένα με πράξεις ανδρείας</a:t>
            </a:r>
            <a:endParaRPr lang="en-US" sz="1350" dirty="0"/>
          </a:p>
          <a:p>
            <a:pPr algn="just">
              <a:lnSpc>
                <a:spcPts val="2025"/>
              </a:lnSpc>
            </a:pPr>
            <a:endParaRPr lang="en-US" sz="1350" dirty="0"/>
          </a:p>
          <a:p>
            <a:pPr algn="just">
              <a:lnSpc>
                <a:spcPts val="2025"/>
              </a:lnSpc>
            </a:pPr>
            <a:r>
              <a:rPr lang="en-US" sz="1400" b="1" kern="0" spc="-12" dirty="0">
                <a:solidFill>
                  <a:srgbClr val="FFFFFF"/>
                </a:solidFill>
                <a:latin typeface="Roboto" pitchFamily="34" charset="0"/>
                <a:ea typeface="Roboto" pitchFamily="34" charset="-122"/>
                <a:cs typeface="Roboto" pitchFamily="34" charset="-120"/>
              </a:rPr>
              <a:t>Feather Headbands </a:t>
            </a:r>
            <a:r>
              <a:rPr lang="en-US" sz="1400" b="0" kern="0" spc="-12" dirty="0">
                <a:solidFill>
                  <a:srgbClr val="FFFFFF"/>
                </a:solidFill>
                <a:latin typeface="Roboto" pitchFamily="34" charset="0"/>
                <a:ea typeface="Roboto" pitchFamily="34" charset="-122"/>
                <a:cs typeface="Roboto" pitchFamily="34" charset="-120"/>
              </a:rPr>
              <a:t> : Μικρές στέκες με δύο φτερά στο πάνω μέρος του κεφαλιού. </a:t>
            </a:r>
            <a:endParaRPr lang="en-US" sz="1350" dirty="0"/>
          </a:p>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Είχαν περισσότερο αισθητική σημασία, αρκετές φορές τα διακοσμούσαν με ιδιαίτερα μοτίβα και χάντρες. Δεν σχετίζονταν με τον πόλεμο </a:t>
            </a:r>
            <a:endParaRPr lang="en-US" sz="1350" dirty="0"/>
          </a:p>
          <a:p>
            <a:pPr algn="just">
              <a:lnSpc>
                <a:spcPts val="2025"/>
              </a:lnSpc>
            </a:pPr>
            <a:endParaRPr lang="en-US" sz="1350" dirty="0"/>
          </a:p>
          <a:p>
            <a:pPr algn="just">
              <a:lnSpc>
                <a:spcPts val="2025"/>
              </a:lnSpc>
            </a:pPr>
            <a:r>
              <a:rPr lang="en-US" sz="1400" b="1" kern="0" spc="-12" dirty="0">
                <a:solidFill>
                  <a:srgbClr val="FFFFFF"/>
                </a:solidFill>
                <a:latin typeface="Roboto" pitchFamily="34" charset="0"/>
                <a:ea typeface="Roboto" pitchFamily="34" charset="-122"/>
                <a:cs typeface="Roboto" pitchFamily="34" charset="-120"/>
              </a:rPr>
              <a:t>Roach Headdresse </a:t>
            </a:r>
            <a:r>
              <a:rPr lang="en-US" sz="1400" b="0" kern="0" spc="-12" dirty="0">
                <a:solidFill>
                  <a:srgbClr val="FFFFFF"/>
                </a:solidFill>
                <a:latin typeface="Roboto" pitchFamily="34" charset="0"/>
                <a:ea typeface="Roboto" pitchFamily="34" charset="-122"/>
                <a:cs typeface="Roboto" pitchFamily="34" charset="-120"/>
              </a:rPr>
              <a:t>: Το κύριο υλικό κατασκευής ήταν τρίχες ζώων όπως οι σκαντζόχοιροι (από όπου πείρε και το όνομα του)  τρίχες από άλκη ή ελάφια .Φοριόντανε  στο μέσο της κεφαλής κατά κύριο λόγο από άνδρες πολεμιστές και χορευτές σε μάχες, αθλητικές εκδηλώσεις και χορούς</a:t>
            </a:r>
            <a:endParaRPr lang="en-US" sz="1350" dirty="0"/>
          </a:p>
        </p:txBody>
      </p:sp>
      <p:pic>
        <p:nvPicPr>
          <p:cNvPr id="6"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1B1C26"/>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bd744892-14e4-4b45-9cf0-1d46a0c56b8b?pitch-bytes=848154&amp;pitch-content-type=image%2Fpng"/>
          <p:cNvPicPr>
            <a:picLocks noChangeAspect="1"/>
          </p:cNvPicPr>
          <p:nvPr/>
        </p:nvPicPr>
        <p:blipFill>
          <a:blip r:embed="rId3"/>
          <a:srcRect b="377"/>
          <a:stretch/>
        </p:blipFill>
        <p:spPr>
          <a:xfrm>
            <a:off x="711020" y="755560"/>
            <a:ext cx="2288206" cy="3689981"/>
          </a:xfrm>
          <a:prstGeom prst="rect">
            <a:avLst/>
          </a:prstGeom>
        </p:spPr>
      </p:pic>
      <p:pic>
        <p:nvPicPr>
          <p:cNvPr id="4" name="Image 1" descr="https://pitch-assets-ccb95893-de3f-4266-973c-20049231b248.s3.eu-west-1.amazonaws.com/b79f1e82-75dd-417f-a9c9-a8b9146af45e?pitch-bytes=169068&amp;pitch-content-type=image%2Fpng"/>
          <p:cNvPicPr>
            <a:picLocks noChangeAspect="1"/>
          </p:cNvPicPr>
          <p:nvPr/>
        </p:nvPicPr>
        <p:blipFill>
          <a:blip r:embed="rId4"/>
          <a:srcRect l="4739" r="4739"/>
          <a:stretch/>
        </p:blipFill>
        <p:spPr>
          <a:xfrm flipH="1">
            <a:off x="3323314" y="757850"/>
            <a:ext cx="2293401" cy="3687691"/>
          </a:xfrm>
          <a:prstGeom prst="rect">
            <a:avLst/>
          </a:prstGeom>
        </p:spPr>
      </p:pic>
      <p:pic>
        <p:nvPicPr>
          <p:cNvPr id="5" name="Image 2" descr="https://pitch-assets-ccb95893-de3f-4266-973c-20049231b248.s3.eu-west-1.amazonaws.com/a3ecda24-1a0f-424a-8d07-6beb54706b67?pitch-bytes=1625985&amp;pitch-content-type=image%2Fpng"/>
          <p:cNvPicPr>
            <a:picLocks noChangeAspect="1"/>
          </p:cNvPicPr>
          <p:nvPr/>
        </p:nvPicPr>
        <p:blipFill>
          <a:blip r:embed="rId5"/>
          <a:srcRect l="17571" r="24354"/>
          <a:stretch/>
        </p:blipFill>
        <p:spPr>
          <a:xfrm>
            <a:off x="5965458" y="757850"/>
            <a:ext cx="2286786" cy="3687691"/>
          </a:xfrm>
          <a:prstGeom prst="rect">
            <a:avLst/>
          </a:prstGeom>
        </p:spPr>
      </p:pic>
      <p:sp>
        <p:nvSpPr>
          <p:cNvPr id="6" name="Text 0"/>
          <p:cNvSpPr/>
          <p:nvPr/>
        </p:nvSpPr>
        <p:spPr>
          <a:xfrm>
            <a:off x="1378658" y="4551039"/>
            <a:ext cx="1828800" cy="257175"/>
          </a:xfrm>
          <a:prstGeom prst="rect">
            <a:avLst/>
          </a:prstGeom>
          <a:noFill/>
          <a:ln/>
        </p:spPr>
        <p:txBody>
          <a:bodyPr wrap="none" lIns="0" tIns="0" rIns="0" bIns="0" rtlCol="0" anchor="t">
            <a:spAutoFit/>
          </a:bodyPr>
          <a:lstStyle/>
          <a:p>
            <a:pPr algn="l">
              <a:lnSpc>
                <a:spcPts val="2025"/>
              </a:lnSpc>
            </a:pPr>
            <a:r>
              <a:rPr lang="en-US" sz="1400" b="1" kern="0" spc="-12" dirty="0">
                <a:solidFill>
                  <a:srgbClr val="FFFFFF"/>
                </a:solidFill>
                <a:latin typeface="Roboto" pitchFamily="34" charset="0"/>
                <a:ea typeface="Roboto" pitchFamily="34" charset="-122"/>
                <a:cs typeface="Roboto" pitchFamily="34" charset="-120"/>
              </a:rPr>
              <a:t>Warbonnets</a:t>
            </a:r>
            <a:r>
              <a:rPr lang="en-US" sz="1400" b="0" kern="0" spc="-12" dirty="0">
                <a:solidFill>
                  <a:srgbClr val="FFFFFF"/>
                </a:solidFill>
                <a:latin typeface="Roboto" pitchFamily="34" charset="0"/>
                <a:ea typeface="Roboto" pitchFamily="34" charset="-122"/>
                <a:cs typeface="Roboto" pitchFamily="34" charset="-120"/>
              </a:rPr>
              <a:t> </a:t>
            </a:r>
            <a:endParaRPr lang="en-US" sz="1350" dirty="0"/>
          </a:p>
        </p:txBody>
      </p:sp>
      <p:sp>
        <p:nvSpPr>
          <p:cNvPr id="7" name="Text 1"/>
          <p:cNvSpPr/>
          <p:nvPr/>
        </p:nvSpPr>
        <p:spPr>
          <a:xfrm>
            <a:off x="3732360" y="4552644"/>
            <a:ext cx="1828800" cy="257175"/>
          </a:xfrm>
          <a:prstGeom prst="rect">
            <a:avLst/>
          </a:prstGeom>
          <a:noFill/>
          <a:ln/>
        </p:spPr>
        <p:txBody>
          <a:bodyPr wrap="none" lIns="0" tIns="0" rIns="0" bIns="0" rtlCol="0" anchor="t">
            <a:spAutoFit/>
          </a:bodyPr>
          <a:lstStyle/>
          <a:p>
            <a:pPr algn="l">
              <a:lnSpc>
                <a:spcPts val="2025"/>
              </a:lnSpc>
            </a:pPr>
            <a:r>
              <a:rPr lang="en-US" sz="1400" b="1" kern="0" spc="-12" dirty="0">
                <a:solidFill>
                  <a:srgbClr val="FFFFFF"/>
                </a:solidFill>
                <a:latin typeface="Roboto" pitchFamily="34" charset="0"/>
                <a:ea typeface="Roboto" pitchFamily="34" charset="-122"/>
                <a:cs typeface="Roboto" pitchFamily="34" charset="-120"/>
              </a:rPr>
              <a:t>Feather Headbands</a:t>
            </a:r>
            <a:endParaRPr lang="en-US" sz="1350" dirty="0"/>
          </a:p>
        </p:txBody>
      </p:sp>
      <p:sp>
        <p:nvSpPr>
          <p:cNvPr id="8" name="Text 2"/>
          <p:cNvSpPr/>
          <p:nvPr/>
        </p:nvSpPr>
        <p:spPr>
          <a:xfrm>
            <a:off x="6402370" y="4554250"/>
            <a:ext cx="1828800" cy="257175"/>
          </a:xfrm>
          <a:prstGeom prst="rect">
            <a:avLst/>
          </a:prstGeom>
          <a:noFill/>
          <a:ln/>
        </p:spPr>
        <p:txBody>
          <a:bodyPr wrap="none" lIns="0" tIns="0" rIns="0" bIns="0" rtlCol="0" anchor="t">
            <a:spAutoFit/>
          </a:bodyPr>
          <a:lstStyle/>
          <a:p>
            <a:pPr algn="l">
              <a:lnSpc>
                <a:spcPts val="2025"/>
              </a:lnSpc>
            </a:pPr>
            <a:r>
              <a:rPr lang="en-US" sz="1400" b="1" kern="0" spc="-12" dirty="0">
                <a:solidFill>
                  <a:srgbClr val="FFFFFF"/>
                </a:solidFill>
                <a:latin typeface="Roboto" pitchFamily="34" charset="0"/>
                <a:ea typeface="Roboto" pitchFamily="34" charset="-122"/>
                <a:cs typeface="Roboto" pitchFamily="34" charset="-120"/>
              </a:rPr>
              <a:t>Roach Headdresse</a:t>
            </a:r>
            <a:endParaRPr lang="en-US" sz="1350" dirty="0"/>
          </a:p>
        </p:txBody>
      </p:sp>
      <p:pic>
        <p:nvPicPr>
          <p:cNvPr id="9" name="Image 3" descr="https://pitch-assets-ccb95893-de3f-4266-973c-20049231b248.s3.eu-west-1.amazonaws.com/try-pitch-pdf-export-logo.svg">
            <a:hlinkClick r:id="rId6"/>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6595" y="4803153"/>
            <a:ext cx="515221" cy="22730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76250" y="311484"/>
            <a:ext cx="2743200" cy="419100"/>
          </a:xfrm>
          <a:prstGeom prst="rect">
            <a:avLst/>
          </a:prstGeom>
          <a:noFill/>
          <a:ln/>
        </p:spPr>
        <p:txBody>
          <a:bodyPr wrap="none" lIns="0" tIns="0" rIns="0" bIns="0" rtlCol="0" anchor="t">
            <a:spAutoFit/>
          </a:bodyPr>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Village People </a:t>
            </a:r>
            <a:endParaRPr lang="en-US" sz="2700" dirty="0"/>
          </a:p>
        </p:txBody>
      </p:sp>
      <p:sp>
        <p:nvSpPr>
          <p:cNvPr id="4" name="Text 1"/>
          <p:cNvSpPr/>
          <p:nvPr/>
        </p:nvSpPr>
        <p:spPr>
          <a:xfrm>
            <a:off x="375957" y="828007"/>
            <a:ext cx="8392085" cy="2400300"/>
          </a:xfrm>
          <a:prstGeom prst="rect">
            <a:avLst/>
          </a:prstGeom>
          <a:noFill/>
          <a:ln/>
        </p:spPr>
        <p:txBody>
          <a:bodyPr wrap="square" lIns="0" tIns="0" rIns="0" bIns="0" rtlCol="0" anchor="t"/>
          <a:lstStyle/>
          <a:p>
            <a:pPr algn="just">
              <a:lnSpc>
                <a:spcPts val="2363"/>
              </a:lnSpc>
            </a:pPr>
            <a:r>
              <a:rPr lang="en-US" sz="1400" b="0" kern="0" spc="-12" dirty="0">
                <a:solidFill>
                  <a:srgbClr val="FFFFFF"/>
                </a:solidFill>
                <a:latin typeface="Roboto" pitchFamily="34" charset="0"/>
                <a:ea typeface="Roboto" pitchFamily="34" charset="-122"/>
                <a:cs typeface="Roboto" pitchFamily="34" charset="-120"/>
              </a:rPr>
              <a:t>Η καταγωγή και ο τρόπος ντυσίματος του Felipe Rose συγκεκριμένα δεν ήταν όμως ο λόγος που προκάλεσε σάλο στο κοινό της εποχής.  Οι Village People έχουν χαρακτηριστεί ένα "ομοφυλοφιλικό συγκρότημα" υποστηρίζοντας άτομα με διαφορετικό σεξουαλικό προσανατολισμό όπως γίνεται αντιληπτό στο πασίγνωστο κομμάτι τους YMCA. Κάτι που θεωρούνταν αντικείμενο taboo για την εποχή, με τον ίδιο τον Felipe να έχει εκδιωχθεί από το σπίτι του από τη μητέρα του λόγω των προτιμήσεων του.</a:t>
            </a:r>
            <a:endParaRPr lang="en-US" sz="1575" dirty="0"/>
          </a:p>
          <a:p>
            <a:pPr algn="just">
              <a:lnSpc>
                <a:spcPts val="2363"/>
              </a:lnSpc>
            </a:pPr>
            <a:r>
              <a:rPr lang="en-US" sz="1400" b="0" kern="0" spc="-12" dirty="0">
                <a:solidFill>
                  <a:srgbClr val="FFFFFF"/>
                </a:solidFill>
                <a:latin typeface="Roboto" pitchFamily="34" charset="0"/>
                <a:ea typeface="Roboto" pitchFamily="34" charset="-122"/>
                <a:cs typeface="Roboto" pitchFamily="34" charset="-120"/>
              </a:rPr>
              <a:t>Το γκρουπ δεν αρκέστηκε μόνο στα μηνύματα που περνούσαν μέσα από τα τραγούδια τους αλλά δώρισαν κιόλας μεγάλο ποσοστό των κερδών τους από συναυλίες και τραγούδια σε φιλανθρωπίες για άτομα με HIV και AIDS</a:t>
            </a:r>
            <a:endParaRPr lang="en-US" sz="1575" dirty="0"/>
          </a:p>
        </p:txBody>
      </p:sp>
      <p:sp>
        <p:nvSpPr>
          <p:cNvPr id="5" name="Text 2"/>
          <p:cNvSpPr/>
          <p:nvPr/>
        </p:nvSpPr>
        <p:spPr>
          <a:xfrm>
            <a:off x="375957" y="3349602"/>
            <a:ext cx="8229600" cy="957022"/>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Οι αυτόχθονες κοινότητες δεν φαίνεται να απορρίπτουν τον διάσημο τραγουδιστή λόγο της αμφίεσης του. Αυτό αποδεικνύεται διότι όχι μόνο το solo «Trails of Tears» προτάθηκε για 3 Native American Music Awards το 2000  τα οποία παρουσίασε το 2002  αλλά κέρδισε στη κατηγορία Best Dance Song για το τραγούδι «Going Back To My Roots» το 2018</a:t>
            </a:r>
            <a:endParaRPr lang="en-US" sz="1350" dirty="0"/>
          </a:p>
        </p:txBody>
      </p:sp>
      <p:pic>
        <p:nvPicPr>
          <p:cNvPr id="6"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78038" y="478038"/>
            <a:ext cx="73152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 Halloween και Cultural Appropriation </a:t>
            </a:r>
            <a:endParaRPr lang="en-US" sz="2700" dirty="0"/>
          </a:p>
        </p:txBody>
      </p:sp>
      <p:sp>
        <p:nvSpPr>
          <p:cNvPr id="4" name="Text 1"/>
          <p:cNvSpPr/>
          <p:nvPr/>
        </p:nvSpPr>
        <p:spPr>
          <a:xfrm>
            <a:off x="394205" y="1123891"/>
            <a:ext cx="8229600" cy="1543050"/>
          </a:xfrm>
          <a:prstGeom prst="rect">
            <a:avLst/>
          </a:prstGeom>
          <a:noFill/>
          <a:ln/>
        </p:spPr>
        <p:txBody>
          <a:bodyPr wrap="square" lIns="0" tIns="0" rIns="0" bIns="0" rtlCol="0" anchor="t"/>
          <a:lstStyle/>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Το Halloween και οι Απόκριες είναι καθαρά συνδεδεμένες μεταξύ άλλων με το έθιμο του μασκαρέματος, ιστορικά και οι 2 γιορτές συμβόλιζαν και συνεχίζουν να συμβολίζουν πολλά περισσότερα από μια απλή στολή κυρίως με θρησκευτική σημασία για ένα νέο ξεκίνημα. Μέσα στο χαλαρό και εορταστικό πνεύμα κάποια άτομα το βρίσκουν σαν δικαιολογία να μεταμφιεστούν σε οτιδήποτε για να κερδίσουν τις εντυπώσεις. Αυτό πολλές φορές μπορεί να αποβεί μοιραίο λάθος για τη φήμη αυτού που επιλέγει να ντυθεί με ένα προσβλητικό τρόπο εάν δεν αναγνωριστεί το λάθος του. </a:t>
            </a:r>
            <a:endParaRPr lang="en-US" sz="1350" dirty="0"/>
          </a:p>
        </p:txBody>
      </p:sp>
      <p:sp>
        <p:nvSpPr>
          <p:cNvPr id="5" name="Text 2"/>
          <p:cNvSpPr/>
          <p:nvPr/>
        </p:nvSpPr>
        <p:spPr>
          <a:xfrm>
            <a:off x="394205" y="2775532"/>
            <a:ext cx="8229600" cy="1800225"/>
          </a:xfrm>
          <a:prstGeom prst="rect">
            <a:avLst/>
          </a:prstGeom>
          <a:noFill/>
          <a:ln/>
        </p:spPr>
        <p:txBody>
          <a:bodyPr wrap="square" lIns="0" tIns="0" rIns="0" bIns="0" rtlCol="0" anchor="t"/>
          <a:lstStyle/>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Ένας από τους τρόπους που ένα άτομο μπορεί να αλλάξει την εμφάνιση του είτε για τους σκοπούς του Halloween είτε για οποιονδήποτε άλλο λόγο μεταμφίεσης είναι το make up και το body painting. Αυτές οι τεχνικές από μόνες τους δεν έχουν τίποτα το ανησυχητικό ή το προσβλητικό να τις χαρακτηρίζει, Το πρόβλημα προέκυψε το  1830 όταν ο Tomas Dartmouth Rice εισήγαγε στο θέατρο την τεχνική του Blackface. Όταν ένας μη μαύρος ηθοποιός βάφει το πρόσωπο του με σκούρα μπογιά για να υποδεθεί ένα άτομο χρώματος τότε γίνετε χρήση του Blackface, αυτή η τεχνική μαζί με τα έντονα κοκκινιά χείλι χρησιμοποιούνται για να εξευτελίσουν και να διατηρηθούν στερεότυπα για τους μαύρους ανθρώπους. </a:t>
            </a:r>
            <a:endParaRPr lang="en-US" sz="1350" dirty="0"/>
          </a:p>
        </p:txBody>
      </p:sp>
      <p:pic>
        <p:nvPicPr>
          <p:cNvPr id="6"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6344405" y="831574"/>
            <a:ext cx="1828800" cy="280035"/>
          </a:xfrm>
          <a:prstGeom prst="rect">
            <a:avLst/>
          </a:prstGeom>
          <a:noFill/>
          <a:ln/>
        </p:spPr>
        <p:txBody>
          <a:bodyPr wrap="square" lIns="0" tIns="0" rIns="0" bIns="0" rtlCol="0" anchor="t"/>
          <a:lstStyle/>
          <a:p>
            <a:pPr algn="l">
              <a:lnSpc>
                <a:spcPts val="2205"/>
              </a:lnSpc>
            </a:pPr>
            <a:r>
              <a:rPr lang="en-US" sz="1600" b="0" kern="0" spc="-12" dirty="0">
                <a:solidFill>
                  <a:srgbClr val="BBBB0D"/>
                </a:solidFill>
                <a:latin typeface="Roboto" pitchFamily="34" charset="0"/>
                <a:ea typeface="Roboto" pitchFamily="34" charset="-122"/>
                <a:cs typeface="Roboto" pitchFamily="34" charset="-120"/>
              </a:rPr>
              <a:t>Αποκριές </a:t>
            </a:r>
            <a:endParaRPr lang="en-US" sz="1575" dirty="0"/>
          </a:p>
        </p:txBody>
      </p:sp>
      <p:sp>
        <p:nvSpPr>
          <p:cNvPr id="4" name="Text 1"/>
          <p:cNvSpPr/>
          <p:nvPr/>
        </p:nvSpPr>
        <p:spPr>
          <a:xfrm>
            <a:off x="1817695" y="836128"/>
            <a:ext cx="1828800" cy="280035"/>
          </a:xfrm>
          <a:prstGeom prst="rect">
            <a:avLst/>
          </a:prstGeom>
          <a:noFill/>
          <a:ln/>
        </p:spPr>
        <p:txBody>
          <a:bodyPr wrap="square" lIns="0" tIns="0" rIns="0" bIns="0" rtlCol="0" anchor="t"/>
          <a:lstStyle/>
          <a:p>
            <a:pPr algn="l">
              <a:lnSpc>
                <a:spcPts val="2205"/>
              </a:lnSpc>
            </a:pPr>
            <a:r>
              <a:rPr lang="en-US" sz="1600" b="0" kern="0" spc="-12" dirty="0">
                <a:solidFill>
                  <a:srgbClr val="BBBB0D"/>
                </a:solidFill>
                <a:latin typeface="Roboto" pitchFamily="34" charset="0"/>
                <a:ea typeface="Roboto" pitchFamily="34" charset="-122"/>
                <a:cs typeface="Roboto" pitchFamily="34" charset="-120"/>
              </a:rPr>
              <a:t>Shamhain </a:t>
            </a:r>
            <a:endParaRPr lang="en-US" sz="1575" dirty="0"/>
          </a:p>
        </p:txBody>
      </p:sp>
      <p:sp>
        <p:nvSpPr>
          <p:cNvPr id="5" name="Text 2"/>
          <p:cNvSpPr/>
          <p:nvPr/>
        </p:nvSpPr>
        <p:spPr>
          <a:xfrm>
            <a:off x="3106938" y="232229"/>
            <a:ext cx="36576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Ιστορική αναδρομή </a:t>
            </a:r>
            <a:endParaRPr lang="en-US" sz="2700" dirty="0"/>
          </a:p>
        </p:txBody>
      </p:sp>
      <p:sp>
        <p:nvSpPr>
          <p:cNvPr id="6" name="Shape 3"/>
          <p:cNvSpPr/>
          <p:nvPr/>
        </p:nvSpPr>
        <p:spPr>
          <a:xfrm rot="16200000">
            <a:off x="2839052" y="2891479"/>
            <a:ext cx="3534113" cy="0"/>
          </a:xfrm>
          <a:prstGeom prst="line">
            <a:avLst/>
          </a:prstGeom>
          <a:solidFill>
            <a:srgbClr val="FFFFFF"/>
          </a:solidFill>
          <a:ln w="5292">
            <a:solidFill>
              <a:srgbClr val="5F6078"/>
            </a:solidFill>
            <a:prstDash val="solid"/>
            <a:headEnd type="none"/>
            <a:tailEnd type="none"/>
          </a:ln>
        </p:spPr>
        <p:txBody>
          <a:bodyPr/>
          <a:lstStyle/>
          <a:p>
            <a:endParaRPr lang="el-GR"/>
          </a:p>
        </p:txBody>
      </p:sp>
      <p:sp>
        <p:nvSpPr>
          <p:cNvPr id="7" name="Text 4"/>
          <p:cNvSpPr/>
          <p:nvPr/>
        </p:nvSpPr>
        <p:spPr>
          <a:xfrm>
            <a:off x="127920" y="1311653"/>
            <a:ext cx="4317311" cy="3600450"/>
          </a:xfrm>
          <a:prstGeom prst="rect">
            <a:avLst/>
          </a:prstGeom>
          <a:noFill/>
          <a:ln/>
        </p:spPr>
        <p:txBody>
          <a:bodyPr wrap="square" lIns="0" tIns="0" rIns="0" bIns="0" rtlCol="0" anchor="t"/>
          <a:lstStyle/>
          <a:p>
            <a:pPr algn="ctr">
              <a:lnSpc>
                <a:spcPts val="1890"/>
              </a:lnSpc>
            </a:pPr>
            <a:r>
              <a:rPr lang="en-US" sz="1400" b="0" kern="0" spc="-12" dirty="0">
                <a:solidFill>
                  <a:srgbClr val="FFFFFF"/>
                </a:solidFill>
                <a:latin typeface="Roboto" pitchFamily="34" charset="0"/>
                <a:ea typeface="Roboto" pitchFamily="34" charset="-122"/>
                <a:cs typeface="Roboto" pitchFamily="34" charset="-120"/>
              </a:rPr>
              <a:t>Η Ιρλανδική γιορτή που συμβόλιζε την μετάβαση από την πιο φωτεινή περίοδο του χρόνου στη πιο σκοτεινή</a:t>
            </a:r>
            <a:r>
              <a:rPr lang="en-US" sz="1400" b="0" kern="0" spc="-12" dirty="0">
                <a:solidFill>
                  <a:schemeClr val="bg1"/>
                </a:solidFill>
                <a:latin typeface="Roboto" pitchFamily="34" charset="0"/>
                <a:ea typeface="Roboto" pitchFamily="34" charset="-122"/>
                <a:cs typeface="Roboto" pitchFamily="34" charset="-120"/>
              </a:rPr>
              <a:t>. Πριν το Samhain ο χρόνος χωρίζονταν σε τρεις ακόμα γιορτές το Imbol, το Beltane και το Lughnasadh. Εκτός από τους εορτασμούς με ποτό και φαγητό παίρνονταν σοβαρές αποφάσεις σε θέματα δικαιοσύνης και διοίκησης. Οι Δρυίδες σβήνανε όλες τις παλιές φωτιές και ανάβανε καινούργιες για τη θυσία των οστών και των ζώων, από τις νέες φωτιές ανάβανε δάδες που ο κάθε παρευρισκόμενος στη γιορτή έπαιρνε σπίτι του για να ανάψει την εστία στο δικό του σπιτικό για καλή τύχη. Επίσης στο Shamhain</a:t>
            </a:r>
            <a:r>
              <a:rPr lang="en-US" sz="1400" b="1" kern="0" spc="-12" dirty="0">
                <a:solidFill>
                  <a:schemeClr val="bg1"/>
                </a:solidFill>
                <a:latin typeface="Roboto" pitchFamily="34" charset="0"/>
                <a:ea typeface="Roboto" pitchFamily="34" charset="-122"/>
                <a:cs typeface="Roboto" pitchFamily="34" charset="-120"/>
              </a:rPr>
              <a:t> </a:t>
            </a:r>
            <a:r>
              <a:rPr lang="en-US" sz="1400" b="0" kern="0" spc="-12" dirty="0">
                <a:solidFill>
                  <a:schemeClr val="bg1"/>
                </a:solidFill>
                <a:latin typeface="Roboto" pitchFamily="34" charset="0"/>
                <a:ea typeface="Roboto" pitchFamily="34" charset="-122"/>
                <a:cs typeface="Roboto" pitchFamily="34" charset="-120"/>
              </a:rPr>
              <a:t>το πέπλο μεταξύ ανθρώπινου και πνευματικού κόσμου χανόνταν.  </a:t>
            </a:r>
            <a:endParaRPr lang="en-US" sz="1350" dirty="0">
              <a:solidFill>
                <a:schemeClr val="bg1"/>
              </a:solidFill>
            </a:endParaRPr>
          </a:p>
        </p:txBody>
      </p:sp>
      <p:sp>
        <p:nvSpPr>
          <p:cNvPr id="8" name="Text 5"/>
          <p:cNvSpPr/>
          <p:nvPr/>
        </p:nvSpPr>
        <p:spPr>
          <a:xfrm>
            <a:off x="4766984" y="1254503"/>
            <a:ext cx="4249096" cy="3657600"/>
          </a:xfrm>
          <a:prstGeom prst="rect">
            <a:avLst/>
          </a:prstGeom>
          <a:noFill/>
          <a:ln/>
        </p:spPr>
        <p:txBody>
          <a:bodyPr wrap="square" lIns="0" tIns="0" rIns="0" bIns="0" rtlCol="0" anchor="t"/>
          <a:lstStyle/>
          <a:p>
            <a:pPr algn="ctr">
              <a:lnSpc>
                <a:spcPts val="1800"/>
              </a:lnSpc>
            </a:pPr>
            <a:r>
              <a:rPr lang="en-US" sz="1200" b="0" kern="0" spc="-12" dirty="0">
                <a:solidFill>
                  <a:srgbClr val="FFFFFF"/>
                </a:solidFill>
                <a:latin typeface="Roboto" pitchFamily="34" charset="0"/>
                <a:ea typeface="Roboto" pitchFamily="34" charset="-122"/>
                <a:cs typeface="Roboto" pitchFamily="34" charset="-120"/>
              </a:rPr>
              <a:t>Τα δρώμενα των αποκριών χωρίζονται σε τρείς εβδομάδες, την προφωνή (την προετοιμασία),την  κρεατινή που έχει και την Τσικνοπέμπτη και την τρίτη πλέον εβδομάδα του τυροφάγου ή Τυρινή με σκοπό να ετοιμάσει τους πιστούς για την επερχόμενη νηστεία της μεγάλης Σαρακοστής. Η  Τσικνοπέμπτη, που βρίσκεται στο μέσο των τριών εβδομάδων, και η Καθαρά Δευτέρα (η επομένη της Κυριακής της Τυρινής) σηματοδοτούν την αρχή της νηστείας μέχρι το Πάσχα.</a:t>
            </a:r>
            <a:endParaRPr lang="en-US" sz="1200" dirty="0"/>
          </a:p>
          <a:p>
            <a:pPr algn="ctr">
              <a:lnSpc>
                <a:spcPts val="1800"/>
              </a:lnSpc>
            </a:pPr>
            <a:r>
              <a:rPr lang="en-US" sz="1200" b="0" kern="0" spc="-12" dirty="0">
                <a:solidFill>
                  <a:srgbClr val="FFFFFF"/>
                </a:solidFill>
                <a:latin typeface="Roboto" pitchFamily="34" charset="0"/>
                <a:ea typeface="Roboto" pitchFamily="34" charset="-122"/>
                <a:cs typeface="Roboto" pitchFamily="34" charset="-120"/>
              </a:rPr>
              <a:t>Τα έθιμα με τους μασκαράδες, τα ξέφρενα γλέντια με φαγητό και χορό τα γαϊτανάκια όπως και η νηστεία νωρίτερα συνδέονται μεταξύ τους όχι μόνο από τις Διονυσιακές ή Βακχικές γιορτές στην αρχαία Ελλάδα και την Ρωμαϊκή γιορτή Σατουρνάλια μέχρι τα μεσαιωνικά καρναβάλια αλλά και στις διατροφικές συνήθειες της εποχής και στην επιρροή της εκκλησίας </a:t>
            </a:r>
            <a:endParaRPr lang="en-US" sz="1200" dirty="0"/>
          </a:p>
        </p:txBody>
      </p:sp>
      <p:pic>
        <p:nvPicPr>
          <p:cNvPr id="9"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3342376" y="207846"/>
            <a:ext cx="36576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Ιστορική αναδρομή </a:t>
            </a:r>
            <a:endParaRPr lang="en-US" sz="2700" dirty="0"/>
          </a:p>
        </p:txBody>
      </p:sp>
      <p:sp>
        <p:nvSpPr>
          <p:cNvPr id="4" name="Shape 1"/>
          <p:cNvSpPr/>
          <p:nvPr/>
        </p:nvSpPr>
        <p:spPr>
          <a:xfrm rot="16200000">
            <a:off x="3075353" y="2904337"/>
            <a:ext cx="3534306" cy="0"/>
          </a:xfrm>
          <a:prstGeom prst="line">
            <a:avLst/>
          </a:prstGeom>
          <a:solidFill>
            <a:srgbClr val="FFFFFF"/>
          </a:solidFill>
          <a:ln w="5292">
            <a:solidFill>
              <a:srgbClr val="5F6078"/>
            </a:solidFill>
            <a:prstDash val="solid"/>
            <a:headEnd type="none"/>
            <a:tailEnd type="none"/>
          </a:ln>
        </p:spPr>
        <p:txBody>
          <a:bodyPr/>
          <a:lstStyle/>
          <a:p>
            <a:endParaRPr lang="el-GR"/>
          </a:p>
        </p:txBody>
      </p:sp>
      <p:sp>
        <p:nvSpPr>
          <p:cNvPr id="5" name="Text 2"/>
          <p:cNvSpPr/>
          <p:nvPr/>
        </p:nvSpPr>
        <p:spPr>
          <a:xfrm>
            <a:off x="1799089" y="971122"/>
            <a:ext cx="1119179" cy="280035"/>
          </a:xfrm>
          <a:prstGeom prst="rect">
            <a:avLst/>
          </a:prstGeom>
          <a:noFill/>
          <a:ln/>
        </p:spPr>
        <p:txBody>
          <a:bodyPr wrap="square" lIns="0" tIns="0" rIns="0" bIns="0" rtlCol="0" anchor="t"/>
          <a:lstStyle/>
          <a:p>
            <a:pPr algn="l">
              <a:lnSpc>
                <a:spcPts val="2205"/>
              </a:lnSpc>
            </a:pPr>
            <a:r>
              <a:rPr lang="en-US" sz="1600" b="0" kern="0" spc="-12" dirty="0">
                <a:solidFill>
                  <a:srgbClr val="BBBB0D"/>
                </a:solidFill>
                <a:latin typeface="Roboto" pitchFamily="34" charset="0"/>
                <a:ea typeface="Roboto" pitchFamily="34" charset="-122"/>
                <a:cs typeface="Roboto" pitchFamily="34" charset="-120"/>
              </a:rPr>
              <a:t>Halloween </a:t>
            </a:r>
            <a:endParaRPr lang="en-US" sz="1575" dirty="0"/>
          </a:p>
        </p:txBody>
      </p:sp>
      <p:sp>
        <p:nvSpPr>
          <p:cNvPr id="6" name="Text 3"/>
          <p:cNvSpPr/>
          <p:nvPr/>
        </p:nvSpPr>
        <p:spPr>
          <a:xfrm>
            <a:off x="6225732" y="967532"/>
            <a:ext cx="1828800" cy="280035"/>
          </a:xfrm>
          <a:prstGeom prst="rect">
            <a:avLst/>
          </a:prstGeom>
          <a:noFill/>
          <a:ln/>
        </p:spPr>
        <p:txBody>
          <a:bodyPr wrap="square" lIns="0" tIns="0" rIns="0" bIns="0" rtlCol="0" anchor="t"/>
          <a:lstStyle/>
          <a:p>
            <a:pPr algn="l">
              <a:lnSpc>
                <a:spcPts val="2205"/>
              </a:lnSpc>
            </a:pPr>
            <a:r>
              <a:rPr lang="en-US" sz="1600" b="0" kern="0" spc="-12" dirty="0">
                <a:solidFill>
                  <a:srgbClr val="BBBB0D"/>
                </a:solidFill>
                <a:latin typeface="Roboto" pitchFamily="34" charset="0"/>
                <a:ea typeface="Roboto" pitchFamily="34" charset="-122"/>
                <a:cs typeface="Roboto" pitchFamily="34" charset="-120"/>
              </a:rPr>
              <a:t>Dia de los muertos</a:t>
            </a:r>
            <a:endParaRPr lang="en-US" sz="1575" dirty="0"/>
          </a:p>
        </p:txBody>
      </p:sp>
      <p:sp>
        <p:nvSpPr>
          <p:cNvPr id="7" name="Text 4"/>
          <p:cNvSpPr/>
          <p:nvPr/>
        </p:nvSpPr>
        <p:spPr>
          <a:xfrm>
            <a:off x="5230200" y="2764560"/>
            <a:ext cx="3657600" cy="2038593"/>
          </a:xfrm>
          <a:prstGeom prst="rect">
            <a:avLst/>
          </a:prstGeom>
          <a:noFill/>
          <a:ln/>
        </p:spPr>
        <p:txBody>
          <a:bodyPr wrap="square" lIns="0" tIns="0" rIns="0" bIns="0" rtlCol="0" anchor="t"/>
          <a:lstStyle/>
          <a:p>
            <a:pPr algn="ctr">
              <a:lnSpc>
                <a:spcPts val="1890"/>
              </a:lnSpc>
            </a:pPr>
            <a:r>
              <a:rPr lang="en-US" sz="1400" b="0" kern="0" spc="-12" dirty="0">
                <a:solidFill>
                  <a:srgbClr val="FFFFFF"/>
                </a:solidFill>
                <a:latin typeface="Roboto" pitchFamily="34" charset="0"/>
                <a:ea typeface="Roboto" pitchFamily="34" charset="-122"/>
                <a:cs typeface="Roboto" pitchFamily="34" charset="-120"/>
              </a:rPr>
              <a:t> </a:t>
            </a:r>
            <a:r>
              <a:rPr lang="el-GR" sz="1400" b="0" kern="0" spc="-12" dirty="0">
                <a:solidFill>
                  <a:srgbClr val="FFFFFF"/>
                </a:solidFill>
                <a:latin typeface="Roboto" pitchFamily="34" charset="0"/>
                <a:ea typeface="Roboto" pitchFamily="34" charset="-122"/>
                <a:cs typeface="Roboto" pitchFamily="34" charset="-120"/>
              </a:rPr>
              <a:t>Χ</a:t>
            </a:r>
            <a:r>
              <a:rPr lang="en-US" sz="1400" b="0" kern="0" spc="-12" dirty="0">
                <a:solidFill>
                  <a:srgbClr val="FFFFFF"/>
                </a:solidFill>
                <a:latin typeface="Roboto" pitchFamily="34" charset="0"/>
                <a:ea typeface="Roboto" pitchFamily="34" charset="-122"/>
                <a:cs typeface="Roboto" pitchFamily="34" charset="-120"/>
              </a:rPr>
              <a:t>αρακ</a:t>
            </a:r>
            <a:r>
              <a:rPr lang="el-GR" sz="1400" b="0" kern="0" spc="-12" dirty="0">
                <a:solidFill>
                  <a:srgbClr val="FFFFFF"/>
                </a:solidFill>
                <a:latin typeface="Roboto" pitchFamily="34" charset="0"/>
                <a:ea typeface="Roboto" pitchFamily="34" charset="-122"/>
                <a:cs typeface="Roboto" pitchFamily="34" charset="-120"/>
              </a:rPr>
              <a:t>τηριστικά </a:t>
            </a:r>
            <a:r>
              <a:rPr lang="en-US" sz="1400" b="0" kern="0" spc="-12" dirty="0">
                <a:solidFill>
                  <a:srgbClr val="FFFFFF"/>
                </a:solidFill>
                <a:latin typeface="Roboto" pitchFamily="34" charset="0"/>
                <a:ea typeface="Roboto" pitchFamily="34" charset="-122"/>
                <a:cs typeface="Roboto" pitchFamily="34" charset="-120"/>
              </a:rPr>
              <a:t>έθιμα είναι </a:t>
            </a:r>
            <a:endParaRPr lang="en-US" sz="1350" dirty="0"/>
          </a:p>
          <a:p>
            <a:pPr marL="190500" indent="-190500" algn="ctr">
              <a:lnSpc>
                <a:spcPts val="1890"/>
              </a:lnSpc>
              <a:buSzPct val="100000"/>
              <a:buChar char="•"/>
            </a:pPr>
            <a:r>
              <a:rPr lang="en-US" sz="1400" b="0" kern="0" spc="-12" dirty="0">
                <a:solidFill>
                  <a:srgbClr val="FFFFFF"/>
                </a:solidFill>
                <a:latin typeface="Roboto" pitchFamily="34" charset="0"/>
                <a:ea typeface="Roboto" pitchFamily="34" charset="-122"/>
                <a:cs typeface="Roboto" pitchFamily="34" charset="-120"/>
              </a:rPr>
              <a:t>Οι φωτογραφίες των νεκρών στις ofrendas </a:t>
            </a:r>
            <a:endParaRPr lang="en-US" sz="1350" dirty="0"/>
          </a:p>
          <a:p>
            <a:pPr marL="190500" indent="-190500" algn="ctr">
              <a:lnSpc>
                <a:spcPts val="1890"/>
              </a:lnSpc>
              <a:buSzPct val="100000"/>
              <a:buChar char="•"/>
            </a:pPr>
            <a:r>
              <a:rPr lang="en-US" sz="1400" b="0" kern="0" spc="-12" dirty="0">
                <a:solidFill>
                  <a:srgbClr val="FFFFFF"/>
                </a:solidFill>
                <a:latin typeface="Roboto" pitchFamily="34" charset="0"/>
                <a:ea typeface="Roboto" pitchFamily="34" charset="-122"/>
                <a:cs typeface="Roboto" pitchFamily="34" charset="-120"/>
              </a:rPr>
              <a:t>Το ψωμί Pan de Muerto</a:t>
            </a:r>
            <a:endParaRPr lang="en-US" sz="1350" dirty="0"/>
          </a:p>
          <a:p>
            <a:pPr marL="190500" indent="-190500" algn="ctr">
              <a:lnSpc>
                <a:spcPts val="1890"/>
              </a:lnSpc>
              <a:buSzPct val="100000"/>
              <a:buChar char="•"/>
            </a:pPr>
            <a:r>
              <a:rPr lang="en-US" sz="1400" b="0" kern="0" spc="-12" dirty="0">
                <a:solidFill>
                  <a:srgbClr val="FFFFFF"/>
                </a:solidFill>
                <a:latin typeface="Roboto" pitchFamily="34" charset="0"/>
                <a:ea typeface="Roboto" pitchFamily="34" charset="-122"/>
                <a:cs typeface="Roboto" pitchFamily="34" charset="-120"/>
              </a:rPr>
              <a:t>τα κρανία από ζάχαρη τα Calavera de Azucar</a:t>
            </a:r>
            <a:endParaRPr lang="en-US" sz="1350" dirty="0"/>
          </a:p>
          <a:p>
            <a:pPr marL="190500" indent="-190500" algn="ctr">
              <a:lnSpc>
                <a:spcPts val="1890"/>
              </a:lnSpc>
              <a:buSzPct val="100000"/>
              <a:buChar char="•"/>
            </a:pPr>
            <a:r>
              <a:rPr lang="en-US" sz="1400" b="0" kern="0" spc="-12" dirty="0">
                <a:solidFill>
                  <a:srgbClr val="FFFFFF"/>
                </a:solidFill>
                <a:latin typeface="Roboto" pitchFamily="34" charset="0"/>
                <a:ea typeface="Roboto" pitchFamily="34" charset="-122"/>
                <a:cs typeface="Roboto" pitchFamily="34" charset="-120"/>
              </a:rPr>
              <a:t>τους κατιφέδες (marigold)</a:t>
            </a:r>
            <a:endParaRPr lang="en-US" sz="1350" dirty="0"/>
          </a:p>
          <a:p>
            <a:pPr marL="190500" indent="-190500" algn="ctr">
              <a:lnSpc>
                <a:spcPts val="1890"/>
              </a:lnSpc>
              <a:buSzPct val="100000"/>
              <a:buChar char="•"/>
            </a:pPr>
            <a:r>
              <a:rPr lang="en-US" sz="1400" b="0" i="1" kern="0" spc="-12" dirty="0">
                <a:solidFill>
                  <a:srgbClr val="FFFFFF"/>
                </a:solidFill>
                <a:latin typeface="Roboto" pitchFamily="34" charset="0"/>
                <a:ea typeface="Roboto" pitchFamily="34" charset="-122"/>
                <a:cs typeface="Roboto" pitchFamily="34" charset="-120"/>
              </a:rPr>
              <a:t>La Danza de los Viejitos</a:t>
            </a:r>
            <a:endParaRPr lang="en-US" sz="1350" dirty="0"/>
          </a:p>
          <a:p>
            <a:pPr marL="190500" indent="-190500" algn="ctr">
              <a:lnSpc>
                <a:spcPts val="1890"/>
              </a:lnSpc>
              <a:buSzPct val="100000"/>
              <a:buChar char="•"/>
            </a:pPr>
            <a:r>
              <a:rPr lang="en-US" sz="1400" b="0" i="1" kern="0" spc="-12" dirty="0">
                <a:solidFill>
                  <a:srgbClr val="FFFFFF"/>
                </a:solidFill>
                <a:latin typeface="Roboto" pitchFamily="34" charset="0"/>
                <a:ea typeface="Roboto" pitchFamily="34" charset="-122"/>
                <a:cs typeface="Roboto" pitchFamily="34" charset="-120"/>
              </a:rPr>
              <a:t>Η La Calavera Catrina </a:t>
            </a:r>
            <a:endParaRPr lang="en-US" sz="1350" dirty="0"/>
          </a:p>
        </p:txBody>
      </p:sp>
      <p:sp>
        <p:nvSpPr>
          <p:cNvPr id="8" name="Text 5"/>
          <p:cNvSpPr/>
          <p:nvPr/>
        </p:nvSpPr>
        <p:spPr>
          <a:xfrm>
            <a:off x="4923189" y="1324983"/>
            <a:ext cx="4153574" cy="1440180"/>
          </a:xfrm>
          <a:prstGeom prst="rect">
            <a:avLst/>
          </a:prstGeom>
          <a:noFill/>
          <a:ln/>
        </p:spPr>
        <p:txBody>
          <a:bodyPr wrap="square" lIns="0" tIns="0" rIns="0" bIns="0" rtlCol="0" anchor="t"/>
          <a:lstStyle/>
          <a:p>
            <a:pPr algn="ctr">
              <a:lnSpc>
                <a:spcPts val="1890"/>
              </a:lnSpc>
            </a:pPr>
            <a:r>
              <a:rPr lang="en-US" sz="1400" b="0" kern="0" spc="-12" dirty="0">
                <a:solidFill>
                  <a:srgbClr val="FFFFFF"/>
                </a:solidFill>
                <a:latin typeface="Roboto" pitchFamily="34" charset="0"/>
                <a:ea typeface="Roboto" pitchFamily="34" charset="-122"/>
                <a:cs typeface="Roboto" pitchFamily="34" charset="-120"/>
              </a:rPr>
              <a:t>Η πασίγνωστη μεξικάνικη γιορτή προς τη μνήμη των νεκρών συγγενών και φύλων που γιορτάζετε από τις  31 Οκτωβρίου όπου τα μικρά παιδιά ενώνονται ξανά με τις ζωντανές οικογένειές τους </a:t>
            </a:r>
            <a:endParaRPr lang="en-US" sz="1350" dirty="0"/>
          </a:p>
          <a:p>
            <a:pPr algn="ctr">
              <a:lnSpc>
                <a:spcPts val="1890"/>
              </a:lnSpc>
            </a:pPr>
            <a:r>
              <a:rPr lang="en-US" sz="1400" b="0" kern="0" spc="-12" dirty="0">
                <a:solidFill>
                  <a:srgbClr val="FFFFFF"/>
                </a:solidFill>
                <a:latin typeface="Roboto" pitchFamily="34" charset="0"/>
                <a:ea typeface="Roboto" pitchFamily="34" charset="-122"/>
                <a:cs typeface="Roboto" pitchFamily="34" charset="-120"/>
              </a:rPr>
              <a:t>και στις 2 Νοεμβρίου όπου τιμούνται οι γηραιότεροι συγγενείς.</a:t>
            </a:r>
            <a:endParaRPr lang="en-US" sz="1350" dirty="0"/>
          </a:p>
        </p:txBody>
      </p:sp>
      <p:sp>
        <p:nvSpPr>
          <p:cNvPr id="9" name="Text 6"/>
          <p:cNvSpPr/>
          <p:nvPr/>
        </p:nvSpPr>
        <p:spPr>
          <a:xfrm>
            <a:off x="318096" y="1328215"/>
            <a:ext cx="4401821" cy="3343275"/>
          </a:xfrm>
          <a:prstGeom prst="rect">
            <a:avLst/>
          </a:prstGeom>
          <a:noFill/>
          <a:ln/>
        </p:spPr>
        <p:txBody>
          <a:bodyPr wrap="square" lIns="0" tIns="0" rIns="0" bIns="0" rtlCol="0" anchor="t"/>
          <a:lstStyle/>
          <a:p>
            <a:pPr algn="ctr">
              <a:lnSpc>
                <a:spcPts val="2025"/>
              </a:lnSpc>
            </a:pPr>
            <a:r>
              <a:rPr lang="en-US" sz="1400" b="0" kern="0" spc="-12" dirty="0">
                <a:solidFill>
                  <a:srgbClr val="FFFFFF"/>
                </a:solidFill>
                <a:latin typeface="Roboto" pitchFamily="34" charset="0"/>
                <a:ea typeface="Roboto" pitchFamily="34" charset="-122"/>
                <a:cs typeface="Roboto" pitchFamily="34" charset="-120"/>
              </a:rPr>
              <a:t>Η απαρχή του εορτασμού του  Halloween έγινε στη Αγγλία, στις Νότιες αποικίες της Αμερικής όπως και στο Μaryland. Οι αυτόχθονες της Αμερικής μαζί με πολλούς μετανάστες της εποχής, όλοι διαφορετικών εθνικοτήτων, συνδύασαν τα έθιμα τους ώστε να δημιουργηθεί μια νέα γιορτή που θα εξελίσσονταν στο Αμερικάνικο Halloween όπως το γνωρίζουμε σήμερα. Τα χρόνια εκείνα η αιτία εορτασμού ήταν η καλή σοδειά που σύμαινε δημόσιο πανηγύρι με φαγοπότι και διαγωνισμό τρομακτικών ιστοριών. Σήμερα η πιο γνωστή πτυχή του Halloween είναι οι σκαλιστές κολοκύθες και το “trick or treat”.  </a:t>
            </a:r>
            <a:endParaRPr lang="en-US" sz="1350" dirty="0"/>
          </a:p>
        </p:txBody>
      </p:sp>
      <p:pic>
        <p:nvPicPr>
          <p:cNvPr id="10"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336844" y="246059"/>
            <a:ext cx="73152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 Halloween και Cultural Appropriation </a:t>
            </a:r>
            <a:endParaRPr lang="en-US" sz="2700" dirty="0"/>
          </a:p>
        </p:txBody>
      </p:sp>
      <p:sp>
        <p:nvSpPr>
          <p:cNvPr id="4" name="Text 1"/>
          <p:cNvSpPr/>
          <p:nvPr/>
        </p:nvSpPr>
        <p:spPr>
          <a:xfrm>
            <a:off x="394205" y="712315"/>
            <a:ext cx="8229600" cy="771525"/>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Το Halloween έχει γίνει η αιτία για κατηγορίες πολιτιστικής οικειοποίησης και γενικά πολύ προσβλητικών κουστουμιών  ειδικά από διάσημους που στη προσπάθεια τους να ξεχωρίσουν προσβάλαν ολόκληρες κοινότητες με τις επιλογές τους  </a:t>
            </a:r>
            <a:endParaRPr lang="en-US" sz="1350" dirty="0"/>
          </a:p>
        </p:txBody>
      </p:sp>
      <p:sp>
        <p:nvSpPr>
          <p:cNvPr id="5" name="Text 2"/>
          <p:cNvSpPr/>
          <p:nvPr/>
        </p:nvSpPr>
        <p:spPr>
          <a:xfrm>
            <a:off x="394205" y="1600446"/>
            <a:ext cx="8229600" cy="3086100"/>
          </a:xfrm>
          <a:prstGeom prst="rect">
            <a:avLst/>
          </a:prstGeom>
          <a:noFill/>
          <a:ln/>
        </p:spPr>
        <p:txBody>
          <a:bodyPr wrap="square" lIns="0" tIns="0" rIns="0" bIns="0" rtlCol="0" anchor="t"/>
          <a:lstStyle/>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H Heidi Klum ως η ινδουιστική θεότητα Kali και ο τότε σύζυγος της Seal ως Angulimala (2008)</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Ο Jason Aldean όπου με τη χρήση του Blackface και μια περούκα με dreadlocks υποδύθηκε τον Νιγηριανό Αφροαμερικάνο raper Lil Wayne (2015).</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Η Julianne Hough πάλι με τη χρήση του Blackface ντύθηκε ως ο γνωστός χαρακτήρας Suzanne crazy eyes Warren από την σειρά orange is the new black (2013).</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Η Paris Hiltond δέχτηκε πολλές κακές κριτικές για την επιλογή στολής της στο Play boy Halloween party όπου πήγε ως “a sexy native American” (2010).</a:t>
            </a:r>
            <a:endParaRPr lang="en-US" sz="1350" dirty="0"/>
          </a:p>
          <a:p>
            <a:pPr algn="l">
              <a:lnSpc>
                <a:spcPts val="2025"/>
              </a:lnSpc>
            </a:pPr>
            <a:r>
              <a:rPr lang="en-US" sz="1400" b="0" kern="0" spc="-12" dirty="0">
                <a:solidFill>
                  <a:srgbClr val="FFFFFF"/>
                </a:solidFill>
                <a:latin typeface="Roboto" pitchFamily="34" charset="0"/>
                <a:ea typeface="Roboto" pitchFamily="34" charset="-122"/>
                <a:cs typeface="Roboto" pitchFamily="34" charset="-120"/>
              </a:rPr>
              <a:t>Το ίδιο λάθος έχουν κάνει και άλλοι διάσημοι αστέρες όπως  </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Η Miley Cyrus</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H Ellie Goulding</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H Hillary Duff και ο σύντροφος της Jason Walsh</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O Chris Hemsworth (σε ένα πρωτοχρονιάτικο πάρτι)</a:t>
            </a:r>
            <a:endParaRPr lang="en-US" sz="1350" dirty="0"/>
          </a:p>
        </p:txBody>
      </p:sp>
      <p:pic>
        <p:nvPicPr>
          <p:cNvPr id="6"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gradFill>
          <a:gsLst>
            <a:gs pos="0">
              <a:srgbClr val="23234A"/>
            </a:gs>
            <a:gs pos="100000">
              <a:srgbClr val="211B26"/>
            </a:gs>
          </a:gsLst>
          <a:lin ang="18900000"/>
        </a:gradFill>
        <a:effectLst/>
      </p:bgPr>
    </p:bg>
    <p:spTree>
      <p:nvGrpSpPr>
        <p:cNvPr id="1" name=""/>
        <p:cNvGrpSpPr/>
        <p:nvPr/>
      </p:nvGrpSpPr>
      <p:grpSpPr>
        <a:xfrm>
          <a:off x="0" y="0"/>
          <a:ext cx="0" cy="0"/>
          <a:chOff x="0" y="0"/>
          <a:chExt cx="0" cy="0"/>
        </a:xfrm>
      </p:grpSpPr>
      <p:sp>
        <p:nvSpPr>
          <p:cNvPr id="3" name="Text 0"/>
          <p:cNvSpPr/>
          <p:nvPr/>
        </p:nvSpPr>
        <p:spPr>
          <a:xfrm>
            <a:off x="811164" y="913152"/>
            <a:ext cx="1930247" cy="280035"/>
          </a:xfrm>
          <a:prstGeom prst="rect">
            <a:avLst/>
          </a:prstGeom>
          <a:noFill/>
          <a:ln/>
        </p:spPr>
        <p:txBody>
          <a:bodyPr wrap="square" lIns="0" tIns="0" rIns="0" bIns="0" rtlCol="0" anchor="t"/>
          <a:lstStyle/>
          <a:p>
            <a:pPr algn="l">
              <a:lnSpc>
                <a:spcPts val="2205"/>
              </a:lnSpc>
            </a:pPr>
            <a:r>
              <a:rPr lang="en-US" sz="1600" b="0" kern="0" spc="-12" dirty="0">
                <a:solidFill>
                  <a:srgbClr val="DFD55E"/>
                </a:solidFill>
                <a:latin typeface="Roboto" pitchFamily="34" charset="0"/>
                <a:ea typeface="Roboto" pitchFamily="34" charset="-122"/>
                <a:cs typeface="Roboto" pitchFamily="34" charset="-120"/>
              </a:rPr>
              <a:t>Cultural Denigration </a:t>
            </a:r>
            <a:endParaRPr lang="en-US" sz="1575" dirty="0"/>
          </a:p>
        </p:txBody>
      </p:sp>
      <p:sp>
        <p:nvSpPr>
          <p:cNvPr id="4" name="Text 1"/>
          <p:cNvSpPr/>
          <p:nvPr/>
        </p:nvSpPr>
        <p:spPr>
          <a:xfrm>
            <a:off x="793021" y="1384168"/>
            <a:ext cx="8229600" cy="1200150"/>
          </a:xfrm>
          <a:prstGeom prst="rect">
            <a:avLst/>
          </a:prstGeom>
          <a:noFill/>
          <a:ln/>
        </p:spPr>
        <p:txBody>
          <a:bodyPr wrap="square" lIns="0" tIns="0" rIns="0" bIns="0" rtlCol="0" anchor="t"/>
          <a:lstStyle/>
          <a:p>
            <a:pPr algn="l">
              <a:lnSpc>
                <a:spcPts val="2363"/>
              </a:lnSpc>
            </a:pPr>
            <a:r>
              <a:rPr lang="en-US" sz="1600" b="0" kern="0" spc="-12" dirty="0">
                <a:solidFill>
                  <a:srgbClr val="FFFFFF"/>
                </a:solidFill>
                <a:latin typeface="Roboto" pitchFamily="34" charset="0"/>
                <a:ea typeface="Roboto" pitchFamily="34" charset="-122"/>
                <a:cs typeface="Roboto" pitchFamily="34" charset="-120"/>
              </a:rPr>
              <a:t>Πολιτιστική δυσφήμηση είναι η ανήθικη μέθοδος εκμετάλλευσης στοιχείων ενός πολιτισμού για την σκόπιμη επιβολή υποτιμητικών και τελείως λανθασμένων στερεοτύπων για μία ομάδα ανθρώπων ή για μία ολόκληρη κουλτούρα. Η δημιουργία  γελοιογραφιών όπως η εικόνα ενος ινδιάνου με φτερά ή η τεχνική του Blackface   </a:t>
            </a:r>
            <a:endParaRPr lang="en-US" sz="1575" dirty="0"/>
          </a:p>
        </p:txBody>
      </p:sp>
      <p:sp>
        <p:nvSpPr>
          <p:cNvPr id="5" name="Text 2"/>
          <p:cNvSpPr/>
          <p:nvPr/>
        </p:nvSpPr>
        <p:spPr>
          <a:xfrm>
            <a:off x="812952" y="3221040"/>
            <a:ext cx="8229600" cy="1200150"/>
          </a:xfrm>
          <a:prstGeom prst="rect">
            <a:avLst/>
          </a:prstGeom>
          <a:noFill/>
          <a:ln/>
        </p:spPr>
        <p:txBody>
          <a:bodyPr wrap="square" lIns="0" tIns="0" rIns="0" bIns="0" rtlCol="0" anchor="t"/>
          <a:lstStyle/>
          <a:p>
            <a:pPr algn="l">
              <a:lnSpc>
                <a:spcPts val="2363"/>
              </a:lnSpc>
            </a:pPr>
            <a:r>
              <a:rPr lang="en-US" sz="1600" b="0" kern="0" spc="-12" dirty="0">
                <a:solidFill>
                  <a:srgbClr val="FFFFFF"/>
                </a:solidFill>
                <a:latin typeface="Roboto" pitchFamily="34" charset="0"/>
                <a:ea typeface="Roboto" pitchFamily="34" charset="-122"/>
                <a:cs typeface="Roboto" pitchFamily="34" charset="-120"/>
              </a:rPr>
              <a:t>Η έμπνευση αυτή καθαυτή από το διαφορετικό δεν είναι επιβλαβής. Όταν όμως  η νέα απεικόνιση έχει ως αποτέλεσμα την παρερμηνεία του αρχικού σχεδίου ή όταν χρησιμοποιείται για να αποτυπώσει κάτι εντελώς αντίθετο από αυτό που φτιάχτηκε να συμβολίζει τότε υποδεικνείει την αναισθησία του νέου δημιουργού</a:t>
            </a:r>
            <a:endParaRPr lang="en-US" sz="1575" dirty="0"/>
          </a:p>
        </p:txBody>
      </p:sp>
      <p:sp>
        <p:nvSpPr>
          <p:cNvPr id="6" name="Shape 3"/>
          <p:cNvSpPr/>
          <p:nvPr/>
        </p:nvSpPr>
        <p:spPr>
          <a:xfrm rot="5400000">
            <a:off x="6565000" y="2572630"/>
            <a:ext cx="5144270" cy="0"/>
          </a:xfrm>
          <a:prstGeom prst="line">
            <a:avLst/>
          </a:prstGeom>
          <a:solidFill>
            <a:srgbClr val="FFFFFF"/>
          </a:solidFill>
          <a:ln w="5292">
            <a:solidFill>
              <a:srgbClr val="5F6078"/>
            </a:solidFill>
            <a:prstDash val="solid"/>
            <a:headEnd type="none"/>
            <a:tailEnd type="none"/>
          </a:ln>
        </p:spPr>
        <p:txBody>
          <a:bodyPr/>
          <a:lstStyle/>
          <a:p>
            <a:endParaRPr lang="el-GR"/>
          </a:p>
        </p:txBody>
      </p:sp>
      <p:sp>
        <p:nvSpPr>
          <p:cNvPr id="7" name="Text 4"/>
          <p:cNvSpPr/>
          <p:nvPr/>
        </p:nvSpPr>
        <p:spPr>
          <a:xfrm>
            <a:off x="811164" y="314450"/>
            <a:ext cx="4648340" cy="419100"/>
          </a:xfrm>
          <a:prstGeom prst="rect">
            <a:avLst/>
          </a:prstGeom>
          <a:noFill/>
          <a:ln/>
        </p:spPr>
        <p:txBody>
          <a:bodyPr wrap="square" lIns="0" tIns="0" rIns="0" bIns="0" rtlCol="0" anchor="t">
            <a:spAutoFit/>
          </a:bodyPr>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Έννοιες συνδεδεμένες με το C.A  </a:t>
            </a:r>
            <a:endParaRPr lang="en-US" sz="2700" dirty="0"/>
          </a:p>
        </p:txBody>
      </p:sp>
      <p:sp>
        <p:nvSpPr>
          <p:cNvPr id="8" name="Text 5"/>
          <p:cNvSpPr/>
          <p:nvPr/>
        </p:nvSpPr>
        <p:spPr>
          <a:xfrm>
            <a:off x="811164" y="2943523"/>
            <a:ext cx="2743200" cy="280035"/>
          </a:xfrm>
          <a:prstGeom prst="rect">
            <a:avLst/>
          </a:prstGeom>
          <a:noFill/>
          <a:ln/>
        </p:spPr>
        <p:txBody>
          <a:bodyPr wrap="none" lIns="0" tIns="0" rIns="0" bIns="0" rtlCol="0" anchor="t">
            <a:spAutoFit/>
          </a:bodyPr>
          <a:lstStyle/>
          <a:p>
            <a:pPr algn="l">
              <a:lnSpc>
                <a:spcPts val="2205"/>
              </a:lnSpc>
            </a:pPr>
            <a:r>
              <a:rPr lang="en-US" sz="1600" b="0" kern="0" spc="-12" dirty="0">
                <a:solidFill>
                  <a:srgbClr val="DFD55E"/>
                </a:solidFill>
                <a:latin typeface="Roboto" pitchFamily="34" charset="0"/>
                <a:ea typeface="Roboto" pitchFamily="34" charset="-122"/>
                <a:cs typeface="Roboto" pitchFamily="34" charset="-120"/>
              </a:rPr>
              <a:t>Cultural Insensitivity</a:t>
            </a:r>
            <a:r>
              <a:rPr lang="en-US" sz="1600" b="0" kern="0" spc="-12" dirty="0">
                <a:solidFill>
                  <a:srgbClr val="BBBB0D"/>
                </a:solidFill>
                <a:latin typeface="Roboto" pitchFamily="34" charset="0"/>
                <a:ea typeface="Roboto" pitchFamily="34" charset="-122"/>
                <a:cs typeface="Roboto" pitchFamily="34" charset="-120"/>
              </a:rPr>
              <a:t> </a:t>
            </a:r>
            <a:r>
              <a:rPr lang="en-US" sz="1600" b="0" kern="0" spc="-12" dirty="0">
                <a:solidFill>
                  <a:srgbClr val="5F6078"/>
                </a:solidFill>
                <a:latin typeface="Roboto" pitchFamily="34" charset="0"/>
                <a:ea typeface="Roboto" pitchFamily="34" charset="-122"/>
                <a:cs typeface="Roboto" pitchFamily="34" charset="-120"/>
              </a:rPr>
              <a:t> </a:t>
            </a:r>
            <a:endParaRPr lang="en-US" sz="1575" dirty="0"/>
          </a:p>
        </p:txBody>
      </p:sp>
      <p:pic>
        <p:nvPicPr>
          <p:cNvPr id="9"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76250" y="476250"/>
            <a:ext cx="64008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Blackface : movies and black Pete </a:t>
            </a:r>
            <a:endParaRPr lang="en-US" sz="2700" dirty="0"/>
          </a:p>
        </p:txBody>
      </p:sp>
      <p:sp>
        <p:nvSpPr>
          <p:cNvPr id="4" name="Text 1"/>
          <p:cNvSpPr/>
          <p:nvPr/>
        </p:nvSpPr>
        <p:spPr>
          <a:xfrm>
            <a:off x="476250" y="1088706"/>
            <a:ext cx="8229600" cy="1028700"/>
          </a:xfrm>
          <a:prstGeom prst="rect">
            <a:avLst/>
          </a:prstGeom>
          <a:noFill/>
          <a:ln/>
        </p:spPr>
        <p:txBody>
          <a:bodyPr wrap="square" lIns="0" tIns="0" rIns="0" bIns="0" rtlCol="0" anchor="t"/>
          <a:lstStyle/>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Το Blackface έχει αναγνωριστεί πλέον ως μια απαράδεκτη τεχνική, δίστιχός  η χρήση του δεν έχει σταματήσει ακόμα. Ενώ ξεκίνησε στο θέατρο και συνεχίστηκε στον κινηματογράφο με την πρώτη ταινία που έκανε χρήση να είναι το College Holiday (1936) και η τελευταία να είναι το Tropic Thunder 2008, η χρήση συνεχίζετε με ένα διαφορετικό τρόπο στην Ολλανδική γιορτή Saint Nicholas ή  Sinterklaas. </a:t>
            </a:r>
            <a:endParaRPr lang="en-US" sz="1350" dirty="0"/>
          </a:p>
        </p:txBody>
      </p:sp>
      <p:sp>
        <p:nvSpPr>
          <p:cNvPr id="5" name="Text 2"/>
          <p:cNvSpPr/>
          <p:nvPr/>
        </p:nvSpPr>
        <p:spPr>
          <a:xfrm>
            <a:off x="457200" y="2321632"/>
            <a:ext cx="8229600" cy="2314575"/>
          </a:xfrm>
          <a:prstGeom prst="rect">
            <a:avLst/>
          </a:prstGeom>
          <a:noFill/>
          <a:ln/>
        </p:spPr>
        <p:txBody>
          <a:bodyPr wrap="square" lIns="0" tIns="0" rIns="0" bIns="0" rtlCol="0" anchor="t"/>
          <a:lstStyle/>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Ο βοηθός του Αγίου Νικολάου ο Black Pete ή Zwarte Pieten υποτίθεστε ότι έχει το μαύρο χρώμα στο δέρμα του από τις καμινάδες που ανεβαίνει για να αφήσει γλυκά στα παιδία. Πέρα από το μαύρο χρώμα στο δέρμα η Pete παρουσιάζετε με πολύχρωμες φόρμες μεγάλα κόκκινα χείλια και χρυσά σκουλαρίκια . Η αμφίεση του έχει ξεσπάσει μεγάλες διαμάχες όχι μόνο ανάμεσα στους κατοίκους της Ολλανδίας (τόσο μαύρου χρώματος όσο και λευκούς) και των κάτω χωρών αλλά και παγκόσμιες συζητήσεις. Με τις διαμαρτυρίες να έχουν φτάσει στο απροχώρητο, ο ΟΗΕ (UN) παρενέβει για να λήξει το θέμα. Παρόλο που έχουν βγει διαφορετικές εκδοχές του Pete, αρκετοί είναι αυτοί όπως ο πρωθυπουργός Mark Rutte, να δηλώνουν ότι ο Blacke Pete αποτελεί μέρος μια μακρόχρονης παράδοσης και ως ετούτου δεν θα έπρεπε και δεν μπορεί να αλλάξει </a:t>
            </a:r>
            <a:endParaRPr lang="en-US" sz="1350" dirty="0"/>
          </a:p>
        </p:txBody>
      </p:sp>
      <p:pic>
        <p:nvPicPr>
          <p:cNvPr id="6"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1705528" y="190803"/>
            <a:ext cx="5732944"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Culture : Appropriation vs Appreciation</a:t>
            </a:r>
            <a:endParaRPr lang="en-US" sz="2700" dirty="0"/>
          </a:p>
        </p:txBody>
      </p:sp>
      <p:sp>
        <p:nvSpPr>
          <p:cNvPr id="4" name="Shape 1"/>
          <p:cNvSpPr/>
          <p:nvPr/>
        </p:nvSpPr>
        <p:spPr>
          <a:xfrm rot="5400000">
            <a:off x="3082927" y="2727887"/>
            <a:ext cx="3230634" cy="0"/>
          </a:xfrm>
          <a:prstGeom prst="line">
            <a:avLst/>
          </a:prstGeom>
          <a:solidFill>
            <a:srgbClr val="FFFFFF"/>
          </a:solidFill>
          <a:ln w="5292">
            <a:solidFill>
              <a:srgbClr val="5F6078"/>
            </a:solidFill>
            <a:prstDash val="solid"/>
            <a:headEnd type="none"/>
            <a:tailEnd type="none"/>
          </a:ln>
        </p:spPr>
        <p:txBody>
          <a:bodyPr/>
          <a:lstStyle/>
          <a:p>
            <a:endParaRPr lang="el-GR"/>
          </a:p>
        </p:txBody>
      </p:sp>
      <p:sp>
        <p:nvSpPr>
          <p:cNvPr id="5" name="Text 2"/>
          <p:cNvSpPr/>
          <p:nvPr/>
        </p:nvSpPr>
        <p:spPr>
          <a:xfrm>
            <a:off x="1777537" y="855395"/>
            <a:ext cx="1136834" cy="257175"/>
          </a:xfrm>
          <a:prstGeom prst="rect">
            <a:avLst/>
          </a:prstGeom>
          <a:noFill/>
          <a:ln/>
        </p:spPr>
        <p:txBody>
          <a:bodyPr wrap="square" lIns="0" tIns="0" rIns="0" bIns="0" rtlCol="0" anchor="t"/>
          <a:lstStyle/>
          <a:p>
            <a:pPr algn="l">
              <a:lnSpc>
                <a:spcPts val="2025"/>
              </a:lnSpc>
            </a:pPr>
            <a:r>
              <a:rPr lang="en-US" sz="1400" b="0" kern="0" spc="-12" dirty="0">
                <a:solidFill>
                  <a:srgbClr val="BBBB0D"/>
                </a:solidFill>
                <a:latin typeface="Roboto" pitchFamily="34" charset="0"/>
                <a:ea typeface="Roboto" pitchFamily="34" charset="-122"/>
                <a:cs typeface="Roboto" pitchFamily="34" charset="-120"/>
              </a:rPr>
              <a:t>Αppropriation </a:t>
            </a:r>
            <a:endParaRPr lang="en-US" sz="1350" dirty="0"/>
          </a:p>
        </p:txBody>
      </p:sp>
      <p:sp>
        <p:nvSpPr>
          <p:cNvPr id="6" name="Text 3"/>
          <p:cNvSpPr/>
          <p:nvPr/>
        </p:nvSpPr>
        <p:spPr>
          <a:xfrm>
            <a:off x="6525315" y="928013"/>
            <a:ext cx="1136833" cy="257175"/>
          </a:xfrm>
          <a:prstGeom prst="rect">
            <a:avLst/>
          </a:prstGeom>
          <a:noFill/>
          <a:ln/>
        </p:spPr>
        <p:txBody>
          <a:bodyPr wrap="square" lIns="0" tIns="0" rIns="0" bIns="0" rtlCol="0" anchor="t"/>
          <a:lstStyle/>
          <a:p>
            <a:pPr algn="l">
              <a:lnSpc>
                <a:spcPts val="2025"/>
              </a:lnSpc>
            </a:pPr>
            <a:r>
              <a:rPr lang="en-US" sz="1400" b="0" kern="0" spc="-12" dirty="0">
                <a:solidFill>
                  <a:srgbClr val="BBBB0D"/>
                </a:solidFill>
                <a:latin typeface="Roboto" pitchFamily="34" charset="0"/>
                <a:ea typeface="Roboto" pitchFamily="34" charset="-122"/>
                <a:cs typeface="Roboto" pitchFamily="34" charset="-120"/>
              </a:rPr>
              <a:t>Αppreciation </a:t>
            </a:r>
            <a:endParaRPr lang="en-US" sz="1350" dirty="0"/>
          </a:p>
        </p:txBody>
      </p:sp>
      <p:sp>
        <p:nvSpPr>
          <p:cNvPr id="7" name="Text 4"/>
          <p:cNvSpPr/>
          <p:nvPr/>
        </p:nvSpPr>
        <p:spPr>
          <a:xfrm>
            <a:off x="59954" y="1257104"/>
            <a:ext cx="4572000" cy="3086100"/>
          </a:xfrm>
          <a:prstGeom prst="rect">
            <a:avLst/>
          </a:prstGeom>
          <a:noFill/>
          <a:ln/>
        </p:spPr>
        <p:txBody>
          <a:bodyPr wrap="square" lIns="0" tIns="0" rIns="0" bIns="0" rtlCol="0" anchor="t"/>
          <a:lstStyle/>
          <a:p>
            <a:pPr algn="ctr">
              <a:lnSpc>
                <a:spcPts val="2025"/>
              </a:lnSpc>
            </a:pPr>
            <a:r>
              <a:rPr lang="en-US" sz="1400" b="0" kern="0" spc="-12" dirty="0">
                <a:solidFill>
                  <a:srgbClr val="FFFFFF"/>
                </a:solidFill>
                <a:latin typeface="Roboto" pitchFamily="34" charset="0"/>
                <a:ea typeface="Roboto" pitchFamily="34" charset="-122"/>
                <a:cs typeface="Roboto" pitchFamily="34" charset="-120"/>
              </a:rPr>
              <a:t>Η καθαρά για προσωπικό όφελος χρήση ξένων στοιχείων, χωρίς να μας νοιάζουν οι συνέπειες ή η γνώμη όσων έχουν τα “πνευματικά δικαιώματα” σε αυτό. Διαλέγουμε όποιο κομμάτι ότι μας αρέσει χωρίς να μάθουμε τίποτα για αυτό πέρα από το πως θα το αξιοποιήσουμε εμείς. Συνήθως όταν οικειοποιούμαι κάτι εξαλείφουμε την αρχική του χρήση με σκοπό την αυτοπροβολή για να το μετατρέψουμε σε trend. Η χειρότερη μορφή οικειοποίησης είναι η σκόπιμη αλλαγή κοινωνικών και αισθητικών στοιχείων ώστε να αλλάξει το νόημα τους σε κάτι εξευτελιστικό, άσχημο και κατώτερο. </a:t>
            </a:r>
            <a:endParaRPr lang="en-US" sz="1350" dirty="0"/>
          </a:p>
        </p:txBody>
      </p:sp>
      <p:sp>
        <p:nvSpPr>
          <p:cNvPr id="8" name="Text 5"/>
          <p:cNvSpPr/>
          <p:nvPr/>
        </p:nvSpPr>
        <p:spPr>
          <a:xfrm>
            <a:off x="4785650" y="1214386"/>
            <a:ext cx="4219461" cy="3086100"/>
          </a:xfrm>
          <a:prstGeom prst="rect">
            <a:avLst/>
          </a:prstGeom>
          <a:noFill/>
          <a:ln/>
        </p:spPr>
        <p:txBody>
          <a:bodyPr wrap="square" lIns="0" tIns="0" rIns="0" bIns="0" rtlCol="0" anchor="t"/>
          <a:lstStyle/>
          <a:p>
            <a:pPr algn="ctr">
              <a:lnSpc>
                <a:spcPts val="2025"/>
              </a:lnSpc>
            </a:pPr>
            <a:r>
              <a:rPr lang="en-US" sz="1400" b="0" kern="0" spc="-12" dirty="0">
                <a:solidFill>
                  <a:srgbClr val="FFFFFF"/>
                </a:solidFill>
                <a:latin typeface="Roboto" pitchFamily="34" charset="0"/>
                <a:ea typeface="Roboto" pitchFamily="34" charset="-122"/>
                <a:cs typeface="Roboto" pitchFamily="34" charset="-120"/>
              </a:rPr>
              <a:t>Θεμιτός δανεισμός με σκοπό την μάθηση για ένα αντικείμενο, τόπο ή οποιοδήποτε πολιτιστικό χαρακτηριστικό. Μοιραζόμαστε απόψεις και εμπειρίες με άτομα που ζούν στην κουλτούρα που μας εντυπωσίασε. Γνωρίζουμε την πραγματική χρήση πολιτιστικών στοιχείων, πέρα της απλής αισθητικής, από τα άτομα που τα δημιούργησαν. Πριν κάνουμε λόγο για ένα θέμα ξένο σε εμάς, διαβάσαμε αναλυτικά επιστημονικές έρευνες και άρθρα από εξειδικευμένες πηγές, παράλληλα προβάλουμε πληροφορίες για την αντίστοιχη ιδιότητα όπως και αν υπάρχει στην δικιά μας κουλτούρα.</a:t>
            </a:r>
            <a:endParaRPr lang="en-US" sz="1350" dirty="0"/>
          </a:p>
        </p:txBody>
      </p:sp>
      <p:sp>
        <p:nvSpPr>
          <p:cNvPr id="9" name="Text 6"/>
          <p:cNvSpPr/>
          <p:nvPr/>
        </p:nvSpPr>
        <p:spPr>
          <a:xfrm>
            <a:off x="5646404" y="4545978"/>
            <a:ext cx="2743200" cy="257175"/>
          </a:xfrm>
          <a:prstGeom prst="rect">
            <a:avLst/>
          </a:prstGeom>
          <a:noFill/>
          <a:ln/>
        </p:spPr>
        <p:txBody>
          <a:bodyPr wrap="none" lIns="0" tIns="0" rIns="0" bIns="0" rtlCol="0" anchor="t">
            <a:spAutoFit/>
          </a:bodyPr>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 Εκτίμηση = συγκατάθεση / μάθηση</a:t>
            </a:r>
            <a:endParaRPr lang="en-US" sz="1350" dirty="0"/>
          </a:p>
        </p:txBody>
      </p:sp>
      <p:sp>
        <p:nvSpPr>
          <p:cNvPr id="10" name="Text 7"/>
          <p:cNvSpPr/>
          <p:nvPr/>
        </p:nvSpPr>
        <p:spPr>
          <a:xfrm>
            <a:off x="974354" y="4395073"/>
            <a:ext cx="2743200" cy="257175"/>
          </a:xfrm>
          <a:prstGeom prst="rect">
            <a:avLst/>
          </a:prstGeom>
          <a:noFill/>
          <a:ln/>
        </p:spPr>
        <p:txBody>
          <a:bodyPr wrap="none" lIns="0" tIns="0" rIns="0" bIns="0" rtlCol="0" anchor="t">
            <a:spAutoFit/>
          </a:bodyPr>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Οικειοποίηση = Απαλλοτρίωση  </a:t>
            </a:r>
            <a:endParaRPr lang="en-US" sz="1350" dirty="0"/>
          </a:p>
        </p:txBody>
      </p:sp>
      <p:pic>
        <p:nvPicPr>
          <p:cNvPr id="11"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78038" y="1101146"/>
            <a:ext cx="8229600" cy="771525"/>
          </a:xfrm>
          <a:prstGeom prst="rect">
            <a:avLst/>
          </a:prstGeom>
          <a:noFill/>
          <a:ln/>
        </p:spPr>
        <p:txBody>
          <a:bodyPr wrap="square" lIns="0" tIns="0" rIns="0" bIns="0" rtlCol="0" anchor="t"/>
          <a:lstStyle/>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Η εκτίμηση είναι άρρηκτα συνδεδεμένη με την κατανόηση και τη γνώση. Όταν κάνουμε λόγο για πολιτιστική εκτίμηση στόχος μας είναι να μάθουμε όσο το δυνατόν περσότερα και σωστότερα για τη χρήση και την αξία που φέρει το κομμάτι που μας ενδιαφέρει από μια ξένη κουλτούρα. </a:t>
            </a:r>
            <a:endParaRPr lang="en-US" sz="1350" dirty="0"/>
          </a:p>
        </p:txBody>
      </p:sp>
      <p:sp>
        <p:nvSpPr>
          <p:cNvPr id="4" name="Text 1"/>
          <p:cNvSpPr/>
          <p:nvPr/>
        </p:nvSpPr>
        <p:spPr>
          <a:xfrm>
            <a:off x="478038" y="2000183"/>
            <a:ext cx="8229600" cy="1440180"/>
          </a:xfrm>
          <a:prstGeom prst="rect">
            <a:avLst/>
          </a:prstGeom>
          <a:noFill/>
          <a:ln/>
        </p:spPr>
        <p:txBody>
          <a:bodyPr wrap="square" lIns="0" tIns="0" rIns="0" bIns="0" rtlCol="0" anchor="t"/>
          <a:lstStyle/>
          <a:p>
            <a:pPr algn="just">
              <a:lnSpc>
                <a:spcPts val="1890"/>
              </a:lnSpc>
            </a:pPr>
            <a:r>
              <a:rPr lang="en-US" sz="1400" b="0" kern="0" spc="-12" dirty="0">
                <a:solidFill>
                  <a:srgbClr val="FFFFFF"/>
                </a:solidFill>
                <a:latin typeface="Roboto" pitchFamily="34" charset="0"/>
                <a:ea typeface="Roboto" pitchFamily="34" charset="-122"/>
                <a:cs typeface="Roboto" pitchFamily="34" charset="-120"/>
              </a:rPr>
              <a:t>Τα Social Media κατέχουν τον πρωταρχικό ρόλο στην διαμόρφωση της κοινωνίας μας, φέροντας τόσο ωφέλιμες όσο και επιβλαβείς συνέπειες. Μέσω αυτών μαθαίνουμε άμεσα για ειδήσεις που μας ενδιαφέρουν, εξωτερικεύουμε τη γνώμη μας για θέματα που κυμαίνονται από την πολιτική έως την κοινωνική ζωή της χώρας μας και του εξωτερικού. Η ένωση ομοϊδεατών ατόμων παγκοσμίως έχει τη δύναμη να ασκήσει μεγάλη πίεση, μέχρι και να αλλάξει αποφάσεις κολοσσιαίων εταιρειών για τις καμπάνιες τους όπως είδαμε πιο πριν στην εργασία. </a:t>
            </a:r>
            <a:r>
              <a:rPr lang="en-US" sz="1400" b="0" kern="0" spc="-12" dirty="0">
                <a:solidFill>
                  <a:srgbClr val="5F6078"/>
                </a:solidFill>
                <a:latin typeface="Roboto" pitchFamily="34" charset="0"/>
                <a:ea typeface="Roboto" pitchFamily="34" charset="-122"/>
                <a:cs typeface="Roboto" pitchFamily="34" charset="-120"/>
              </a:rPr>
              <a:t>​</a:t>
            </a:r>
            <a:endParaRPr lang="en-US" sz="1350" dirty="0"/>
          </a:p>
        </p:txBody>
      </p:sp>
      <p:sp>
        <p:nvSpPr>
          <p:cNvPr id="5" name="Text 2"/>
          <p:cNvSpPr/>
          <p:nvPr/>
        </p:nvSpPr>
        <p:spPr>
          <a:xfrm>
            <a:off x="450129" y="3639683"/>
            <a:ext cx="8377865" cy="1028700"/>
          </a:xfrm>
          <a:prstGeom prst="rect">
            <a:avLst/>
          </a:prstGeom>
          <a:noFill/>
          <a:ln/>
        </p:spPr>
        <p:txBody>
          <a:bodyPr wrap="square" lIns="0" tIns="0" rIns="0" bIns="0" rtlCol="0" anchor="t"/>
          <a:lstStyle/>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Είναι αλήθεια ότι η απέραντη  πληροφορία που έχουμε μπροστά μας με το κλικ ενός κουμπιού δεν θεωρείται αξιόπιστη. Οι ηλεκτρονικές μέθοδοι διδασκαλίας και συλλογής πληροφοριών συχνά αντιμετωπίζονται ως προβληματικές, στη πραγματικότητα το μόνο που χρειάζεται να κάνουμε είναι να αφιερώσουμε χρόνο στην έρευνα μας για να βρούμε τις κατάλληλες πηγές. </a:t>
            </a:r>
            <a:endParaRPr lang="en-US" sz="1350" dirty="0"/>
          </a:p>
        </p:txBody>
      </p:sp>
      <p:sp>
        <p:nvSpPr>
          <p:cNvPr id="6" name="Text 3"/>
          <p:cNvSpPr/>
          <p:nvPr/>
        </p:nvSpPr>
        <p:spPr>
          <a:xfrm>
            <a:off x="476250" y="476250"/>
            <a:ext cx="7315200" cy="419100"/>
          </a:xfrm>
          <a:prstGeom prst="rect">
            <a:avLst/>
          </a:prstGeom>
          <a:noFill/>
          <a:ln/>
        </p:spPr>
        <p:txBody>
          <a:bodyPr wrap="none" lIns="0" tIns="0" rIns="0" bIns="0" rtlCol="0" anchor="t">
            <a:spAutoFit/>
          </a:bodyPr>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Appreciation &amp; Social Media </a:t>
            </a:r>
            <a:endParaRPr lang="en-US" sz="2700" dirty="0"/>
          </a:p>
        </p:txBody>
      </p:sp>
      <p:pic>
        <p:nvPicPr>
          <p:cNvPr id="7"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76250" y="476250"/>
            <a:ext cx="7315200" cy="419100"/>
          </a:xfrm>
          <a:prstGeom prst="rect">
            <a:avLst/>
          </a:prstGeom>
          <a:noFill/>
          <a:ln/>
        </p:spPr>
        <p:txBody>
          <a:bodyPr wrap="none" lIns="0" tIns="0" rIns="0" bIns="0" rtlCol="0" anchor="t">
            <a:spAutoFit/>
          </a:bodyPr>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Appreciation &amp; Social Media </a:t>
            </a:r>
            <a:endParaRPr lang="en-US" sz="2700" dirty="0"/>
          </a:p>
        </p:txBody>
      </p:sp>
      <p:sp>
        <p:nvSpPr>
          <p:cNvPr id="4" name="Text 1"/>
          <p:cNvSpPr/>
          <p:nvPr/>
        </p:nvSpPr>
        <p:spPr>
          <a:xfrm>
            <a:off x="476250" y="1011907"/>
            <a:ext cx="8229600" cy="1950244"/>
          </a:xfrm>
          <a:prstGeom prst="rect">
            <a:avLst/>
          </a:prstGeom>
          <a:noFill/>
          <a:ln/>
        </p:spPr>
        <p:txBody>
          <a:bodyPr wrap="square" lIns="0" tIns="0" rIns="0" bIns="0" rtlCol="0" anchor="t"/>
          <a:lstStyle/>
          <a:p>
            <a:pPr algn="just">
              <a:lnSpc>
                <a:spcPts val="2194"/>
              </a:lnSpc>
            </a:pPr>
            <a:r>
              <a:rPr lang="en-US" sz="1500" b="0" kern="0" spc="-12" dirty="0">
                <a:solidFill>
                  <a:srgbClr val="FFFFFF"/>
                </a:solidFill>
                <a:latin typeface="Roboto" pitchFamily="34" charset="0"/>
                <a:ea typeface="Roboto" pitchFamily="34" charset="-122"/>
                <a:cs typeface="Roboto" pitchFamily="34" charset="-120"/>
              </a:rPr>
              <a:t>Στο διαδίκτυο θα βρούμε αναρτημένες εγκυκλοπαίδειες από πανεπιστήμια, λεξικά οπτικοακουστικό υλικό μέχρι και VR εφαρμογές για να μας ξεναγήσουν με όσο πιο φυσικό, άμεσο και ασφαλή τρόπο σε ότι ψάχνουμε.  Όταν ερευνούμε για ένα συγκεκριμένο θέμα, μαζί με τα επιστημονικά άρθρα και τις έρευνες οι απόψεις των κατοίκων είναι εξίσου σημαντικές για την ανάλυση μας. Παρατηρούμε την οπτική γωνία πραγματικών ανθρώπων χωρίς κάποιο συγκεκριμένο συμφέρον όπως οι ταξιδιωτικές εταιρείες που νοιάζονται για τα έσοδα από τον τουρισμό ή την “ονειρεμένη” εκδοχή που προβάλλεται από influensers στα social.     </a:t>
            </a:r>
            <a:endParaRPr lang="en-US" sz="1463" dirty="0"/>
          </a:p>
        </p:txBody>
      </p:sp>
      <p:sp>
        <p:nvSpPr>
          <p:cNvPr id="5" name="Text 2"/>
          <p:cNvSpPr/>
          <p:nvPr/>
        </p:nvSpPr>
        <p:spPr>
          <a:xfrm>
            <a:off x="476250" y="3009688"/>
            <a:ext cx="8229600" cy="1671637"/>
          </a:xfrm>
          <a:prstGeom prst="rect">
            <a:avLst/>
          </a:prstGeom>
          <a:noFill/>
          <a:ln/>
        </p:spPr>
        <p:txBody>
          <a:bodyPr wrap="square" lIns="0" tIns="0" rIns="0" bIns="0" rtlCol="0" anchor="t"/>
          <a:lstStyle/>
          <a:p>
            <a:pPr algn="just">
              <a:lnSpc>
                <a:spcPts val="2194"/>
              </a:lnSpc>
            </a:pPr>
            <a:r>
              <a:rPr lang="en-US" sz="1500" b="0" kern="0" spc="-12" dirty="0">
                <a:solidFill>
                  <a:srgbClr val="FFFFFF"/>
                </a:solidFill>
                <a:latin typeface="Roboto" pitchFamily="34" charset="0"/>
                <a:ea typeface="Roboto" pitchFamily="34" charset="-122"/>
                <a:cs typeface="Roboto" pitchFamily="34" charset="-120"/>
              </a:rPr>
              <a:t>Για να γίνει εφικτή η αλλαγή και να ξεχωρίσουμε την εκτίμηση από την μονόπλευρη οικειοποίηση θα πρέπει όλα τα ενδιαφερόμενα μέλη να συνεργαστούν αρμονικά. Όπως το να είναι σε θέση όχι μόνο να κατανοήσουν μια αντίθετη άποψη αλλά και να προβάλλουν τις πτυχές που κάνουν την δικιά τους κουλτούρα ξεχωριστή. Σε ορισμένα πράγματα δεν υπάρχει μονοπώλιο, το ενδιαφέρον που δείχνει ένας εξωτερικός παράγοντας για τον πολιτισμό μας αισθητικά ή γεωγραφικά δεν σημαίνει αυτόματα την αλλοίωση όσων υπήρχαν μέχρι τώρα. </a:t>
            </a:r>
            <a:endParaRPr lang="en-US" sz="1463" dirty="0"/>
          </a:p>
        </p:txBody>
      </p:sp>
      <p:pic>
        <p:nvPicPr>
          <p:cNvPr id="6"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476250" y="248227"/>
            <a:ext cx="7315200" cy="419100"/>
          </a:xfrm>
          <a:prstGeom prst="rect">
            <a:avLst/>
          </a:prstGeom>
          <a:noFill/>
          <a:ln/>
        </p:spPr>
        <p:txBody>
          <a:bodyPr wrap="none" lIns="0" tIns="0" rIns="0" bIns="0" rtlCol="0" anchor="t">
            <a:spAutoFit/>
          </a:bodyPr>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Appreciation &amp; Gatekeeping </a:t>
            </a:r>
            <a:endParaRPr lang="en-US" sz="2700" dirty="0"/>
          </a:p>
        </p:txBody>
      </p:sp>
      <p:sp>
        <p:nvSpPr>
          <p:cNvPr id="4" name="Text 1"/>
          <p:cNvSpPr/>
          <p:nvPr/>
        </p:nvSpPr>
        <p:spPr>
          <a:xfrm>
            <a:off x="476250" y="3446896"/>
            <a:ext cx="8229600" cy="1028700"/>
          </a:xfrm>
          <a:prstGeom prst="rect">
            <a:avLst/>
          </a:prstGeom>
          <a:noFill/>
          <a:ln/>
        </p:spPr>
        <p:txBody>
          <a:bodyPr wrap="square" lIns="0" tIns="0" rIns="0" bIns="0" rtlCol="0" anchor="t"/>
          <a:lstStyle/>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Οι καλές προθέσεις και η πληροφόρηση δεν είναι πάντα αρκετές ώστε να χρησιμοποιούμε ότι θέλουμε. Η χρήση ορισμένων γλωσσολογικών και αισθητικών εκφράσεων μοιάζουν ξένες σε άτομα που δεν ανήκουν στην κοινωνία που τα δημιούργησε. Πρέπει να σεβαστούμε τα «σημάδια» που άφησε η οικειοποίηση και να μην θεωρούμε ότι η γνώση συνεπάγεται με συγκατάθεση. </a:t>
            </a:r>
            <a:endParaRPr lang="en-US" sz="1350" dirty="0"/>
          </a:p>
        </p:txBody>
      </p:sp>
      <p:sp>
        <p:nvSpPr>
          <p:cNvPr id="5" name="Text 2"/>
          <p:cNvSpPr/>
          <p:nvPr/>
        </p:nvSpPr>
        <p:spPr>
          <a:xfrm>
            <a:off x="476250" y="826428"/>
            <a:ext cx="8229600" cy="1285875"/>
          </a:xfrm>
          <a:prstGeom prst="rect">
            <a:avLst/>
          </a:prstGeom>
          <a:noFill/>
          <a:ln/>
        </p:spPr>
        <p:txBody>
          <a:bodyPr wrap="square" lIns="0" tIns="0" rIns="0" bIns="0" rtlCol="0" anchor="t"/>
          <a:lstStyle/>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Βασικό εμπόδιο της εκτίμησης αποτελεί η υπερπροστασία ή Gatekeeping, δηλαδή το φιλτράρισμα πληροφορίας με σκοπό τον έλεγχο των ειδήσεων, των επαγγελματικών χώρων και των εθνικών ομάδων. Αν και η πιο συχνή χρήση του όρου αναφέρεται σε “διαμάχες” ψυχαγωγικού περιεχομένου όπως είναι τα βιβλία και οι ταινίες, η διστακτικότητα των ανθρώπων να μοιραστούν την κουλτούρα τους με τον φόβο της γελοιοποίησης ταιριάζει κάλλιστα με το νόημα του Gatekeeping. </a:t>
            </a:r>
            <a:endParaRPr lang="en-US" sz="1350" dirty="0"/>
          </a:p>
        </p:txBody>
      </p:sp>
      <p:sp>
        <p:nvSpPr>
          <p:cNvPr id="6" name="Text 3"/>
          <p:cNvSpPr/>
          <p:nvPr/>
        </p:nvSpPr>
        <p:spPr>
          <a:xfrm>
            <a:off x="476250" y="2267861"/>
            <a:ext cx="8229600" cy="1028700"/>
          </a:xfrm>
          <a:prstGeom prst="rect">
            <a:avLst/>
          </a:prstGeom>
          <a:noFill/>
          <a:ln/>
        </p:spPr>
        <p:txBody>
          <a:bodyPr wrap="square" lIns="0" tIns="0" rIns="0" bIns="0" rtlCol="0" anchor="t"/>
          <a:lstStyle/>
          <a:p>
            <a:pPr algn="just">
              <a:lnSpc>
                <a:spcPts val="2025"/>
              </a:lnSpc>
            </a:pPr>
            <a:r>
              <a:rPr lang="en-US" sz="1400" b="0" kern="0" spc="-12" dirty="0">
                <a:solidFill>
                  <a:srgbClr val="FFFFFF"/>
                </a:solidFill>
                <a:latin typeface="Roboto" pitchFamily="34" charset="0"/>
                <a:ea typeface="Roboto" pitchFamily="34" charset="-122"/>
                <a:cs typeface="Roboto" pitchFamily="34" charset="-120"/>
              </a:rPr>
              <a:t>Φυσικά υπάρχουν τρόποι αντιμετώπισης, αυτό όμως προϋποθέτει την κατανόηση ότι με τον όγκο δεδομένων που μεταδίδουν τα social media δεν μπορούμε να αποτρέψουμε τον κόσμο από το να μάθει για την κοινωνία μας. Άρα, από το να μποϊκοτάρουμε την πληροφόρηση, θα έπρεπε να προβάλλουμε τον σωστό τρόπο χρήσης, να εξετάζουμε τις πηγές μας και να σεβόμαστε αντίθετες απόψεις. </a:t>
            </a:r>
            <a:endParaRPr lang="en-US" sz="1350" dirty="0"/>
          </a:p>
        </p:txBody>
      </p:sp>
      <p:pic>
        <p:nvPicPr>
          <p:cNvPr id="7"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gradFill>
          <a:gsLst>
            <a:gs pos="0">
              <a:srgbClr val="23234A"/>
            </a:gs>
            <a:gs pos="100000">
              <a:srgbClr val="211B26"/>
            </a:gs>
          </a:gsLst>
          <a:lin ang="18900000"/>
        </a:gradFill>
        <a:effectLst/>
      </p:bgPr>
    </p:bg>
    <p:spTree>
      <p:nvGrpSpPr>
        <p:cNvPr id="1" name=""/>
        <p:cNvGrpSpPr/>
        <p:nvPr/>
      </p:nvGrpSpPr>
      <p:grpSpPr>
        <a:xfrm>
          <a:off x="0" y="0"/>
          <a:ext cx="0" cy="0"/>
          <a:chOff x="0" y="0"/>
          <a:chExt cx="0" cy="0"/>
        </a:xfrm>
      </p:grpSpPr>
      <p:sp>
        <p:nvSpPr>
          <p:cNvPr id="3" name="Text 0"/>
          <p:cNvSpPr/>
          <p:nvPr/>
        </p:nvSpPr>
        <p:spPr>
          <a:xfrm>
            <a:off x="484707" y="2273565"/>
            <a:ext cx="4134358" cy="1116300"/>
          </a:xfrm>
          <a:prstGeom prst="rect">
            <a:avLst/>
          </a:prstGeom>
          <a:noFill/>
          <a:ln/>
        </p:spPr>
        <p:txBody>
          <a:bodyPr wrap="square" lIns="0" tIns="0" rIns="0" bIns="0" rtlCol="0" anchor="t"/>
          <a:lstStyle/>
          <a:p>
            <a:pPr algn="l">
              <a:lnSpc>
                <a:spcPts val="2025"/>
              </a:lnSpc>
            </a:pPr>
            <a:r>
              <a:rPr lang="en-US" sz="1400" b="0" kern="0" spc="-12" dirty="0">
                <a:solidFill>
                  <a:srgbClr val="DFD55E"/>
                </a:solidFill>
                <a:latin typeface="Roboto" pitchFamily="34" charset="0"/>
                <a:ea typeface="Roboto" pitchFamily="34" charset="-122"/>
                <a:cs typeface="Roboto" pitchFamily="34" charset="-120"/>
              </a:rPr>
              <a:t>Παραδόσεις και Θρησκεία </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Χορός</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Τραγούδια</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Τρόπος ομιλίας</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Γλωσσικές και σωματικές εκφράσεις </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Σωματικές και πνευματικές ασκήσεις (γιόγκα)</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Εορτασμοί </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Ήθη-Έθιμα και Κειμήλια </a:t>
            </a:r>
            <a:endParaRPr lang="en-US" sz="1350" dirty="0"/>
          </a:p>
        </p:txBody>
      </p:sp>
      <p:sp>
        <p:nvSpPr>
          <p:cNvPr id="4" name="Text 1"/>
          <p:cNvSpPr/>
          <p:nvPr/>
        </p:nvSpPr>
        <p:spPr>
          <a:xfrm>
            <a:off x="346569" y="268941"/>
            <a:ext cx="7980829" cy="838200"/>
          </a:xfrm>
          <a:prstGeom prst="rect">
            <a:avLst/>
          </a:prstGeom>
          <a:noFill/>
          <a:ln/>
        </p:spPr>
        <p:txBody>
          <a:bodyPr wrap="square" lIns="0" tIns="0" rIns="0" bIns="0" rtlCol="0" anchor="t"/>
          <a:lstStyle/>
          <a:p>
            <a:pPr algn="l"/>
            <a:r>
              <a:rPr lang="el-GR" sz="2700" b="1" kern="0" spc="-12" dirty="0">
                <a:solidFill>
                  <a:srgbClr val="FFFFFF"/>
                </a:solidFill>
                <a:ea typeface="Libre Caslon Text" pitchFamily="34" charset="-122"/>
              </a:rPr>
              <a:t>Διάβρωση στοιχείων λόγο πολιτιστικής οικειοποίησης </a:t>
            </a:r>
            <a:endParaRPr lang="en-US" sz="2700" dirty="0"/>
          </a:p>
        </p:txBody>
      </p:sp>
      <p:sp>
        <p:nvSpPr>
          <p:cNvPr id="5" name="Text 2"/>
          <p:cNvSpPr/>
          <p:nvPr/>
        </p:nvSpPr>
        <p:spPr>
          <a:xfrm>
            <a:off x="394205" y="847465"/>
            <a:ext cx="8299319" cy="1380686"/>
          </a:xfrm>
          <a:prstGeom prst="rect">
            <a:avLst/>
          </a:prstGeom>
          <a:noFill/>
          <a:ln/>
        </p:spPr>
        <p:txBody>
          <a:bodyPr wrap="square" lIns="0" tIns="0" rIns="0" bIns="0" rtlCol="0" anchor="t"/>
          <a:lstStyle/>
          <a:p>
            <a:pPr algn="just">
              <a:lnSpc>
                <a:spcPts val="2194"/>
              </a:lnSpc>
            </a:pPr>
            <a:r>
              <a:rPr lang="en-US" sz="1500" b="0" kern="0" spc="-12" dirty="0">
                <a:solidFill>
                  <a:srgbClr val="FFFFFF"/>
                </a:solidFill>
                <a:latin typeface="Roboto" pitchFamily="34" charset="0"/>
                <a:ea typeface="Roboto" pitchFamily="34" charset="-122"/>
                <a:cs typeface="Roboto" pitchFamily="34" charset="-120"/>
              </a:rPr>
              <a:t>Όταν μια κυρίαρχη κοινωνία κατακτά μια άλλη, οικειοποιεί τα βασικότερα χαρακτηριστικά της για να δείξει την κυριαρχία της.</a:t>
            </a:r>
            <a:r>
              <a:rPr lang="el-GR" sz="1500" b="0" kern="0" spc="-12" dirty="0">
                <a:solidFill>
                  <a:srgbClr val="FFFFFF"/>
                </a:solidFill>
                <a:latin typeface="Roboto" pitchFamily="34" charset="0"/>
                <a:ea typeface="Roboto" pitchFamily="34" charset="-122"/>
                <a:cs typeface="Roboto" pitchFamily="34" charset="-120"/>
              </a:rPr>
              <a:t> Υπενθυμίζοντας καθημερινά στους αιχμαλώτους τους με κάθε δυνατό τρόπο, την </a:t>
            </a:r>
            <a:r>
              <a:rPr lang="en-GB" sz="1500" b="0" kern="0" spc="-12" dirty="0">
                <a:solidFill>
                  <a:srgbClr val="FFFFFF"/>
                </a:solidFill>
                <a:latin typeface="Roboto" pitchFamily="34" charset="0"/>
                <a:ea typeface="Roboto" pitchFamily="34" charset="-122"/>
                <a:cs typeface="Roboto" pitchFamily="34" charset="-120"/>
              </a:rPr>
              <a:t>“</a:t>
            </a:r>
            <a:r>
              <a:rPr lang="el-GR" sz="1500" b="0" kern="0" spc="-12" dirty="0">
                <a:solidFill>
                  <a:srgbClr val="FFFFFF"/>
                </a:solidFill>
                <a:latin typeface="Roboto" pitchFamily="34" charset="0"/>
                <a:ea typeface="Roboto" pitchFamily="34" charset="-122"/>
                <a:cs typeface="Roboto" pitchFamily="34" charset="-120"/>
              </a:rPr>
              <a:t>ασχήμια</a:t>
            </a:r>
            <a:r>
              <a:rPr lang="en-GB" sz="1500" b="0" kern="0" spc="-12" dirty="0">
                <a:solidFill>
                  <a:srgbClr val="FFFFFF"/>
                </a:solidFill>
                <a:latin typeface="Roboto" pitchFamily="34" charset="0"/>
                <a:ea typeface="Roboto" pitchFamily="34" charset="-122"/>
                <a:cs typeface="Roboto" pitchFamily="34" charset="-120"/>
              </a:rPr>
              <a:t>”</a:t>
            </a:r>
            <a:r>
              <a:rPr lang="el-GR" sz="1500" b="0" kern="0" spc="-12" dirty="0">
                <a:solidFill>
                  <a:srgbClr val="FFFFFF"/>
                </a:solidFill>
                <a:latin typeface="Roboto" pitchFamily="34" charset="0"/>
                <a:ea typeface="Roboto" pitchFamily="34" charset="-122"/>
                <a:cs typeface="Roboto" pitchFamily="34" charset="-120"/>
              </a:rPr>
              <a:t> τους προσπαθούσαν να σπάσουν την ηθική και το πνεύμα τους. Αυτό θα τους έκανε τη χειραγώγηση τους ευκολότερη </a:t>
            </a:r>
            <a:r>
              <a:rPr lang="el-GR" sz="1500" kern="0" spc="-12" dirty="0">
                <a:solidFill>
                  <a:srgbClr val="FFFFFF"/>
                </a:solidFill>
                <a:latin typeface="Roboto" pitchFamily="34" charset="0"/>
                <a:ea typeface="Roboto" pitchFamily="34" charset="-122"/>
                <a:cs typeface="Roboto" pitchFamily="34" charset="-120"/>
              </a:rPr>
              <a:t>με την απειλή εξέγερσης σχεδόν μηδενική </a:t>
            </a:r>
            <a:endParaRPr lang="el-GR" sz="1500" b="0" kern="0" spc="-12" dirty="0">
              <a:solidFill>
                <a:srgbClr val="FFFFFF"/>
              </a:solidFill>
              <a:latin typeface="Roboto" pitchFamily="34" charset="0"/>
              <a:ea typeface="Roboto" pitchFamily="34" charset="-122"/>
              <a:cs typeface="Roboto" pitchFamily="34" charset="-120"/>
            </a:endParaRPr>
          </a:p>
          <a:p>
            <a:pPr algn="l">
              <a:lnSpc>
                <a:spcPts val="2194"/>
              </a:lnSpc>
            </a:pPr>
            <a:endParaRPr lang="en-US" sz="1500" b="0" kern="0" spc="-12" dirty="0">
              <a:solidFill>
                <a:srgbClr val="FFFFFF"/>
              </a:solidFill>
              <a:latin typeface="Roboto" pitchFamily="34" charset="0"/>
              <a:ea typeface="Roboto" pitchFamily="34" charset="-122"/>
              <a:cs typeface="Roboto" pitchFamily="34" charset="-120"/>
            </a:endParaRPr>
          </a:p>
        </p:txBody>
      </p:sp>
      <p:sp>
        <p:nvSpPr>
          <p:cNvPr id="6" name="Text 3"/>
          <p:cNvSpPr/>
          <p:nvPr/>
        </p:nvSpPr>
        <p:spPr>
          <a:xfrm>
            <a:off x="5953901" y="2357200"/>
            <a:ext cx="1828800" cy="2057400"/>
          </a:xfrm>
          <a:prstGeom prst="rect">
            <a:avLst/>
          </a:prstGeom>
          <a:noFill/>
          <a:ln/>
        </p:spPr>
        <p:txBody>
          <a:bodyPr wrap="square" lIns="0" tIns="0" rIns="0" bIns="0" rtlCol="0" anchor="t"/>
          <a:lstStyle/>
          <a:p>
            <a:pPr algn="l">
              <a:lnSpc>
                <a:spcPts val="2025"/>
              </a:lnSpc>
            </a:pPr>
            <a:r>
              <a:rPr lang="en-US" sz="1400" b="0" kern="0" spc="-12" dirty="0">
                <a:solidFill>
                  <a:srgbClr val="DFD55E"/>
                </a:solidFill>
                <a:latin typeface="Roboto" pitchFamily="34" charset="0"/>
                <a:ea typeface="Roboto" pitchFamily="34" charset="-122"/>
                <a:cs typeface="Roboto" pitchFamily="34" charset="-120"/>
              </a:rPr>
              <a:t>Αισθητική </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Χτενίσματα </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Κοσμήματα </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Αξεσουάρ </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Ενδυμασίες </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Τατουάζ</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Εικόνες </a:t>
            </a:r>
            <a:endParaRPr lang="en-US" sz="1350" dirty="0"/>
          </a:p>
          <a:p>
            <a:pPr marL="190500" indent="-190500" algn="l">
              <a:lnSpc>
                <a:spcPts val="2025"/>
              </a:lnSpc>
              <a:buSzPct val="100000"/>
              <a:buChar char="•"/>
            </a:pPr>
            <a:r>
              <a:rPr lang="en-US" sz="1400" b="0" kern="0" spc="-12" dirty="0">
                <a:solidFill>
                  <a:srgbClr val="FFFFFF"/>
                </a:solidFill>
                <a:latin typeface="Roboto" pitchFamily="34" charset="0"/>
                <a:ea typeface="Roboto" pitchFamily="34" charset="-122"/>
                <a:cs typeface="Roboto" pitchFamily="34" charset="-120"/>
              </a:rPr>
              <a:t>Σύμβολα </a:t>
            </a:r>
            <a:endParaRPr lang="en-US" sz="1350" dirty="0"/>
          </a:p>
        </p:txBody>
      </p:sp>
      <p:pic>
        <p:nvPicPr>
          <p:cNvPr id="7"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gradFill>
          <a:gsLst>
            <a:gs pos="0">
              <a:srgbClr val="23234A"/>
            </a:gs>
            <a:gs pos="100000">
              <a:srgbClr val="211B26"/>
            </a:gs>
          </a:gsLst>
          <a:lin ang="18900000"/>
        </a:gradFill>
        <a:effectLst/>
      </p:bgPr>
    </p:bg>
    <p:spTree>
      <p:nvGrpSpPr>
        <p:cNvPr id="1" name=""/>
        <p:cNvGrpSpPr/>
        <p:nvPr/>
      </p:nvGrpSpPr>
      <p:grpSpPr>
        <a:xfrm>
          <a:off x="0" y="0"/>
          <a:ext cx="0" cy="0"/>
          <a:chOff x="0" y="0"/>
          <a:chExt cx="0" cy="0"/>
        </a:xfrm>
      </p:grpSpPr>
      <p:sp>
        <p:nvSpPr>
          <p:cNvPr id="3" name="Text 0"/>
          <p:cNvSpPr/>
          <p:nvPr/>
        </p:nvSpPr>
        <p:spPr>
          <a:xfrm>
            <a:off x="651816" y="1272344"/>
            <a:ext cx="2743200" cy="280035"/>
          </a:xfrm>
          <a:prstGeom prst="rect">
            <a:avLst/>
          </a:prstGeom>
          <a:noFill/>
          <a:ln/>
        </p:spPr>
        <p:txBody>
          <a:bodyPr wrap="square" lIns="0" tIns="0" rIns="0" bIns="0" rtlCol="0" anchor="t"/>
          <a:lstStyle/>
          <a:p>
            <a:pPr algn="l">
              <a:lnSpc>
                <a:spcPts val="2205"/>
              </a:lnSpc>
            </a:pPr>
            <a:r>
              <a:rPr lang="en-US" sz="1600" b="0" kern="0" spc="-12" dirty="0">
                <a:solidFill>
                  <a:srgbClr val="BBBB0D"/>
                </a:solidFill>
                <a:latin typeface="Roboto" pitchFamily="34" charset="0"/>
                <a:ea typeface="Roboto" pitchFamily="34" charset="-122"/>
                <a:cs typeface="Roboto" pitchFamily="34" charset="-120"/>
              </a:rPr>
              <a:t>Political Euphemismes </a:t>
            </a:r>
            <a:endParaRPr lang="en-US" sz="1575" dirty="0"/>
          </a:p>
        </p:txBody>
      </p:sp>
      <p:sp>
        <p:nvSpPr>
          <p:cNvPr id="4" name="Text 1"/>
          <p:cNvSpPr/>
          <p:nvPr/>
        </p:nvSpPr>
        <p:spPr>
          <a:xfrm>
            <a:off x="651816" y="1580477"/>
            <a:ext cx="7833274" cy="900112"/>
          </a:xfrm>
          <a:prstGeom prst="rect">
            <a:avLst/>
          </a:prstGeom>
          <a:noFill/>
          <a:ln/>
        </p:spPr>
        <p:txBody>
          <a:bodyPr wrap="square" lIns="0" tIns="0" rIns="0" bIns="0" rtlCol="0" anchor="t"/>
          <a:lstStyle/>
          <a:p>
            <a:pPr algn="just">
              <a:lnSpc>
                <a:spcPts val="2363"/>
              </a:lnSpc>
            </a:pPr>
            <a:r>
              <a:rPr lang="en-US" sz="1600" b="0" kern="0" spc="-12" dirty="0">
                <a:solidFill>
                  <a:srgbClr val="FFFFFF"/>
                </a:solidFill>
                <a:latin typeface="Roboto" pitchFamily="34" charset="0"/>
                <a:ea typeface="Roboto" pitchFamily="34" charset="-122"/>
                <a:cs typeface="Roboto" pitchFamily="34" charset="-120"/>
              </a:rPr>
              <a:t>Συγκεκριμένη μορφή λόγου με στόχο τη διατύπωση προσβλητικών και άκομψων εκφράσεων, με πιο αποδεκτό και ευπρεπή τρόπο. Το όνομα του προήλθε από την χρήση τους διότι συναντιούνται κυρίως σε πολιτες συζητήσεις και σκάνδαλα</a:t>
            </a:r>
            <a:r>
              <a:rPr lang="el-GR" sz="1600" b="0" kern="0" spc="-12" dirty="0">
                <a:solidFill>
                  <a:srgbClr val="FFFFFF"/>
                </a:solidFill>
                <a:latin typeface="Roboto" pitchFamily="34" charset="0"/>
                <a:ea typeface="Roboto" pitchFamily="34" charset="-122"/>
                <a:cs typeface="Roboto" pitchFamily="34" charset="-120"/>
              </a:rPr>
              <a:t>.</a:t>
            </a:r>
            <a:r>
              <a:rPr lang="en-US" sz="1600" b="0" kern="0" spc="-12" dirty="0">
                <a:solidFill>
                  <a:srgbClr val="FFFFFF"/>
                </a:solidFill>
                <a:latin typeface="Roboto" pitchFamily="34" charset="0"/>
                <a:ea typeface="Roboto" pitchFamily="34" charset="-122"/>
                <a:cs typeface="Roboto" pitchFamily="34" charset="-120"/>
              </a:rPr>
              <a:t>  </a:t>
            </a:r>
            <a:endParaRPr lang="en-US" sz="1575" dirty="0"/>
          </a:p>
        </p:txBody>
      </p:sp>
      <p:sp>
        <p:nvSpPr>
          <p:cNvPr id="5" name="Text 2"/>
          <p:cNvSpPr/>
          <p:nvPr/>
        </p:nvSpPr>
        <p:spPr>
          <a:xfrm>
            <a:off x="651816" y="2819103"/>
            <a:ext cx="2743200" cy="280035"/>
          </a:xfrm>
          <a:prstGeom prst="rect">
            <a:avLst/>
          </a:prstGeom>
          <a:noFill/>
          <a:ln/>
        </p:spPr>
        <p:txBody>
          <a:bodyPr wrap="square" lIns="0" tIns="0" rIns="0" bIns="0" rtlCol="0" anchor="t"/>
          <a:lstStyle/>
          <a:p>
            <a:pPr algn="l">
              <a:lnSpc>
                <a:spcPts val="2205"/>
              </a:lnSpc>
            </a:pPr>
            <a:r>
              <a:rPr lang="en-US" sz="1600" b="0" kern="0" spc="-12" dirty="0">
                <a:solidFill>
                  <a:srgbClr val="BBBB0D"/>
                </a:solidFill>
                <a:latin typeface="Roboto" pitchFamily="34" charset="0"/>
                <a:ea typeface="Roboto" pitchFamily="34" charset="-122"/>
                <a:cs typeface="Roboto" pitchFamily="34" charset="-120"/>
              </a:rPr>
              <a:t>Pollitical Correctness </a:t>
            </a:r>
            <a:endParaRPr lang="en-US" sz="1575" dirty="0"/>
          </a:p>
        </p:txBody>
      </p:sp>
      <p:sp>
        <p:nvSpPr>
          <p:cNvPr id="6" name="Text 3"/>
          <p:cNvSpPr/>
          <p:nvPr/>
        </p:nvSpPr>
        <p:spPr>
          <a:xfrm>
            <a:off x="651816" y="3264489"/>
            <a:ext cx="7833274" cy="1200150"/>
          </a:xfrm>
          <a:prstGeom prst="rect">
            <a:avLst/>
          </a:prstGeom>
          <a:noFill/>
          <a:ln/>
        </p:spPr>
        <p:txBody>
          <a:bodyPr wrap="square" lIns="0" tIns="0" rIns="0" bIns="0" rtlCol="0" anchor="t"/>
          <a:lstStyle/>
          <a:p>
            <a:pPr algn="just">
              <a:lnSpc>
                <a:spcPts val="2363"/>
              </a:lnSpc>
            </a:pPr>
            <a:r>
              <a:rPr lang="en-US" sz="1600" b="0" kern="0" spc="-12" dirty="0">
                <a:solidFill>
                  <a:srgbClr val="FFFFFF"/>
                </a:solidFill>
                <a:latin typeface="Roboto" pitchFamily="34" charset="0"/>
                <a:ea typeface="Roboto" pitchFamily="34" charset="-122"/>
                <a:cs typeface="Roboto" pitchFamily="34" charset="-120"/>
              </a:rPr>
              <a:t>Πολύπλευρη έννοια με στόχο την καταπολέμηση λανθασμένων βλαβερών και ανήθικων εκφράσεων. Παράλληλα αναζητά νέα εκφραστικά μέσα, όπως νέες μορφές γλώσσας που έχουν απλό ή ουδέτερο χαρακτήρα που στερείται διακρίσεων ή προσβλητικών σημασιών</a:t>
            </a:r>
            <a:r>
              <a:rPr lang="el-GR" sz="1600" b="0" kern="0" spc="-12" dirty="0">
                <a:solidFill>
                  <a:srgbClr val="FFFFFF"/>
                </a:solidFill>
                <a:latin typeface="Roboto" pitchFamily="34" charset="0"/>
                <a:ea typeface="Roboto" pitchFamily="34" charset="-122"/>
                <a:cs typeface="Roboto" pitchFamily="34" charset="-120"/>
              </a:rPr>
              <a:t>.</a:t>
            </a:r>
            <a:endParaRPr lang="en-US" sz="1575" dirty="0"/>
          </a:p>
        </p:txBody>
      </p:sp>
      <p:sp>
        <p:nvSpPr>
          <p:cNvPr id="7" name="Shape 4"/>
          <p:cNvSpPr/>
          <p:nvPr/>
        </p:nvSpPr>
        <p:spPr>
          <a:xfrm rot="5400000">
            <a:off x="6565000" y="2572630"/>
            <a:ext cx="5144270" cy="0"/>
          </a:xfrm>
          <a:prstGeom prst="line">
            <a:avLst/>
          </a:prstGeom>
          <a:solidFill>
            <a:srgbClr val="FFFFFF"/>
          </a:solidFill>
          <a:ln w="5292">
            <a:solidFill>
              <a:srgbClr val="5F6078"/>
            </a:solidFill>
            <a:prstDash val="solid"/>
            <a:headEnd type="none"/>
            <a:tailEnd type="none"/>
          </a:ln>
        </p:spPr>
        <p:txBody>
          <a:bodyPr/>
          <a:lstStyle/>
          <a:p>
            <a:endParaRPr lang="el-GR"/>
          </a:p>
        </p:txBody>
      </p:sp>
      <p:sp>
        <p:nvSpPr>
          <p:cNvPr id="8" name="Text 5"/>
          <p:cNvSpPr/>
          <p:nvPr/>
        </p:nvSpPr>
        <p:spPr>
          <a:xfrm>
            <a:off x="866983" y="550675"/>
            <a:ext cx="5486400" cy="419100"/>
          </a:xfrm>
          <a:prstGeom prst="rect">
            <a:avLst/>
          </a:prstGeom>
          <a:noFill/>
          <a:ln/>
        </p:spPr>
        <p:txBody>
          <a:bodyPr wrap="none" lIns="0" tIns="0" rIns="0" bIns="0" rtlCol="0" anchor="t">
            <a:spAutoFit/>
          </a:bodyPr>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Έννοιες συνδεδεμένες με το C.A  </a:t>
            </a:r>
            <a:endParaRPr lang="en-US" sz="2700" dirty="0"/>
          </a:p>
        </p:txBody>
      </p:sp>
      <p:pic>
        <p:nvPicPr>
          <p:cNvPr id="9"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gradFill>
          <a:gsLst>
            <a:gs pos="0">
              <a:srgbClr val="23234A"/>
            </a:gs>
            <a:gs pos="100000">
              <a:srgbClr val="211B26"/>
            </a:gs>
          </a:gsLst>
          <a:lin ang="18900000"/>
        </a:gradFill>
        <a:effectLst/>
      </p:bgPr>
    </p:bg>
    <p:spTree>
      <p:nvGrpSpPr>
        <p:cNvPr id="1" name=""/>
        <p:cNvGrpSpPr/>
        <p:nvPr/>
      </p:nvGrpSpPr>
      <p:grpSpPr>
        <a:xfrm>
          <a:off x="0" y="0"/>
          <a:ext cx="0" cy="0"/>
          <a:chOff x="0" y="0"/>
          <a:chExt cx="0" cy="0"/>
        </a:xfrm>
      </p:grpSpPr>
      <p:sp>
        <p:nvSpPr>
          <p:cNvPr id="3" name="Text 0"/>
          <p:cNvSpPr/>
          <p:nvPr/>
        </p:nvSpPr>
        <p:spPr>
          <a:xfrm>
            <a:off x="49262" y="1891050"/>
            <a:ext cx="4572000" cy="2632483"/>
          </a:xfrm>
          <a:prstGeom prst="rect">
            <a:avLst/>
          </a:prstGeom>
          <a:noFill/>
          <a:ln/>
        </p:spPr>
        <p:txBody>
          <a:bodyPr wrap="square" lIns="0" tIns="0" rIns="0" bIns="0" rtlCol="0" anchor="t"/>
          <a:lstStyle/>
          <a:p>
            <a:pPr algn="ctr">
              <a:lnSpc>
                <a:spcPts val="2025"/>
              </a:lnSpc>
            </a:pPr>
            <a:r>
              <a:rPr lang="en-US" sz="1400" b="0" kern="0" spc="-12" dirty="0">
                <a:solidFill>
                  <a:srgbClr val="FFFFFF"/>
                </a:solidFill>
                <a:latin typeface="Roboto" pitchFamily="34" charset="0"/>
                <a:ea typeface="Roboto" pitchFamily="34" charset="-122"/>
                <a:cs typeface="Roboto" pitchFamily="34" charset="-120"/>
              </a:rPr>
              <a:t>Νεαρά άτομα ακόμα και παιδιά όπου είτε έχουν καταγωγή από μια άλλη κουλτούρα έχοντας μετακομίσει στο εξωτερικό είτε έχουν γεννηθεί σε μια χώρα αλλά έχουν διαφορετικές ρίζες, βιώνουν την αποξένωση και την κοροϊδία των συνομηλίκων τους. Όταν εκείνα εξασκούν παραδοσιακές τακτικές της κληρονομιάς  τους αντιμετωπίζονται με περιφρόνηση. Αντίθετα όταν μια τεχνική όπως η γιόγκα που προέρχεται από την Ινδία γίνεται trend όλοι την εξασκούν και την εκθειάζουν</a:t>
            </a:r>
            <a:endParaRPr lang="en-US" sz="1350" dirty="0"/>
          </a:p>
        </p:txBody>
      </p:sp>
      <p:sp>
        <p:nvSpPr>
          <p:cNvPr id="4" name="Text 1"/>
          <p:cNvSpPr/>
          <p:nvPr/>
        </p:nvSpPr>
        <p:spPr>
          <a:xfrm>
            <a:off x="1922865" y="363352"/>
            <a:ext cx="5446121"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Χάσμα απόψεων από γενιά σε γενιά </a:t>
            </a:r>
            <a:endParaRPr lang="en-US" sz="2700" dirty="0"/>
          </a:p>
        </p:txBody>
      </p:sp>
      <p:sp>
        <p:nvSpPr>
          <p:cNvPr id="5" name="Shape 2"/>
          <p:cNvSpPr/>
          <p:nvPr/>
        </p:nvSpPr>
        <p:spPr>
          <a:xfrm rot="5400000">
            <a:off x="3392344" y="3140703"/>
            <a:ext cx="2570948" cy="0"/>
          </a:xfrm>
          <a:prstGeom prst="line">
            <a:avLst/>
          </a:prstGeom>
          <a:solidFill>
            <a:srgbClr val="FFFFFF"/>
          </a:solidFill>
          <a:ln w="5292">
            <a:solidFill>
              <a:srgbClr val="5F6078"/>
            </a:solidFill>
            <a:prstDash val="solid"/>
            <a:headEnd type="none"/>
            <a:tailEnd type="none"/>
          </a:ln>
        </p:spPr>
        <p:txBody>
          <a:bodyPr/>
          <a:lstStyle/>
          <a:p>
            <a:endParaRPr lang="el-GR"/>
          </a:p>
        </p:txBody>
      </p:sp>
      <p:sp>
        <p:nvSpPr>
          <p:cNvPr id="6" name="Text 3"/>
          <p:cNvSpPr/>
          <p:nvPr/>
        </p:nvSpPr>
        <p:spPr>
          <a:xfrm>
            <a:off x="4734374" y="1891050"/>
            <a:ext cx="4360363" cy="2540112"/>
          </a:xfrm>
          <a:prstGeom prst="rect">
            <a:avLst/>
          </a:prstGeom>
          <a:noFill/>
          <a:ln/>
        </p:spPr>
        <p:txBody>
          <a:bodyPr wrap="square" lIns="0" tIns="0" rIns="0" bIns="0" rtlCol="0" anchor="t"/>
          <a:lstStyle/>
          <a:p>
            <a:pPr algn="ctr">
              <a:lnSpc>
                <a:spcPts val="2025"/>
              </a:lnSpc>
            </a:pPr>
            <a:r>
              <a:rPr lang="en-US" sz="1400" b="0" kern="0" spc="-12" dirty="0">
                <a:solidFill>
                  <a:srgbClr val="FFFFFF"/>
                </a:solidFill>
                <a:latin typeface="Roboto" pitchFamily="34" charset="0"/>
                <a:ea typeface="Roboto" pitchFamily="34" charset="-122"/>
                <a:cs typeface="Roboto" pitchFamily="34" charset="-120"/>
              </a:rPr>
              <a:t>Αντίθετα άτομα που έχουν νιώσει την περιφρόνηση άλλων λαών αποκαλώντας τους βάρβαρους διότι εξασκήσουν τις παραδόσεις τους, αποδέχονται τον ενστερνισμό αυτόν με μεγάλη χαρά διότι παρατηρούν άτομα που παλιά τους κορόιδευαν να μαθαίνουν και να απολαμβάνουν πρακτικές όπως τις μάθανε και εκείνοι. Έτσι αισθάνονται ευπρόσδεκτοι και εκτιμώμενοι και όχι περιθωριοποιημένοι προβάλλοντας στο ευρύ κοινό τις αξίες και την ιστορία  τους  </a:t>
            </a:r>
            <a:endParaRPr lang="en-US" sz="1350" dirty="0"/>
          </a:p>
        </p:txBody>
      </p:sp>
      <p:sp>
        <p:nvSpPr>
          <p:cNvPr id="7" name="Text 4"/>
          <p:cNvSpPr/>
          <p:nvPr/>
        </p:nvSpPr>
        <p:spPr>
          <a:xfrm>
            <a:off x="651816" y="1326506"/>
            <a:ext cx="3373427" cy="280035"/>
          </a:xfrm>
          <a:prstGeom prst="rect">
            <a:avLst/>
          </a:prstGeom>
          <a:noFill/>
          <a:ln/>
        </p:spPr>
        <p:txBody>
          <a:bodyPr wrap="square" lIns="0" tIns="0" rIns="0" bIns="0" rtlCol="0" anchor="t"/>
          <a:lstStyle/>
          <a:p>
            <a:pPr algn="l">
              <a:lnSpc>
                <a:spcPts val="2205"/>
              </a:lnSpc>
            </a:pPr>
            <a:r>
              <a:rPr lang="en-US" sz="1600" b="0" kern="0" spc="-12" dirty="0">
                <a:solidFill>
                  <a:srgbClr val="BBBB0D"/>
                </a:solidFill>
                <a:latin typeface="Roboto" pitchFamily="34" charset="0"/>
                <a:ea typeface="Roboto" pitchFamily="34" charset="-122"/>
                <a:cs typeface="Roboto" pitchFamily="34" charset="-120"/>
              </a:rPr>
              <a:t>Γενιά εφήβων και νεαρών ενηλίκων </a:t>
            </a:r>
            <a:endParaRPr lang="en-US" sz="1575" dirty="0"/>
          </a:p>
        </p:txBody>
      </p:sp>
      <p:sp>
        <p:nvSpPr>
          <p:cNvPr id="8" name="Text 5"/>
          <p:cNvSpPr/>
          <p:nvPr/>
        </p:nvSpPr>
        <p:spPr>
          <a:xfrm>
            <a:off x="5908657" y="1319853"/>
            <a:ext cx="2011796" cy="264944"/>
          </a:xfrm>
          <a:prstGeom prst="rect">
            <a:avLst/>
          </a:prstGeom>
          <a:noFill/>
          <a:ln/>
        </p:spPr>
        <p:txBody>
          <a:bodyPr wrap="square" lIns="0" tIns="0" rIns="0" bIns="0" rtlCol="0" anchor="t">
            <a:spAutoFit/>
          </a:bodyPr>
          <a:lstStyle/>
          <a:p>
            <a:pPr algn="l">
              <a:lnSpc>
                <a:spcPts val="2205"/>
              </a:lnSpc>
            </a:pPr>
            <a:r>
              <a:rPr lang="el-GR" sz="1600" dirty="0">
                <a:solidFill>
                  <a:srgbClr val="BBBB0D"/>
                </a:solidFill>
                <a:latin typeface="Roboto" panose="02000000000000000000" pitchFamily="2" charset="0"/>
                <a:ea typeface="Roboto" panose="02000000000000000000" pitchFamily="2" charset="0"/>
                <a:cs typeface="Roboto" panose="02000000000000000000" pitchFamily="2" charset="0"/>
              </a:rPr>
              <a:t>Παλαιότερες γενιές </a:t>
            </a:r>
            <a:endParaRPr lang="en-US" sz="1600" dirty="0">
              <a:solidFill>
                <a:srgbClr val="BBBB0D"/>
              </a:solidFill>
              <a:latin typeface="Roboto" panose="02000000000000000000" pitchFamily="2" charset="0"/>
              <a:ea typeface="Roboto" panose="02000000000000000000" pitchFamily="2" charset="0"/>
              <a:cs typeface="Roboto" panose="02000000000000000000" pitchFamily="2" charset="0"/>
            </a:endParaRPr>
          </a:p>
        </p:txBody>
      </p:sp>
      <p:pic>
        <p:nvPicPr>
          <p:cNvPr id="9"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B1C26"/>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fc8d930e-addc-48c3-b839-96e671693b24?pitch-bytes=626534&amp;pitch-content-type=image%2Fpng"/>
          <p:cNvPicPr>
            <a:picLocks noChangeAspect="1"/>
          </p:cNvPicPr>
          <p:nvPr/>
        </p:nvPicPr>
        <p:blipFill>
          <a:blip r:embed="rId3"/>
          <a:srcRect l="6684" r="9843"/>
          <a:stretch/>
        </p:blipFill>
        <p:spPr>
          <a:xfrm>
            <a:off x="1036631" y="1183506"/>
            <a:ext cx="2000250" cy="2490670"/>
          </a:xfrm>
          <a:prstGeom prst="rect">
            <a:avLst/>
          </a:prstGeom>
        </p:spPr>
      </p:pic>
      <p:sp>
        <p:nvSpPr>
          <p:cNvPr id="4" name="Text 0"/>
          <p:cNvSpPr/>
          <p:nvPr/>
        </p:nvSpPr>
        <p:spPr>
          <a:xfrm>
            <a:off x="1036229" y="3960362"/>
            <a:ext cx="2743200" cy="514350"/>
          </a:xfrm>
          <a:prstGeom prst="rect">
            <a:avLst/>
          </a:prstGeom>
          <a:noFill/>
          <a:ln/>
        </p:spPr>
        <p:txBody>
          <a:bodyPr wrap="square" lIns="0" tIns="0" rIns="0" bIns="0" rtlCol="0" anchor="t"/>
          <a:lstStyle/>
          <a:p>
            <a:pPr algn="ctr">
              <a:lnSpc>
                <a:spcPts val="2025"/>
              </a:lnSpc>
            </a:pPr>
            <a:r>
              <a:rPr lang="en-US" sz="1400" b="1" kern="0" spc="-12" dirty="0">
                <a:solidFill>
                  <a:srgbClr val="FFFFFF"/>
                </a:solidFill>
                <a:latin typeface="Roboto" pitchFamily="34" charset="0"/>
                <a:ea typeface="Roboto" pitchFamily="34" charset="-122"/>
                <a:cs typeface="Roboto" pitchFamily="34" charset="-120"/>
              </a:rPr>
              <a:t>Amy Jackson in Indian Bridal wear</a:t>
            </a:r>
            <a:endParaRPr lang="en-US" sz="1350" dirty="0"/>
          </a:p>
        </p:txBody>
      </p:sp>
      <p:sp>
        <p:nvSpPr>
          <p:cNvPr id="5" name="Text 1"/>
          <p:cNvSpPr/>
          <p:nvPr/>
        </p:nvSpPr>
        <p:spPr>
          <a:xfrm>
            <a:off x="6066762" y="3830118"/>
            <a:ext cx="1828800" cy="257175"/>
          </a:xfrm>
          <a:prstGeom prst="rect">
            <a:avLst/>
          </a:prstGeom>
          <a:noFill/>
          <a:ln/>
        </p:spPr>
        <p:txBody>
          <a:bodyPr wrap="square" lIns="0" tIns="0" rIns="0" bIns="0" rtlCol="0" anchor="t"/>
          <a:lstStyle/>
          <a:p>
            <a:pPr algn="ctr">
              <a:lnSpc>
                <a:spcPts val="2025"/>
              </a:lnSpc>
            </a:pPr>
            <a:r>
              <a:rPr lang="en-US" sz="1400" b="1" kern="0" spc="-12" dirty="0">
                <a:solidFill>
                  <a:srgbClr val="FFFFFF"/>
                </a:solidFill>
                <a:latin typeface="Roboto" pitchFamily="34" charset="0"/>
                <a:ea typeface="Roboto" pitchFamily="34" charset="-122"/>
                <a:cs typeface="Roboto" pitchFamily="34" charset="-120"/>
              </a:rPr>
              <a:t>Yoga meditaning pose </a:t>
            </a:r>
            <a:endParaRPr lang="en-US" sz="1350" dirty="0"/>
          </a:p>
        </p:txBody>
      </p:sp>
      <p:pic>
        <p:nvPicPr>
          <p:cNvPr id="6" name="Image 1" descr="https://pitch-assets-ccb95893-de3f-4266-973c-20049231b248.s3.eu-west-1.amazonaws.com/eb8fda82-0344-421d-aefc-c2616ae696bd?pitch-bytes=716322&amp;pitch-content-type=image%2Fpng"/>
          <p:cNvPicPr>
            <a:picLocks noChangeAspect="1"/>
          </p:cNvPicPr>
          <p:nvPr/>
        </p:nvPicPr>
        <p:blipFill>
          <a:blip r:embed="rId4"/>
          <a:srcRect t="10484" b="260"/>
          <a:stretch/>
        </p:blipFill>
        <p:spPr>
          <a:xfrm>
            <a:off x="3574543" y="1174203"/>
            <a:ext cx="2000250" cy="2490670"/>
          </a:xfrm>
          <a:prstGeom prst="rect">
            <a:avLst/>
          </a:prstGeom>
        </p:spPr>
      </p:pic>
      <p:sp>
        <p:nvSpPr>
          <p:cNvPr id="7" name="Text 2"/>
          <p:cNvSpPr/>
          <p:nvPr/>
        </p:nvSpPr>
        <p:spPr>
          <a:xfrm>
            <a:off x="3677109" y="3699873"/>
            <a:ext cx="1828800" cy="771525"/>
          </a:xfrm>
          <a:prstGeom prst="rect">
            <a:avLst/>
          </a:prstGeom>
          <a:noFill/>
          <a:ln/>
        </p:spPr>
        <p:txBody>
          <a:bodyPr wrap="square" lIns="0" tIns="0" rIns="0" bIns="0" rtlCol="0" anchor="t"/>
          <a:lstStyle/>
          <a:p>
            <a:pPr algn="ctr">
              <a:lnSpc>
                <a:spcPts val="2025"/>
              </a:lnSpc>
            </a:pPr>
            <a:r>
              <a:rPr lang="en-US" sz="1400" b="1" kern="0" spc="-12" dirty="0">
                <a:solidFill>
                  <a:srgbClr val="FFFFFF"/>
                </a:solidFill>
                <a:latin typeface="Roboto" pitchFamily="34" charset="0"/>
                <a:ea typeface="Roboto" pitchFamily="34" charset="-122"/>
                <a:cs typeface="Roboto" pitchFamily="34" charset="-120"/>
              </a:rPr>
              <a:t>Kendal Jenner with a Bindi nose ring at Coachella 2014</a:t>
            </a:r>
            <a:endParaRPr lang="en-US" sz="1350" dirty="0"/>
          </a:p>
        </p:txBody>
      </p:sp>
      <p:pic>
        <p:nvPicPr>
          <p:cNvPr id="8" name="Image 2" descr="https://images.unsplash.com/photo-1566501206188-5dd0cf160a0e?crop=entropy&amp;cs=tinysrgb&amp;fit=max&amp;fm=jpg&amp;ixid=M3wyMTIyMnwwfDF8c2VhcmNofDEzfHx5b2dhJTIwfGVufDB8fHx8MTY4ODY1MDc1OHww&amp;ixlib=rb-4.0.3&amp;q=80&amp;w=1080"/>
          <p:cNvPicPr>
            <a:picLocks noChangeAspect="1"/>
          </p:cNvPicPr>
          <p:nvPr/>
        </p:nvPicPr>
        <p:blipFill>
          <a:blip r:embed="rId5"/>
          <a:srcRect t="8565" b="8565"/>
          <a:stretch/>
        </p:blipFill>
        <p:spPr>
          <a:xfrm>
            <a:off x="5928456" y="1178714"/>
            <a:ext cx="2007524" cy="2495462"/>
          </a:xfrm>
          <a:prstGeom prst="rect">
            <a:avLst/>
          </a:prstGeom>
        </p:spPr>
      </p:pic>
      <p:sp>
        <p:nvSpPr>
          <p:cNvPr id="9" name="Text 3"/>
          <p:cNvSpPr/>
          <p:nvPr/>
        </p:nvSpPr>
        <p:spPr>
          <a:xfrm>
            <a:off x="480339" y="478038"/>
            <a:ext cx="73152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Χάσμα απόψεων από γενιά σε γενιά Εικόνες  </a:t>
            </a:r>
            <a:endParaRPr lang="en-US" sz="2700" dirty="0"/>
          </a:p>
        </p:txBody>
      </p:sp>
      <p:pic>
        <p:nvPicPr>
          <p:cNvPr id="10" name="Image 3" descr="https://pitch-assets-ccb95893-de3f-4266-973c-20049231b248.s3.eu-west-1.amazonaws.com/try-pitch-pdf-export-logo.svg">
            <a:hlinkClick r:id="rId6"/>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6595" y="4803153"/>
            <a:ext cx="515221" cy="2273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gradFill>
          <a:gsLst>
            <a:gs pos="0">
              <a:srgbClr val="211B26"/>
            </a:gs>
            <a:gs pos="100000">
              <a:srgbClr val="211B26"/>
            </a:gs>
          </a:gsLst>
          <a:lin ang="18900000"/>
        </a:gradFill>
        <a:effectLst/>
      </p:bgPr>
    </p:bg>
    <p:spTree>
      <p:nvGrpSpPr>
        <p:cNvPr id="1" name=""/>
        <p:cNvGrpSpPr/>
        <p:nvPr/>
      </p:nvGrpSpPr>
      <p:grpSpPr>
        <a:xfrm>
          <a:off x="0" y="0"/>
          <a:ext cx="0" cy="0"/>
          <a:chOff x="0" y="0"/>
          <a:chExt cx="0" cy="0"/>
        </a:xfrm>
      </p:grpSpPr>
      <p:sp>
        <p:nvSpPr>
          <p:cNvPr id="3" name="Text 0"/>
          <p:cNvSpPr/>
          <p:nvPr/>
        </p:nvSpPr>
        <p:spPr>
          <a:xfrm>
            <a:off x="457200" y="2764363"/>
            <a:ext cx="8229600" cy="1357313"/>
          </a:xfrm>
          <a:prstGeom prst="rect">
            <a:avLst/>
          </a:prstGeom>
          <a:noFill/>
          <a:ln/>
        </p:spPr>
        <p:txBody>
          <a:bodyPr wrap="square" lIns="0" tIns="0" rIns="0" bIns="0" rtlCol="0" anchor="t"/>
          <a:lstStyle/>
          <a:p>
            <a:pPr algn="just">
              <a:lnSpc>
                <a:spcPts val="2138"/>
              </a:lnSpc>
            </a:pPr>
            <a:r>
              <a:rPr lang="en-US" sz="1500" b="0" kern="0" spc="-12" dirty="0">
                <a:solidFill>
                  <a:srgbClr val="FFFFFF"/>
                </a:solidFill>
                <a:latin typeface="Roboto" pitchFamily="34" charset="0"/>
                <a:ea typeface="Roboto" pitchFamily="34" charset="-122"/>
                <a:cs typeface="Roboto" pitchFamily="34" charset="-120"/>
              </a:rPr>
              <a:t>Η χρήση παραδοσιακών σχεδίων και μοτίβων μόνο και μόνο για την ομορφιά του εξαλείφει την πραγματική έννοια του ρούχου. Μεγάλες εταιρείες μόδας δανείζονται ασύστολα τέτοια σχέδια από μικρές κοινωνίες που χρησιμοποιούν το εμπόριο παραδοσιακών ρούχων και κοσμημάτων, όχι μόνο για βιοποριστικούς λόγους αλλά και για να διατηρήσουν την τέχνη τους ζωντανή. Πράγμα που υπονομεύεται όχι μόνο από τις μεγάλες βιομηχανίες αλλά και από το πέρασμα του χρόνου. </a:t>
            </a:r>
            <a:r>
              <a:rPr lang="en-US" sz="1400" b="0" kern="0" spc="-12" dirty="0">
                <a:solidFill>
                  <a:srgbClr val="FFFFFF"/>
                </a:solidFill>
                <a:latin typeface="Roboto" pitchFamily="34" charset="0"/>
                <a:ea typeface="Roboto" pitchFamily="34" charset="-122"/>
                <a:cs typeface="Roboto" pitchFamily="34" charset="-120"/>
              </a:rPr>
              <a:t>​</a:t>
            </a:r>
            <a:endParaRPr lang="en-US" sz="1350" dirty="0"/>
          </a:p>
        </p:txBody>
      </p:sp>
      <p:sp>
        <p:nvSpPr>
          <p:cNvPr id="4" name="Text 1"/>
          <p:cNvSpPr/>
          <p:nvPr/>
        </p:nvSpPr>
        <p:spPr>
          <a:xfrm>
            <a:off x="471036" y="468735"/>
            <a:ext cx="7315200" cy="8382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Appropriation στο χώρο της μόδας</a:t>
            </a:r>
            <a:endParaRPr lang="en-US" sz="2700" dirty="0"/>
          </a:p>
          <a:p>
            <a:pPr algn="l"/>
            <a:r>
              <a:rPr lang="en-US" sz="2700" b="1" kern="0" spc="-12" dirty="0">
                <a:solidFill>
                  <a:srgbClr val="FFFFFF"/>
                </a:solidFill>
                <a:latin typeface="Libre Caslon Text" pitchFamily="34" charset="0"/>
                <a:ea typeface="Libre Caslon Text" pitchFamily="34" charset="-122"/>
                <a:cs typeface="Libre Caslon Text" pitchFamily="34" charset="-120"/>
              </a:rPr>
              <a:t>  </a:t>
            </a:r>
            <a:endParaRPr lang="en-US" sz="2700" dirty="0"/>
          </a:p>
        </p:txBody>
      </p:sp>
      <p:sp>
        <p:nvSpPr>
          <p:cNvPr id="5" name="Text 2"/>
          <p:cNvSpPr/>
          <p:nvPr/>
        </p:nvSpPr>
        <p:spPr>
          <a:xfrm>
            <a:off x="474281" y="1215345"/>
            <a:ext cx="8229600" cy="1357313"/>
          </a:xfrm>
          <a:prstGeom prst="rect">
            <a:avLst/>
          </a:prstGeom>
          <a:noFill/>
          <a:ln/>
        </p:spPr>
        <p:txBody>
          <a:bodyPr wrap="square" lIns="0" tIns="0" rIns="0" bIns="0" rtlCol="0" anchor="t"/>
          <a:lstStyle/>
          <a:p>
            <a:pPr algn="just">
              <a:lnSpc>
                <a:spcPts val="2138"/>
              </a:lnSpc>
            </a:pPr>
            <a:r>
              <a:rPr lang="en-US" sz="1500" b="0" kern="0" spc="-12" dirty="0">
                <a:solidFill>
                  <a:srgbClr val="FFFFFF"/>
                </a:solidFill>
                <a:latin typeface="Roboto" pitchFamily="34" charset="0"/>
                <a:ea typeface="Roboto" pitchFamily="34" charset="-122"/>
                <a:cs typeface="Roboto" pitchFamily="34" charset="-120"/>
              </a:rPr>
              <a:t>Από το 2001 η ειδική υπηρεσία των Ηνωμένων Εθνών (UN) World Intellectual Property Organization (WIPO) Παγκόσμιος Οργανισμός Πνευματικής Ιδιοκτησίας, ασχολείται με τον σχηματισμό και τελικά την διεκπεραίωση ενός διεθνούς νόμου που θα χωρίζεται σε τρία κομμάτια με σκοπό τη διεύρυνση των δικαιωμάτων προστασίας σχεδίων ρούχων, χορών εκφράσεων ακόμα και παραδοσιακών φαρμάκων των ιθαγενών πληθυσμών.</a:t>
            </a:r>
            <a:endParaRPr lang="en-US" sz="1500" dirty="0"/>
          </a:p>
        </p:txBody>
      </p:sp>
      <p:pic>
        <p:nvPicPr>
          <p:cNvPr id="6" name="Image 0" descr="https://pitch-assets-ccb95893-de3f-4266-973c-20049231b248.s3.eu-west-1.amazonaws.com/try-pitch-pdf-export-logo.svg">
            <a:hlinkClick r:id="rId3"/>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595" y="4803153"/>
            <a:ext cx="515221" cy="22730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B1C26"/>
        </a:solidFill>
        <a:effectLst/>
      </p:bgPr>
    </p:bg>
    <p:spTree>
      <p:nvGrpSpPr>
        <p:cNvPr id="1" name=""/>
        <p:cNvGrpSpPr/>
        <p:nvPr/>
      </p:nvGrpSpPr>
      <p:grpSpPr>
        <a:xfrm>
          <a:off x="0" y="0"/>
          <a:ext cx="0" cy="0"/>
          <a:chOff x="0" y="0"/>
          <a:chExt cx="0" cy="0"/>
        </a:xfrm>
      </p:grpSpPr>
      <p:sp>
        <p:nvSpPr>
          <p:cNvPr id="3" name="Text 0"/>
          <p:cNvSpPr/>
          <p:nvPr/>
        </p:nvSpPr>
        <p:spPr>
          <a:xfrm>
            <a:off x="6131885" y="4155729"/>
            <a:ext cx="2743200" cy="514350"/>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Navajo Nation "hipster underwear" Urban Outfitters</a:t>
            </a:r>
            <a:endParaRPr lang="en-US" sz="1350" dirty="0"/>
          </a:p>
        </p:txBody>
      </p:sp>
      <p:sp>
        <p:nvSpPr>
          <p:cNvPr id="4" name="Text 1"/>
          <p:cNvSpPr/>
          <p:nvPr/>
        </p:nvSpPr>
        <p:spPr>
          <a:xfrm>
            <a:off x="471036" y="478038"/>
            <a:ext cx="9144000" cy="419100"/>
          </a:xfrm>
          <a:prstGeom prst="rect">
            <a:avLst/>
          </a:prstGeom>
          <a:noFill/>
          <a:ln/>
        </p:spPr>
        <p:txBody>
          <a:bodyPr wrap="square" lIns="0" tIns="0" rIns="0" bIns="0" rtlCol="0" anchor="t"/>
          <a:lstStyle/>
          <a:p>
            <a:pPr algn="l"/>
            <a:r>
              <a:rPr lang="en-US" sz="2700" b="1" kern="0" spc="-12" dirty="0">
                <a:solidFill>
                  <a:srgbClr val="FFFFFF"/>
                </a:solidFill>
                <a:latin typeface="Libre Caslon Text" pitchFamily="34" charset="0"/>
                <a:ea typeface="Libre Caslon Text" pitchFamily="34" charset="-122"/>
                <a:cs typeface="Libre Caslon Text" pitchFamily="34" charset="-120"/>
              </a:rPr>
              <a:t>Cultural Appropriation στο χώρο της μόδας Εικόνες   </a:t>
            </a:r>
            <a:endParaRPr lang="en-US" sz="2700" dirty="0"/>
          </a:p>
        </p:txBody>
      </p:sp>
      <p:sp>
        <p:nvSpPr>
          <p:cNvPr id="5" name="Text 2"/>
          <p:cNvSpPr/>
          <p:nvPr/>
        </p:nvSpPr>
        <p:spPr>
          <a:xfrm>
            <a:off x="476250" y="1077487"/>
            <a:ext cx="6400800" cy="542925"/>
          </a:xfrm>
          <a:prstGeom prst="rect">
            <a:avLst/>
          </a:prstGeom>
          <a:noFill/>
          <a:ln/>
        </p:spPr>
        <p:txBody>
          <a:bodyPr wrap="square" lIns="0" tIns="0" rIns="0" bIns="0" rtlCol="0" anchor="t"/>
          <a:lstStyle/>
          <a:p>
            <a:pPr algn="l">
              <a:lnSpc>
                <a:spcPts val="2138"/>
              </a:lnSpc>
            </a:pPr>
            <a:r>
              <a:rPr lang="en-US" sz="1400" b="0" kern="0" spc="-12" dirty="0">
                <a:solidFill>
                  <a:srgbClr val="FFFFFF"/>
                </a:solidFill>
                <a:latin typeface="Roboto" pitchFamily="34" charset="0"/>
                <a:ea typeface="Roboto" pitchFamily="34" charset="-122"/>
                <a:cs typeface="Roboto" pitchFamily="34" charset="-120"/>
              </a:rPr>
              <a:t>Τέτοιες κατηγορίες αντιμετώπισε η Urban Outfitters με τη σειρά Navajo </a:t>
            </a:r>
            <a:endParaRPr lang="en-US" sz="1350" dirty="0"/>
          </a:p>
          <a:p>
            <a:pPr algn="l">
              <a:lnSpc>
                <a:spcPts val="2138"/>
              </a:lnSpc>
            </a:pPr>
            <a:r>
              <a:rPr lang="en-US" sz="1400" b="0" kern="0" spc="-12" dirty="0">
                <a:solidFill>
                  <a:srgbClr val="FFFFFF"/>
                </a:solidFill>
                <a:latin typeface="Roboto" pitchFamily="34" charset="0"/>
                <a:ea typeface="Roboto" pitchFamily="34" charset="-122"/>
                <a:cs typeface="Roboto" pitchFamily="34" charset="-120"/>
              </a:rPr>
              <a:t>χρησιμοποιώντας ιερά μοτίβα της φυλής Navajo σε εσώρουχα “Hipster”</a:t>
            </a:r>
            <a:endParaRPr lang="en-US" sz="1350" dirty="0"/>
          </a:p>
        </p:txBody>
      </p:sp>
      <p:sp>
        <p:nvSpPr>
          <p:cNvPr id="6" name="Text 3"/>
          <p:cNvSpPr/>
          <p:nvPr/>
        </p:nvSpPr>
        <p:spPr>
          <a:xfrm>
            <a:off x="2578987" y="4155729"/>
            <a:ext cx="2743200" cy="257175"/>
          </a:xfrm>
          <a:prstGeom prst="rect">
            <a:avLst/>
          </a:prstGeom>
          <a:noFill/>
          <a:ln/>
        </p:spPr>
        <p:txBody>
          <a:bodyPr wrap="square" lIns="0" tIns="0" rIns="0" bIns="0" rtlCol="0" anchor="t"/>
          <a:lstStyle/>
          <a:p>
            <a:pPr algn="l">
              <a:lnSpc>
                <a:spcPts val="2025"/>
              </a:lnSpc>
            </a:pPr>
            <a:r>
              <a:rPr lang="en-US" sz="1400" b="0" kern="0" spc="-12" dirty="0">
                <a:solidFill>
                  <a:srgbClr val="FFFFFF"/>
                </a:solidFill>
                <a:latin typeface="Roboto" pitchFamily="34" charset="0"/>
                <a:ea typeface="Roboto" pitchFamily="34" charset="-122"/>
                <a:cs typeface="Roboto" pitchFamily="34" charset="-120"/>
              </a:rPr>
              <a:t>Real Navajo paterns and textiles </a:t>
            </a:r>
            <a:endParaRPr lang="en-US" sz="1350" dirty="0"/>
          </a:p>
        </p:txBody>
      </p:sp>
      <p:pic>
        <p:nvPicPr>
          <p:cNvPr id="7" name="Image 0" descr="https://pitch-assets-ccb95893-de3f-4266-973c-20049231b248.s3.eu-west-1.amazonaws.com/173498bb-f36f-46b7-b066-08386f7fe15b?pitch-bytes=365127&amp;pitch-content-type=image%2Fpng"/>
          <p:cNvPicPr>
            <a:picLocks noChangeAspect="1"/>
          </p:cNvPicPr>
          <p:nvPr/>
        </p:nvPicPr>
        <p:blipFill>
          <a:blip r:embed="rId3"/>
          <a:srcRect/>
          <a:stretch/>
        </p:blipFill>
        <p:spPr>
          <a:xfrm>
            <a:off x="6130349" y="1663991"/>
            <a:ext cx="2539994" cy="2496698"/>
          </a:xfrm>
          <a:prstGeom prst="rect">
            <a:avLst/>
          </a:prstGeom>
        </p:spPr>
      </p:pic>
      <p:pic>
        <p:nvPicPr>
          <p:cNvPr id="8" name="Image 1" descr="https://pitch-assets-ccb95893-de3f-4266-973c-20049231b248.s3.eu-west-1.amazonaws.com/8d560277-285d-47e0-944b-e6dd8ce600bf?pitch-bytes=1377843&amp;pitch-content-type=image%2Fpng"/>
          <p:cNvPicPr>
            <a:picLocks noChangeAspect="1"/>
          </p:cNvPicPr>
          <p:nvPr/>
        </p:nvPicPr>
        <p:blipFill>
          <a:blip r:embed="rId4"/>
          <a:srcRect t="2566" r="2822" b="2566"/>
          <a:stretch/>
        </p:blipFill>
        <p:spPr>
          <a:xfrm rot="5400000">
            <a:off x="25242" y="2380247"/>
            <a:ext cx="3070195" cy="1758205"/>
          </a:xfrm>
          <a:prstGeom prst="rect">
            <a:avLst/>
          </a:prstGeom>
        </p:spPr>
      </p:pic>
      <p:pic>
        <p:nvPicPr>
          <p:cNvPr id="9" name="Image 2" descr="https://pitch-assets-ccb95893-de3f-4266-973c-20049231b248.s3.eu-west-1.amazonaws.com/8fc1bfbc-78bb-4b3a-b291-a86b841863ee?pitch-bytes=2720348&amp;pitch-content-type=image%2Fpng"/>
          <p:cNvPicPr>
            <a:picLocks noChangeAspect="1"/>
          </p:cNvPicPr>
          <p:nvPr/>
        </p:nvPicPr>
        <p:blipFill>
          <a:blip r:embed="rId5"/>
          <a:srcRect t="6337" b="6337"/>
          <a:stretch/>
        </p:blipFill>
        <p:spPr>
          <a:xfrm>
            <a:off x="2774354" y="1943086"/>
            <a:ext cx="3141336" cy="2057400"/>
          </a:xfrm>
          <a:prstGeom prst="rect">
            <a:avLst/>
          </a:prstGeom>
        </p:spPr>
      </p:pic>
      <p:pic>
        <p:nvPicPr>
          <p:cNvPr id="10" name="Image 3" descr="https://pitch-assets-ccb95893-de3f-4266-973c-20049231b248.s3.eu-west-1.amazonaws.com/try-pitch-pdf-export-logo.svg">
            <a:hlinkClick r:id="rId6"/>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6595" y="4803153"/>
            <a:ext cx="515221" cy="22730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4274</Words>
  <Application>Microsoft Macintosh PowerPoint</Application>
  <PresentationFormat>On-screen Show (16:9)</PresentationFormat>
  <Paragraphs>254</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Abril Fatface</vt:lpstr>
      <vt:lpstr>Aileron</vt:lpstr>
      <vt:lpstr>Alegreya</vt:lpstr>
      <vt:lpstr>Arial</vt:lpstr>
      <vt:lpstr>Calibri</vt:lpstr>
      <vt:lpstr>Libre Caslon Text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φαινόμενο Cultural Appropriation στη σύγχρονη εποχή της πληροφορίας</dc:title>
  <dc:subject>PptxGenJS Presentation</dc:subject>
  <dc:creator>Pitch Software GmbH</dc:creator>
  <cp:lastModifiedBy>ANASTASIA KATSAOUNIDOU</cp:lastModifiedBy>
  <cp:revision>6</cp:revision>
  <dcterms:created xsi:type="dcterms:W3CDTF">2023-07-24T16:58:17Z</dcterms:created>
  <dcterms:modified xsi:type="dcterms:W3CDTF">2026-01-15T07:15:29Z</dcterms:modified>
</cp:coreProperties>
</file>