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8" r:id="rId4"/>
    <p:sldId id="277" r:id="rId5"/>
    <p:sldId id="257" r:id="rId6"/>
    <p:sldId id="274" r:id="rId7"/>
    <p:sldId id="259" r:id="rId8"/>
    <p:sldId id="260" r:id="rId9"/>
    <p:sldId id="261" r:id="rId10"/>
    <p:sldId id="262" r:id="rId11"/>
    <p:sldId id="263" r:id="rId12"/>
    <p:sldId id="264" r:id="rId13"/>
    <p:sldId id="275" r:id="rId14"/>
    <p:sldId id="265" r:id="rId15"/>
    <p:sldId id="276" r:id="rId16"/>
    <p:sldId id="266" r:id="rId17"/>
    <p:sldId id="272" r:id="rId18"/>
    <p:sldId id="273" r:id="rId19"/>
    <p:sldId id="271" r:id="rId20"/>
    <p:sldId id="269" r:id="rId21"/>
    <p:sldId id="270" r:id="rId22"/>
  </p:sldIdLst>
  <p:sldSz cx="18288000" cy="10287000"/>
  <p:notesSz cx="6858000" cy="9144000"/>
  <p:embeddedFontLst>
    <p:embeddedFont>
      <p:font typeface="Anonymous Pro" panose="02060609030202000504" pitchFamily="49" charset="0"/>
      <p:regular r:id="rId24"/>
      <p:bold r:id="rId25"/>
      <p:italic r:id="rId26"/>
      <p:boldItalic r:id="rId27"/>
    </p:embeddedFont>
    <p:embeddedFont>
      <p:font typeface="Anonymous Pro Bold" panose="02060609030202000504" pitchFamily="49" charset="0"/>
      <p:regular r:id="rId28"/>
      <p:bold r:id="rId29"/>
      <p:italic r:id="rId30"/>
      <p:boldItalic r:id="rId31"/>
    </p:embeddedFont>
    <p:embeddedFont>
      <p:font typeface="Anonymous Pro Bold Italics" panose="02060609030202000504" pitchFamily="49" charset="0"/>
      <p:regular r:id="rId32"/>
      <p:bold r:id="rId33"/>
      <p:italic r:id="rId34"/>
      <p:boldItalic r:id="rId35"/>
    </p:embeddedFont>
    <p:embeddedFont>
      <p:font typeface="Anonymous Pro Italics" panose="02060609030202000504" pitchFamily="49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88152" autoAdjust="0"/>
  </p:normalViewPr>
  <p:slideViewPr>
    <p:cSldViewPr>
      <p:cViewPr varScale="1">
        <p:scale>
          <a:sx n="65" d="100"/>
          <a:sy n="65" d="100"/>
        </p:scale>
        <p:origin x="9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19.01.2026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104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42578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1725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9415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95328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.jpe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3.jpeg"/><Relationship Id="rId2" Type="http://schemas.openxmlformats.org/officeDocument/2006/relationships/video" Target="../media/media1.mp4"/><Relationship Id="rId16" Type="http://schemas.openxmlformats.org/officeDocument/2006/relationships/image" Target="../media/image2.jpeg"/><Relationship Id="rId20" Type="http://schemas.openxmlformats.org/officeDocument/2006/relationships/image" Target="../media/image6.jpe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1.jpeg"/><Relationship Id="rId10" Type="http://schemas.openxmlformats.org/officeDocument/2006/relationships/video" Target="../media/media5.mp4"/><Relationship Id="rId19" Type="http://schemas.openxmlformats.org/officeDocument/2006/relationships/image" Target="../media/image5.jpe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.jpeg"/><Relationship Id="rId3" Type="http://schemas.microsoft.com/office/2007/relationships/media" Target="../media/media2.mp4"/><Relationship Id="rId21" Type="http://schemas.openxmlformats.org/officeDocument/2006/relationships/image" Target="../media/image28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3.jpeg"/><Relationship Id="rId2" Type="http://schemas.openxmlformats.org/officeDocument/2006/relationships/video" Target="../media/media1.mp4"/><Relationship Id="rId16" Type="http://schemas.openxmlformats.org/officeDocument/2006/relationships/image" Target="../media/image2.jpeg"/><Relationship Id="rId20" Type="http://schemas.openxmlformats.org/officeDocument/2006/relationships/image" Target="../media/image6.jpe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1.jpeg"/><Relationship Id="rId10" Type="http://schemas.openxmlformats.org/officeDocument/2006/relationships/video" Target="../media/media5.mp4"/><Relationship Id="rId19" Type="http://schemas.openxmlformats.org/officeDocument/2006/relationships/image" Target="../media/image5.jpe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.jpeg"/><Relationship Id="rId3" Type="http://schemas.microsoft.com/office/2007/relationships/media" Target="../media/media2.mp4"/><Relationship Id="rId21" Type="http://schemas.openxmlformats.org/officeDocument/2006/relationships/image" Target="../media/image28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image" Target="../media/image3.jpeg"/><Relationship Id="rId2" Type="http://schemas.openxmlformats.org/officeDocument/2006/relationships/video" Target="../media/media1.mp4"/><Relationship Id="rId16" Type="http://schemas.openxmlformats.org/officeDocument/2006/relationships/image" Target="../media/image2.jpeg"/><Relationship Id="rId20" Type="http://schemas.openxmlformats.org/officeDocument/2006/relationships/image" Target="../media/image6.jpe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5" Type="http://schemas.microsoft.com/office/2007/relationships/media" Target="../media/media3.mp4"/><Relationship Id="rId15" Type="http://schemas.openxmlformats.org/officeDocument/2006/relationships/image" Target="../media/image1.jpeg"/><Relationship Id="rId10" Type="http://schemas.openxmlformats.org/officeDocument/2006/relationships/video" Target="../media/media5.mp4"/><Relationship Id="rId19" Type="http://schemas.openxmlformats.org/officeDocument/2006/relationships/image" Target="../media/image5.jpe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719" y="137364"/>
            <a:ext cx="3021197" cy="3175404"/>
            <a:chOff x="0" y="0"/>
            <a:chExt cx="795706" cy="836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FBE5C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19" y="3487116"/>
            <a:ext cx="3021197" cy="3312768"/>
            <a:chOff x="0" y="0"/>
            <a:chExt cx="795706" cy="8724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5706" cy="872498"/>
            </a:xfrm>
            <a:custGeom>
              <a:avLst/>
              <a:gdLst/>
              <a:ahLst/>
              <a:cxnLst/>
              <a:rect l="l" t="t" r="r" b="b"/>
              <a:pathLst>
                <a:path w="795706" h="872498">
                  <a:moveTo>
                    <a:pt x="0" y="0"/>
                  </a:moveTo>
                  <a:lnTo>
                    <a:pt x="795706" y="0"/>
                  </a:lnTo>
                  <a:lnTo>
                    <a:pt x="795706" y="872498"/>
                  </a:lnTo>
                  <a:lnTo>
                    <a:pt x="0" y="872498"/>
                  </a:lnTo>
                  <a:close/>
                </a:path>
              </a:pathLst>
            </a:custGeom>
            <a:solidFill>
              <a:srgbClr val="DF8C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795706" cy="929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719" y="6974232"/>
            <a:ext cx="3021197" cy="3175404"/>
            <a:chOff x="0" y="0"/>
            <a:chExt cx="795706" cy="8363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96708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14125" y="137364"/>
            <a:ext cx="3021197" cy="3175404"/>
            <a:chOff x="0" y="0"/>
            <a:chExt cx="795706" cy="8363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14125" y="3487116"/>
            <a:ext cx="3021197" cy="3312768"/>
            <a:chOff x="0" y="0"/>
            <a:chExt cx="795706" cy="8724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5706" cy="872498"/>
            </a:xfrm>
            <a:custGeom>
              <a:avLst/>
              <a:gdLst/>
              <a:ahLst/>
              <a:cxnLst/>
              <a:rect l="l" t="t" r="r" b="b"/>
              <a:pathLst>
                <a:path w="795706" h="872498">
                  <a:moveTo>
                    <a:pt x="0" y="0"/>
                  </a:moveTo>
                  <a:lnTo>
                    <a:pt x="795706" y="0"/>
                  </a:lnTo>
                  <a:lnTo>
                    <a:pt x="795706" y="872498"/>
                  </a:lnTo>
                  <a:lnTo>
                    <a:pt x="0" y="872498"/>
                  </a:lnTo>
                  <a:close/>
                </a:path>
              </a:pathLst>
            </a:custGeom>
            <a:solidFill>
              <a:srgbClr val="69855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795706" cy="929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6335644" y="2950029"/>
            <a:ext cx="11952630" cy="47625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3314239" y="6966410"/>
            <a:ext cx="3021197" cy="3175404"/>
            <a:chOff x="0" y="0"/>
            <a:chExt cx="795706" cy="8363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F9B25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6335549" y="7247012"/>
            <a:ext cx="11952727" cy="56776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" name="Picture 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15393" r="15393"/>
          <a:stretch>
            <a:fillRect/>
          </a:stretch>
        </p:blipFill>
        <p:spPr>
          <a:xfrm>
            <a:off x="366662" y="684259"/>
            <a:ext cx="2443408" cy="2012282"/>
          </a:xfrm>
          <a:prstGeom prst="rect">
            <a:avLst/>
          </a:prstGeom>
        </p:spPr>
      </p:pic>
      <p:pic>
        <p:nvPicPr>
          <p:cNvPr id="23" name="Picture 2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 l="15736" r="15736"/>
          <a:stretch>
            <a:fillRect/>
          </a:stretch>
        </p:blipFill>
        <p:spPr>
          <a:xfrm>
            <a:off x="3603019" y="684259"/>
            <a:ext cx="2443408" cy="2012282"/>
          </a:xfrm>
          <a:prstGeom prst="rect">
            <a:avLst/>
          </a:prstGeom>
        </p:spPr>
      </p:pic>
      <p:pic>
        <p:nvPicPr>
          <p:cNvPr id="24" name="Picture 2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rcRect l="15736" r="15736"/>
          <a:stretch>
            <a:fillRect/>
          </a:stretch>
        </p:blipFill>
        <p:spPr>
          <a:xfrm>
            <a:off x="428613" y="4137359"/>
            <a:ext cx="2443408" cy="2012282"/>
          </a:xfrm>
          <a:prstGeom prst="rect">
            <a:avLst/>
          </a:prstGeom>
        </p:spPr>
      </p:pic>
      <p:pic>
        <p:nvPicPr>
          <p:cNvPr id="25" name="Picture 25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 l="15736" r="15736"/>
          <a:stretch>
            <a:fillRect/>
          </a:stretch>
        </p:blipFill>
        <p:spPr>
          <a:xfrm>
            <a:off x="3603019" y="4137359"/>
            <a:ext cx="2443408" cy="2012282"/>
          </a:xfrm>
          <a:prstGeom prst="rect">
            <a:avLst/>
          </a:prstGeom>
        </p:spPr>
      </p:pic>
      <p:pic>
        <p:nvPicPr>
          <p:cNvPr id="26" name="Picture 26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rcRect l="15393" r="15393"/>
          <a:stretch>
            <a:fillRect/>
          </a:stretch>
        </p:blipFill>
        <p:spPr>
          <a:xfrm>
            <a:off x="366662" y="7628559"/>
            <a:ext cx="2443408" cy="2012282"/>
          </a:xfrm>
          <a:prstGeom prst="rect">
            <a:avLst/>
          </a:prstGeom>
        </p:spPr>
      </p:pic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rcRect l="15393" r="15393"/>
          <a:stretch>
            <a:fillRect/>
          </a:stretch>
        </p:blipFill>
        <p:spPr>
          <a:xfrm>
            <a:off x="3603019" y="7628559"/>
            <a:ext cx="2443408" cy="201228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6487722" y="3447719"/>
            <a:ext cx="11191836" cy="220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ΣΤΕΡΕΟΤΥΠΑ ΚΑΙ ΠΡΟΚΑΤΑΛΗΨΕΙΣ ΣΤΗΝ ΟΘΟΝΗ: </a:t>
            </a:r>
            <a:r>
              <a:rPr lang="en-US" sz="420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ΠΩΣ ΤΑ ΜΕΣΑ ΔΙΑΜΟΡΦΩΝΟΥΝ ΤΗΝ ΑΝΤΙΛΗΨΗ ΜΑΣ ΓΙΑ ΤΗΝ ΑΝΑΠΗΡΙΑ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87722" y="5739431"/>
            <a:ext cx="11665254" cy="77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Αν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αστα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σί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τσ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ουνίδου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ίκουρη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θηγήτρι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α,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Τμήμ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Ψηφι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κών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Μέσων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ικοινωνί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Ιόν</a:t>
            </a:r>
            <a:r>
              <a:rPr lang="el-GR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νε</a:t>
            </a:r>
            <a:r>
              <a:rPr lang="en-US" sz="22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2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ίστημιο</a:t>
            </a:r>
            <a:endParaRPr lang="en-US" sz="2200" spc="407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100000">
                <p:cTn id="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100000">
                <p:cTn id="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792" y="-154163"/>
            <a:ext cx="8580656" cy="10595327"/>
            <a:chOff x="0" y="0"/>
            <a:chExt cx="2259926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DF8C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59926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3324" y="703246"/>
            <a:ext cx="7409880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α ΜΜΕ 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σκευή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της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4800" b="1" dirty="0"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νονικότητ</a:t>
            </a:r>
            <a:r>
              <a:rPr lang="en-US" sz="4800" b="1" dirty="0"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l-GR" sz="4800" b="1" dirty="0"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endParaRPr lang="en-US" sz="4800" b="1" dirty="0"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875623" y="191878"/>
            <a:ext cx="9114101" cy="8567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7"/>
              </a:lnSpc>
            </a:pP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Barnes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(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1992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)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τέδειξε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ΜΜΕ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δεν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ντικ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ατοπ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τρίζουν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λώς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κοινωνικές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στάσεις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Wingdings" pitchFamily="2" charset="2"/>
              </a:rPr>
              <a:t>, </a:t>
            </a:r>
            <a:r>
              <a:rPr lang="en-US" sz="3005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τις</a:t>
            </a:r>
            <a:r>
              <a:rPr lang="en-US" sz="3005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3005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ράγουν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algn="l">
              <a:lnSpc>
                <a:spcPts val="4207"/>
              </a:lnSpc>
            </a:pPr>
            <a:endParaRPr lang="en-US" sz="3005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207"/>
              </a:lnSpc>
            </a:pP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δημοσιογρ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φικές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φηγήσεις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δι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φημίσεις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τηλεο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τικές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εκπ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ομ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πές,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λειτουργούν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μηχ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νισμοί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νονικο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οίησης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 </a:t>
            </a:r>
          </a:p>
          <a:p>
            <a:pPr algn="l">
              <a:lnSpc>
                <a:spcPts val="4207"/>
              </a:lnSpc>
            </a:pPr>
            <a:endParaRPr lang="en-US" sz="3005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207"/>
              </a:lnSpc>
            </a:pP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Αν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σημ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ίνει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έλλειμμ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ρό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β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λημ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κίνδυνος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algn="l">
              <a:lnSpc>
                <a:spcPts val="4207"/>
              </a:lnSpc>
            </a:pPr>
            <a:endParaRPr lang="en-US" sz="3005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207"/>
              </a:lnSpc>
            </a:pP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Αυτή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λογική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του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ελλείμμ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ατο</a:t>
            </a:r>
            <a:r>
              <a:rPr lang="el-GR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ς»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είν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κρι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β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ώς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υτό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Barnes απ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οκ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λεί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disabling imagery</a:t>
            </a:r>
            <a:r>
              <a:rPr lang="el-GR" sz="3005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δηλαδή</a:t>
            </a:r>
            <a:r>
              <a:rPr lang="en-US" sz="3005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εικόνες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ράγουν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την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κοινωνικό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εμ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όδιο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όχι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φυσική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δι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005" b="1" u="sng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φορά</a:t>
            </a:r>
            <a:r>
              <a:rPr lang="en-US" sz="3005" b="1" u="sng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98500" y="2844679"/>
            <a:ext cx="7554704" cy="2074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</a:pP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“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Η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 α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ν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απ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ηρί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α 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δεν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 απ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εικονίζετ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α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ι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, 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κ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α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τ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α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σκευάζετ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α</a:t>
            </a:r>
            <a:r>
              <a:rPr lang="en-US" sz="2999" b="1" i="1" dirty="0" err="1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ι</a:t>
            </a:r>
            <a:r>
              <a:rPr lang="en-US" sz="2999" b="1" i="1" dirty="0">
                <a:latin typeface="Anonymous Pro Bold Italics"/>
                <a:ea typeface="Anonymous Pro Bold Italics"/>
                <a:cs typeface="Anonymous Pro Bold Italics"/>
                <a:sym typeface="Anonymous Pro Bold Italics"/>
              </a:rPr>
              <a:t>” </a:t>
            </a:r>
          </a:p>
          <a:p>
            <a:pPr marL="0" lvl="0" indent="0" algn="l">
              <a:lnSpc>
                <a:spcPts val="4199"/>
              </a:lnSpc>
            </a:pPr>
            <a:r>
              <a:rPr lang="en-US" sz="2999" b="1" dirty="0">
                <a:latin typeface="Anonymous Pro Bold"/>
                <a:ea typeface="Anonymous Pro Bold"/>
                <a:cs typeface="Anonymous Pro Bold"/>
                <a:sym typeface="Anonymous Pro Bold"/>
              </a:rPr>
              <a:t>(Colin Barnes, 1992)</a:t>
            </a:r>
          </a:p>
          <a:p>
            <a:pPr algn="l">
              <a:lnSpc>
                <a:spcPts val="3919"/>
              </a:lnSpc>
            </a:pPr>
            <a:endParaRPr lang="en-US" sz="2999" b="1" dirty="0"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AB998-D9B1-4448-A6CE-7D10C4CE3F57}"/>
              </a:ext>
            </a:extLst>
          </p:cNvPr>
          <p:cNvSpPr txBox="1"/>
          <p:nvPr/>
        </p:nvSpPr>
        <p:spPr>
          <a:xfrm>
            <a:off x="8610600" y="8877300"/>
            <a:ext cx="9644149" cy="1236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r">
              <a:lnSpc>
                <a:spcPts val="3080"/>
              </a:lnSpc>
            </a:pP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Barnes, C. (1992). </a:t>
            </a:r>
            <a:r>
              <a:rPr lang="en-GB" sz="18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Disabling imagery and the media: an exploration of the principles for media representations of disabled people: the first in a series of reports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. </a:t>
            </a:r>
            <a:r>
              <a:rPr lang="en-GB" sz="1800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Ryburn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 Publishing.</a:t>
            </a:r>
            <a:endParaRPr lang="en-GB" sz="1800" spc="407" dirty="0">
              <a:solidFill>
                <a:schemeClr val="bg1"/>
              </a:solidFill>
              <a:latin typeface="Anonymous Pro" panose="02060609030202000504" pitchFamily="49" charset="0"/>
              <a:ea typeface="Anonymous Pro" panose="02060609030202000504" pitchFamily="49" charset="0"/>
              <a:sym typeface="Anonymous Pro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C09DF90-3E72-E04A-9376-35A81C22512B}"/>
              </a:ext>
            </a:extLst>
          </p:cNvPr>
          <p:cNvSpPr/>
          <p:nvPr/>
        </p:nvSpPr>
        <p:spPr>
          <a:xfrm>
            <a:off x="197515" y="5035005"/>
            <a:ext cx="7075000" cy="5553875"/>
          </a:xfrm>
          <a:custGeom>
            <a:avLst/>
            <a:gdLst/>
            <a:ahLst/>
            <a:cxnLst/>
            <a:rect l="l" t="t" r="r" b="b"/>
            <a:pathLst>
              <a:path w="7075000" h="5553875">
                <a:moveTo>
                  <a:pt x="0" y="0"/>
                </a:moveTo>
                <a:lnTo>
                  <a:pt x="7075000" y="0"/>
                </a:lnTo>
                <a:lnTo>
                  <a:pt x="7075000" y="5553875"/>
                </a:lnTo>
                <a:lnTo>
                  <a:pt x="0" y="55538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783" y="9410700"/>
            <a:ext cx="19325565" cy="2933473"/>
            <a:chOff x="0" y="0"/>
            <a:chExt cx="5089861" cy="772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861" cy="772602"/>
            </a:xfrm>
            <a:custGeom>
              <a:avLst/>
              <a:gdLst/>
              <a:ahLst/>
              <a:cxnLst/>
              <a:rect l="l" t="t" r="r" b="b"/>
              <a:pathLst>
                <a:path w="5089861" h="772602">
                  <a:moveTo>
                    <a:pt x="0" y="0"/>
                  </a:moveTo>
                  <a:lnTo>
                    <a:pt x="5089861" y="0"/>
                  </a:lnTo>
                  <a:lnTo>
                    <a:pt x="5089861" y="772602"/>
                  </a:lnTo>
                  <a:lnTo>
                    <a:pt x="0" y="772602"/>
                  </a:lnTo>
                  <a:close/>
                </a:path>
              </a:pathLst>
            </a:custGeom>
            <a:solidFill>
              <a:srgbClr val="AD513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5089861" cy="8202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81100" y="495300"/>
            <a:ext cx="12381428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8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Mέσ</a:t>
            </a:r>
            <a:r>
              <a:rPr lang="en-US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8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Eνημέρωσης</a:t>
            </a:r>
            <a:r>
              <a:rPr lang="en-US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“Bad News”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1100" y="1795145"/>
            <a:ext cx="12611100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δημοσιογρ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φικός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λόγος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για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ήτ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(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συχνά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μένει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) 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ρνητικά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ισιωμένος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(</a:t>
            </a:r>
            <a:r>
              <a:rPr lang="en-GB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Briant</a:t>
            </a:r>
            <a:r>
              <a:rPr lang="en-GB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Watson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GB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&amp; Philo, 2011)</a:t>
            </a:r>
            <a:endParaRPr lang="en-US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3640"/>
              </a:lnSpc>
            </a:pPr>
            <a:endParaRPr lang="en-US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36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γωδί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α, β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άρος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σκάνδ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λο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ή </a:t>
            </a:r>
            <a:r>
              <a:rPr lang="en-US" sz="32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στην</a:t>
            </a:r>
            <a:r>
              <a:rPr lang="en-US" sz="32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32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λύτερη</a:t>
            </a:r>
            <a:r>
              <a:rPr lang="en-US" sz="32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32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ερί</a:t>
            </a:r>
            <a:r>
              <a:rPr lang="en-US" sz="32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2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τωσ</a:t>
            </a:r>
            <a:r>
              <a:rPr lang="el-GR" sz="32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έμ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νευση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algn="l">
              <a:lnSpc>
                <a:spcPts val="3640"/>
              </a:lnSpc>
            </a:pPr>
            <a:endParaRPr lang="en-US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3640"/>
              </a:lnSpc>
            </a:pP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είδηση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για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άνι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είν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ουδέτερη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algn="l">
              <a:lnSpc>
                <a:spcPts val="36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χεδόν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άντ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έχει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συν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ισθημ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τική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φόρτιση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ενισχύει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την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ίσθηση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άλλου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60609" y="9420956"/>
            <a:ext cx="10093191" cy="751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457200" algn="l">
              <a:lnSpc>
                <a:spcPts val="3080"/>
              </a:lnSpc>
            </a:pPr>
            <a:r>
              <a:rPr lang="en-GB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Briant</a:t>
            </a: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E., Watson, N., &amp; Philo, G. (2011). Bad news for disabled people: How the newspapers are reporting disability.</a:t>
            </a:r>
          </a:p>
        </p:txBody>
      </p:sp>
      <p:sp>
        <p:nvSpPr>
          <p:cNvPr id="8" name="Freeform 8"/>
          <p:cNvSpPr/>
          <p:nvPr/>
        </p:nvSpPr>
        <p:spPr>
          <a:xfrm>
            <a:off x="12210699" y="3321625"/>
            <a:ext cx="5487367" cy="7196547"/>
          </a:xfrm>
          <a:custGeom>
            <a:avLst/>
            <a:gdLst/>
            <a:ahLst/>
            <a:cxnLst/>
            <a:rect l="l" t="t" r="r" b="b"/>
            <a:pathLst>
              <a:path w="5487367" h="7196547">
                <a:moveTo>
                  <a:pt x="0" y="0"/>
                </a:moveTo>
                <a:lnTo>
                  <a:pt x="5487367" y="0"/>
                </a:lnTo>
                <a:lnTo>
                  <a:pt x="5487367" y="7196547"/>
                </a:lnTo>
                <a:lnTo>
                  <a:pt x="0" y="71965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0ADC9-7787-6A4D-8C66-7435A84C2CE5}"/>
              </a:ext>
            </a:extLst>
          </p:cNvPr>
          <p:cNvSpPr txBox="1"/>
          <p:nvPr/>
        </p:nvSpPr>
        <p:spPr>
          <a:xfrm>
            <a:off x="1181100" y="6917040"/>
            <a:ext cx="10826635" cy="1901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640"/>
              </a:lnSpc>
            </a:pPr>
            <a:r>
              <a:rPr lang="el-GR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Ποιοτική ανάλυση 2.000 ειδησεογραφικών ρεπορτάζ στο </a:t>
            </a:r>
            <a:r>
              <a:rPr lang="en-GB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BBC </a:t>
            </a:r>
            <a:r>
              <a:rPr lang="el-GR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και σε βρετανικές εφημερίδες.</a:t>
            </a:r>
          </a:p>
          <a:p>
            <a:pPr algn="l">
              <a:lnSpc>
                <a:spcPts val="3640"/>
              </a:lnSpc>
            </a:pPr>
            <a:r>
              <a:rPr lang="el-GR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Θεματική ταξινόμηση: “</a:t>
            </a:r>
            <a:r>
              <a:rPr lang="en-GB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tragedy”, “charity”, “scandal”, “supercrip”.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62724" y="1086373"/>
            <a:ext cx="12319876" cy="778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l-GR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Ενδεικτικοί </a:t>
            </a:r>
            <a:r>
              <a:rPr lang="en-US" sz="48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Τίτλοι</a:t>
            </a:r>
            <a:r>
              <a:rPr lang="el-GR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Ειδήσεων </a:t>
            </a:r>
            <a:endParaRPr lang="en-US" sz="48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0874" y="2347114"/>
            <a:ext cx="8580656" cy="5595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ρρ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λέος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ολυμ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ιονίκης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νικά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τις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ντιξοότητες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</a:p>
          <a:p>
            <a:pPr algn="l">
              <a:lnSpc>
                <a:spcPts val="4861"/>
              </a:lnSpc>
            </a:pPr>
            <a:endParaRPr lang="en-US" sz="3472" i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861"/>
              </a:lnSpc>
            </a:pP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Τρ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γικό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τύχημ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φήνει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άνδρ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θηλωμένο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σε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ηρικό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ξίδιο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</a:p>
          <a:p>
            <a:pPr algn="l">
              <a:lnSpc>
                <a:spcPts val="4861"/>
              </a:lnSpc>
            </a:pPr>
            <a:endParaRPr lang="en-US" sz="3472" i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861"/>
              </a:lnSpc>
            </a:pP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«Ανάπ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ηρος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ήρω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σκ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ρφ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λώνει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στο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β</a:t>
            </a:r>
            <a:r>
              <a:rPr lang="en-US" sz="3472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ερεστ</a:t>
            </a:r>
            <a:r>
              <a:rPr lang="en-US" sz="3472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</a:p>
          <a:p>
            <a:pPr algn="l">
              <a:lnSpc>
                <a:spcPts val="4861"/>
              </a:lnSpc>
            </a:pPr>
            <a:endParaRPr lang="en-US" sz="3472" i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DDC77F1A-530C-264A-B254-4E883B81F9E0}"/>
              </a:ext>
            </a:extLst>
          </p:cNvPr>
          <p:cNvGrpSpPr/>
          <p:nvPr/>
        </p:nvGrpSpPr>
        <p:grpSpPr>
          <a:xfrm>
            <a:off x="10073500" y="487577"/>
            <a:ext cx="8580656" cy="10595327"/>
            <a:chOff x="0" y="0"/>
            <a:chExt cx="2259926" cy="2790539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92CE9BBE-54CD-6443-BE4F-14B747DC704D}"/>
                </a:ext>
              </a:extLst>
            </p:cNvPr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9F1C849-1F95-9547-88C6-84B4EB5AFF51}"/>
                </a:ext>
              </a:extLst>
            </p:cNvPr>
            <p:cNvSpPr txBox="1"/>
            <p:nvPr/>
          </p:nvSpPr>
          <p:spPr>
            <a:xfrm>
              <a:off x="0" y="-47625"/>
              <a:ext cx="2259926" cy="2838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pic>
        <p:nvPicPr>
          <p:cNvPr id="8" name="Picture 7" descr="A close up of black text&#10;&#10;Description automatically generated">
            <a:extLst>
              <a:ext uri="{FF2B5EF4-FFF2-40B4-BE49-F238E27FC236}">
                <a16:creationId xmlns:a16="http://schemas.microsoft.com/office/drawing/2014/main" id="{374FB558-DA2C-A94C-BE32-3A24FFDDD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378" y="7433088"/>
            <a:ext cx="8216900" cy="2349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83ABF9-BFFB-7C4C-A85C-313128C13202}"/>
              </a:ext>
            </a:extLst>
          </p:cNvPr>
          <p:cNvSpPr txBox="1"/>
          <p:nvPr/>
        </p:nvSpPr>
        <p:spPr>
          <a:xfrm>
            <a:off x="10290820" y="3924300"/>
            <a:ext cx="7271748" cy="3174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861"/>
              </a:lnSpc>
            </a:pPr>
            <a:r>
              <a:rPr lang="en-US" sz="3472" b="1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Αφήγημ</a:t>
            </a:r>
            <a:r>
              <a:rPr lang="en-US" sz="3472" b="1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α: </a:t>
            </a:r>
            <a:endParaRPr lang="el-GR" sz="3472" b="1" dirty="0">
              <a:solidFill>
                <a:srgbClr val="FFFFFF"/>
              </a:solidFill>
              <a:latin typeface="Anonymous Pro"/>
              <a:ea typeface="Anonymous Pro"/>
              <a:sym typeface="Anonymous Pro"/>
            </a:endParaRPr>
          </a:p>
          <a:p>
            <a:pPr algn="l">
              <a:lnSpc>
                <a:spcPts val="4861"/>
              </a:lnSpc>
            </a:pPr>
            <a:endParaRPr lang="el-GR" sz="3472" dirty="0">
              <a:solidFill>
                <a:srgbClr val="FFFFFF"/>
              </a:solidFill>
              <a:latin typeface="Anonymous Pro"/>
              <a:ea typeface="Anonymous Pro"/>
              <a:sym typeface="Anonymous Pro"/>
            </a:endParaRPr>
          </a:p>
          <a:p>
            <a:pPr algn="l">
              <a:lnSpc>
                <a:spcPts val="4861"/>
              </a:lnSpc>
            </a:pPr>
            <a:r>
              <a:rPr lang="el-GR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Η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 α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ξί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α 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του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 α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νθρώ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π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ου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 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ορίζετ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α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ι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 από το α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ν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 </a:t>
            </a:r>
            <a:r>
              <a:rPr lang="el-GR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«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ξε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π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ερνά</a:t>
            </a:r>
            <a:r>
              <a:rPr lang="el-GR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»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 ή </a:t>
            </a:r>
            <a:r>
              <a:rPr lang="el-GR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«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υ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π</a:t>
            </a:r>
            <a:r>
              <a:rPr lang="en-US" sz="3472" dirty="0" err="1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ομένει</a:t>
            </a:r>
            <a:r>
              <a:rPr lang="el-GR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»</a:t>
            </a:r>
            <a:r>
              <a:rPr lang="en-US" sz="3472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40962C4-76C6-C946-903B-DF56974B4F19}"/>
              </a:ext>
            </a:extLst>
          </p:cNvPr>
          <p:cNvSpPr/>
          <p:nvPr/>
        </p:nvSpPr>
        <p:spPr>
          <a:xfrm>
            <a:off x="12725400" y="718610"/>
            <a:ext cx="5082813" cy="3205690"/>
          </a:xfrm>
          <a:custGeom>
            <a:avLst/>
            <a:gdLst/>
            <a:ahLst/>
            <a:cxnLst/>
            <a:rect l="l" t="t" r="r" b="b"/>
            <a:pathLst>
              <a:path w="7104746" h="4733537">
                <a:moveTo>
                  <a:pt x="0" y="0"/>
                </a:moveTo>
                <a:lnTo>
                  <a:pt x="7104745" y="0"/>
                </a:lnTo>
                <a:lnTo>
                  <a:pt x="7104745" y="4733537"/>
                </a:lnTo>
                <a:lnTo>
                  <a:pt x="0" y="4733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862724" y="1086373"/>
            <a:ext cx="12319876" cy="778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l-GR" sz="48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«Ζωντανός νεκρός»</a:t>
            </a:r>
            <a:endParaRPr lang="en-US" sz="48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0874" y="2347114"/>
            <a:ext cx="8580656" cy="8718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1"/>
              </a:lnSpc>
            </a:pPr>
            <a:r>
              <a:rPr lang="el-GR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Σε εκπομπή της Ελληνικής, καλεσμένος ανέφερε ότι ο αδελφός του είχε υποστεί σοβαρό τροχαίο και έμεινε με 90% αναπηρία.</a:t>
            </a:r>
          </a:p>
          <a:p>
            <a:pPr algn="l">
              <a:lnSpc>
                <a:spcPts val="4861"/>
              </a:lnSpc>
            </a:pPr>
            <a:endParaRPr lang="el-GR" sz="2800" i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861"/>
              </a:lnSpc>
            </a:pPr>
            <a:r>
              <a:rPr lang="el-GR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Μια άλλη καλεσμένη σχολίασε ότι το άτομο είναι «ζωντανός νεκρός» («ζωντανός νεκρός»), όταν ακούστηκε το ποσοστό αναπηρίας. </a:t>
            </a:r>
          </a:p>
          <a:p>
            <a:pPr algn="l">
              <a:lnSpc>
                <a:spcPts val="4861"/>
              </a:lnSpc>
            </a:pPr>
            <a:endParaRPr lang="el-GR" sz="2800" i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861"/>
              </a:lnSpc>
            </a:pPr>
            <a:r>
              <a:rPr lang="el-GR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 σχόλιο προκάλεσε σφοδρές αντιδράσεις στα μέσα κοινωνικής δικτύωσης και καταγγελίες για </a:t>
            </a:r>
            <a:r>
              <a:rPr lang="el-GR" sz="2800" i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μισαναπηρισμό</a:t>
            </a:r>
            <a:r>
              <a:rPr lang="el-GR" sz="2800" i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από οργανώσεις και ακτιβιστές</a:t>
            </a:r>
          </a:p>
          <a:p>
            <a:pPr algn="l">
              <a:lnSpc>
                <a:spcPts val="4861"/>
              </a:lnSpc>
            </a:pPr>
            <a:endParaRPr lang="el-GR" sz="2800" i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861"/>
              </a:lnSpc>
            </a:pPr>
            <a:endParaRPr lang="en-US" sz="2800" i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DDC77F1A-530C-264A-B254-4E883B81F9E0}"/>
              </a:ext>
            </a:extLst>
          </p:cNvPr>
          <p:cNvGrpSpPr/>
          <p:nvPr/>
        </p:nvGrpSpPr>
        <p:grpSpPr>
          <a:xfrm>
            <a:off x="10073500" y="487577"/>
            <a:ext cx="8580656" cy="10595327"/>
            <a:chOff x="0" y="0"/>
            <a:chExt cx="2259926" cy="2790539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92CE9BBE-54CD-6443-BE4F-14B747DC704D}"/>
                </a:ext>
              </a:extLst>
            </p:cNvPr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9F1C849-1F95-9547-88C6-84B4EB5AFF51}"/>
                </a:ext>
              </a:extLst>
            </p:cNvPr>
            <p:cNvSpPr txBox="1"/>
            <p:nvPr/>
          </p:nvSpPr>
          <p:spPr>
            <a:xfrm>
              <a:off x="0" y="-47625"/>
              <a:ext cx="2259926" cy="2838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883ABF9-BFFB-7C4C-A85C-313128C13202}"/>
              </a:ext>
            </a:extLst>
          </p:cNvPr>
          <p:cNvSpPr txBox="1"/>
          <p:nvPr/>
        </p:nvSpPr>
        <p:spPr>
          <a:xfrm>
            <a:off x="10275256" y="5494551"/>
            <a:ext cx="7271748" cy="2546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861"/>
              </a:lnSpc>
            </a:pPr>
            <a:r>
              <a:rPr lang="el-GR" sz="3472" b="1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Τα στερεότυπα δεν είναι μόνο ιστορικά ή θεωρητικά — συμβαίνουν σήμερα, μπροστά στις οθόνες μας.</a:t>
            </a:r>
            <a:endParaRPr lang="en-US" sz="3472" dirty="0">
              <a:solidFill>
                <a:srgbClr val="FFFFFF"/>
              </a:solidFill>
              <a:latin typeface="Anonymous Pro"/>
              <a:ea typeface="Anonymous Pro"/>
              <a:sym typeface="Anonymous Pro"/>
            </a:endParaRPr>
          </a:p>
        </p:txBody>
      </p:sp>
      <p:pic>
        <p:nvPicPr>
          <p:cNvPr id="3" name="Picture 2" descr="A group of people sitting on a stage&#10;&#10;Description automatically generated">
            <a:extLst>
              <a:ext uri="{FF2B5EF4-FFF2-40B4-BE49-F238E27FC236}">
                <a16:creationId xmlns:a16="http://schemas.microsoft.com/office/drawing/2014/main" id="{3D63063C-57B1-2B45-AB9D-3EACC551D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1278031"/>
            <a:ext cx="6099820" cy="342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38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3500" y="-154163"/>
            <a:ext cx="8580656" cy="10595327"/>
            <a:chOff x="0" y="0"/>
            <a:chExt cx="2259926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6985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59926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92868" y="571500"/>
            <a:ext cx="7409880" cy="249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l-GR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 δείχνει για τα Μέσα &amp; την Αναπαράσταση της Αναπηρίας</a:t>
            </a:r>
            <a:endParaRPr lang="en-US" sz="4800" b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9677" y="3238500"/>
            <a:ext cx="8853616" cy="7360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 αναπηρία παρουσιάζεται ως «καταδίκη» ή «καταστροφή» όχι ως διαφορετικότητα ή ταυτότητα.</a:t>
            </a:r>
          </a:p>
          <a:p>
            <a:pPr algn="l">
              <a:lnSpc>
                <a:spcPts val="4059"/>
              </a:lnSpc>
            </a:pPr>
            <a:endParaRPr lang="el-GR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059"/>
              </a:lnSpc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 άτομο με αναπηρία περιγράφεται ως «νεκρό» ή «λιγότερο άνθρωπος», άρα μειώνονται η αξιοπρέπεια και η υπόστασή του.</a:t>
            </a:r>
          </a:p>
          <a:p>
            <a:pPr algn="l">
              <a:lnSpc>
                <a:spcPts val="4059"/>
              </a:lnSpc>
            </a:pPr>
            <a:endParaRPr lang="el-GR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059"/>
              </a:lnSpc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 τηλεόραση μετατρέπει αυτή την υποτίμηση σε «κανονικότητα» για κοινό και θεατές.</a:t>
            </a:r>
          </a:p>
          <a:p>
            <a:pPr algn="l">
              <a:lnSpc>
                <a:spcPts val="4059"/>
              </a:lnSpc>
            </a:pPr>
            <a:endParaRPr lang="el-GR" sz="4000" dirty="0" err="1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81A8F-31FB-4E45-A021-F54EDF60F7B2}"/>
              </a:ext>
            </a:extLst>
          </p:cNvPr>
          <p:cNvSpPr txBox="1"/>
          <p:nvPr/>
        </p:nvSpPr>
        <p:spPr>
          <a:xfrm>
            <a:off x="10727954" y="3543300"/>
            <a:ext cx="7271748" cy="2546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861"/>
              </a:lnSpc>
            </a:pPr>
            <a:r>
              <a:rPr lang="el-GR" sz="3472" b="1" dirty="0">
                <a:solidFill>
                  <a:srgbClr val="FFFFFF"/>
                </a:solidFill>
                <a:latin typeface="Anonymous Pro"/>
                <a:ea typeface="Anonymous Pro"/>
                <a:sym typeface="Anonymous Pro"/>
              </a:rPr>
              <a:t>Τα στερεότυπα δεν είναι μόνο ιστορικά ή θεωρητικά — συμβαίνουν σήμερα, μπροστά στις οθόνες μας.</a:t>
            </a:r>
            <a:endParaRPr lang="en-US" sz="3472" dirty="0">
              <a:solidFill>
                <a:srgbClr val="FFFFFF"/>
              </a:solidFill>
              <a:latin typeface="Anonymous Pro"/>
              <a:ea typeface="Anonymous Pro"/>
              <a:sym typeface="Anonymous Pro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3B3C7219-A513-6F45-B0D9-581A3013DD6E}"/>
              </a:ext>
            </a:extLst>
          </p:cNvPr>
          <p:cNvSpPr/>
          <p:nvPr/>
        </p:nvSpPr>
        <p:spPr>
          <a:xfrm>
            <a:off x="10222604" y="7277100"/>
            <a:ext cx="8065396" cy="2839779"/>
          </a:xfrm>
          <a:custGeom>
            <a:avLst/>
            <a:gdLst/>
            <a:ahLst/>
            <a:cxnLst/>
            <a:rect l="l" t="t" r="r" b="b"/>
            <a:pathLst>
              <a:path w="16230600" h="5640134">
                <a:moveTo>
                  <a:pt x="0" y="0"/>
                </a:moveTo>
                <a:lnTo>
                  <a:pt x="16230600" y="0"/>
                </a:lnTo>
                <a:lnTo>
                  <a:pt x="16230600" y="5640133"/>
                </a:lnTo>
                <a:lnTo>
                  <a:pt x="0" y="56401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3500" y="-154163"/>
            <a:ext cx="8580656" cy="10595327"/>
            <a:chOff x="0" y="0"/>
            <a:chExt cx="2259926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6985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59926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444227"/>
            <a:ext cx="7409880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υνάντηση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&amp; </a:t>
            </a:r>
            <a:r>
              <a:rPr lang="el-GR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ύλου</a:t>
            </a:r>
            <a:endParaRPr lang="en-US" sz="4800" b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9677" y="3570546"/>
            <a:ext cx="8853616" cy="5783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Γυν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ίκες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με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συχνά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ο-σεξου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λικο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οιούντ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ή απ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οκλείοντ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λήρως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algn="l">
              <a:lnSpc>
                <a:spcPts val="4059"/>
              </a:lnSpc>
            </a:pPr>
            <a:endParaRPr lang="en-US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0" indent="0" algn="l">
              <a:lnSpc>
                <a:spcPts val="4059"/>
              </a:lnSpc>
            </a:pPr>
            <a:r>
              <a:rPr lang="en-US" sz="40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Million Dollar Baby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: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Tο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σώμ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εδίο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τρ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γωδί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  <a:endParaRPr lang="el-GR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0" indent="0" algn="l">
              <a:lnSpc>
                <a:spcPts val="4059"/>
              </a:lnSpc>
            </a:pPr>
            <a:endParaRPr lang="en-US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059"/>
              </a:lnSpc>
            </a:pP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Avatar: 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 </a:t>
            </a:r>
            <a:r>
              <a:rPr lang="el-GR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πρωταγωνιστ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ή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σώζετ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μέσω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τεχνητού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σώμ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ατο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ς…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λύτρωση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ερνά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από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την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α.</a:t>
            </a:r>
          </a:p>
        </p:txBody>
      </p:sp>
      <p:pic>
        <p:nvPicPr>
          <p:cNvPr id="9" name="Picture 8" descr="A movie poster of a person looking at a person&#10;&#10;Description automatically generated">
            <a:extLst>
              <a:ext uri="{FF2B5EF4-FFF2-40B4-BE49-F238E27FC236}">
                <a16:creationId xmlns:a16="http://schemas.microsoft.com/office/drawing/2014/main" id="{9F10AEC7-6EC6-BA43-BA4D-52EB7D6C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150" y="961907"/>
            <a:ext cx="4558531" cy="6716454"/>
          </a:xfrm>
          <a:prstGeom prst="rect">
            <a:avLst/>
          </a:prstGeom>
        </p:spPr>
      </p:pic>
      <p:pic>
        <p:nvPicPr>
          <p:cNvPr id="11" name="Picture 10" descr="A movie poster of two people&#10;&#10;Description automatically generated">
            <a:extLst>
              <a:ext uri="{FF2B5EF4-FFF2-40B4-BE49-F238E27FC236}">
                <a16:creationId xmlns:a16="http://schemas.microsoft.com/office/drawing/2014/main" id="{18D82C86-ED22-A345-984C-54A7ED24F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1642" y="4902737"/>
            <a:ext cx="3742307" cy="53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70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-154164"/>
            <a:ext cx="8931697" cy="10595327"/>
            <a:chOff x="0" y="0"/>
            <a:chExt cx="2352381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2381" cy="2790539"/>
            </a:xfrm>
            <a:custGeom>
              <a:avLst/>
              <a:gdLst/>
              <a:ahLst/>
              <a:cxnLst/>
              <a:rect l="l" t="t" r="r" b="b"/>
              <a:pathLst>
                <a:path w="2352381" h="2790539">
                  <a:moveTo>
                    <a:pt x="0" y="0"/>
                  </a:moveTo>
                  <a:lnTo>
                    <a:pt x="2352381" y="0"/>
                  </a:lnTo>
                  <a:lnTo>
                    <a:pt x="2352381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52381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2308" y="1485900"/>
            <a:ext cx="7409880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Πως</a:t>
            </a:r>
            <a:r>
              <a:rPr lang="en-US" sz="4800" b="1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4800" b="1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800" b="1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στερεότυ</a:t>
            </a:r>
            <a:r>
              <a:rPr lang="en-US" sz="4800" b="1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πα </a:t>
            </a:r>
            <a:r>
              <a:rPr lang="en-US" sz="4800" b="1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γίνοντ</a:t>
            </a:r>
            <a:r>
              <a:rPr lang="en-US" sz="4800" b="1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800" b="1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4800" b="1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εμ</a:t>
            </a:r>
            <a:r>
              <a:rPr lang="en-US" sz="4800" b="1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4800" b="1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όδιο</a:t>
            </a:r>
            <a:endParaRPr lang="en-US" sz="4800" b="1" dirty="0">
              <a:solidFill>
                <a:schemeClr val="bg1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91792" y="5000217"/>
            <a:ext cx="8440890" cy="3141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απα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στάσεις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λειτουργούν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κοινωνικές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οδηγίες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συμ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εριφοράς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endParaRPr lang="en-US" sz="4400" u="none" strike="noStrike" dirty="0">
              <a:solidFill>
                <a:schemeClr val="bg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Ενισχύουν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το </a:t>
            </a:r>
            <a:r>
              <a:rPr lang="el-GR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εμείς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/α</a:t>
            </a:r>
            <a:r>
              <a:rPr lang="en-US" sz="44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υτοί</a:t>
            </a:r>
            <a:r>
              <a:rPr lang="el-GR" sz="4400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44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1BD7EC64-0DBD-454B-B1A0-C3271AE3959A}"/>
              </a:ext>
            </a:extLst>
          </p:cNvPr>
          <p:cNvSpPr/>
          <p:nvPr/>
        </p:nvSpPr>
        <p:spPr>
          <a:xfrm>
            <a:off x="9588449" y="7200900"/>
            <a:ext cx="8065396" cy="2839779"/>
          </a:xfrm>
          <a:custGeom>
            <a:avLst/>
            <a:gdLst/>
            <a:ahLst/>
            <a:cxnLst/>
            <a:rect l="l" t="t" r="r" b="b"/>
            <a:pathLst>
              <a:path w="16230600" h="5640134">
                <a:moveTo>
                  <a:pt x="0" y="0"/>
                </a:moveTo>
                <a:lnTo>
                  <a:pt x="16230600" y="0"/>
                </a:lnTo>
                <a:lnTo>
                  <a:pt x="16230600" y="5640133"/>
                </a:lnTo>
                <a:lnTo>
                  <a:pt x="0" y="5640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32D3E3-1AD6-B344-83A5-AF50E6C4690E}"/>
              </a:ext>
            </a:extLst>
          </p:cNvPr>
          <p:cNvSpPr txBox="1"/>
          <p:nvPr/>
        </p:nvSpPr>
        <p:spPr>
          <a:xfrm>
            <a:off x="9174411" y="4804212"/>
            <a:ext cx="84794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n-US" sz="4400" dirty="0" err="1">
                <a:latin typeface="Anonymous Pro"/>
                <a:ea typeface="Anonymous Pro"/>
                <a:sym typeface="Anonymous Pro"/>
              </a:rPr>
              <a:t>Η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 απ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ουσί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α 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ορ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α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τών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 α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ν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απ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ήρων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 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στη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 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μυθο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π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λ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α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σί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α 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οδηγεί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 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σε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 α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όρ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α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τη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 </a:t>
            </a:r>
            <a:r>
              <a:rPr lang="en-US" sz="4400" dirty="0" err="1">
                <a:latin typeface="Anonymous Pro"/>
                <a:ea typeface="Anonymous Pro"/>
                <a:sym typeface="Anonymous Pro"/>
              </a:rPr>
              <a:t>μειονότητ</a:t>
            </a:r>
            <a:r>
              <a:rPr lang="en-US" sz="4400" dirty="0">
                <a:latin typeface="Anonymous Pro"/>
                <a:ea typeface="Anonymous Pro"/>
                <a:sym typeface="Anonymous Pro"/>
              </a:rPr>
              <a:t>α.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588F12-2EB8-ED4D-84CA-A22D649E58CE}"/>
              </a:ext>
            </a:extLst>
          </p:cNvPr>
          <p:cNvSpPr txBox="1"/>
          <p:nvPr/>
        </p:nvSpPr>
        <p:spPr>
          <a:xfrm>
            <a:off x="9144000" y="586114"/>
            <a:ext cx="84794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l">
              <a:spcBef>
                <a:spcPct val="0"/>
              </a:spcBef>
            </a:pPr>
            <a:r>
              <a:rPr lang="el-GR" sz="4400" dirty="0">
                <a:latin typeface="Anonymous Pro"/>
                <a:ea typeface="Anonymous Pro"/>
                <a:sym typeface="Anonymous Pro"/>
              </a:rPr>
              <a:t>Τα ΜΜΕ «πακετάρουν» τη διαφορετικότητα σε μορφές που βολεύουν το συναίσθημα,</a:t>
            </a:r>
          </a:p>
          <a:p>
            <a:pPr marL="0" lvl="1" indent="0" algn="l">
              <a:spcBef>
                <a:spcPct val="0"/>
              </a:spcBef>
            </a:pPr>
            <a:r>
              <a:rPr lang="el-GR" sz="4400" dirty="0">
                <a:latin typeface="Anonymous Pro"/>
                <a:ea typeface="Anonymous Pro"/>
                <a:sym typeface="Anonymous Pro"/>
              </a:rPr>
              <a:t>αλλά αποκρύπτουν τη δομή της ανισότητας.</a:t>
            </a:r>
            <a:endParaRPr lang="en-US" sz="4400" dirty="0">
              <a:latin typeface="Anonymous Pro"/>
              <a:ea typeface="Anonymous Pro"/>
              <a:sym typeface="Anonymou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-154164"/>
            <a:ext cx="8931697" cy="10595327"/>
            <a:chOff x="0" y="0"/>
            <a:chExt cx="2352381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2381" cy="2790539"/>
            </a:xfrm>
            <a:custGeom>
              <a:avLst/>
              <a:gdLst/>
              <a:ahLst/>
              <a:cxnLst/>
              <a:rect l="l" t="t" r="r" b="b"/>
              <a:pathLst>
                <a:path w="2352381" h="2790539">
                  <a:moveTo>
                    <a:pt x="0" y="0"/>
                  </a:moveTo>
                  <a:lnTo>
                    <a:pt x="2352381" y="0"/>
                  </a:lnTo>
                  <a:lnTo>
                    <a:pt x="2352381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52381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161D68C6-17CF-4B43-A557-320B59DCD863}"/>
              </a:ext>
            </a:extLst>
          </p:cNvPr>
          <p:cNvSpPr txBox="1"/>
          <p:nvPr/>
        </p:nvSpPr>
        <p:spPr>
          <a:xfrm>
            <a:off x="224863" y="813484"/>
            <a:ext cx="12036287" cy="778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l-GR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 βλέμμα και η δύναμη του 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“stare”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43EE08EE-84B1-A04E-97F0-1926192B8AC0}"/>
              </a:ext>
            </a:extLst>
          </p:cNvPr>
          <p:cNvSpPr txBox="1"/>
          <p:nvPr/>
        </p:nvSpPr>
        <p:spPr>
          <a:xfrm>
            <a:off x="313256" y="3504274"/>
            <a:ext cx="7847984" cy="372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l-GR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Η </a:t>
            </a:r>
            <a:r>
              <a:rPr lang="en-GB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Rosemarie Garland-Thomson (2006), </a:t>
            </a:r>
            <a:r>
              <a:rPr lang="el-GR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στο άρθρο “</a:t>
            </a:r>
            <a:r>
              <a:rPr lang="en-GB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Ways of Staring”,</a:t>
            </a:r>
            <a:r>
              <a:rPr lang="el-GR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προτείνει κάτι πολύ ενδιαφέρον: να μελετήσουμε το βλέμμα ως κοινωνική πράξη.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05BB6-299A-8945-9865-4EDEDAD66973}"/>
              </a:ext>
            </a:extLst>
          </p:cNvPr>
          <p:cNvSpPr txBox="1"/>
          <p:nvPr/>
        </p:nvSpPr>
        <p:spPr>
          <a:xfrm>
            <a:off x="9256967" y="1977920"/>
            <a:ext cx="8109984" cy="6331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Το </a:t>
            </a:r>
            <a:r>
              <a:rPr lang="en-GB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staring, </a:t>
            </a: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το επίμονο βλέμμα, είναι τρόπος κατανόησης του </a:t>
            </a:r>
            <a:r>
              <a:rPr lang="el-GR" sz="4000" i="1" dirty="0" err="1">
                <a:latin typeface="Anonymous Pro" panose="02060609030202000504" pitchFamily="49" charset="0"/>
                <a:ea typeface="Anonymous Pro" panose="02060609030202000504" pitchFamily="49" charset="0"/>
              </a:rPr>
              <a:t>Άλλου,αλλά</a:t>
            </a: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 και μηχανισμός ελέγχου</a:t>
            </a: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endParaRPr lang="el-GR" sz="4000" i="1" dirty="0">
              <a:latin typeface="Anonymous Pro" panose="02060609030202000504" pitchFamily="49" charset="0"/>
              <a:ea typeface="Anonymous Pro" panose="02060609030202000504" pitchFamily="49" charset="0"/>
            </a:endParaRP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Η </a:t>
            </a:r>
            <a:r>
              <a:rPr lang="en-GB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Garland-Thomson </a:t>
            </a: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δείχνει πώς ο “</a:t>
            </a:r>
            <a:r>
              <a:rPr lang="en-GB" sz="4000" i="1" dirty="0" err="1">
                <a:latin typeface="Anonymous Pro" panose="02060609030202000504" pitchFamily="49" charset="0"/>
                <a:ea typeface="Anonymous Pro" panose="02060609030202000504" pitchFamily="49" charset="0"/>
              </a:rPr>
              <a:t>staree</a:t>
            </a:r>
            <a:r>
              <a:rPr lang="en-GB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” — </a:t>
            </a: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αυτός που δέχεται το βλέμμα μπορεί να αντιστρέψει τη σχέση ισχύος, να «εκπαιδεύσει» τον θεατή.</a:t>
            </a:r>
            <a:endParaRPr lang="en-US" sz="4000" i="1" u="none" strike="noStrike" dirty="0">
              <a:latin typeface="Anonymous Pro" panose="02060609030202000504" pitchFamily="49" charset="0"/>
              <a:ea typeface="Anonymous Pro" panose="02060609030202000504" pitchFamily="49" charset="0"/>
              <a:cs typeface="Anonymous Pro"/>
              <a:sym typeface="Anonymous Pro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C7DF164-CFB2-BA46-B848-BE70A45F420D}"/>
              </a:ext>
            </a:extLst>
          </p:cNvPr>
          <p:cNvSpPr>
            <a:spLocks noChangeAspect="1"/>
          </p:cNvSpPr>
          <p:nvPr/>
        </p:nvSpPr>
        <p:spPr>
          <a:xfrm>
            <a:off x="221550" y="7048500"/>
            <a:ext cx="7939690" cy="3007158"/>
          </a:xfrm>
          <a:custGeom>
            <a:avLst/>
            <a:gdLst/>
            <a:ahLst/>
            <a:cxnLst/>
            <a:rect l="l" t="t" r="r" b="b"/>
            <a:pathLst>
              <a:path w="16230600" h="6147340">
                <a:moveTo>
                  <a:pt x="0" y="0"/>
                </a:moveTo>
                <a:lnTo>
                  <a:pt x="16230600" y="0"/>
                </a:lnTo>
                <a:lnTo>
                  <a:pt x="16230600" y="6147340"/>
                </a:lnTo>
                <a:lnTo>
                  <a:pt x="0" y="614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31607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3500" y="-154163"/>
            <a:ext cx="8580656" cy="10595327"/>
            <a:chOff x="0" y="0"/>
            <a:chExt cx="2259926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6985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59926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22374" y="2454118"/>
            <a:ext cx="8853616" cy="6309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 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Garland-Thomson 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μάς δείχνει ότι η αναπηρία είναι ορατή, αλλά όχι </a:t>
            </a:r>
            <a:r>
              <a:rPr lang="el-GR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ορατοποιημένη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algn="l">
              <a:lnSpc>
                <a:spcPts val="4059"/>
              </a:lnSpc>
            </a:pPr>
            <a:endParaRPr lang="el-GR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059"/>
              </a:lnSpc>
            </a:pPr>
            <a:endParaRPr lang="el-GR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059"/>
              </a:lnSpc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Δηλαδή: τη βλέπουμε, αλλά δεν την κατανοούμε.</a:t>
            </a:r>
          </a:p>
          <a:p>
            <a:pPr algn="l">
              <a:lnSpc>
                <a:spcPts val="4059"/>
              </a:lnSpc>
            </a:pPr>
            <a:endParaRPr lang="el-GR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059"/>
              </a:lnSpc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 βλέμμα πάνω στο διαφορετικό σώμα παράγει </a:t>
            </a:r>
            <a:r>
              <a:rPr lang="el-GR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νόημα:το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«ασυνήθιστο» προκαλεί απορία, φόβο, περιέργεια ή έλξη.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272567C-1E81-2E46-9203-28E310C70780}"/>
              </a:ext>
            </a:extLst>
          </p:cNvPr>
          <p:cNvSpPr txBox="1"/>
          <p:nvPr/>
        </p:nvSpPr>
        <p:spPr>
          <a:xfrm>
            <a:off x="224863" y="813484"/>
            <a:ext cx="12036287" cy="778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l-GR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 βλέμμα και η δύναμη του 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“stare”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DAE6E5F-A6D4-DA45-BF22-B2FCB41707D6}"/>
              </a:ext>
            </a:extLst>
          </p:cNvPr>
          <p:cNvSpPr>
            <a:spLocks noChangeAspect="1"/>
          </p:cNvSpPr>
          <p:nvPr/>
        </p:nvSpPr>
        <p:spPr>
          <a:xfrm>
            <a:off x="10393983" y="7124700"/>
            <a:ext cx="7939690" cy="3007158"/>
          </a:xfrm>
          <a:custGeom>
            <a:avLst/>
            <a:gdLst/>
            <a:ahLst/>
            <a:cxnLst/>
            <a:rect l="l" t="t" r="r" b="b"/>
            <a:pathLst>
              <a:path w="16230600" h="6147340">
                <a:moveTo>
                  <a:pt x="0" y="0"/>
                </a:moveTo>
                <a:lnTo>
                  <a:pt x="16230600" y="0"/>
                </a:lnTo>
                <a:lnTo>
                  <a:pt x="16230600" y="6147340"/>
                </a:lnTo>
                <a:lnTo>
                  <a:pt x="0" y="614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5A5F786D-F961-2E4B-A871-883CC4E9539F}"/>
              </a:ext>
            </a:extLst>
          </p:cNvPr>
          <p:cNvSpPr txBox="1"/>
          <p:nvPr/>
        </p:nvSpPr>
        <p:spPr>
          <a:xfrm>
            <a:off x="10531757" y="2225005"/>
            <a:ext cx="8122399" cy="3680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 λύση δεν είναι να αποστρέψουμε το </a:t>
            </a:r>
            <a:r>
              <a:rPr lang="el-GR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βλέμμα,αλλά</a:t>
            </a: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να μάθουμε να κοιτάμε διαφορετικά: Με ενσυναίσθηση και ισότητα, όχι με οίκτο ή θαυμασμό.</a:t>
            </a:r>
          </a:p>
          <a:p>
            <a:pPr algn="l">
              <a:lnSpc>
                <a:spcPts val="4059"/>
              </a:lnSpc>
            </a:pPr>
            <a:endParaRPr lang="el-GR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457238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8C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8600" y="-154164"/>
            <a:ext cx="8931697" cy="10595327"/>
            <a:chOff x="0" y="0"/>
            <a:chExt cx="2352381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2381" cy="2790539"/>
            </a:xfrm>
            <a:custGeom>
              <a:avLst/>
              <a:gdLst/>
              <a:ahLst/>
              <a:cxnLst/>
              <a:rect l="l" t="t" r="r" b="b"/>
              <a:pathLst>
                <a:path w="2352381" h="2790539">
                  <a:moveTo>
                    <a:pt x="0" y="0"/>
                  </a:moveTo>
                  <a:lnTo>
                    <a:pt x="2352381" y="0"/>
                  </a:lnTo>
                  <a:lnTo>
                    <a:pt x="2352381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352381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8" name="TextBox 5">
            <a:extLst>
              <a:ext uri="{FF2B5EF4-FFF2-40B4-BE49-F238E27FC236}">
                <a16:creationId xmlns:a16="http://schemas.microsoft.com/office/drawing/2014/main" id="{161D68C6-17CF-4B43-A557-320B59DCD863}"/>
              </a:ext>
            </a:extLst>
          </p:cNvPr>
          <p:cNvSpPr txBox="1"/>
          <p:nvPr/>
        </p:nvSpPr>
        <p:spPr>
          <a:xfrm>
            <a:off x="1028700" y="923925"/>
            <a:ext cx="9027722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Προς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μι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νέ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τική</a:t>
            </a:r>
            <a:r>
              <a:rPr lang="el-GR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…</a:t>
            </a:r>
            <a:endParaRPr lang="en-US" sz="4800" b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43EE08EE-84B1-A04E-97F0-1926192B8AC0}"/>
              </a:ext>
            </a:extLst>
          </p:cNvPr>
          <p:cNvSpPr txBox="1"/>
          <p:nvPr/>
        </p:nvSpPr>
        <p:spPr>
          <a:xfrm>
            <a:off x="683218" y="2206916"/>
            <a:ext cx="7392286" cy="6867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Ενίσχυση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συμμετοχής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νθρώ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ων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με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στη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δημιουργί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π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εριεχομένου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endParaRPr lang="en-US" sz="4000" u="none" strike="noStrike" dirty="0">
              <a:solidFill>
                <a:schemeClr val="bg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Εκπα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ίδευση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δημοσιογράφων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σκηνοθετών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σε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ζητήμ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“Disability Literacy”.</a:t>
            </a:r>
            <a:endParaRPr lang="el-GR" sz="4000" u="none" strike="noStrike" dirty="0">
              <a:solidFill>
                <a:schemeClr val="bg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endParaRPr lang="el-GR" sz="4000" u="none" strike="noStrike" dirty="0">
              <a:solidFill>
                <a:schemeClr val="bg1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λ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ισίωση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ολιτισμικής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εμ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ειρί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όχι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θολογί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u="none" strike="noStrike" dirty="0" err="1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000" u="none" strike="noStrike" dirty="0">
                <a:solidFill>
                  <a:schemeClr val="bg1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05BB6-299A-8945-9865-4EDEDAD66973}"/>
              </a:ext>
            </a:extLst>
          </p:cNvPr>
          <p:cNvSpPr txBox="1"/>
          <p:nvPr/>
        </p:nvSpPr>
        <p:spPr>
          <a:xfrm>
            <a:off x="9549463" y="3708000"/>
            <a:ext cx="8109984" cy="1932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l">
              <a:lnSpc>
                <a:spcPts val="4861"/>
              </a:lnSpc>
              <a:spcBef>
                <a:spcPct val="0"/>
              </a:spcBef>
            </a:pP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«Η αναπηρία δεν είναι στο σώμα</a:t>
            </a:r>
            <a:r>
              <a:rPr lang="en-US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,</a:t>
            </a:r>
            <a:r>
              <a:rPr lang="el-GR" sz="4000" i="1" dirty="0">
                <a:latin typeface="Anonymous Pro" panose="02060609030202000504" pitchFamily="49" charset="0"/>
                <a:ea typeface="Anonymous Pro" panose="02060609030202000504" pitchFamily="49" charset="0"/>
              </a:rPr>
              <a:t> είναι στις σκάλες, στα βλέμματα και στους νόμους»</a:t>
            </a:r>
            <a:endParaRPr lang="en-US" sz="4000" i="1" u="none" strike="noStrike" dirty="0">
              <a:latin typeface="Anonymous Pro" panose="02060609030202000504" pitchFamily="49" charset="0"/>
              <a:ea typeface="Anonymous Pro" panose="02060609030202000504" pitchFamily="49" charset="0"/>
              <a:cs typeface="Anonymous Pro"/>
              <a:sym typeface="Anonymous Pro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C7DF164-CFB2-BA46-B848-BE70A45F420D}"/>
              </a:ext>
            </a:extLst>
          </p:cNvPr>
          <p:cNvSpPr>
            <a:spLocks noChangeAspect="1"/>
          </p:cNvSpPr>
          <p:nvPr/>
        </p:nvSpPr>
        <p:spPr>
          <a:xfrm>
            <a:off x="8389089" y="6579000"/>
            <a:ext cx="9790099" cy="3708000"/>
          </a:xfrm>
          <a:custGeom>
            <a:avLst/>
            <a:gdLst/>
            <a:ahLst/>
            <a:cxnLst/>
            <a:rect l="l" t="t" r="r" b="b"/>
            <a:pathLst>
              <a:path w="16230600" h="6147340">
                <a:moveTo>
                  <a:pt x="0" y="0"/>
                </a:moveTo>
                <a:lnTo>
                  <a:pt x="16230600" y="0"/>
                </a:lnTo>
                <a:lnTo>
                  <a:pt x="16230600" y="6147340"/>
                </a:lnTo>
                <a:lnTo>
                  <a:pt x="0" y="6147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134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1233073"/>
            <a:ext cx="16040100" cy="1612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80"/>
              </a:lnSpc>
              <a:spcBef>
                <a:spcPct val="0"/>
              </a:spcBef>
            </a:pPr>
            <a:r>
              <a:rPr lang="el-GR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Η πραγματικότητα της</a:t>
            </a:r>
          </a:p>
          <a:p>
            <a:pPr marL="0" lvl="0" indent="0" algn="l">
              <a:lnSpc>
                <a:spcPts val="6580"/>
              </a:lnSpc>
              <a:spcBef>
                <a:spcPct val="0"/>
              </a:spcBef>
            </a:pPr>
            <a:r>
              <a:rPr lang="el-GR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Αόρατης και Ορατής Αναπηρίας</a:t>
            </a:r>
            <a:endParaRPr lang="en-US" sz="4700" b="1" u="none" strike="noStrike" dirty="0">
              <a:solidFill>
                <a:srgbClr val="FFFFFF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0345" y="3700019"/>
            <a:ext cx="16358455" cy="14650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Σε μελέτη που εξετάζει το ποσοστό «ανάπηρων» στην Ελλάδα, καταγράφεται εύρος 22,6% έως 24,8% ως ποσοστό ανθρώπων που έχουν «κάποια μορφή αναπηρίας» (ευρύ φάσμα αναπηριών, πολλών μορφών και σοβαρότητας)</a:t>
            </a:r>
            <a:endParaRPr lang="en-US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0812A-AB2F-9144-B2B2-B80F51531D0B}"/>
              </a:ext>
            </a:extLst>
          </p:cNvPr>
          <p:cNvSpPr txBox="1"/>
          <p:nvPr/>
        </p:nvSpPr>
        <p:spPr>
          <a:xfrm>
            <a:off x="726910" y="8592262"/>
            <a:ext cx="16722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Bousmpou</a:t>
            </a: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A.,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Apostolakis</a:t>
            </a: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I., &amp;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Sarafis</a:t>
            </a: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P. WELFARE STATES AND DISABILITY IN GREECE IN COMPARISON TO EUROPE. BARRIERS OF ACCESS TO THE HEALTH SYSTEM.</a:t>
            </a:r>
            <a:endParaRPr lang="el-GR" dirty="0">
              <a:solidFill>
                <a:schemeClr val="bg1"/>
              </a:solidFill>
              <a:latin typeface="Anonymous Pro" panose="02060609030202000504" pitchFamily="49" charset="0"/>
              <a:ea typeface="Anonymous Pro" panose="02060609030202000504" pitchFamily="49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719" y="137364"/>
            <a:ext cx="3021197" cy="3175404"/>
            <a:chOff x="0" y="0"/>
            <a:chExt cx="795706" cy="836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FBE5C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19" y="3487116"/>
            <a:ext cx="3021197" cy="3312768"/>
            <a:chOff x="0" y="0"/>
            <a:chExt cx="795706" cy="8724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5706" cy="872498"/>
            </a:xfrm>
            <a:custGeom>
              <a:avLst/>
              <a:gdLst/>
              <a:ahLst/>
              <a:cxnLst/>
              <a:rect l="l" t="t" r="r" b="b"/>
              <a:pathLst>
                <a:path w="795706" h="872498">
                  <a:moveTo>
                    <a:pt x="0" y="0"/>
                  </a:moveTo>
                  <a:lnTo>
                    <a:pt x="795706" y="0"/>
                  </a:lnTo>
                  <a:lnTo>
                    <a:pt x="795706" y="872498"/>
                  </a:lnTo>
                  <a:lnTo>
                    <a:pt x="0" y="872498"/>
                  </a:lnTo>
                  <a:close/>
                </a:path>
              </a:pathLst>
            </a:custGeom>
            <a:solidFill>
              <a:srgbClr val="DF8C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795706" cy="929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719" y="6974232"/>
            <a:ext cx="3021197" cy="3175404"/>
            <a:chOff x="0" y="0"/>
            <a:chExt cx="795706" cy="8363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96708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14125" y="137364"/>
            <a:ext cx="3021197" cy="3175404"/>
            <a:chOff x="0" y="0"/>
            <a:chExt cx="795706" cy="8363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14125" y="3487116"/>
            <a:ext cx="3021197" cy="3312768"/>
            <a:chOff x="0" y="0"/>
            <a:chExt cx="795706" cy="8724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5706" cy="872498"/>
            </a:xfrm>
            <a:custGeom>
              <a:avLst/>
              <a:gdLst/>
              <a:ahLst/>
              <a:cxnLst/>
              <a:rect l="l" t="t" r="r" b="b"/>
              <a:pathLst>
                <a:path w="795706" h="872498">
                  <a:moveTo>
                    <a:pt x="0" y="0"/>
                  </a:moveTo>
                  <a:lnTo>
                    <a:pt x="795706" y="0"/>
                  </a:lnTo>
                  <a:lnTo>
                    <a:pt x="795706" y="872498"/>
                  </a:lnTo>
                  <a:lnTo>
                    <a:pt x="0" y="872498"/>
                  </a:lnTo>
                  <a:close/>
                </a:path>
              </a:pathLst>
            </a:custGeom>
            <a:solidFill>
              <a:srgbClr val="69855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795706" cy="929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6361902" y="2260447"/>
            <a:ext cx="11952630" cy="47625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3314239" y="6966410"/>
            <a:ext cx="3021197" cy="3175404"/>
            <a:chOff x="0" y="0"/>
            <a:chExt cx="795706" cy="8363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F9B25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21" name="AutoShape 21"/>
          <p:cNvSpPr/>
          <p:nvPr/>
        </p:nvSpPr>
        <p:spPr>
          <a:xfrm>
            <a:off x="6361902" y="5141660"/>
            <a:ext cx="11952727" cy="56776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2" name="Picture 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15393" r="15393"/>
          <a:stretch>
            <a:fillRect/>
          </a:stretch>
        </p:blipFill>
        <p:spPr>
          <a:xfrm>
            <a:off x="366662" y="684259"/>
            <a:ext cx="2443408" cy="2012282"/>
          </a:xfrm>
          <a:prstGeom prst="rect">
            <a:avLst/>
          </a:prstGeom>
        </p:spPr>
      </p:pic>
      <p:pic>
        <p:nvPicPr>
          <p:cNvPr id="23" name="Picture 2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 l="15736" r="15736"/>
          <a:stretch>
            <a:fillRect/>
          </a:stretch>
        </p:blipFill>
        <p:spPr>
          <a:xfrm>
            <a:off x="3603019" y="684259"/>
            <a:ext cx="2443408" cy="2012282"/>
          </a:xfrm>
          <a:prstGeom prst="rect">
            <a:avLst/>
          </a:prstGeom>
        </p:spPr>
      </p:pic>
      <p:pic>
        <p:nvPicPr>
          <p:cNvPr id="24" name="Picture 2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rcRect l="15736" r="15736"/>
          <a:stretch>
            <a:fillRect/>
          </a:stretch>
        </p:blipFill>
        <p:spPr>
          <a:xfrm>
            <a:off x="428613" y="4137359"/>
            <a:ext cx="2443408" cy="2012282"/>
          </a:xfrm>
          <a:prstGeom prst="rect">
            <a:avLst/>
          </a:prstGeom>
        </p:spPr>
      </p:pic>
      <p:pic>
        <p:nvPicPr>
          <p:cNvPr id="25" name="Picture 25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 l="15736" r="15736"/>
          <a:stretch>
            <a:fillRect/>
          </a:stretch>
        </p:blipFill>
        <p:spPr>
          <a:xfrm>
            <a:off x="3603019" y="4137359"/>
            <a:ext cx="2443408" cy="2012282"/>
          </a:xfrm>
          <a:prstGeom prst="rect">
            <a:avLst/>
          </a:prstGeom>
        </p:spPr>
      </p:pic>
      <p:pic>
        <p:nvPicPr>
          <p:cNvPr id="26" name="Picture 26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rcRect l="15393" r="15393"/>
          <a:stretch>
            <a:fillRect/>
          </a:stretch>
        </p:blipFill>
        <p:spPr>
          <a:xfrm>
            <a:off x="366662" y="7628559"/>
            <a:ext cx="2443408" cy="2012282"/>
          </a:xfrm>
          <a:prstGeom prst="rect">
            <a:avLst/>
          </a:prstGeom>
        </p:spPr>
      </p:pic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rcRect l="15393" r="15393"/>
          <a:stretch>
            <a:fillRect/>
          </a:stretch>
        </p:blipFill>
        <p:spPr>
          <a:xfrm>
            <a:off x="3603019" y="7628559"/>
            <a:ext cx="2443408" cy="2012282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14226399" y="8902594"/>
            <a:ext cx="3851273" cy="1277157"/>
          </a:xfrm>
          <a:custGeom>
            <a:avLst/>
            <a:gdLst/>
            <a:ahLst/>
            <a:cxnLst/>
            <a:rect l="l" t="t" r="r" b="b"/>
            <a:pathLst>
              <a:path w="3851273" h="1277157">
                <a:moveTo>
                  <a:pt x="0" y="0"/>
                </a:moveTo>
                <a:lnTo>
                  <a:pt x="3851273" y="0"/>
                </a:lnTo>
                <a:lnTo>
                  <a:pt x="3851273" y="1277158"/>
                </a:lnTo>
                <a:lnTo>
                  <a:pt x="0" y="127715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561072" y="3646284"/>
            <a:ext cx="11665254" cy="1160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Αν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αστα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σί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τσ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ουνίδου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ίκουρη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θηγήτρι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α,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Τμήμ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Ψηφι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κών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Μέσων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ικοινωνί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Ιονίο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νε</a:t>
            </a:r>
            <a:r>
              <a:rPr lang="en-US" sz="2400" spc="40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400" spc="40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ίστημιο</a:t>
            </a:r>
            <a:endParaRPr lang="en-US" sz="2400" spc="407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624216" y="2534227"/>
            <a:ext cx="9814369" cy="688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ευχ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ριστώ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για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την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Προσοχή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40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!</a:t>
            </a: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id="{2BDA4503-5B1D-B042-9675-810D99428F5B}"/>
              </a:ext>
            </a:extLst>
          </p:cNvPr>
          <p:cNvSpPr txBox="1"/>
          <p:nvPr/>
        </p:nvSpPr>
        <p:spPr>
          <a:xfrm>
            <a:off x="6601179" y="5301258"/>
            <a:ext cx="11554191" cy="135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l-GR" sz="36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Ευχαριστώ θερμά την Χριστίνα Λαζαρίδου, Υποψήφια </a:t>
            </a:r>
            <a:r>
              <a:rPr lang="el-GR" sz="36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Διδακτόρισσα</a:t>
            </a:r>
            <a:r>
              <a:rPr lang="el-GR" sz="36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36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Πτδε</a:t>
            </a:r>
            <a:r>
              <a:rPr lang="el-GR" sz="36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ΑΠΘ.</a:t>
            </a:r>
            <a:endParaRPr lang="en-US" sz="36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100000">
                <p:cTn id="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100000">
                <p:cTn id="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719" y="137364"/>
            <a:ext cx="3021197" cy="3175404"/>
            <a:chOff x="0" y="0"/>
            <a:chExt cx="795706" cy="836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FBE5C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19" y="3487116"/>
            <a:ext cx="3021197" cy="3312768"/>
            <a:chOff x="0" y="0"/>
            <a:chExt cx="795706" cy="8724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95706" cy="872498"/>
            </a:xfrm>
            <a:custGeom>
              <a:avLst/>
              <a:gdLst/>
              <a:ahLst/>
              <a:cxnLst/>
              <a:rect l="l" t="t" r="r" b="b"/>
              <a:pathLst>
                <a:path w="795706" h="872498">
                  <a:moveTo>
                    <a:pt x="0" y="0"/>
                  </a:moveTo>
                  <a:lnTo>
                    <a:pt x="795706" y="0"/>
                  </a:lnTo>
                  <a:lnTo>
                    <a:pt x="795706" y="872498"/>
                  </a:lnTo>
                  <a:lnTo>
                    <a:pt x="0" y="872498"/>
                  </a:lnTo>
                  <a:close/>
                </a:path>
              </a:pathLst>
            </a:custGeom>
            <a:solidFill>
              <a:srgbClr val="DF8C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795706" cy="929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719" y="6974232"/>
            <a:ext cx="3021197" cy="3175404"/>
            <a:chOff x="0" y="0"/>
            <a:chExt cx="795706" cy="8363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96708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14125" y="137364"/>
            <a:ext cx="3021197" cy="3175404"/>
            <a:chOff x="0" y="0"/>
            <a:chExt cx="795706" cy="8363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14125" y="3487116"/>
            <a:ext cx="3021197" cy="3312768"/>
            <a:chOff x="0" y="0"/>
            <a:chExt cx="795706" cy="87249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5706" cy="872498"/>
            </a:xfrm>
            <a:custGeom>
              <a:avLst/>
              <a:gdLst/>
              <a:ahLst/>
              <a:cxnLst/>
              <a:rect l="l" t="t" r="r" b="b"/>
              <a:pathLst>
                <a:path w="795706" h="872498">
                  <a:moveTo>
                    <a:pt x="0" y="0"/>
                  </a:moveTo>
                  <a:lnTo>
                    <a:pt x="795706" y="0"/>
                  </a:lnTo>
                  <a:lnTo>
                    <a:pt x="795706" y="872498"/>
                  </a:lnTo>
                  <a:lnTo>
                    <a:pt x="0" y="872498"/>
                  </a:lnTo>
                  <a:close/>
                </a:path>
              </a:pathLst>
            </a:custGeom>
            <a:solidFill>
              <a:srgbClr val="69855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795706" cy="929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6335644" y="1913009"/>
            <a:ext cx="11952630" cy="47625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3314239" y="6966410"/>
            <a:ext cx="3021197" cy="3175404"/>
            <a:chOff x="0" y="0"/>
            <a:chExt cx="795706" cy="83632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95706" cy="836320"/>
            </a:xfrm>
            <a:custGeom>
              <a:avLst/>
              <a:gdLst/>
              <a:ahLst/>
              <a:cxnLst/>
              <a:rect l="l" t="t" r="r" b="b"/>
              <a:pathLst>
                <a:path w="795706" h="836320">
                  <a:moveTo>
                    <a:pt x="0" y="0"/>
                  </a:moveTo>
                  <a:lnTo>
                    <a:pt x="795706" y="0"/>
                  </a:lnTo>
                  <a:lnTo>
                    <a:pt x="795706" y="836320"/>
                  </a:lnTo>
                  <a:lnTo>
                    <a:pt x="0" y="836320"/>
                  </a:lnTo>
                  <a:close/>
                </a:path>
              </a:pathLst>
            </a:custGeom>
            <a:solidFill>
              <a:srgbClr val="F9B25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795706" cy="893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pic>
        <p:nvPicPr>
          <p:cNvPr id="22" name="Picture 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15393" r="15393"/>
          <a:stretch>
            <a:fillRect/>
          </a:stretch>
        </p:blipFill>
        <p:spPr>
          <a:xfrm>
            <a:off x="366662" y="684259"/>
            <a:ext cx="2443408" cy="2012282"/>
          </a:xfrm>
          <a:prstGeom prst="rect">
            <a:avLst/>
          </a:prstGeom>
        </p:spPr>
      </p:pic>
      <p:pic>
        <p:nvPicPr>
          <p:cNvPr id="23" name="Picture 2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 l="15736" r="15736"/>
          <a:stretch>
            <a:fillRect/>
          </a:stretch>
        </p:blipFill>
        <p:spPr>
          <a:xfrm>
            <a:off x="3603019" y="684259"/>
            <a:ext cx="2443408" cy="2012282"/>
          </a:xfrm>
          <a:prstGeom prst="rect">
            <a:avLst/>
          </a:prstGeom>
        </p:spPr>
      </p:pic>
      <p:pic>
        <p:nvPicPr>
          <p:cNvPr id="24" name="Picture 2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rcRect l="15736" r="15736"/>
          <a:stretch>
            <a:fillRect/>
          </a:stretch>
        </p:blipFill>
        <p:spPr>
          <a:xfrm>
            <a:off x="428613" y="4137359"/>
            <a:ext cx="2443408" cy="2012282"/>
          </a:xfrm>
          <a:prstGeom prst="rect">
            <a:avLst/>
          </a:prstGeom>
        </p:spPr>
      </p:pic>
      <p:pic>
        <p:nvPicPr>
          <p:cNvPr id="25" name="Picture 25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rcRect l="15736" r="15736"/>
          <a:stretch>
            <a:fillRect/>
          </a:stretch>
        </p:blipFill>
        <p:spPr>
          <a:xfrm>
            <a:off x="3603019" y="4137359"/>
            <a:ext cx="2443408" cy="2012282"/>
          </a:xfrm>
          <a:prstGeom prst="rect">
            <a:avLst/>
          </a:prstGeom>
        </p:spPr>
      </p:pic>
      <p:pic>
        <p:nvPicPr>
          <p:cNvPr id="26" name="Picture 26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rcRect l="15393" r="15393"/>
          <a:stretch>
            <a:fillRect/>
          </a:stretch>
        </p:blipFill>
        <p:spPr>
          <a:xfrm>
            <a:off x="366662" y="7628559"/>
            <a:ext cx="2443408" cy="2012282"/>
          </a:xfrm>
          <a:prstGeom prst="rect">
            <a:avLst/>
          </a:prstGeom>
        </p:spPr>
      </p:pic>
      <p:pic>
        <p:nvPicPr>
          <p:cNvPr id="27" name="Picture 27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rcRect l="15393" r="15393"/>
          <a:stretch>
            <a:fillRect/>
          </a:stretch>
        </p:blipFill>
        <p:spPr>
          <a:xfrm>
            <a:off x="3603019" y="7628559"/>
            <a:ext cx="2443408" cy="2012282"/>
          </a:xfrm>
          <a:prstGeom prst="rect">
            <a:avLst/>
          </a:prstGeom>
        </p:spPr>
      </p:pic>
      <p:sp>
        <p:nvSpPr>
          <p:cNvPr id="29" name="Freeform 29"/>
          <p:cNvSpPr/>
          <p:nvPr/>
        </p:nvSpPr>
        <p:spPr>
          <a:xfrm>
            <a:off x="14684981" y="8927869"/>
            <a:ext cx="3307630" cy="1048960"/>
          </a:xfrm>
          <a:custGeom>
            <a:avLst/>
            <a:gdLst/>
            <a:ahLst/>
            <a:cxnLst/>
            <a:rect l="l" t="t" r="r" b="b"/>
            <a:pathLst>
              <a:path w="3851273" h="1277157">
                <a:moveTo>
                  <a:pt x="0" y="0"/>
                </a:moveTo>
                <a:lnTo>
                  <a:pt x="3851273" y="0"/>
                </a:lnTo>
                <a:lnTo>
                  <a:pt x="3851273" y="1277158"/>
                </a:lnTo>
                <a:lnTo>
                  <a:pt x="0" y="127715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6487721" y="2233104"/>
            <a:ext cx="11660559" cy="6714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457200" algn="l">
              <a:lnSpc>
                <a:spcPts val="3080"/>
              </a:lnSpc>
            </a:pP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Barnes, C. (1992). 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Disabling imagery and the media: an exploration of the principles for media representations of disabled people: the first in a series of reports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.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Ryburn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 Publishing.</a:t>
            </a:r>
            <a:endParaRPr lang="en-GB" sz="2000" spc="407" dirty="0">
              <a:solidFill>
                <a:schemeClr val="bg1"/>
              </a:solidFill>
              <a:latin typeface="Anonymous Pro" panose="02060609030202000504" pitchFamily="49" charset="0"/>
              <a:ea typeface="Anonymous Pro" panose="02060609030202000504" pitchFamily="49" charset="0"/>
              <a:sym typeface="Anonymous Pro"/>
            </a:endParaRPr>
          </a:p>
          <a:p>
            <a:pPr indent="-457200" algn="l">
              <a:lnSpc>
                <a:spcPts val="3080"/>
              </a:lnSpc>
            </a:pPr>
            <a:r>
              <a:rPr lang="en-GB" sz="2000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Briant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E., Watson, N., &amp; Philo, G. (2011). Bad news for disabled people: How the newspapers are reporting disability.</a:t>
            </a:r>
          </a:p>
          <a:p>
            <a:pPr indent="-457200" algn="l">
              <a:lnSpc>
                <a:spcPts val="3080"/>
              </a:lnSpc>
            </a:pP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Dahl, M. (1993). The role of the media in promoting images of disability-disability as metaphor: The evil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crip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.</a:t>
            </a:r>
            <a:endParaRPr lang="en-GB" sz="2000" spc="407" dirty="0">
              <a:solidFill>
                <a:schemeClr val="bg1"/>
              </a:solidFill>
              <a:latin typeface="Anonymous Pro" panose="02060609030202000504" pitchFamily="49" charset="0"/>
              <a:ea typeface="Anonymous Pro" panose="02060609030202000504" pitchFamily="49" charset="0"/>
              <a:cs typeface="Anonymous Pro"/>
              <a:sym typeface="Anonymous Pro"/>
            </a:endParaRPr>
          </a:p>
          <a:p>
            <a:pPr indent="-457200" algn="l">
              <a:lnSpc>
                <a:spcPts val="3080"/>
              </a:lnSpc>
            </a:pP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Gallego, A. G., Ferreira, C., &amp; Arias-Gago, A. R. (2025). Stereotyped Representations of Disability in Film and Television: A Critical Review of Narrative Media. 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Disabilities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 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5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(4), 1-28.</a:t>
            </a:r>
            <a:endParaRPr lang="en-GB" sz="2000" dirty="0">
              <a:solidFill>
                <a:schemeClr val="bg1"/>
              </a:solidFill>
              <a:latin typeface="Anonymous Pro" panose="02060609030202000504" pitchFamily="49" charset="0"/>
              <a:ea typeface="Anonymous Pro" panose="02060609030202000504" pitchFamily="49" charset="0"/>
            </a:endParaRPr>
          </a:p>
          <a:p>
            <a:pPr indent="-457200" algn="l">
              <a:lnSpc>
                <a:spcPts val="3080"/>
              </a:lnSpc>
            </a:pP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Garland-Thomson, R. (2006). Ways of staring. 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Journal of visual culture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 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5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(2), 173-192.</a:t>
            </a:r>
          </a:p>
          <a:p>
            <a:pPr indent="-457200" algn="l">
              <a:lnSpc>
                <a:spcPts val="3080"/>
              </a:lnSpc>
            </a:pP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Hungerford, C.,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Kornhaber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R., West, S., &amp; Cleary, M. (2025). Autism, Stereotypes, and Stigma: The Impact of Media Representations. 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Issues in Mental Health Nursing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 </a:t>
            </a:r>
            <a:r>
              <a:rPr lang="en-GB" sz="20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46</a:t>
            </a: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(3), 254-260.</a:t>
            </a:r>
          </a:p>
          <a:p>
            <a:pPr indent="-457200" algn="l">
              <a:lnSpc>
                <a:spcPts val="3080"/>
              </a:lnSpc>
            </a:pPr>
            <a:r>
              <a:rPr lang="en-GB" sz="20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Garland-Thomson, R. (2006). Ways of staring. Journal of visual culture, 5(2), 173-192.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487722" y="1104900"/>
            <a:ext cx="9814369" cy="65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l-GR" sz="40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Βιβλιογραφικές Αναφορές</a:t>
            </a:r>
            <a:endParaRPr lang="en-US" sz="40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2206574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100000">
                <p:cTn id="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100000">
                <p:cTn id="5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video>
              <p:cMediaNode vol="100000">
                <p:cTn id="6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1233073"/>
            <a:ext cx="16040100" cy="766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80"/>
              </a:lnSpc>
              <a:spcBef>
                <a:spcPct val="0"/>
              </a:spcBef>
            </a:pPr>
            <a:r>
              <a:rPr lang="el-GR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Τι ξέρουμε για την αναπηρία;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0345" y="3098422"/>
            <a:ext cx="16358455" cy="646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Και… πόσα από αυτά τα «ξέρουμε» επειδή μας τα έμαθαν οι ταινίες και η τηλεόραση…</a:t>
            </a:r>
          </a:p>
          <a:p>
            <a:pPr marL="303828" lvl="1" algn="l">
              <a:lnSpc>
                <a:spcPts val="3940"/>
              </a:lnSpc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Όταν ακούμε «άτομο με αναπηρία»,</a:t>
            </a: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μας έρχεται στο μυαλό ένας άνθρωπος ή ένας ρόλος;</a:t>
            </a:r>
          </a:p>
          <a:p>
            <a:pPr marL="303828" lvl="1" algn="l">
              <a:lnSpc>
                <a:spcPts val="3940"/>
              </a:lnSpc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Πόσο από αυτό που θεωρούμε «πραγματικότητα» είναι όντως πραγματικότητα;</a:t>
            </a: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Και πόσο είναι προϊόν σκηνοθεσίας;</a:t>
            </a:r>
          </a:p>
          <a:p>
            <a:pPr marL="303828" lvl="1" algn="l">
              <a:lnSpc>
                <a:spcPts val="3940"/>
              </a:lnSpc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Εάν τα Μέσα μάς δείχνουν συνεχώς τα ίδια μοτίβα,</a:t>
            </a: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μπορούμε ακόμη να τα διακρίνουμε;</a:t>
            </a:r>
          </a:p>
          <a:p>
            <a:pPr marL="303828" lvl="1" algn="l">
              <a:lnSpc>
                <a:spcPts val="3940"/>
              </a:lnSpc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03828" lvl="1" algn="l">
              <a:lnSpc>
                <a:spcPts val="3940"/>
              </a:lnSpc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405350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1233073"/>
            <a:ext cx="16040100" cy="766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80"/>
              </a:lnSpc>
              <a:spcBef>
                <a:spcPct val="0"/>
              </a:spcBef>
            </a:pPr>
            <a:r>
              <a:rPr lang="el-GR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Από το άτομο με αναπηρία στο κοινωνικό μοντέλο</a:t>
            </a:r>
            <a:endParaRPr lang="en-US" sz="4700" b="1" u="none" strike="noStrike" dirty="0">
              <a:solidFill>
                <a:srgbClr val="FFFFFF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0345" y="2437827"/>
            <a:ext cx="16358455" cy="646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Για πολλά χρόνια, η αναπηρία αντιμετωπιζόταν μέσα από το ιατρικό </a:t>
            </a:r>
            <a:r>
              <a:rPr lang="el-GR" sz="32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μοντέλο,το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πρόβλημα θεωρούνταν ότι βρίσκεται στο σώμα 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Wingdings" pitchFamily="2" charset="2"/>
              </a:rPr>
              <a:t>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κάτι που πρέπει να «διορθωθεί».</a:t>
            </a:r>
          </a:p>
          <a:p>
            <a:pPr marL="303828" lvl="1" algn="l">
              <a:lnSpc>
                <a:spcPts val="3940"/>
              </a:lnSpc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Από τη δεκαετία του ’80 και μετά, χάρη σε ερευνητές όπως ο </a:t>
            </a:r>
            <a:r>
              <a:rPr lang="en-US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Colin Barnes (1992)</a:t>
            </a: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,αναπτύσσεται το κοινωνικό μοντέλο της αναπηρίας:</a:t>
            </a:r>
          </a:p>
          <a:p>
            <a:pPr marL="303828" lvl="1" algn="l">
              <a:lnSpc>
                <a:spcPts val="3940"/>
              </a:lnSpc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607656" lvl="1" indent="-303828" algn="l">
              <a:lnSpc>
                <a:spcPts val="3940"/>
              </a:lnSpc>
              <a:buFont typeface="Arial"/>
              <a:buChar char="•"/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 αναπηρία δεν είναι στο σώμα, είναι στις σκάλες, στα βλέμματα και στους νόμους.</a:t>
            </a:r>
          </a:p>
          <a:p>
            <a:pPr marL="607656" lvl="1" indent="-303828" algn="l">
              <a:lnSpc>
                <a:spcPts val="3940"/>
              </a:lnSpc>
              <a:buFont typeface="Arial"/>
              <a:buChar char="•"/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Δεν είναι ατομικό ελάττωμα, αλλά κοινωνικό εμπόδιο.</a:t>
            </a:r>
          </a:p>
          <a:p>
            <a:pPr marL="607656" lvl="1" indent="-303828" algn="l">
              <a:lnSpc>
                <a:spcPts val="3940"/>
              </a:lnSpc>
              <a:buFont typeface="Arial"/>
              <a:buChar char="•"/>
            </a:pPr>
            <a:endParaRPr lang="el-GR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Και τα ΜΜΕ, με τον τεράστιο ρόλο τους στη διαμόρφωση νοημάτων,</a:t>
            </a:r>
          </a:p>
          <a:p>
            <a:pPr marL="303828" lvl="1" algn="l">
              <a:lnSpc>
                <a:spcPts val="3940"/>
              </a:lnSpc>
            </a:pPr>
            <a:r>
              <a:rPr lang="el-GR" sz="32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έχουν συμβάλει όσο λίγοι θεσμοί στη διατήρηση αυτών των εμποδίων.</a:t>
            </a:r>
            <a:endParaRPr lang="en-US" sz="3200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334782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783" y="8089893"/>
            <a:ext cx="19325565" cy="3208201"/>
            <a:chOff x="0" y="0"/>
            <a:chExt cx="5089861" cy="8449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861" cy="844958"/>
            </a:xfrm>
            <a:custGeom>
              <a:avLst/>
              <a:gdLst/>
              <a:ahLst/>
              <a:cxnLst/>
              <a:rect l="l" t="t" r="r" b="b"/>
              <a:pathLst>
                <a:path w="5089861" h="844958">
                  <a:moveTo>
                    <a:pt x="0" y="0"/>
                  </a:moveTo>
                  <a:lnTo>
                    <a:pt x="5089861" y="0"/>
                  </a:lnTo>
                  <a:lnTo>
                    <a:pt x="5089861" y="844958"/>
                  </a:lnTo>
                  <a:lnTo>
                    <a:pt x="0" y="844958"/>
                  </a:lnTo>
                  <a:close/>
                </a:path>
              </a:pathLst>
            </a:custGeom>
            <a:solidFill>
              <a:srgbClr val="DF8C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089861" cy="9021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31966" y="3479946"/>
            <a:ext cx="9863986" cy="8113128"/>
          </a:xfrm>
          <a:custGeom>
            <a:avLst/>
            <a:gdLst/>
            <a:ahLst/>
            <a:cxnLst/>
            <a:rect l="l" t="t" r="r" b="b"/>
            <a:pathLst>
              <a:path w="9863986" h="8113128">
                <a:moveTo>
                  <a:pt x="0" y="0"/>
                </a:moveTo>
                <a:lnTo>
                  <a:pt x="9863985" y="0"/>
                </a:lnTo>
                <a:lnTo>
                  <a:pt x="9863985" y="8113128"/>
                </a:lnTo>
                <a:lnTo>
                  <a:pt x="0" y="8113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2206" y="797647"/>
            <a:ext cx="17057053" cy="1633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Οι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ρίζες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των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Στερεοτύ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π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ων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: </a:t>
            </a:r>
          </a:p>
          <a:p>
            <a:pPr algn="l">
              <a:lnSpc>
                <a:spcPts val="6580"/>
              </a:lnSpc>
            </a:pPr>
            <a:r>
              <a:rPr lang="en-US" sz="47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Aπό το “Evil Crip” </a:t>
            </a:r>
            <a:r>
              <a:rPr lang="en-US" sz="47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στην</a:t>
            </a:r>
            <a:r>
              <a:rPr lang="en-US" sz="47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47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47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έμ</a:t>
            </a:r>
            <a:r>
              <a:rPr lang="en-US" sz="47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47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νευση</a:t>
            </a:r>
            <a:r>
              <a:rPr lang="el-GR" sz="47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endParaRPr lang="en-US" sz="4700" b="1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72206" y="2915539"/>
            <a:ext cx="10783485" cy="347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19"/>
              </a:lnSpc>
            </a:pP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Marilyn Dahl (1993) 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μίλησε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για 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μετ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φορά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της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ηρί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κού</a:t>
            </a:r>
            <a:r>
              <a:rPr lang="el-GR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→ 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τον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“evil </a:t>
            </a:r>
            <a:r>
              <a:rPr lang="en-US" sz="32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crip</a:t>
            </a:r>
            <a:r>
              <a:rPr lang="en-US" sz="32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”.</a:t>
            </a:r>
          </a:p>
          <a:p>
            <a:pPr marL="0" lvl="0" indent="0" algn="l">
              <a:lnSpc>
                <a:spcPts val="4619"/>
              </a:lnSpc>
            </a:pPr>
            <a:endParaRPr lang="en-US" sz="3299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4619"/>
              </a:lnSpc>
            </a:pP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Η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α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ν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απ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ηρί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 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δεν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πα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ρουσιάζετ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ι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ως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δι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φορετικός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τρό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πος 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ύ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πα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ρξης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, α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λλά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ως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σύμ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β</a:t>
            </a:r>
            <a:r>
              <a:rPr lang="en-US" sz="3299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ολο</a:t>
            </a:r>
            <a:r>
              <a:rPr lang="en-US" sz="3299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ηθικής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φθοράς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, 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τιμωρί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ς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ή 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υ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π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ερφυσικής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δύν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</a:t>
            </a:r>
            <a:r>
              <a:rPr lang="en-US" sz="3299" i="1" u="sng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μης</a:t>
            </a:r>
            <a:r>
              <a:rPr lang="en-US" sz="3299" i="1" u="sng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49A6B-D4B4-D141-997D-84092BBB5527}"/>
              </a:ext>
            </a:extLst>
          </p:cNvPr>
          <p:cNvSpPr txBox="1"/>
          <p:nvPr/>
        </p:nvSpPr>
        <p:spPr>
          <a:xfrm>
            <a:off x="152400" y="8267700"/>
            <a:ext cx="1341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222222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Dahl, M. (1993). The role of the media in promoting images of disability-disability as metaphor: The evil </a:t>
            </a:r>
            <a:r>
              <a:rPr lang="en-GB" sz="2400" b="0" i="0" dirty="0" err="1">
                <a:solidFill>
                  <a:srgbClr val="222222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crip</a:t>
            </a:r>
            <a:r>
              <a:rPr lang="en-GB" sz="2400" b="0" i="0" dirty="0">
                <a:solidFill>
                  <a:srgbClr val="222222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.</a:t>
            </a:r>
            <a:endParaRPr lang="el-GR" sz="2400" dirty="0">
              <a:latin typeface="Anonymous Pro" panose="02060609030202000504" pitchFamily="49" charset="0"/>
              <a:ea typeface="Anonymous Pro" panose="02060609030202000504" pitchFamily="49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657" b="657"/>
          <a:stretch>
            <a:fillRect/>
          </a:stretch>
        </p:blipFill>
        <p:spPr>
          <a:xfrm>
            <a:off x="19050" y="9525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71600" y="3177595"/>
            <a:ext cx="2946399" cy="4937705"/>
          </a:xfrm>
          <a:custGeom>
            <a:avLst/>
            <a:gdLst/>
            <a:ahLst/>
            <a:cxnLst/>
            <a:rect l="l" t="t" r="r" b="b"/>
            <a:pathLst>
              <a:path w="3564503" h="6301385">
                <a:moveTo>
                  <a:pt x="0" y="0"/>
                </a:moveTo>
                <a:lnTo>
                  <a:pt x="3564503" y="0"/>
                </a:lnTo>
                <a:lnTo>
                  <a:pt x="3564503" y="6301385"/>
                </a:lnTo>
                <a:lnTo>
                  <a:pt x="0" y="63013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32847" y="6039216"/>
            <a:ext cx="2129403" cy="4095006"/>
          </a:xfrm>
          <a:custGeom>
            <a:avLst/>
            <a:gdLst/>
            <a:ahLst/>
            <a:cxnLst/>
            <a:rect l="l" t="t" r="r" b="b"/>
            <a:pathLst>
              <a:path w="2129403" h="4095006">
                <a:moveTo>
                  <a:pt x="0" y="0"/>
                </a:moveTo>
                <a:lnTo>
                  <a:pt x="2129403" y="0"/>
                </a:lnTo>
                <a:lnTo>
                  <a:pt x="2129403" y="4095006"/>
                </a:lnTo>
                <a:lnTo>
                  <a:pt x="0" y="409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012321" y="7569873"/>
            <a:ext cx="3635680" cy="2426816"/>
          </a:xfrm>
          <a:custGeom>
            <a:avLst/>
            <a:gdLst/>
            <a:ahLst/>
            <a:cxnLst/>
            <a:rect l="l" t="t" r="r" b="b"/>
            <a:pathLst>
              <a:path w="3635680" h="2426816">
                <a:moveTo>
                  <a:pt x="0" y="0"/>
                </a:moveTo>
                <a:lnTo>
                  <a:pt x="3635680" y="0"/>
                </a:lnTo>
                <a:lnTo>
                  <a:pt x="3635680" y="2426816"/>
                </a:lnTo>
                <a:lnTo>
                  <a:pt x="0" y="2426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233073"/>
            <a:ext cx="16040100" cy="766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580"/>
              </a:lnSpc>
              <a:spcBef>
                <a:spcPct val="0"/>
              </a:spcBef>
            </a:pPr>
            <a:r>
              <a:rPr lang="el-GR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Οι «</a:t>
            </a:r>
            <a:r>
              <a:rPr lang="el-GR" sz="4700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κακο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ί</a:t>
            </a:r>
            <a:r>
              <a:rPr lang="el-GR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» 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π</a:t>
            </a:r>
            <a:r>
              <a:rPr lang="en-US" sz="4700" b="1" u="none" strike="noStrik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ου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4700" b="1" u="none" strike="noStrik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τ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</a:t>
            </a:r>
            <a:r>
              <a:rPr lang="en-US" sz="4700" b="1" u="none" strike="noStrik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υτίζοντ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</a:t>
            </a:r>
            <a:r>
              <a:rPr lang="en-US" sz="4700" b="1" u="none" strike="noStrik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ι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4700" b="1" u="none" strike="noStrik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με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το </a:t>
            </a:r>
            <a:r>
              <a:rPr lang="el-GR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«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πα</a:t>
            </a:r>
            <a:r>
              <a:rPr lang="en-US" sz="4700" b="1" u="none" strike="noStrik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ρ</a:t>
            </a:r>
            <a:r>
              <a:rPr lang="en-US" sz="4700" b="1" u="none" strike="noStrik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</a:t>
            </a:r>
            <a:r>
              <a:rPr lang="en-US" sz="4700" b="1" u="none" strike="noStrik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μορφωμένο</a:t>
            </a:r>
            <a:r>
              <a:rPr lang="el-GR" sz="4700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»</a:t>
            </a:r>
            <a:endParaRPr lang="en-US" sz="4700" b="1" u="none" strike="noStrike" dirty="0">
              <a:solidFill>
                <a:srgbClr val="FFFFFF"/>
              </a:solidFill>
              <a:latin typeface="Anonymous Pro Bold"/>
              <a:ea typeface="Anonymous Pro Bold"/>
              <a:cs typeface="Anonymous Pro Bold"/>
              <a:sym typeface="Anonymous Pr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39868" y="3126512"/>
            <a:ext cx="11429856" cy="4443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7656" lvl="1" indent="-303828" algn="l">
              <a:lnSpc>
                <a:spcPts val="3940"/>
              </a:lnSpc>
              <a:buFont typeface="Arial"/>
              <a:buChar char="•"/>
            </a:pP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Ριχάρδος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΄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του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ίξ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ηρ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με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την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ούρ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το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κουτσό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του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όδι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είν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«κακός»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κρι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β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ώς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ειδή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είν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μορφωμένος</a:t>
            </a:r>
            <a:r>
              <a:rPr lang="el-GR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– (1593)</a:t>
            </a:r>
            <a:endParaRPr lang="en-US" sz="2814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607656" lvl="1" indent="-303828" algn="l">
              <a:lnSpc>
                <a:spcPts val="3940"/>
              </a:lnSpc>
              <a:buFont typeface="Arial"/>
              <a:buChar char="•"/>
            </a:pP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ίδιο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ούρης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γί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των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ρισίων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Quasimodo</a:t>
            </a:r>
            <a:r>
              <a:rPr lang="el-GR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έν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ήρω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ροκ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λεί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τρόμο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οίκτο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όχι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ισότητ</a:t>
            </a:r>
            <a:r>
              <a:rPr lang="el-GR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– Βίκτωρ </a:t>
            </a:r>
            <a:r>
              <a:rPr lang="el-GR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Ουγκώ</a:t>
            </a:r>
            <a:r>
              <a:rPr lang="el-GR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(1831)</a:t>
            </a:r>
            <a:endParaRPr lang="en-US" sz="2814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607656" lvl="1" indent="-303828" algn="l">
              <a:lnSpc>
                <a:spcPts val="3940"/>
              </a:lnSpc>
              <a:buFont typeface="Arial"/>
              <a:buChar char="•"/>
            </a:pP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Tο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Φάντ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σμ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Όπ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Erik,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του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οίου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το πα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μορφωμένο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ρόσω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γίνετ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κυριολεκτικά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“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μάσκ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του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814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κού</a:t>
            </a:r>
            <a:r>
              <a:rPr lang="en-US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”</a:t>
            </a:r>
            <a:r>
              <a:rPr lang="el-GR" sz="2814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– Λερού (1910)</a:t>
            </a:r>
            <a:endParaRPr lang="en-US" sz="2814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23F9D2-8478-034C-B8AE-AB470ED42D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647" y="7569873"/>
            <a:ext cx="3289300" cy="246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E547CD-5DD7-5D48-9BA5-B64D6B52DFCE}"/>
              </a:ext>
            </a:extLst>
          </p:cNvPr>
          <p:cNvSpPr txBox="1"/>
          <p:nvPr/>
        </p:nvSpPr>
        <p:spPr>
          <a:xfrm>
            <a:off x="95939" y="9393577"/>
            <a:ext cx="88275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Dahl, M. (1993). The role of the media in promoting images of disability-disability as metaphor: The evil </a:t>
            </a:r>
            <a:r>
              <a:rPr lang="en-GB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crip</a:t>
            </a: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.</a:t>
            </a:r>
            <a:endParaRPr lang="el-GR" dirty="0">
              <a:solidFill>
                <a:schemeClr val="bg1"/>
              </a:solidFill>
              <a:latin typeface="Anonymous Pro" panose="02060609030202000504" pitchFamily="49" charset="0"/>
              <a:ea typeface="Anonymous Pro" panose="020606090302020005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1179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783" y="8364621"/>
            <a:ext cx="19325565" cy="2933473"/>
            <a:chOff x="0" y="0"/>
            <a:chExt cx="5089861" cy="7726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89861" cy="772602"/>
            </a:xfrm>
            <a:custGeom>
              <a:avLst/>
              <a:gdLst/>
              <a:ahLst/>
              <a:cxnLst/>
              <a:rect l="l" t="t" r="r" b="b"/>
              <a:pathLst>
                <a:path w="5089861" h="772602">
                  <a:moveTo>
                    <a:pt x="0" y="0"/>
                  </a:moveTo>
                  <a:lnTo>
                    <a:pt x="5089861" y="0"/>
                  </a:lnTo>
                  <a:lnTo>
                    <a:pt x="5089861" y="772602"/>
                  </a:lnTo>
                  <a:lnTo>
                    <a:pt x="0" y="772602"/>
                  </a:lnTo>
                  <a:close/>
                </a:path>
              </a:pathLst>
            </a:custGeom>
            <a:solidFill>
              <a:srgbClr val="69855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089861" cy="8297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2566371"/>
            <a:ext cx="418282" cy="873015"/>
            <a:chOff x="0" y="0"/>
            <a:chExt cx="110165" cy="2299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165" cy="229930"/>
            </a:xfrm>
            <a:custGeom>
              <a:avLst/>
              <a:gdLst/>
              <a:ahLst/>
              <a:cxnLst/>
              <a:rect l="l" t="t" r="r" b="b"/>
              <a:pathLst>
                <a:path w="110165" h="229930">
                  <a:moveTo>
                    <a:pt x="55082" y="0"/>
                  </a:moveTo>
                  <a:lnTo>
                    <a:pt x="55082" y="0"/>
                  </a:lnTo>
                  <a:cubicBezTo>
                    <a:pt x="85504" y="0"/>
                    <a:pt x="110165" y="24661"/>
                    <a:pt x="110165" y="55082"/>
                  </a:cubicBezTo>
                  <a:lnTo>
                    <a:pt x="110165" y="174847"/>
                  </a:lnTo>
                  <a:cubicBezTo>
                    <a:pt x="110165" y="189456"/>
                    <a:pt x="104362" y="203467"/>
                    <a:pt x="94032" y="213797"/>
                  </a:cubicBezTo>
                  <a:cubicBezTo>
                    <a:pt x="83702" y="224127"/>
                    <a:pt x="69691" y="229930"/>
                    <a:pt x="55082" y="229930"/>
                  </a:cubicBezTo>
                  <a:lnTo>
                    <a:pt x="55082" y="229930"/>
                  </a:lnTo>
                  <a:cubicBezTo>
                    <a:pt x="40474" y="229930"/>
                    <a:pt x="26463" y="224127"/>
                    <a:pt x="16133" y="213797"/>
                  </a:cubicBezTo>
                  <a:cubicBezTo>
                    <a:pt x="5803" y="203467"/>
                    <a:pt x="0" y="189456"/>
                    <a:pt x="0" y="174847"/>
                  </a:cubicBezTo>
                  <a:lnTo>
                    <a:pt x="0" y="55082"/>
                  </a:lnTo>
                  <a:cubicBezTo>
                    <a:pt x="0" y="40474"/>
                    <a:pt x="5803" y="26463"/>
                    <a:pt x="16133" y="16133"/>
                  </a:cubicBezTo>
                  <a:cubicBezTo>
                    <a:pt x="26463" y="5803"/>
                    <a:pt x="40474" y="0"/>
                    <a:pt x="55082" y="0"/>
                  </a:cubicBez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10165" cy="287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92268" y="2566371"/>
            <a:ext cx="418282" cy="873015"/>
            <a:chOff x="0" y="0"/>
            <a:chExt cx="110165" cy="2299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165" cy="229930"/>
            </a:xfrm>
            <a:custGeom>
              <a:avLst/>
              <a:gdLst/>
              <a:ahLst/>
              <a:cxnLst/>
              <a:rect l="l" t="t" r="r" b="b"/>
              <a:pathLst>
                <a:path w="110165" h="229930">
                  <a:moveTo>
                    <a:pt x="55082" y="0"/>
                  </a:moveTo>
                  <a:lnTo>
                    <a:pt x="55082" y="0"/>
                  </a:lnTo>
                  <a:cubicBezTo>
                    <a:pt x="85504" y="0"/>
                    <a:pt x="110165" y="24661"/>
                    <a:pt x="110165" y="55082"/>
                  </a:cubicBezTo>
                  <a:lnTo>
                    <a:pt x="110165" y="174847"/>
                  </a:lnTo>
                  <a:cubicBezTo>
                    <a:pt x="110165" y="189456"/>
                    <a:pt x="104362" y="203467"/>
                    <a:pt x="94032" y="213797"/>
                  </a:cubicBezTo>
                  <a:cubicBezTo>
                    <a:pt x="83702" y="224127"/>
                    <a:pt x="69691" y="229930"/>
                    <a:pt x="55082" y="229930"/>
                  </a:cubicBezTo>
                  <a:lnTo>
                    <a:pt x="55082" y="229930"/>
                  </a:lnTo>
                  <a:cubicBezTo>
                    <a:pt x="40474" y="229930"/>
                    <a:pt x="26463" y="224127"/>
                    <a:pt x="16133" y="213797"/>
                  </a:cubicBezTo>
                  <a:cubicBezTo>
                    <a:pt x="5803" y="203467"/>
                    <a:pt x="0" y="189456"/>
                    <a:pt x="0" y="174847"/>
                  </a:cubicBezTo>
                  <a:lnTo>
                    <a:pt x="0" y="55082"/>
                  </a:lnTo>
                  <a:cubicBezTo>
                    <a:pt x="0" y="40474"/>
                    <a:pt x="5803" y="26463"/>
                    <a:pt x="16133" y="16133"/>
                  </a:cubicBezTo>
                  <a:cubicBezTo>
                    <a:pt x="26463" y="5803"/>
                    <a:pt x="40474" y="0"/>
                    <a:pt x="55082" y="0"/>
                  </a:cubicBez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10165" cy="287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55836" y="2566371"/>
            <a:ext cx="418282" cy="873015"/>
            <a:chOff x="0" y="0"/>
            <a:chExt cx="110165" cy="2299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165" cy="229930"/>
            </a:xfrm>
            <a:custGeom>
              <a:avLst/>
              <a:gdLst/>
              <a:ahLst/>
              <a:cxnLst/>
              <a:rect l="l" t="t" r="r" b="b"/>
              <a:pathLst>
                <a:path w="110165" h="229930">
                  <a:moveTo>
                    <a:pt x="55082" y="0"/>
                  </a:moveTo>
                  <a:lnTo>
                    <a:pt x="55082" y="0"/>
                  </a:lnTo>
                  <a:cubicBezTo>
                    <a:pt x="85504" y="0"/>
                    <a:pt x="110165" y="24661"/>
                    <a:pt x="110165" y="55082"/>
                  </a:cubicBezTo>
                  <a:lnTo>
                    <a:pt x="110165" y="174847"/>
                  </a:lnTo>
                  <a:cubicBezTo>
                    <a:pt x="110165" y="189456"/>
                    <a:pt x="104362" y="203467"/>
                    <a:pt x="94032" y="213797"/>
                  </a:cubicBezTo>
                  <a:cubicBezTo>
                    <a:pt x="83702" y="224127"/>
                    <a:pt x="69691" y="229930"/>
                    <a:pt x="55082" y="229930"/>
                  </a:cubicBezTo>
                  <a:lnTo>
                    <a:pt x="55082" y="229930"/>
                  </a:lnTo>
                  <a:cubicBezTo>
                    <a:pt x="40474" y="229930"/>
                    <a:pt x="26463" y="224127"/>
                    <a:pt x="16133" y="213797"/>
                  </a:cubicBezTo>
                  <a:cubicBezTo>
                    <a:pt x="5803" y="203467"/>
                    <a:pt x="0" y="189456"/>
                    <a:pt x="0" y="174847"/>
                  </a:cubicBezTo>
                  <a:lnTo>
                    <a:pt x="0" y="55082"/>
                  </a:lnTo>
                  <a:cubicBezTo>
                    <a:pt x="0" y="40474"/>
                    <a:pt x="5803" y="26463"/>
                    <a:pt x="16133" y="16133"/>
                  </a:cubicBezTo>
                  <a:cubicBezTo>
                    <a:pt x="26463" y="5803"/>
                    <a:pt x="40474" y="0"/>
                    <a:pt x="55082" y="0"/>
                  </a:cubicBez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10165" cy="287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828655" y="4076700"/>
            <a:ext cx="3497278" cy="5182561"/>
          </a:xfrm>
          <a:custGeom>
            <a:avLst/>
            <a:gdLst/>
            <a:ahLst/>
            <a:cxnLst/>
            <a:rect l="l" t="t" r="r" b="b"/>
            <a:pathLst>
              <a:path w="3497278" h="5182561">
                <a:moveTo>
                  <a:pt x="0" y="0"/>
                </a:moveTo>
                <a:lnTo>
                  <a:pt x="3497279" y="0"/>
                </a:lnTo>
                <a:lnTo>
                  <a:pt x="3497279" y="5182561"/>
                </a:lnTo>
                <a:lnTo>
                  <a:pt x="0" y="5182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47309" y="4076700"/>
            <a:ext cx="3504800" cy="5182561"/>
          </a:xfrm>
          <a:custGeom>
            <a:avLst/>
            <a:gdLst/>
            <a:ahLst/>
            <a:cxnLst/>
            <a:rect l="l" t="t" r="r" b="b"/>
            <a:pathLst>
              <a:path w="3504800" h="5182561">
                <a:moveTo>
                  <a:pt x="0" y="0"/>
                </a:moveTo>
                <a:lnTo>
                  <a:pt x="3504800" y="0"/>
                </a:lnTo>
                <a:lnTo>
                  <a:pt x="3504800" y="5182561"/>
                </a:lnTo>
                <a:lnTo>
                  <a:pt x="0" y="5182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55836" y="4076700"/>
            <a:ext cx="3431615" cy="5057443"/>
          </a:xfrm>
          <a:custGeom>
            <a:avLst/>
            <a:gdLst/>
            <a:ahLst/>
            <a:cxnLst/>
            <a:rect l="l" t="t" r="r" b="b"/>
            <a:pathLst>
              <a:path w="3431615" h="5057443">
                <a:moveTo>
                  <a:pt x="0" y="0"/>
                </a:moveTo>
                <a:lnTo>
                  <a:pt x="3431614" y="0"/>
                </a:lnTo>
                <a:lnTo>
                  <a:pt x="3431614" y="5057443"/>
                </a:lnTo>
                <a:lnTo>
                  <a:pt x="0" y="5057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446982" y="658974"/>
            <a:ext cx="15513096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0"/>
              </a:lnSpc>
              <a:spcBef>
                <a:spcPct val="0"/>
              </a:spcBef>
            </a:pP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Tα 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μέσ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α 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ως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 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κ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α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θρέφτης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 ή πα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ρ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α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μορφωτικός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 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φ</a:t>
            </a:r>
            <a:r>
              <a:rPr lang="en-US" sz="4700" b="1" dirty="0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α</a:t>
            </a:r>
            <a:r>
              <a:rPr lang="en-US" sz="4700" b="1" dirty="0" err="1">
                <a:solidFill>
                  <a:srgbClr val="FFFFFF"/>
                </a:solidFill>
                <a:latin typeface="Anonymous Pro Bold"/>
                <a:ea typeface="Anonymous Pro Bold"/>
                <a:sym typeface="Anonymous Pro"/>
              </a:rPr>
              <a:t>κός</a:t>
            </a:r>
            <a:endParaRPr lang="en-US" sz="4700" b="1" dirty="0">
              <a:solidFill>
                <a:srgbClr val="FFFFFF"/>
              </a:solidFill>
              <a:latin typeface="Anonymous Pro Bold"/>
              <a:ea typeface="Anonymous Pro Bold"/>
              <a:sym typeface="Anonymous Pro"/>
            </a:endParaRPr>
          </a:p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(</a:t>
            </a:r>
            <a:r>
              <a:rPr lang="en-US" sz="33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33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33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στερεότυ</a:t>
            </a:r>
            <a:r>
              <a:rPr lang="en-US" sz="33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πα </a:t>
            </a:r>
            <a:r>
              <a:rPr lang="en-US" sz="33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33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3300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ιμένουν</a:t>
            </a:r>
            <a:r>
              <a:rPr lang="en-US" sz="3300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67750" y="2476500"/>
            <a:ext cx="491098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 ήρωας-υπέρβαση που ξεπερνά την αναπηρία του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29625" y="2499696"/>
            <a:ext cx="5476775" cy="1481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Το </a:t>
            </a:r>
            <a:r>
              <a:rPr lang="en-US" sz="27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θύμ</a:t>
            </a:r>
            <a:r>
              <a:rPr lang="en-US" sz="27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ή το α</a:t>
            </a:r>
            <a:r>
              <a:rPr lang="en-US" sz="27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ντικείμενο</a:t>
            </a:r>
            <a:r>
              <a:rPr lang="en-US" sz="27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οίκτου</a:t>
            </a:r>
            <a:r>
              <a:rPr lang="en-US" sz="27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π</a:t>
            </a:r>
            <a:r>
              <a:rPr lang="en-US" sz="27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ου</a:t>
            </a:r>
            <a:r>
              <a:rPr lang="en-US" sz="27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7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ροκ</a:t>
            </a:r>
            <a:r>
              <a:rPr lang="en-US" sz="27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λεί</a:t>
            </a:r>
            <a:r>
              <a:rPr lang="en-US" sz="2799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συγκίνηση</a:t>
            </a:r>
            <a:endParaRPr lang="en-US" sz="2799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593193" y="2499696"/>
            <a:ext cx="3366885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 πηγή σοφίας ή έμπνευσης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2260" y="9341379"/>
            <a:ext cx="13118966" cy="762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-457200" algn="l">
              <a:lnSpc>
                <a:spcPts val="3080"/>
              </a:lnSpc>
            </a:pP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Gallego, A. G., Ferreira, C., &amp; Arias-Gago, A. R. (2025). Stereotyped Representations of Disability in Film and Television: A Critical Review of Narrative Media. </a:t>
            </a:r>
            <a:r>
              <a:rPr lang="en-GB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Disabilities</a:t>
            </a: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 </a:t>
            </a:r>
            <a:r>
              <a:rPr lang="en-GB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5</a:t>
            </a:r>
            <a:r>
              <a:rPr lang="en-GB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(4), 1-28.</a:t>
            </a:r>
            <a:endParaRPr lang="en-GB" dirty="0">
              <a:solidFill>
                <a:schemeClr val="bg1"/>
              </a:solidFill>
              <a:latin typeface="Anonymous Pro" panose="02060609030202000504" pitchFamily="49" charset="0"/>
              <a:ea typeface="Anonymous Pro" panose="02060609030202000504" pitchFamily="49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27222" y="-154164"/>
            <a:ext cx="8580656" cy="10595327"/>
            <a:chOff x="0" y="0"/>
            <a:chExt cx="2259926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259926" cy="28381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50526" y="159957"/>
            <a:ext cx="4826332" cy="7149005"/>
          </a:xfrm>
          <a:custGeom>
            <a:avLst/>
            <a:gdLst/>
            <a:ahLst/>
            <a:cxnLst/>
            <a:rect l="l" t="t" r="r" b="b"/>
            <a:pathLst>
              <a:path w="4826332" h="7149005">
                <a:moveTo>
                  <a:pt x="0" y="0"/>
                </a:moveTo>
                <a:lnTo>
                  <a:pt x="4826333" y="0"/>
                </a:lnTo>
                <a:lnTo>
                  <a:pt x="4826333" y="7149005"/>
                </a:lnTo>
                <a:lnTo>
                  <a:pt x="0" y="7149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3125" y="5008546"/>
            <a:ext cx="4364875" cy="5278454"/>
          </a:xfrm>
          <a:custGeom>
            <a:avLst/>
            <a:gdLst/>
            <a:ahLst/>
            <a:cxnLst/>
            <a:rect l="l" t="t" r="r" b="b"/>
            <a:pathLst>
              <a:path w="4364875" h="5278454">
                <a:moveTo>
                  <a:pt x="0" y="0"/>
                </a:moveTo>
                <a:lnTo>
                  <a:pt x="4364875" y="0"/>
                </a:lnTo>
                <a:lnTo>
                  <a:pt x="4364875" y="5278454"/>
                </a:lnTo>
                <a:lnTo>
                  <a:pt x="0" y="5278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47238" y="571500"/>
            <a:ext cx="7409880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Νεότερ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στερεότυ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πα</a:t>
            </a:r>
          </a:p>
          <a:p>
            <a:pPr algn="l">
              <a:lnSpc>
                <a:spcPts val="6719"/>
              </a:lnSpc>
            </a:pP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(Disability Studies)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7238" y="2467578"/>
            <a:ext cx="8580656" cy="5954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875"/>
              </a:lnSpc>
            </a:pP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Ακόμη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ΜΜΕ 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ροσ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θούν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δείξουν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ροοδευτικά</a:t>
            </a:r>
            <a:r>
              <a:rPr lang="el-GR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δείγμ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α, όπ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στο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The Good Doctor ή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στο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Atypical, 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έφτουν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σε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νέες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γίδες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marL="0" lvl="0" indent="0" algn="l">
              <a:lnSpc>
                <a:spcPts val="3875"/>
              </a:lnSpc>
            </a:pPr>
            <a:endParaRPr lang="en-US" sz="2767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0" indent="0" algn="l">
              <a:lnSpc>
                <a:spcPts val="3875"/>
              </a:lnSpc>
            </a:pP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νευροδι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φορετικότητ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πα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ρουσιάζετ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l-GR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ερδύν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μη</a:t>
            </a:r>
            <a:r>
              <a:rPr lang="el-GR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λλά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όχι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θημερινή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γμ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τικότητ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α.</a:t>
            </a:r>
          </a:p>
          <a:p>
            <a:pPr marL="0" lvl="0" indent="0" algn="l">
              <a:lnSpc>
                <a:spcPts val="3875"/>
              </a:lnSpc>
            </a:pPr>
            <a:endParaRPr lang="en-US" sz="2767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3875"/>
              </a:lnSpc>
            </a:pP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ως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λένε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ίδιοι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άνθρω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στο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φάσμ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α, </a:t>
            </a:r>
            <a:r>
              <a:rPr lang="el-GR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«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κάθε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υτιστικός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χ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ήρ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ς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είν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διο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ΐ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τότ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όλ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ά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λλο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εξ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ίζ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ντ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u="none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l-GR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»</a:t>
            </a:r>
            <a:r>
              <a:rPr lang="en-US" sz="2767" u="none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188813-A3EC-7D4C-A83B-3C6EA1152D45}"/>
              </a:ext>
            </a:extLst>
          </p:cNvPr>
          <p:cNvSpPr txBox="1"/>
          <p:nvPr/>
        </p:nvSpPr>
        <p:spPr>
          <a:xfrm>
            <a:off x="224913" y="8883379"/>
            <a:ext cx="9825306" cy="1236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>
              <a:lnSpc>
                <a:spcPts val="3080"/>
              </a:lnSpc>
            </a:pP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Hungerford, C., </a:t>
            </a:r>
            <a:r>
              <a:rPr lang="en-GB" sz="1800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Kornhaber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R., West, S., &amp; Cleary, M. (2025). Autism, Stereotypes, and Stigma: The Impact of Media Representations. </a:t>
            </a:r>
            <a:r>
              <a:rPr lang="en-GB" sz="18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Issues in Mental Health Nursing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 </a:t>
            </a:r>
            <a:r>
              <a:rPr lang="en-GB" sz="18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46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(3), 254-260.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3500" y="-154163"/>
            <a:ext cx="8580656" cy="10595327"/>
            <a:chOff x="0" y="0"/>
            <a:chExt cx="2259926" cy="2790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9926" cy="2790539"/>
            </a:xfrm>
            <a:custGeom>
              <a:avLst/>
              <a:gdLst/>
              <a:ahLst/>
              <a:cxnLst/>
              <a:rect l="l" t="t" r="r" b="b"/>
              <a:pathLst>
                <a:path w="2259926" h="2790539">
                  <a:moveTo>
                    <a:pt x="0" y="0"/>
                  </a:moveTo>
                  <a:lnTo>
                    <a:pt x="2259926" y="0"/>
                  </a:lnTo>
                  <a:lnTo>
                    <a:pt x="2259926" y="2790539"/>
                  </a:lnTo>
                  <a:lnTo>
                    <a:pt x="0" y="2790539"/>
                  </a:lnTo>
                  <a:close/>
                </a:path>
              </a:pathLst>
            </a:custGeom>
            <a:solidFill>
              <a:srgbClr val="8F3A1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59926" cy="2847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50526" y="159957"/>
            <a:ext cx="4826332" cy="7149005"/>
          </a:xfrm>
          <a:custGeom>
            <a:avLst/>
            <a:gdLst/>
            <a:ahLst/>
            <a:cxnLst/>
            <a:rect l="l" t="t" r="r" b="b"/>
            <a:pathLst>
              <a:path w="4826332" h="7149005">
                <a:moveTo>
                  <a:pt x="0" y="0"/>
                </a:moveTo>
                <a:lnTo>
                  <a:pt x="4826333" y="0"/>
                </a:lnTo>
                <a:lnTo>
                  <a:pt x="4826333" y="7149005"/>
                </a:lnTo>
                <a:lnTo>
                  <a:pt x="0" y="71490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23125" y="5008546"/>
            <a:ext cx="4364875" cy="5278454"/>
          </a:xfrm>
          <a:custGeom>
            <a:avLst/>
            <a:gdLst/>
            <a:ahLst/>
            <a:cxnLst/>
            <a:rect l="l" t="t" r="r" b="b"/>
            <a:pathLst>
              <a:path w="4364875" h="5278454">
                <a:moveTo>
                  <a:pt x="0" y="0"/>
                </a:moveTo>
                <a:lnTo>
                  <a:pt x="4364875" y="0"/>
                </a:lnTo>
                <a:lnTo>
                  <a:pt x="4364875" y="5278454"/>
                </a:lnTo>
                <a:lnTo>
                  <a:pt x="0" y="5278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70141" y="2946687"/>
            <a:ext cx="8403881" cy="581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75"/>
              </a:lnSpc>
            </a:pP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Η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μελέτη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των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Hungerford et al. (2025)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εξέτ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σε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κρι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β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ώς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υτό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το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φ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ινόμενο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marL="0" lvl="0" indent="0" algn="l">
              <a:lnSpc>
                <a:spcPts val="3875"/>
              </a:lnSpc>
            </a:pPr>
            <a:endParaRPr lang="en-US" sz="2767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0" indent="0" algn="l">
              <a:lnSpc>
                <a:spcPts val="3875"/>
              </a:lnSpc>
            </a:pP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Μεσω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θεμ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τικής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νάλυση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συνεντεύξεων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25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τόμων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με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υτισμό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,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διερεύνησ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ώς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β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ιώνουν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υτές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τηλεο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τικές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απα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ρ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στάσεις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.</a:t>
            </a:r>
          </a:p>
          <a:p>
            <a:pPr marL="0" lvl="0" indent="0" algn="l">
              <a:lnSpc>
                <a:spcPts val="3875"/>
              </a:lnSpc>
            </a:pPr>
            <a:endParaRPr lang="en-US" sz="2767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marL="0" lvl="0" indent="0" algn="l">
              <a:lnSpc>
                <a:spcPts val="3875"/>
              </a:lnSpc>
            </a:pP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Οι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π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ερισσότεροι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δήλωσ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ότι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ισθάνοντ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</a:t>
            </a:r>
            <a:r>
              <a:rPr lang="en-US" sz="2767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 “</a:t>
            </a:r>
            <a:r>
              <a:rPr lang="en-US" sz="2767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</a:t>
            </a:r>
            <a:r>
              <a:rPr lang="en-US" sz="2767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ν</a:t>
            </a:r>
            <a:r>
              <a:rPr lang="en-US" sz="2767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</a:t>
            </a:r>
            <a:r>
              <a:rPr lang="en-US" sz="2767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γνωρισμένοι</a:t>
            </a:r>
            <a:r>
              <a:rPr lang="en-US" sz="2767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α</a:t>
            </a:r>
            <a:r>
              <a:rPr lang="en-US" sz="2767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λλά</a:t>
            </a:r>
            <a:r>
              <a:rPr lang="en-US" sz="2767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 πα</a:t>
            </a:r>
            <a:r>
              <a:rPr lang="en-US" sz="2767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ρ</a:t>
            </a:r>
            <a:r>
              <a:rPr lang="en-US" sz="2767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α</a:t>
            </a:r>
            <a:r>
              <a:rPr lang="en-US" sz="2767" i="1" dirty="0" err="1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μορφωμένοι</a:t>
            </a:r>
            <a:r>
              <a:rPr lang="en-US" sz="2767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”.</a:t>
            </a:r>
          </a:p>
          <a:p>
            <a:pPr marL="0" lvl="0" indent="0" algn="l">
              <a:lnSpc>
                <a:spcPts val="3875"/>
              </a:lnSpc>
            </a:pPr>
            <a:endParaRPr lang="en-US" sz="2767" dirty="0">
              <a:solidFill>
                <a:srgbClr val="FFFFFF"/>
              </a:solidFill>
              <a:latin typeface="Anonymous Pro"/>
              <a:ea typeface="Anonymous Pro"/>
              <a:cs typeface="Anonymous Pro"/>
              <a:sym typeface="Anonymous Pro"/>
            </a:endParaRPr>
          </a:p>
          <a:p>
            <a:pPr algn="l">
              <a:lnSpc>
                <a:spcPts val="3875"/>
              </a:lnSpc>
            </a:pP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Τ</a:t>
            </a:r>
            <a:r>
              <a:rPr lang="en-US" sz="2767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 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μέσ</a:t>
            </a:r>
            <a:r>
              <a:rPr lang="en-US" sz="2767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α, 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δηλ</a:t>
            </a:r>
            <a:r>
              <a:rPr lang="en-US" sz="2767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δή</a:t>
            </a:r>
            <a:r>
              <a:rPr lang="en-US" sz="2767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, 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τους</a:t>
            </a:r>
            <a:r>
              <a:rPr lang="en-US" sz="2767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κ</a:t>
            </a:r>
            <a:r>
              <a:rPr lang="en-US" sz="2767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θιστούν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ο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ρ</a:t>
            </a:r>
            <a:r>
              <a:rPr lang="en-US" sz="2767" b="1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τούς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με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όρ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ους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π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ου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δ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ε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ν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ε</a:t>
            </a:r>
            <a:r>
              <a:rPr lang="en-US" sz="2767" b="1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ίν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α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ι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δικοί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 </a:t>
            </a:r>
            <a:r>
              <a:rPr lang="en-US" sz="2767" b="1" u="none" dirty="0" err="1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τους</a:t>
            </a:r>
            <a:r>
              <a:rPr lang="en-US" sz="2767" b="1" u="none" dirty="0">
                <a:solidFill>
                  <a:srgbClr val="FFFFFF"/>
                </a:solidFill>
                <a:latin typeface="Anonymous Pro Bold"/>
                <a:ea typeface="Anonymous Pro Bold"/>
                <a:cs typeface="Anonymous Pro Bold"/>
                <a:sym typeface="Anonymous Pro Bold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7884" y="891936"/>
            <a:ext cx="7409880" cy="167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Νεότερ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α </a:t>
            </a:r>
            <a:r>
              <a:rPr lang="en-US" sz="4800" b="1" dirty="0" err="1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στερεότυ</a:t>
            </a:r>
            <a:r>
              <a:rPr lang="en-US" sz="4800" b="1" dirty="0">
                <a:solidFill>
                  <a:srgbClr val="FFFFFF"/>
                </a:solidFill>
                <a:latin typeface="Anonymous Pro"/>
                <a:ea typeface="Anonymous Pro"/>
                <a:cs typeface="Anonymous Pro"/>
                <a:sym typeface="Anonymous Pro"/>
              </a:rPr>
              <a:t>πα</a:t>
            </a:r>
          </a:p>
          <a:p>
            <a:pPr algn="l">
              <a:lnSpc>
                <a:spcPts val="6719"/>
              </a:lnSpc>
            </a:pPr>
            <a:r>
              <a:rPr lang="en-US" sz="4800" b="1" i="1" dirty="0">
                <a:solidFill>
                  <a:srgbClr val="FFFFFF"/>
                </a:solidFill>
                <a:latin typeface="Anonymous Pro Italics"/>
                <a:ea typeface="Anonymous Pro Italics"/>
                <a:cs typeface="Anonymous Pro Italics"/>
                <a:sym typeface="Anonymous Pro Italics"/>
              </a:rPr>
              <a:t>(Disability Studies)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E99E8-C682-BF44-87DE-BE8814FFB15A}"/>
              </a:ext>
            </a:extLst>
          </p:cNvPr>
          <p:cNvSpPr txBox="1"/>
          <p:nvPr/>
        </p:nvSpPr>
        <p:spPr>
          <a:xfrm>
            <a:off x="152400" y="9151052"/>
            <a:ext cx="11887200" cy="83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>
              <a:lnSpc>
                <a:spcPts val="3080"/>
              </a:lnSpc>
            </a:pP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Hungerford, C., </a:t>
            </a:r>
            <a:r>
              <a:rPr lang="en-GB" sz="1800" b="0" i="0" dirty="0" err="1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Kornhaber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 R., West, S., &amp; Cleary, M. (2025). Autism, Stereotypes, and Stigma: The Impact of Media Representations. </a:t>
            </a:r>
            <a:r>
              <a:rPr lang="en-GB" sz="18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Issues in Mental Health Nursing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, </a:t>
            </a:r>
            <a:r>
              <a:rPr lang="en-GB" sz="1800" b="0" i="1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46</a:t>
            </a:r>
            <a:r>
              <a:rPr lang="en-GB" sz="1800" b="0" i="0" dirty="0">
                <a:solidFill>
                  <a:schemeClr val="bg1"/>
                </a:solidFill>
                <a:effectLst/>
                <a:latin typeface="Anonymous Pro" panose="02060609030202000504" pitchFamily="49" charset="0"/>
                <a:ea typeface="Anonymous Pro" panose="02060609030202000504" pitchFamily="49" charset="0"/>
              </a:rPr>
              <a:t>(3), 254-260.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1866</Words>
  <Application>Microsoft Macintosh PowerPoint</Application>
  <PresentationFormat>Custom</PresentationFormat>
  <Paragraphs>177</Paragraphs>
  <Slides>21</Slides>
  <Notes>13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Anonymous Pro Bold Italics</vt:lpstr>
      <vt:lpstr>Anonymous Pro Bold</vt:lpstr>
      <vt:lpstr>Anonymous Pro Italics</vt:lpstr>
      <vt:lpstr>Calibri</vt:lpstr>
      <vt:lpstr>Arial</vt:lpstr>
      <vt:lpstr>Anonymous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and Communication Sociology Presentation In Blue Colorful Illustrated Style</dc:title>
  <cp:lastModifiedBy>ANASTASIA KATSAOUNIDOU</cp:lastModifiedBy>
  <cp:revision>14</cp:revision>
  <dcterms:created xsi:type="dcterms:W3CDTF">2006-08-16T00:00:00Z</dcterms:created>
  <dcterms:modified xsi:type="dcterms:W3CDTF">2026-01-19T07:27:04Z</dcterms:modified>
  <dc:identifier>DAG2bxOBdGs</dc:identifier>
</cp:coreProperties>
</file>