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303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0100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6980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1463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7853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0700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7965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706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793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3380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07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842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8565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558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623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596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9C483-04C2-4845-A780-EA9743F1F400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51E9F4-9A77-491D-AF78-F0E4385F81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562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9D7778-BC28-D81A-85BB-A141FE6EEF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46" y="1737360"/>
            <a:ext cx="8531057" cy="1691640"/>
          </a:xfrm>
        </p:spPr>
        <p:txBody>
          <a:bodyPr>
            <a:normAutofit/>
          </a:bodyPr>
          <a:lstStyle/>
          <a:p>
            <a:r>
              <a:rPr lang="el-GR" sz="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Νομική Μετάφραση</a:t>
            </a:r>
            <a:b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Σύντομη παρουσίαση του Δικαίου 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5C8B176-AC7B-E776-9444-1C3245DC82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Ε’ Εξάμηνο </a:t>
            </a:r>
          </a:p>
          <a:p>
            <a:r>
              <a:rPr lang="el-GR" dirty="0"/>
              <a:t>ΤΞΓΜΔ </a:t>
            </a:r>
          </a:p>
          <a:p>
            <a:r>
              <a:rPr lang="el-GR" dirty="0"/>
              <a:t>Σταυρούλα </a:t>
            </a:r>
            <a:r>
              <a:rPr lang="el-GR" dirty="0" err="1"/>
              <a:t>Βράιλα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6799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7FB6AF-55E9-E84A-EFCE-738373933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412955"/>
            <a:ext cx="9144000" cy="1012569"/>
          </a:xfrm>
        </p:spPr>
        <p:txBody>
          <a:bodyPr>
            <a:normAutofit/>
          </a:bodyPr>
          <a:lstStyle/>
          <a:p>
            <a:pPr algn="l"/>
            <a:r>
              <a:rPr lang="el-GR" sz="4000" b="1" dirty="0">
                <a:solidFill>
                  <a:schemeClr val="accent2">
                    <a:lumMod val="50000"/>
                  </a:schemeClr>
                </a:solidFill>
              </a:rPr>
              <a:t>9. Δικονομικό Δίκαιο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A412816-231B-976D-6F8C-8CECC4F1E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897" y="1773238"/>
            <a:ext cx="8868698" cy="1655762"/>
          </a:xfrm>
        </p:spPr>
        <p:txBody>
          <a:bodyPr>
            <a:noAutofit/>
          </a:bodyPr>
          <a:lstStyle/>
          <a:p>
            <a:pPr algn="l"/>
            <a:r>
              <a:rPr lang="el-GR" dirty="0">
                <a:solidFill>
                  <a:schemeClr val="tx1"/>
                </a:solidFill>
              </a:rPr>
              <a:t>Το Δικονομικό Δίκαιο καθορίζει τους κανόνες για τη διεξαγωγή των δικών. Περιλαμβάνει: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Την Πολιτική Δικονομία (για αστικές και εμπορικές υποθέσεις)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Την Ποινική Δικονομία (για ποινικές υποθέσεις)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Τη Διοικητική Δικονομία (για διοικητικές διαφορές)</a:t>
            </a:r>
          </a:p>
          <a:p>
            <a:pPr algn="l"/>
            <a:r>
              <a:rPr lang="el-GR" dirty="0">
                <a:solidFill>
                  <a:schemeClr val="tx1"/>
                </a:solidFill>
              </a:rPr>
              <a:t>Βασικοί όροι: αγωγή, ένδικα μέσα, απόδειξη, δικαστική απόφαση, έφεση, αναίρεση</a:t>
            </a:r>
          </a:p>
        </p:txBody>
      </p:sp>
    </p:spTree>
    <p:extLst>
      <p:ext uri="{BB962C8B-B14F-4D97-AF65-F5344CB8AC3E}">
        <p14:creationId xmlns:p14="http://schemas.microsoft.com/office/powerpoint/2010/main" val="463569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7FB6AF-55E9-E84A-EFCE-738373933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412955"/>
            <a:ext cx="9144000" cy="1012569"/>
          </a:xfrm>
        </p:spPr>
        <p:txBody>
          <a:bodyPr>
            <a:normAutofit/>
          </a:bodyPr>
          <a:lstStyle/>
          <a:p>
            <a:pPr algn="l"/>
            <a:r>
              <a:rPr lang="el-GR" sz="4000" b="1" dirty="0">
                <a:solidFill>
                  <a:schemeClr val="accent2">
                    <a:lumMod val="50000"/>
                  </a:schemeClr>
                </a:solidFill>
              </a:rPr>
              <a:t>10. Φορολογικό Δίκαιο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A412816-231B-976D-6F8C-8CECC4F1E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897" y="1773238"/>
            <a:ext cx="8868698" cy="1655762"/>
          </a:xfrm>
        </p:spPr>
        <p:txBody>
          <a:bodyPr>
            <a:noAutofit/>
          </a:bodyPr>
          <a:lstStyle/>
          <a:p>
            <a:pPr algn="l"/>
            <a:r>
              <a:rPr lang="el-GR" dirty="0">
                <a:solidFill>
                  <a:schemeClr val="tx1"/>
                </a:solidFill>
              </a:rPr>
              <a:t>Το Φορολογικό Δίκαιο ρυθμίζει τη φορολόγηση φυσικών και νομικών προσώπων. Καλύπτει: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Τη φορολογία εισοδήματος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Τη φορολογία κεφαλαίου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Τους έμμεσους φόρους (π.χ. ΦΠΑ)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Τις φορολογικές διαδικασίες και κυρώσεις</a:t>
            </a:r>
          </a:p>
          <a:p>
            <a:pPr algn="l"/>
            <a:r>
              <a:rPr lang="el-GR" dirty="0">
                <a:solidFill>
                  <a:schemeClr val="tx1"/>
                </a:solidFill>
              </a:rPr>
              <a:t>Βασικοί όροι: φορολογητέα ύλη, φορολογικός συντελεστής, </a:t>
            </a:r>
            <a:r>
              <a:rPr lang="el-GR" dirty="0" err="1">
                <a:solidFill>
                  <a:schemeClr val="tx1"/>
                </a:solidFill>
              </a:rPr>
              <a:t>φοροαποφυγή</a:t>
            </a:r>
            <a:r>
              <a:rPr lang="el-GR" dirty="0">
                <a:solidFill>
                  <a:schemeClr val="tx1"/>
                </a:solidFill>
              </a:rPr>
              <a:t>, φοροδιαφυγή, φορολογική δήλωση</a:t>
            </a:r>
          </a:p>
        </p:txBody>
      </p:sp>
    </p:spTree>
    <p:extLst>
      <p:ext uri="{BB962C8B-B14F-4D97-AF65-F5344CB8AC3E}">
        <p14:creationId xmlns:p14="http://schemas.microsoft.com/office/powerpoint/2010/main" val="885521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7FB6AF-55E9-E84A-EFCE-738373933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412955"/>
            <a:ext cx="9144000" cy="1012569"/>
          </a:xfrm>
        </p:spPr>
        <p:txBody>
          <a:bodyPr>
            <a:normAutofit/>
          </a:bodyPr>
          <a:lstStyle/>
          <a:p>
            <a:pPr algn="l"/>
            <a:r>
              <a:rPr lang="el-GR" sz="4000" b="1" dirty="0">
                <a:solidFill>
                  <a:schemeClr val="accent2">
                    <a:lumMod val="50000"/>
                  </a:schemeClr>
                </a:solidFill>
              </a:rPr>
              <a:t>Νομική Μετάφραση και Προκλήσεις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A412816-231B-976D-6F8C-8CECC4F1E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0490" y="1542922"/>
            <a:ext cx="9330813" cy="3772156"/>
          </a:xfrm>
        </p:spPr>
        <p:txBody>
          <a:bodyPr>
            <a:no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Ορολογική Ακρίβεια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Η ακριβής απόδοση νομικών όρων που μπορεί να μην έχουν ακριβές αντίστοιχο στη γλώσσα-στόχο.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Διαφορές Νομικών Συστημάτων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Η γεφύρωση των διαφορών μεταξύ διαφορετικών νομικών συστημάτων (π.χ. αστικό δίκαιο </a:t>
            </a:r>
            <a:r>
              <a:rPr kumimoji="0" lang="el-GR" altLang="el-G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vs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κοινό δίκαιο).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Πολιτισμικές Διαφορές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Η κατανόηση και μετάφραση εννοιών που είναι βαθιά ριζωμένες στον πολιτισμό της χώρας προέλευσης.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Συντακτική Πολυπλοκότητα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Η διαχείριση περίπλοκων συντακτικών δομών που είναι συχνές σε νομικά κείμενα.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Διατήρηση του Ύφους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Η διατήρηση του επίσημου και αυστηρού ύφους των νομικών κειμένων.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Ασάφεια και Αμφισημία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Η σωστή ερμηνεία και μετάφραση ασαφών ή αμφίσημων διατυπώσεων.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Νομική Ισχύς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Η διασφάλιση ότι η μετάφραση διατηρεί την ίδια νομική ισχύ με το πρωτότυπο.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Συνέπεια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Η διατήρηση της συνέπειας στη χρήση όρων και εκφράσεων σε όλο το κείμενο. </a:t>
            </a:r>
          </a:p>
          <a:p>
            <a:pPr algn="just">
              <a:lnSpc>
                <a:spcPct val="150000"/>
              </a:lnSpc>
            </a:pPr>
            <a:endParaRPr lang="el-GR" sz="16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l-GR" sz="16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l-GR" sz="16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l-GR" sz="16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l-G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06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7FB6AF-55E9-E84A-EFCE-738373933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6" y="353961"/>
            <a:ext cx="9144000" cy="1012569"/>
          </a:xfrm>
        </p:spPr>
        <p:txBody>
          <a:bodyPr>
            <a:normAutofit/>
          </a:bodyPr>
          <a:lstStyle/>
          <a:p>
            <a:pPr algn="l"/>
            <a:r>
              <a:rPr lang="el-GR" sz="4000" b="1" dirty="0">
                <a:solidFill>
                  <a:schemeClr val="accent2">
                    <a:lumMod val="50000"/>
                  </a:schemeClr>
                </a:solidFill>
              </a:rPr>
              <a:t>1. Συνταγματικό Δίκαιο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A412816-231B-976D-6F8C-8CECC4F1E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897" y="1773238"/>
            <a:ext cx="8868698" cy="1655762"/>
          </a:xfrm>
        </p:spPr>
        <p:txBody>
          <a:bodyPr>
            <a:noAutofit/>
          </a:bodyPr>
          <a:lstStyle/>
          <a:p>
            <a:pPr algn="just"/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Συνταγματικό Δίκαιο αποτελεί τον θεμέλιο λίθο του νομικού συστήματος. Περιλαμβάνει: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Τους βασικούς κανόνες οργάνωσης και λειτουργίας του κράτους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Τα θεμελιώδη δικαιώματα και τις ελευθερίες των πολιτών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Τη δομή και τις αρμοδιότητες των κρατικών οργάνων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Τις διαδικασίες νομοθέτησης και αναθεώρησης του Συντάγματος</a:t>
            </a:r>
          </a:p>
          <a:p>
            <a:pPr algn="just"/>
            <a:r>
              <a:rPr lang="el-G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Βασικοί όροι: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Σύνταγμα, διάκριση εξουσιών, κοινοβουλευτισμός, συνταγματικότητα νόμων</a:t>
            </a:r>
          </a:p>
        </p:txBody>
      </p:sp>
    </p:spTree>
    <p:extLst>
      <p:ext uri="{BB962C8B-B14F-4D97-AF65-F5344CB8AC3E}">
        <p14:creationId xmlns:p14="http://schemas.microsoft.com/office/powerpoint/2010/main" val="4159353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7FB6AF-55E9-E84A-EFCE-738373933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412955"/>
            <a:ext cx="9144000" cy="1012569"/>
          </a:xfrm>
        </p:spPr>
        <p:txBody>
          <a:bodyPr>
            <a:normAutofit/>
          </a:bodyPr>
          <a:lstStyle/>
          <a:p>
            <a:pPr algn="l"/>
            <a:r>
              <a:rPr lang="el-GR" sz="4000" b="1" dirty="0">
                <a:solidFill>
                  <a:schemeClr val="accent2">
                    <a:lumMod val="50000"/>
                  </a:schemeClr>
                </a:solidFill>
              </a:rPr>
              <a:t>2. Διοικητικό Δίκαιο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A412816-231B-976D-6F8C-8CECC4F1E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897" y="1773238"/>
            <a:ext cx="8868698" cy="1655762"/>
          </a:xfrm>
        </p:spPr>
        <p:txBody>
          <a:bodyPr>
            <a:noAutofit/>
          </a:bodyPr>
          <a:lstStyle/>
          <a:p>
            <a:pPr algn="l"/>
            <a:r>
              <a:rPr lang="el-GR" dirty="0">
                <a:solidFill>
                  <a:schemeClr val="tx1"/>
                </a:solidFill>
              </a:rPr>
              <a:t>Το Διοικητικό Δίκαιο ρυθμίζει τη λειτουργία της δημόσιας διοίκησης. Καλύπτει: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Την οργάνωση και λειτουργία των δημόσιων υπηρεσιών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Τις σχέσεις μεταξύ κράτους και πολιτών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Τον έλεγχο της νομιμότητας των διοικητικών πράξεων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Τη διοικητική δικαιοσύνη</a:t>
            </a:r>
          </a:p>
          <a:p>
            <a:pPr algn="l"/>
            <a:r>
              <a:rPr lang="el-GR" b="1" dirty="0">
                <a:solidFill>
                  <a:schemeClr val="tx1"/>
                </a:solidFill>
              </a:rPr>
              <a:t>Βασικοί όροι: </a:t>
            </a:r>
            <a:r>
              <a:rPr lang="el-GR" dirty="0">
                <a:solidFill>
                  <a:schemeClr val="tx1"/>
                </a:solidFill>
              </a:rPr>
              <a:t>διοικητική πράξη, δημόσιος υπάλληλος, διοικητική προσφυγή, Συμβούλιο της Επικρατείας</a:t>
            </a:r>
          </a:p>
        </p:txBody>
      </p:sp>
    </p:spTree>
    <p:extLst>
      <p:ext uri="{BB962C8B-B14F-4D97-AF65-F5344CB8AC3E}">
        <p14:creationId xmlns:p14="http://schemas.microsoft.com/office/powerpoint/2010/main" val="2923597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7FB6AF-55E9-E84A-EFCE-738373933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412955"/>
            <a:ext cx="9144000" cy="1012569"/>
          </a:xfrm>
        </p:spPr>
        <p:txBody>
          <a:bodyPr>
            <a:normAutofit/>
          </a:bodyPr>
          <a:lstStyle/>
          <a:p>
            <a:pPr algn="l"/>
            <a:r>
              <a:rPr lang="el-GR" sz="4000" b="1" dirty="0">
                <a:solidFill>
                  <a:schemeClr val="accent2">
                    <a:lumMod val="50000"/>
                  </a:schemeClr>
                </a:solidFill>
              </a:rPr>
              <a:t>3. Ποινικό Δίκαιο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A412816-231B-976D-6F8C-8CECC4F1E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897" y="1773238"/>
            <a:ext cx="8868698" cy="1655762"/>
          </a:xfrm>
        </p:spPr>
        <p:txBody>
          <a:bodyPr>
            <a:noAutofit/>
          </a:bodyPr>
          <a:lstStyle/>
          <a:p>
            <a:pPr algn="l"/>
            <a:r>
              <a:rPr lang="el-GR" dirty="0">
                <a:solidFill>
                  <a:schemeClr val="tx1"/>
                </a:solidFill>
              </a:rPr>
              <a:t>Το Ποινικό Δίκαιο ασχολείται με τον καθορισμό και την τιμωρία των εγκλημάτων. Περιλαμβάνει: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Τον ορισμό των αξιόποινων πράξεων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Τις προβλεπόμενες ποινές για κάθε έγκλημα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Τις αρχές της ποινικής ευθύνης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Τους λόγους άρσης του αδίκου ή του καταλογισμού</a:t>
            </a:r>
          </a:p>
          <a:p>
            <a:pPr algn="l"/>
            <a:r>
              <a:rPr lang="el-GR" b="1" dirty="0">
                <a:solidFill>
                  <a:schemeClr val="tx1"/>
                </a:solidFill>
              </a:rPr>
              <a:t>Βασικοί όροι: </a:t>
            </a:r>
            <a:r>
              <a:rPr lang="el-GR" dirty="0">
                <a:solidFill>
                  <a:schemeClr val="tx1"/>
                </a:solidFill>
              </a:rPr>
              <a:t>έγκλημα, ποινή, υπαιτιότητα, αυτουργός, συνεργός, απόπειρα</a:t>
            </a:r>
          </a:p>
        </p:txBody>
      </p:sp>
    </p:spTree>
    <p:extLst>
      <p:ext uri="{BB962C8B-B14F-4D97-AF65-F5344CB8AC3E}">
        <p14:creationId xmlns:p14="http://schemas.microsoft.com/office/powerpoint/2010/main" val="2664485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7FB6AF-55E9-E84A-EFCE-738373933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412955"/>
            <a:ext cx="9144000" cy="1012569"/>
          </a:xfrm>
        </p:spPr>
        <p:txBody>
          <a:bodyPr>
            <a:normAutofit/>
          </a:bodyPr>
          <a:lstStyle/>
          <a:p>
            <a:pPr algn="l"/>
            <a:r>
              <a:rPr lang="el-GR" sz="4000" b="1" dirty="0">
                <a:solidFill>
                  <a:schemeClr val="accent2">
                    <a:lumMod val="50000"/>
                  </a:schemeClr>
                </a:solidFill>
              </a:rPr>
              <a:t>4. Αστικό Δίκαιο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A412816-231B-976D-6F8C-8CECC4F1E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897" y="1773238"/>
            <a:ext cx="8868698" cy="1655762"/>
          </a:xfrm>
        </p:spPr>
        <p:txBody>
          <a:bodyPr>
            <a:noAutofit/>
          </a:bodyPr>
          <a:lstStyle/>
          <a:p>
            <a:pPr algn="l"/>
            <a:r>
              <a:rPr lang="el-GR" dirty="0">
                <a:solidFill>
                  <a:schemeClr val="tx1"/>
                </a:solidFill>
              </a:rPr>
              <a:t>Το Αστικό Δίκαιο ρυθμίζει τις σχέσεις μεταξύ ιδιωτών. Καλύπτει: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Γενικό Μέρος (νομικά πρόσωπα, δικαιοπραξίες)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Ενοχικό Δίκαιο (συμβάσεις, αδικοπραξίες)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Εμπράγματο Δίκαιο (κυριότητα, δουλείες)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Οικογενειακό Δίκαιο (γάμος, διαζύγιο, επιμέλεια τέκνων)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Κληρονομικό Δίκαιο (διαθήκες, εξ αδιαθέτου διαδοχή)</a:t>
            </a:r>
          </a:p>
          <a:p>
            <a:pPr algn="l"/>
            <a:r>
              <a:rPr lang="el-GR" dirty="0">
                <a:solidFill>
                  <a:schemeClr val="tx1"/>
                </a:solidFill>
              </a:rPr>
              <a:t>Βασικοί όροι: δικαιοπραξία, ενοχή, κυριότητα, αγωγή, διαζύγιο, διαθήκη</a:t>
            </a:r>
          </a:p>
        </p:txBody>
      </p:sp>
    </p:spTree>
    <p:extLst>
      <p:ext uri="{BB962C8B-B14F-4D97-AF65-F5344CB8AC3E}">
        <p14:creationId xmlns:p14="http://schemas.microsoft.com/office/powerpoint/2010/main" val="2468180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7FB6AF-55E9-E84A-EFCE-738373933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412955"/>
            <a:ext cx="9144000" cy="1012569"/>
          </a:xfrm>
        </p:spPr>
        <p:txBody>
          <a:bodyPr>
            <a:normAutofit/>
          </a:bodyPr>
          <a:lstStyle/>
          <a:p>
            <a:pPr algn="l"/>
            <a:r>
              <a:rPr lang="el-GR" sz="4000" b="1" dirty="0">
                <a:solidFill>
                  <a:schemeClr val="accent2">
                    <a:lumMod val="50000"/>
                  </a:schemeClr>
                </a:solidFill>
              </a:rPr>
              <a:t>5. Εμπορικό Δίκαιο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A412816-231B-976D-6F8C-8CECC4F1E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897" y="1773238"/>
            <a:ext cx="8868698" cy="1655762"/>
          </a:xfrm>
        </p:spPr>
        <p:txBody>
          <a:bodyPr>
            <a:noAutofit/>
          </a:bodyPr>
          <a:lstStyle/>
          <a:p>
            <a:pPr algn="l"/>
            <a:r>
              <a:rPr lang="el-GR" dirty="0">
                <a:solidFill>
                  <a:schemeClr val="tx1"/>
                </a:solidFill>
              </a:rPr>
              <a:t>Το Εμπορικό Δίκαιο αφορά τις εμπορικές συναλλαγές και τη λειτουργία των επιχειρήσεων. Περιλαμβάνει: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δίκαιο των εμπορικών εταιρειών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δίκαιο των αξιογράφων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πτωχευτικό δίκαιο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δίκαιο του ανταγωνισμού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δίκαιο της βιομηχανικής ιδιοκτησίας</a:t>
            </a:r>
          </a:p>
          <a:p>
            <a:pPr algn="l"/>
            <a:r>
              <a:rPr lang="el-GR" dirty="0">
                <a:solidFill>
                  <a:schemeClr val="tx1"/>
                </a:solidFill>
              </a:rPr>
              <a:t>Βασικοί όροι: εμπορική εταιρεία, συναλλαγματική, πτώχευση, αθέμιτος ανταγωνισμός, εμπορικό σήμα</a:t>
            </a:r>
          </a:p>
        </p:txBody>
      </p:sp>
    </p:spTree>
    <p:extLst>
      <p:ext uri="{BB962C8B-B14F-4D97-AF65-F5344CB8AC3E}">
        <p14:creationId xmlns:p14="http://schemas.microsoft.com/office/powerpoint/2010/main" val="47615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7FB6AF-55E9-E84A-EFCE-738373933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412955"/>
            <a:ext cx="9144000" cy="1012569"/>
          </a:xfrm>
        </p:spPr>
        <p:txBody>
          <a:bodyPr>
            <a:normAutofit/>
          </a:bodyPr>
          <a:lstStyle/>
          <a:p>
            <a:pPr algn="l"/>
            <a:r>
              <a:rPr lang="el-GR" sz="4000" b="1" dirty="0">
                <a:solidFill>
                  <a:schemeClr val="accent2">
                    <a:lumMod val="50000"/>
                  </a:schemeClr>
                </a:solidFill>
              </a:rPr>
              <a:t>6. Εργατικό Δίκαιο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A412816-231B-976D-6F8C-8CECC4F1E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897" y="1773238"/>
            <a:ext cx="8868698" cy="1655762"/>
          </a:xfrm>
        </p:spPr>
        <p:txBody>
          <a:bodyPr>
            <a:noAutofit/>
          </a:bodyPr>
          <a:lstStyle/>
          <a:p>
            <a:pPr algn="l"/>
            <a:r>
              <a:rPr lang="el-GR" dirty="0">
                <a:solidFill>
                  <a:schemeClr val="tx1"/>
                </a:solidFill>
              </a:rPr>
              <a:t>Το Εργατικό Δίκαιο ρυθμίζει τις σχέσεις μεταξύ εργοδοτών και εργαζομένων. Καλύπτει: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Τη σύμβαση εργασίας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Τις συλλογικές συμβάσεις εργασίας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Τα δικαιώματα και τις υποχρεώσεις εργοδοτών και εργαζομένων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Την κοινωνική ασφάλιση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Τα εργατικά ατυχήματα</a:t>
            </a:r>
          </a:p>
          <a:p>
            <a:pPr algn="l"/>
            <a:r>
              <a:rPr lang="el-GR" dirty="0">
                <a:solidFill>
                  <a:schemeClr val="tx1"/>
                </a:solidFill>
              </a:rPr>
              <a:t>Βασικοί όροι: σύμβαση εργασίας, απόλυση, συνδικαλισμός, απεργία, εργατικό ατύχημα</a:t>
            </a:r>
          </a:p>
        </p:txBody>
      </p:sp>
    </p:spTree>
    <p:extLst>
      <p:ext uri="{BB962C8B-B14F-4D97-AF65-F5344CB8AC3E}">
        <p14:creationId xmlns:p14="http://schemas.microsoft.com/office/powerpoint/2010/main" val="1202474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7FB6AF-55E9-E84A-EFCE-738373933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412955"/>
            <a:ext cx="9144000" cy="1012569"/>
          </a:xfrm>
        </p:spPr>
        <p:txBody>
          <a:bodyPr>
            <a:normAutofit/>
          </a:bodyPr>
          <a:lstStyle/>
          <a:p>
            <a:pPr algn="l"/>
            <a:r>
              <a:rPr lang="el-GR" sz="4000" b="1" dirty="0">
                <a:solidFill>
                  <a:schemeClr val="accent2">
                    <a:lumMod val="50000"/>
                  </a:schemeClr>
                </a:solidFill>
              </a:rPr>
              <a:t>7. Διεθνές Δίκαιο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A412816-231B-976D-6F8C-8CECC4F1E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897" y="1773238"/>
            <a:ext cx="8868698" cy="1655762"/>
          </a:xfrm>
        </p:spPr>
        <p:txBody>
          <a:bodyPr>
            <a:noAutofit/>
          </a:bodyPr>
          <a:lstStyle/>
          <a:p>
            <a:pPr algn="l"/>
            <a:r>
              <a:rPr lang="el-GR" dirty="0">
                <a:solidFill>
                  <a:schemeClr val="tx1"/>
                </a:solidFill>
              </a:rPr>
              <a:t>Το Διεθνές Δίκαιο καθορίζει τους κανόνες που διέπουν τις σχέσεις μεταξύ κρατών και διεθνών οργανισμών. Περιλαμβάνει: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Δημόσιο Διεθνές Δίκαιο (σχέσεις μεταξύ κρατών)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Ιδιωτικό Διεθνές Δίκαιο (διασυνοριακές ιδιωτικές σχέσεις)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Διεθνές Ανθρωπιστικό Δίκαιο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Διεθνές Ποινικό Δίκαιο</a:t>
            </a:r>
          </a:p>
          <a:p>
            <a:pPr algn="l"/>
            <a:r>
              <a:rPr lang="el-GR" dirty="0">
                <a:solidFill>
                  <a:schemeClr val="tx1"/>
                </a:solidFill>
              </a:rPr>
              <a:t>Βασικοί όροι: διεθνής συνθήκη, διπλωματικές σχέσεις, εγκλήματα πολέμου, ΟΗΕ</a:t>
            </a:r>
          </a:p>
        </p:txBody>
      </p:sp>
    </p:spTree>
    <p:extLst>
      <p:ext uri="{BB962C8B-B14F-4D97-AF65-F5344CB8AC3E}">
        <p14:creationId xmlns:p14="http://schemas.microsoft.com/office/powerpoint/2010/main" val="2602121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7FB6AF-55E9-E84A-EFCE-738373933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412955"/>
            <a:ext cx="9144000" cy="1012569"/>
          </a:xfrm>
        </p:spPr>
        <p:txBody>
          <a:bodyPr>
            <a:normAutofit/>
          </a:bodyPr>
          <a:lstStyle/>
          <a:p>
            <a:pPr algn="l"/>
            <a:r>
              <a:rPr lang="el-GR" sz="4000" b="1" dirty="0">
                <a:solidFill>
                  <a:schemeClr val="accent2">
                    <a:lumMod val="50000"/>
                  </a:schemeClr>
                </a:solidFill>
              </a:rPr>
              <a:t>8. Ευρωπαϊκό Δίκαιο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A412816-231B-976D-6F8C-8CECC4F1E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897" y="1773238"/>
            <a:ext cx="8868698" cy="1655762"/>
          </a:xfrm>
        </p:spPr>
        <p:txBody>
          <a:bodyPr>
            <a:noAutofit/>
          </a:bodyPr>
          <a:lstStyle/>
          <a:p>
            <a:pPr algn="l"/>
            <a:r>
              <a:rPr lang="el-GR" dirty="0">
                <a:solidFill>
                  <a:schemeClr val="tx1"/>
                </a:solidFill>
              </a:rPr>
              <a:t>Το Ευρωπαϊκό Δίκαιο αφορά τους κανόνες που ισχύουν στο πλαίσιο της Ευρωπαϊκής Ένωσης. Καλύπτει: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πρωτογενές δίκαιο (ιδρυτικές συνθήκες)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παράγωγο δίκαιο (κανονισμοί, οδηγίες, αποφάσεις)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Τη νομολογία του Δικαστηρίου της Ευρωπαϊκής Ένωσης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Τις τέσσερις θεμελιώδεις ελευθερίες της ΕΕ</a:t>
            </a:r>
          </a:p>
          <a:p>
            <a:pPr algn="l"/>
            <a:r>
              <a:rPr lang="el-GR" dirty="0">
                <a:solidFill>
                  <a:schemeClr val="tx1"/>
                </a:solidFill>
              </a:rPr>
              <a:t>Βασικοί όροι: Συνθήκη για τη λειτουργία της ΕΕ, Κανονισμός, Οδηγία, άμεσο αποτέλεσμα, υπεροχή του </a:t>
            </a:r>
            <a:r>
              <a:rPr lang="el-GR" dirty="0" err="1">
                <a:solidFill>
                  <a:schemeClr val="tx1"/>
                </a:solidFill>
              </a:rPr>
              <a:t>ενωσιακού</a:t>
            </a:r>
            <a:r>
              <a:rPr lang="el-GR" dirty="0">
                <a:solidFill>
                  <a:schemeClr val="tx1"/>
                </a:solidFill>
              </a:rPr>
              <a:t> δικαίου</a:t>
            </a:r>
          </a:p>
        </p:txBody>
      </p:sp>
    </p:spTree>
    <p:extLst>
      <p:ext uri="{BB962C8B-B14F-4D97-AF65-F5344CB8AC3E}">
        <p14:creationId xmlns:p14="http://schemas.microsoft.com/office/powerpoint/2010/main" val="1074974284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Κόκκινο βιολετί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752</Words>
  <Application>Microsoft Office PowerPoint</Application>
  <PresentationFormat>Ευρεία οθόνη</PresentationFormat>
  <Paragraphs>88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Όψη</vt:lpstr>
      <vt:lpstr>Νομική Μετάφραση Σύντομη παρουσίαση του Δικαίου  </vt:lpstr>
      <vt:lpstr>1. Συνταγματικό Δίκαιο</vt:lpstr>
      <vt:lpstr>2. Διοικητικό Δίκαιο</vt:lpstr>
      <vt:lpstr>3. Ποινικό Δίκαιο</vt:lpstr>
      <vt:lpstr>4. Αστικό Δίκαιο</vt:lpstr>
      <vt:lpstr>5. Εμπορικό Δίκαιο</vt:lpstr>
      <vt:lpstr>6. Εργατικό Δίκαιο</vt:lpstr>
      <vt:lpstr>7. Διεθνές Δίκαιο</vt:lpstr>
      <vt:lpstr>8. Ευρωπαϊκό Δίκαιο</vt:lpstr>
      <vt:lpstr>9. Δικονομικό Δίκαιο</vt:lpstr>
      <vt:lpstr>10. Φορολογικό Δίκαιο</vt:lpstr>
      <vt:lpstr>Νομική Μετάφραση και Προκλήσεις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STAVROULA VRAILA</dc:creator>
  <cp:lastModifiedBy>STAVROULA VRAILA</cp:lastModifiedBy>
  <cp:revision>3</cp:revision>
  <dcterms:created xsi:type="dcterms:W3CDTF">2024-10-14T22:56:53Z</dcterms:created>
  <dcterms:modified xsi:type="dcterms:W3CDTF">2024-10-15T10:11:38Z</dcterms:modified>
</cp:coreProperties>
</file>