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87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9C483-04C2-4845-A780-EA9743F1F400}" type="datetimeFigureOut">
              <a:rPr lang="el-GR" smtClean="0"/>
              <a:t>15/10/2024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1E9F4-9A77-491D-AF78-F0E4385F814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530319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Τίτλος και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9C483-04C2-4845-A780-EA9743F1F400}" type="datetimeFigureOut">
              <a:rPr lang="el-GR" smtClean="0"/>
              <a:t>15/10/2024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1E9F4-9A77-491D-AF78-F0E4385F814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101002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Εισαγωγικά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9C483-04C2-4845-A780-EA9743F1F400}" type="datetimeFigureOut">
              <a:rPr lang="el-GR" smtClean="0"/>
              <a:t>15/10/2024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1E9F4-9A77-491D-AF78-F0E4385F814C}" type="slidenum">
              <a:rPr lang="el-GR" smtClean="0"/>
              <a:t>‹#›</a:t>
            </a:fld>
            <a:endParaRPr lang="el-GR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569802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9C483-04C2-4845-A780-EA9743F1F400}" type="datetimeFigureOut">
              <a:rPr lang="el-GR" smtClean="0"/>
              <a:t>15/10/2024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1E9F4-9A77-491D-AF78-F0E4385F814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614634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 με φρά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9C483-04C2-4845-A780-EA9743F1F400}" type="datetimeFigureOut">
              <a:rPr lang="el-GR" smtClean="0"/>
              <a:t>15/10/2024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1E9F4-9A77-491D-AF78-F0E4385F814C}" type="slidenum">
              <a:rPr lang="el-GR" smtClean="0"/>
              <a:t>‹#›</a:t>
            </a:fld>
            <a:endParaRPr lang="el-G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878538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ή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9C483-04C2-4845-A780-EA9743F1F400}" type="datetimeFigureOut">
              <a:rPr lang="el-GR" smtClean="0"/>
              <a:t>15/10/2024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1E9F4-9A77-491D-AF78-F0E4385F814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907006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9C483-04C2-4845-A780-EA9743F1F400}" type="datetimeFigureOut">
              <a:rPr lang="el-GR" smtClean="0"/>
              <a:t>15/10/2024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1E9F4-9A77-491D-AF78-F0E4385F814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779655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9C483-04C2-4845-A780-EA9743F1F400}" type="datetimeFigureOut">
              <a:rPr lang="el-GR" smtClean="0"/>
              <a:t>15/10/2024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1E9F4-9A77-491D-AF78-F0E4385F814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370606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9C483-04C2-4845-A780-EA9743F1F400}" type="datetimeFigureOut">
              <a:rPr lang="el-GR" smtClean="0"/>
              <a:t>15/10/2024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1E9F4-9A77-491D-AF78-F0E4385F814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87936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9C483-04C2-4845-A780-EA9743F1F400}" type="datetimeFigureOut">
              <a:rPr lang="el-GR" smtClean="0"/>
              <a:t>15/10/2024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1E9F4-9A77-491D-AF78-F0E4385F814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933802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9C483-04C2-4845-A780-EA9743F1F400}" type="datetimeFigureOut">
              <a:rPr lang="el-GR" smtClean="0"/>
              <a:t>15/10/2024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1E9F4-9A77-491D-AF78-F0E4385F814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10776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9C483-04C2-4845-A780-EA9743F1F400}" type="datetimeFigureOut">
              <a:rPr lang="el-GR" smtClean="0"/>
              <a:t>15/10/2024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1E9F4-9A77-491D-AF78-F0E4385F814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384213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9C483-04C2-4845-A780-EA9743F1F400}" type="datetimeFigureOut">
              <a:rPr lang="el-GR" smtClean="0"/>
              <a:t>15/10/2024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1E9F4-9A77-491D-AF78-F0E4385F814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485657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9C483-04C2-4845-A780-EA9743F1F400}" type="datetimeFigureOut">
              <a:rPr lang="el-GR" smtClean="0"/>
              <a:t>15/10/2024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1E9F4-9A77-491D-AF78-F0E4385F814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855875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9C483-04C2-4845-A780-EA9743F1F400}" type="datetimeFigureOut">
              <a:rPr lang="el-GR" smtClean="0"/>
              <a:t>15/10/2024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1E9F4-9A77-491D-AF78-F0E4385F814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862314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9C483-04C2-4845-A780-EA9743F1F400}" type="datetimeFigureOut">
              <a:rPr lang="el-GR" smtClean="0"/>
              <a:t>15/10/2024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1E9F4-9A77-491D-AF78-F0E4385F814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559650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E9C483-04C2-4845-A780-EA9743F1F400}" type="datetimeFigureOut">
              <a:rPr lang="el-GR" smtClean="0"/>
              <a:t>15/10/2024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651E9F4-9A77-491D-AF78-F0E4385F814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75628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8" r:id="rId1"/>
    <p:sldLayoutId id="2147483879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  <p:sldLayoutId id="2147483889" r:id="rId12"/>
    <p:sldLayoutId id="2147483890" r:id="rId13"/>
    <p:sldLayoutId id="2147483891" r:id="rId14"/>
    <p:sldLayoutId id="2147483892" r:id="rId15"/>
    <p:sldLayoutId id="21474838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89D7778-BC28-D81A-85BB-A141FE6EEF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2946" y="1737360"/>
            <a:ext cx="8531057" cy="1691640"/>
          </a:xfrm>
        </p:spPr>
        <p:txBody>
          <a:bodyPr>
            <a:normAutofit/>
          </a:bodyPr>
          <a:lstStyle/>
          <a:p>
            <a:r>
              <a:rPr lang="el-GR" sz="5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Νομική Μετάφραση</a:t>
            </a:r>
            <a:br>
              <a:rPr lang="el-GR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el-GR" sz="39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Σύντομη παρουσίαση του Δικαίου  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15C8B176-AC7B-E776-9444-1C3245DC824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/>
              <a:t>Ε’ Εξάμηνο </a:t>
            </a:r>
          </a:p>
          <a:p>
            <a:r>
              <a:rPr lang="el-GR" dirty="0"/>
              <a:t>ΤΞΓΜΔ </a:t>
            </a:r>
          </a:p>
          <a:p>
            <a:r>
              <a:rPr lang="el-GR" dirty="0"/>
              <a:t>Σταυρούλα </a:t>
            </a:r>
            <a:r>
              <a:rPr lang="el-GR" dirty="0" err="1"/>
              <a:t>Βράιλα</a:t>
            </a:r>
            <a:r>
              <a:rPr lang="el-G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067996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37FB6AF-55E9-E84A-EFCE-73837393359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43897" y="412955"/>
            <a:ext cx="9144000" cy="1012569"/>
          </a:xfrm>
        </p:spPr>
        <p:txBody>
          <a:bodyPr>
            <a:normAutofit/>
          </a:bodyPr>
          <a:lstStyle/>
          <a:p>
            <a:pPr algn="l"/>
            <a:r>
              <a:rPr lang="el-GR" sz="4000" b="1" dirty="0">
                <a:solidFill>
                  <a:schemeClr val="accent2">
                    <a:lumMod val="50000"/>
                  </a:schemeClr>
                </a:solidFill>
              </a:rPr>
              <a:t>9. Δικονομικό Δίκαιο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9A412816-231B-976D-6F8C-8CECC4F1E8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43897" y="1773238"/>
            <a:ext cx="8868698" cy="1655762"/>
          </a:xfrm>
        </p:spPr>
        <p:txBody>
          <a:bodyPr>
            <a:noAutofit/>
          </a:bodyPr>
          <a:lstStyle/>
          <a:p>
            <a:pPr algn="l"/>
            <a:r>
              <a:rPr lang="el-GR" dirty="0">
                <a:solidFill>
                  <a:schemeClr val="tx1"/>
                </a:solidFill>
              </a:rPr>
              <a:t>Το Δικονομικό Δίκαιο καθορίζει τους κανόνες για τη διεξαγωγή των δικών. Περιλαμβάνει: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l-GR" dirty="0">
                <a:solidFill>
                  <a:schemeClr val="tx1"/>
                </a:solidFill>
              </a:rPr>
              <a:t>Την Πολιτική Δικονομία (για αστικές και εμπορικές υποθέσεις)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l-GR" dirty="0">
                <a:solidFill>
                  <a:schemeClr val="tx1"/>
                </a:solidFill>
              </a:rPr>
              <a:t>Την Ποινική Δικονομία (για ποινικές υποθέσεις)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l-GR" dirty="0">
                <a:solidFill>
                  <a:schemeClr val="tx1"/>
                </a:solidFill>
              </a:rPr>
              <a:t>Τη Διοικητική Δικονομία (για διοικητικές διαφορές)</a:t>
            </a:r>
          </a:p>
          <a:p>
            <a:pPr algn="l"/>
            <a:r>
              <a:rPr lang="el-GR" dirty="0">
                <a:solidFill>
                  <a:schemeClr val="tx1"/>
                </a:solidFill>
              </a:rPr>
              <a:t>Βασικοί όροι: αγωγή, ένδικα μέσα, απόδειξη, δικαστική απόφαση, έφεση, αναίρεση</a:t>
            </a:r>
          </a:p>
        </p:txBody>
      </p:sp>
    </p:spTree>
    <p:extLst>
      <p:ext uri="{BB962C8B-B14F-4D97-AF65-F5344CB8AC3E}">
        <p14:creationId xmlns:p14="http://schemas.microsoft.com/office/powerpoint/2010/main" val="4635690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37FB6AF-55E9-E84A-EFCE-73837393359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43897" y="412955"/>
            <a:ext cx="9144000" cy="1012569"/>
          </a:xfrm>
        </p:spPr>
        <p:txBody>
          <a:bodyPr>
            <a:normAutofit/>
          </a:bodyPr>
          <a:lstStyle/>
          <a:p>
            <a:pPr algn="l"/>
            <a:r>
              <a:rPr lang="el-GR" sz="4000" b="1" dirty="0">
                <a:solidFill>
                  <a:schemeClr val="accent2">
                    <a:lumMod val="50000"/>
                  </a:schemeClr>
                </a:solidFill>
              </a:rPr>
              <a:t>10. Φορολογικό Δίκαιο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9A412816-231B-976D-6F8C-8CECC4F1E8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43897" y="1773238"/>
            <a:ext cx="8868698" cy="1655762"/>
          </a:xfrm>
        </p:spPr>
        <p:txBody>
          <a:bodyPr>
            <a:noAutofit/>
          </a:bodyPr>
          <a:lstStyle/>
          <a:p>
            <a:pPr algn="l"/>
            <a:r>
              <a:rPr lang="el-GR" dirty="0">
                <a:solidFill>
                  <a:schemeClr val="tx1"/>
                </a:solidFill>
              </a:rPr>
              <a:t>Το Φορολογικό Δίκαιο ρυθμίζει τη φορολόγηση φυσικών και νομικών προσώπων. Καλύπτει: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l-GR" dirty="0">
                <a:solidFill>
                  <a:schemeClr val="tx1"/>
                </a:solidFill>
              </a:rPr>
              <a:t>Τη φορολογία εισοδήματος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l-GR" dirty="0">
                <a:solidFill>
                  <a:schemeClr val="tx1"/>
                </a:solidFill>
              </a:rPr>
              <a:t>Τη φορολογία κεφαλαίου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l-GR" dirty="0">
                <a:solidFill>
                  <a:schemeClr val="tx1"/>
                </a:solidFill>
              </a:rPr>
              <a:t>Τους έμμεσους φόρους (π.χ. ΦΠΑ)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l-GR" dirty="0">
                <a:solidFill>
                  <a:schemeClr val="tx1"/>
                </a:solidFill>
              </a:rPr>
              <a:t>Τις φορολογικές διαδικασίες και κυρώσεις</a:t>
            </a:r>
          </a:p>
          <a:p>
            <a:pPr algn="l"/>
            <a:r>
              <a:rPr lang="el-GR" dirty="0">
                <a:solidFill>
                  <a:schemeClr val="tx1"/>
                </a:solidFill>
              </a:rPr>
              <a:t>Βασικοί όροι: φορολογητέα ύλη, φορολογικός συντελεστής, </a:t>
            </a:r>
            <a:r>
              <a:rPr lang="el-GR" dirty="0" err="1">
                <a:solidFill>
                  <a:schemeClr val="tx1"/>
                </a:solidFill>
              </a:rPr>
              <a:t>φοροαποφυγή</a:t>
            </a:r>
            <a:r>
              <a:rPr lang="el-GR" dirty="0">
                <a:solidFill>
                  <a:schemeClr val="tx1"/>
                </a:solidFill>
              </a:rPr>
              <a:t>, φοροδιαφυγή, φορολογική δήλωση</a:t>
            </a:r>
          </a:p>
        </p:txBody>
      </p:sp>
    </p:spTree>
    <p:extLst>
      <p:ext uri="{BB962C8B-B14F-4D97-AF65-F5344CB8AC3E}">
        <p14:creationId xmlns:p14="http://schemas.microsoft.com/office/powerpoint/2010/main" val="8855218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37FB6AF-55E9-E84A-EFCE-73837393359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43897" y="412955"/>
            <a:ext cx="9144000" cy="1012569"/>
          </a:xfrm>
        </p:spPr>
        <p:txBody>
          <a:bodyPr>
            <a:normAutofit/>
          </a:bodyPr>
          <a:lstStyle/>
          <a:p>
            <a:pPr algn="l"/>
            <a:r>
              <a:rPr lang="el-GR" sz="4000" b="1" dirty="0">
                <a:solidFill>
                  <a:schemeClr val="accent2">
                    <a:lumMod val="50000"/>
                  </a:schemeClr>
                </a:solidFill>
              </a:rPr>
              <a:t>Νομική Μετάφραση και Προκλήσεις 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9A412816-231B-976D-6F8C-8CECC4F1E8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0490" y="1542922"/>
            <a:ext cx="9330813" cy="3772156"/>
          </a:xfrm>
        </p:spPr>
        <p:txBody>
          <a:bodyPr>
            <a:no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l-GR" altLang="el-G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Ορολογική Ακρίβεια</a:t>
            </a:r>
            <a:r>
              <a:rPr kumimoji="0" lang="el-GR" altLang="el-GR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: Η ακριβής απόδοση νομικών όρων που μπορεί να μην έχουν ακριβές αντίστοιχο στη γλώσσα-στόχο. </a:t>
            </a: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l-GR" altLang="el-G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Διαφορές Νομικών Συστημάτων</a:t>
            </a:r>
            <a:r>
              <a:rPr kumimoji="0" lang="el-GR" altLang="el-GR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: Η γεφύρωση των διαφορών μεταξύ διαφορετικών νομικών συστημάτων (π.χ. αστικό δίκαιο </a:t>
            </a:r>
            <a:r>
              <a:rPr kumimoji="0" lang="el-GR" altLang="el-GR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vs</a:t>
            </a:r>
            <a:r>
              <a:rPr kumimoji="0" lang="el-GR" altLang="el-GR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. κοινό δίκαιο). </a:t>
            </a: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l-GR" altLang="el-G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Πολιτισμικές Διαφορές</a:t>
            </a:r>
            <a:r>
              <a:rPr kumimoji="0" lang="el-GR" altLang="el-GR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: Η κατανόηση και μετάφραση εννοιών που είναι βαθιά ριζωμένες στον πολιτισμό της χώρας προέλευσης. </a:t>
            </a: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l-GR" altLang="el-G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Συντακτική Πολυπλοκότητα</a:t>
            </a:r>
            <a:r>
              <a:rPr kumimoji="0" lang="el-GR" altLang="el-GR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: Η διαχείριση περίπλοκων συντακτικών δομών που είναι συχνές σε νομικά κείμενα. </a:t>
            </a: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l-GR" altLang="el-G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Διατήρηση του Ύφους</a:t>
            </a:r>
            <a:r>
              <a:rPr kumimoji="0" lang="el-GR" altLang="el-GR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: Η διατήρηση του επίσημου και αυστηρού ύφους των νομικών κειμένων. </a:t>
            </a: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l-GR" altLang="el-G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Ασάφεια και Αμφισημία</a:t>
            </a:r>
            <a:r>
              <a:rPr kumimoji="0" lang="el-GR" altLang="el-GR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: Η σωστή ερμηνεία και μετάφραση ασαφών ή αμφίσημων διατυπώσεων. </a:t>
            </a: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l-GR" altLang="el-G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Νομική Ισχύς</a:t>
            </a:r>
            <a:r>
              <a:rPr kumimoji="0" lang="el-GR" altLang="el-GR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: Η διασφάλιση ότι η μετάφραση διατηρεί την ίδια νομική ισχύ με το πρωτότυπο. </a:t>
            </a: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l-GR" altLang="el-G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Συνέπεια</a:t>
            </a:r>
            <a:r>
              <a:rPr kumimoji="0" lang="el-GR" altLang="el-GR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: Η διατήρηση της συνέπειας στη χρήση όρων και εκφράσεων σε όλο το κείμενο. </a:t>
            </a:r>
          </a:p>
          <a:p>
            <a:pPr algn="just">
              <a:lnSpc>
                <a:spcPct val="150000"/>
              </a:lnSpc>
            </a:pPr>
            <a:endParaRPr lang="el-GR" sz="1600" dirty="0">
              <a:solidFill>
                <a:schemeClr val="tx1"/>
              </a:solidFill>
            </a:endParaRPr>
          </a:p>
          <a:p>
            <a:pPr algn="just">
              <a:lnSpc>
                <a:spcPct val="150000"/>
              </a:lnSpc>
            </a:pPr>
            <a:endParaRPr lang="el-GR" sz="1600" dirty="0">
              <a:solidFill>
                <a:schemeClr val="tx1"/>
              </a:solidFill>
            </a:endParaRPr>
          </a:p>
          <a:p>
            <a:pPr algn="just">
              <a:lnSpc>
                <a:spcPct val="150000"/>
              </a:lnSpc>
            </a:pPr>
            <a:endParaRPr lang="el-GR" sz="1600" dirty="0">
              <a:solidFill>
                <a:schemeClr val="tx1"/>
              </a:solidFill>
            </a:endParaRPr>
          </a:p>
          <a:p>
            <a:pPr algn="just">
              <a:lnSpc>
                <a:spcPct val="150000"/>
              </a:lnSpc>
            </a:pPr>
            <a:endParaRPr lang="el-GR" sz="1600" dirty="0">
              <a:solidFill>
                <a:schemeClr val="tx1"/>
              </a:solidFill>
            </a:endParaRPr>
          </a:p>
          <a:p>
            <a:pPr algn="just">
              <a:lnSpc>
                <a:spcPct val="150000"/>
              </a:lnSpc>
            </a:pPr>
            <a:endParaRPr lang="el-GR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40622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37FB6AF-55E9-E84A-EFCE-73837393359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43896" y="353961"/>
            <a:ext cx="9144000" cy="1012569"/>
          </a:xfrm>
        </p:spPr>
        <p:txBody>
          <a:bodyPr>
            <a:normAutofit/>
          </a:bodyPr>
          <a:lstStyle/>
          <a:p>
            <a:pPr algn="l"/>
            <a:r>
              <a:rPr lang="el-GR" sz="4000" b="1" dirty="0">
                <a:solidFill>
                  <a:schemeClr val="accent2">
                    <a:lumMod val="50000"/>
                  </a:schemeClr>
                </a:solidFill>
              </a:rPr>
              <a:t>1. Συνταγματικό Δίκαιο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9A412816-231B-976D-6F8C-8CECC4F1E8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43897" y="1773238"/>
            <a:ext cx="8868698" cy="1655762"/>
          </a:xfrm>
        </p:spPr>
        <p:txBody>
          <a:bodyPr>
            <a:noAutofit/>
          </a:bodyPr>
          <a:lstStyle/>
          <a:p>
            <a:pPr algn="just"/>
            <a:r>
              <a:rPr lang="el-G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Το Συνταγματικό Δίκαιο αποτελεί τον θεμέλιο λίθο του νομικού συστήματος. Περιλαμβάνει: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l-G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Τους βασικούς κανόνες οργάνωσης και λειτουργίας του κράτους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l-G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Τα θεμελιώδη δικαιώματα και τις ελευθερίες των πολιτών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l-G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Τη δομή και τις αρμοδιότητες των κρατικών οργάνων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l-G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Τις διαδικασίες νομοθέτησης και αναθεώρησης του Συντάγματος</a:t>
            </a:r>
          </a:p>
          <a:p>
            <a:pPr algn="just"/>
            <a:r>
              <a:rPr lang="el-GR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Βασικοί όροι:</a:t>
            </a:r>
            <a:r>
              <a:rPr lang="el-G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Σύνταγμα, διάκριση εξουσιών, κοινοβουλευτισμός, συνταγματικότητα νόμων</a:t>
            </a:r>
          </a:p>
        </p:txBody>
      </p:sp>
    </p:spTree>
    <p:extLst>
      <p:ext uri="{BB962C8B-B14F-4D97-AF65-F5344CB8AC3E}">
        <p14:creationId xmlns:p14="http://schemas.microsoft.com/office/powerpoint/2010/main" val="41593531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37FB6AF-55E9-E84A-EFCE-73837393359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43897" y="412955"/>
            <a:ext cx="9144000" cy="1012569"/>
          </a:xfrm>
        </p:spPr>
        <p:txBody>
          <a:bodyPr>
            <a:normAutofit/>
          </a:bodyPr>
          <a:lstStyle/>
          <a:p>
            <a:pPr algn="l"/>
            <a:r>
              <a:rPr lang="el-GR" sz="4000" b="1" dirty="0">
                <a:solidFill>
                  <a:schemeClr val="accent2">
                    <a:lumMod val="50000"/>
                  </a:schemeClr>
                </a:solidFill>
              </a:rPr>
              <a:t>2. Διοικητικό Δίκαιο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9A412816-231B-976D-6F8C-8CECC4F1E8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43897" y="1773238"/>
            <a:ext cx="8868698" cy="1655762"/>
          </a:xfrm>
        </p:spPr>
        <p:txBody>
          <a:bodyPr>
            <a:noAutofit/>
          </a:bodyPr>
          <a:lstStyle/>
          <a:p>
            <a:pPr algn="l"/>
            <a:r>
              <a:rPr lang="el-GR" dirty="0">
                <a:solidFill>
                  <a:schemeClr val="tx1"/>
                </a:solidFill>
              </a:rPr>
              <a:t>Το Διοικητικό Δίκαιο ρυθμίζει τη λειτουργία της δημόσιας διοίκησης. Καλύπτει: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l-GR" dirty="0">
                <a:solidFill>
                  <a:schemeClr val="tx1"/>
                </a:solidFill>
              </a:rPr>
              <a:t>Την οργάνωση και λειτουργία των δημόσιων υπηρεσιών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l-GR" dirty="0">
                <a:solidFill>
                  <a:schemeClr val="tx1"/>
                </a:solidFill>
              </a:rPr>
              <a:t>Τις σχέσεις μεταξύ κράτους και πολιτών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l-GR" dirty="0">
                <a:solidFill>
                  <a:schemeClr val="tx1"/>
                </a:solidFill>
              </a:rPr>
              <a:t>Τον έλεγχο της νομιμότητας των διοικητικών πράξεων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l-GR" dirty="0">
                <a:solidFill>
                  <a:schemeClr val="tx1"/>
                </a:solidFill>
              </a:rPr>
              <a:t>Τη διοικητική δικαιοσύνη</a:t>
            </a:r>
          </a:p>
          <a:p>
            <a:pPr algn="l"/>
            <a:r>
              <a:rPr lang="el-GR" b="1" dirty="0">
                <a:solidFill>
                  <a:schemeClr val="tx1"/>
                </a:solidFill>
              </a:rPr>
              <a:t>Βασικοί όροι: </a:t>
            </a:r>
            <a:r>
              <a:rPr lang="el-GR" dirty="0">
                <a:solidFill>
                  <a:schemeClr val="tx1"/>
                </a:solidFill>
              </a:rPr>
              <a:t>διοικητική πράξη, δημόσιος υπάλληλος, διοικητική προσφυγή, Συμβούλιο της Επικρατείας</a:t>
            </a:r>
          </a:p>
        </p:txBody>
      </p:sp>
    </p:spTree>
    <p:extLst>
      <p:ext uri="{BB962C8B-B14F-4D97-AF65-F5344CB8AC3E}">
        <p14:creationId xmlns:p14="http://schemas.microsoft.com/office/powerpoint/2010/main" val="29235972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37FB6AF-55E9-E84A-EFCE-73837393359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43897" y="412955"/>
            <a:ext cx="9144000" cy="1012569"/>
          </a:xfrm>
        </p:spPr>
        <p:txBody>
          <a:bodyPr>
            <a:normAutofit/>
          </a:bodyPr>
          <a:lstStyle/>
          <a:p>
            <a:pPr algn="l"/>
            <a:r>
              <a:rPr lang="el-GR" sz="4000" b="1" dirty="0">
                <a:solidFill>
                  <a:schemeClr val="accent2">
                    <a:lumMod val="50000"/>
                  </a:schemeClr>
                </a:solidFill>
              </a:rPr>
              <a:t>3. Ποινικό Δίκαιο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9A412816-231B-976D-6F8C-8CECC4F1E8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43897" y="1773238"/>
            <a:ext cx="8868698" cy="1655762"/>
          </a:xfrm>
        </p:spPr>
        <p:txBody>
          <a:bodyPr>
            <a:noAutofit/>
          </a:bodyPr>
          <a:lstStyle/>
          <a:p>
            <a:pPr algn="l"/>
            <a:r>
              <a:rPr lang="el-GR" dirty="0">
                <a:solidFill>
                  <a:schemeClr val="tx1"/>
                </a:solidFill>
              </a:rPr>
              <a:t>Το Ποινικό Δίκαιο ασχολείται με τον καθορισμό και την τιμωρία των εγκλημάτων. Περιλαμβάνει: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l-GR" dirty="0">
                <a:solidFill>
                  <a:schemeClr val="tx1"/>
                </a:solidFill>
              </a:rPr>
              <a:t>Τον ορισμό των αξιόποινων πράξεων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l-GR" dirty="0">
                <a:solidFill>
                  <a:schemeClr val="tx1"/>
                </a:solidFill>
              </a:rPr>
              <a:t>Τις προβλεπόμενες ποινές για κάθε έγκλημα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l-GR" dirty="0">
                <a:solidFill>
                  <a:schemeClr val="tx1"/>
                </a:solidFill>
              </a:rPr>
              <a:t>Τις αρχές της ποινικής ευθύνης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l-GR" dirty="0">
                <a:solidFill>
                  <a:schemeClr val="tx1"/>
                </a:solidFill>
              </a:rPr>
              <a:t>Τους λόγους άρσης του αδίκου ή του καταλογισμού</a:t>
            </a:r>
          </a:p>
          <a:p>
            <a:pPr algn="l"/>
            <a:r>
              <a:rPr lang="el-GR" b="1" dirty="0">
                <a:solidFill>
                  <a:schemeClr val="tx1"/>
                </a:solidFill>
              </a:rPr>
              <a:t>Βασικοί όροι: </a:t>
            </a:r>
            <a:r>
              <a:rPr lang="el-GR" dirty="0">
                <a:solidFill>
                  <a:schemeClr val="tx1"/>
                </a:solidFill>
              </a:rPr>
              <a:t>έγκλημα, ποινή, υπαιτιότητα, αυτουργός, συνεργός, απόπειρα</a:t>
            </a:r>
          </a:p>
        </p:txBody>
      </p:sp>
    </p:spTree>
    <p:extLst>
      <p:ext uri="{BB962C8B-B14F-4D97-AF65-F5344CB8AC3E}">
        <p14:creationId xmlns:p14="http://schemas.microsoft.com/office/powerpoint/2010/main" val="26644851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37FB6AF-55E9-E84A-EFCE-73837393359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43897" y="412955"/>
            <a:ext cx="9144000" cy="1012569"/>
          </a:xfrm>
        </p:spPr>
        <p:txBody>
          <a:bodyPr>
            <a:normAutofit/>
          </a:bodyPr>
          <a:lstStyle/>
          <a:p>
            <a:pPr algn="l"/>
            <a:r>
              <a:rPr lang="el-GR" sz="4000" b="1" dirty="0">
                <a:solidFill>
                  <a:schemeClr val="accent2">
                    <a:lumMod val="50000"/>
                  </a:schemeClr>
                </a:solidFill>
              </a:rPr>
              <a:t>4. Αστικό Δίκαιο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9A412816-231B-976D-6F8C-8CECC4F1E8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43897" y="1773238"/>
            <a:ext cx="8868698" cy="1655762"/>
          </a:xfrm>
        </p:spPr>
        <p:txBody>
          <a:bodyPr>
            <a:noAutofit/>
          </a:bodyPr>
          <a:lstStyle/>
          <a:p>
            <a:pPr algn="l"/>
            <a:r>
              <a:rPr lang="el-GR" dirty="0">
                <a:solidFill>
                  <a:schemeClr val="tx1"/>
                </a:solidFill>
              </a:rPr>
              <a:t>Το Αστικό Δίκαιο ρυθμίζει τις σχέσεις μεταξύ ιδιωτών. Καλύπτει: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l-GR" dirty="0">
                <a:solidFill>
                  <a:schemeClr val="tx1"/>
                </a:solidFill>
              </a:rPr>
              <a:t>Το Γενικό Μέρος (νομικά πρόσωπα, δικαιοπραξίες)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l-GR" dirty="0">
                <a:solidFill>
                  <a:schemeClr val="tx1"/>
                </a:solidFill>
              </a:rPr>
              <a:t>Το Ενοχικό Δίκαιο (συμβάσεις, αδικοπραξίες)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l-GR" dirty="0">
                <a:solidFill>
                  <a:schemeClr val="tx1"/>
                </a:solidFill>
              </a:rPr>
              <a:t>Το Εμπράγματο Δίκαιο (κυριότητα, δουλείες)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l-GR" dirty="0">
                <a:solidFill>
                  <a:schemeClr val="tx1"/>
                </a:solidFill>
              </a:rPr>
              <a:t>Το Οικογενειακό Δίκαιο (γάμος, διαζύγιο, επιμέλεια τέκνων)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l-GR" dirty="0">
                <a:solidFill>
                  <a:schemeClr val="tx1"/>
                </a:solidFill>
              </a:rPr>
              <a:t>Το Κληρονομικό Δίκαιο (διαθήκες, εξ αδιαθέτου διαδοχή)</a:t>
            </a:r>
          </a:p>
          <a:p>
            <a:pPr algn="l"/>
            <a:r>
              <a:rPr lang="el-GR" dirty="0">
                <a:solidFill>
                  <a:schemeClr val="tx1"/>
                </a:solidFill>
              </a:rPr>
              <a:t>Βασικοί όροι: δικαιοπραξία, ενοχή, κυριότητα, αγωγή, διαζύγιο, διαθήκη</a:t>
            </a:r>
          </a:p>
        </p:txBody>
      </p:sp>
    </p:spTree>
    <p:extLst>
      <p:ext uri="{BB962C8B-B14F-4D97-AF65-F5344CB8AC3E}">
        <p14:creationId xmlns:p14="http://schemas.microsoft.com/office/powerpoint/2010/main" val="24681807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37FB6AF-55E9-E84A-EFCE-73837393359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43897" y="412955"/>
            <a:ext cx="9144000" cy="1012569"/>
          </a:xfrm>
        </p:spPr>
        <p:txBody>
          <a:bodyPr>
            <a:normAutofit/>
          </a:bodyPr>
          <a:lstStyle/>
          <a:p>
            <a:pPr algn="l"/>
            <a:r>
              <a:rPr lang="el-GR" sz="4000" b="1" dirty="0">
                <a:solidFill>
                  <a:schemeClr val="accent2">
                    <a:lumMod val="50000"/>
                  </a:schemeClr>
                </a:solidFill>
              </a:rPr>
              <a:t>5. Εμπορικό Δίκαιο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9A412816-231B-976D-6F8C-8CECC4F1E8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43897" y="1773238"/>
            <a:ext cx="8868698" cy="1655762"/>
          </a:xfrm>
        </p:spPr>
        <p:txBody>
          <a:bodyPr>
            <a:noAutofit/>
          </a:bodyPr>
          <a:lstStyle/>
          <a:p>
            <a:pPr algn="l"/>
            <a:r>
              <a:rPr lang="el-GR" dirty="0">
                <a:solidFill>
                  <a:schemeClr val="tx1"/>
                </a:solidFill>
              </a:rPr>
              <a:t>Το Εμπορικό Δίκαιο αφορά τις εμπορικές συναλλαγές και τη λειτουργία των επιχειρήσεων. Περιλαμβάνει: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l-GR" dirty="0">
                <a:solidFill>
                  <a:schemeClr val="tx1"/>
                </a:solidFill>
              </a:rPr>
              <a:t>Το δίκαιο των εμπορικών εταιρειών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l-GR" dirty="0">
                <a:solidFill>
                  <a:schemeClr val="tx1"/>
                </a:solidFill>
              </a:rPr>
              <a:t>Το δίκαιο των αξιογράφων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l-GR" dirty="0">
                <a:solidFill>
                  <a:schemeClr val="tx1"/>
                </a:solidFill>
              </a:rPr>
              <a:t>Το πτωχευτικό δίκαιο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l-GR" dirty="0">
                <a:solidFill>
                  <a:schemeClr val="tx1"/>
                </a:solidFill>
              </a:rPr>
              <a:t>Το δίκαιο του ανταγωνισμού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l-GR" dirty="0">
                <a:solidFill>
                  <a:schemeClr val="tx1"/>
                </a:solidFill>
              </a:rPr>
              <a:t>Το δίκαιο της βιομηχανικής ιδιοκτησίας</a:t>
            </a:r>
          </a:p>
          <a:p>
            <a:pPr algn="l"/>
            <a:r>
              <a:rPr lang="el-GR" dirty="0">
                <a:solidFill>
                  <a:schemeClr val="tx1"/>
                </a:solidFill>
              </a:rPr>
              <a:t>Βασικοί όροι: εμπορική εταιρεία, συναλλαγματική, πτώχευση, αθέμιτος ανταγωνισμός, εμπορικό σήμα</a:t>
            </a:r>
          </a:p>
        </p:txBody>
      </p:sp>
    </p:spTree>
    <p:extLst>
      <p:ext uri="{BB962C8B-B14F-4D97-AF65-F5344CB8AC3E}">
        <p14:creationId xmlns:p14="http://schemas.microsoft.com/office/powerpoint/2010/main" val="476152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37FB6AF-55E9-E84A-EFCE-73837393359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43897" y="412955"/>
            <a:ext cx="9144000" cy="1012569"/>
          </a:xfrm>
        </p:spPr>
        <p:txBody>
          <a:bodyPr>
            <a:normAutofit/>
          </a:bodyPr>
          <a:lstStyle/>
          <a:p>
            <a:pPr algn="l"/>
            <a:r>
              <a:rPr lang="el-GR" sz="4000" b="1" dirty="0">
                <a:solidFill>
                  <a:schemeClr val="accent2">
                    <a:lumMod val="50000"/>
                  </a:schemeClr>
                </a:solidFill>
              </a:rPr>
              <a:t>6. Εργατικό Δίκαιο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9A412816-231B-976D-6F8C-8CECC4F1E8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43897" y="1773238"/>
            <a:ext cx="8868698" cy="1655762"/>
          </a:xfrm>
        </p:spPr>
        <p:txBody>
          <a:bodyPr>
            <a:noAutofit/>
          </a:bodyPr>
          <a:lstStyle/>
          <a:p>
            <a:pPr algn="l"/>
            <a:r>
              <a:rPr lang="el-GR" dirty="0">
                <a:solidFill>
                  <a:schemeClr val="tx1"/>
                </a:solidFill>
              </a:rPr>
              <a:t>Το Εργατικό Δίκαιο ρυθμίζει τις σχέσεις μεταξύ εργοδοτών και εργαζομένων. Καλύπτει: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l-GR" dirty="0">
                <a:solidFill>
                  <a:schemeClr val="tx1"/>
                </a:solidFill>
              </a:rPr>
              <a:t>Τη σύμβαση εργασίας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l-GR" dirty="0">
                <a:solidFill>
                  <a:schemeClr val="tx1"/>
                </a:solidFill>
              </a:rPr>
              <a:t>Τις συλλογικές συμβάσεις εργασίας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l-GR" dirty="0">
                <a:solidFill>
                  <a:schemeClr val="tx1"/>
                </a:solidFill>
              </a:rPr>
              <a:t>Τα δικαιώματα και τις υποχρεώσεις εργοδοτών και εργαζομένων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l-GR" dirty="0">
                <a:solidFill>
                  <a:schemeClr val="tx1"/>
                </a:solidFill>
              </a:rPr>
              <a:t>Την κοινωνική ασφάλιση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l-GR" dirty="0">
                <a:solidFill>
                  <a:schemeClr val="tx1"/>
                </a:solidFill>
              </a:rPr>
              <a:t>Τα εργατικά ατυχήματα</a:t>
            </a:r>
          </a:p>
          <a:p>
            <a:pPr algn="l"/>
            <a:r>
              <a:rPr lang="el-GR" dirty="0">
                <a:solidFill>
                  <a:schemeClr val="tx1"/>
                </a:solidFill>
              </a:rPr>
              <a:t>Βασικοί όροι: σύμβαση εργασίας, απόλυση, συνδικαλισμός, απεργία, εργατικό ατύχημα</a:t>
            </a:r>
          </a:p>
        </p:txBody>
      </p:sp>
    </p:spTree>
    <p:extLst>
      <p:ext uri="{BB962C8B-B14F-4D97-AF65-F5344CB8AC3E}">
        <p14:creationId xmlns:p14="http://schemas.microsoft.com/office/powerpoint/2010/main" val="12024741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37FB6AF-55E9-E84A-EFCE-73837393359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43897" y="412955"/>
            <a:ext cx="9144000" cy="1012569"/>
          </a:xfrm>
        </p:spPr>
        <p:txBody>
          <a:bodyPr>
            <a:normAutofit/>
          </a:bodyPr>
          <a:lstStyle/>
          <a:p>
            <a:pPr algn="l"/>
            <a:r>
              <a:rPr lang="el-GR" sz="4000" b="1" dirty="0">
                <a:solidFill>
                  <a:schemeClr val="accent2">
                    <a:lumMod val="50000"/>
                  </a:schemeClr>
                </a:solidFill>
              </a:rPr>
              <a:t>7. Διεθνές Δίκαιο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9A412816-231B-976D-6F8C-8CECC4F1E8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43897" y="1773238"/>
            <a:ext cx="8868698" cy="1655762"/>
          </a:xfrm>
        </p:spPr>
        <p:txBody>
          <a:bodyPr>
            <a:noAutofit/>
          </a:bodyPr>
          <a:lstStyle/>
          <a:p>
            <a:pPr algn="l"/>
            <a:r>
              <a:rPr lang="el-GR" dirty="0">
                <a:solidFill>
                  <a:schemeClr val="tx1"/>
                </a:solidFill>
              </a:rPr>
              <a:t>Το Διεθνές Δίκαιο καθορίζει τους κανόνες που διέπουν τις σχέσεις μεταξύ κρατών και διεθνών οργανισμών. Περιλαμβάνει: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l-GR" dirty="0">
                <a:solidFill>
                  <a:schemeClr val="tx1"/>
                </a:solidFill>
              </a:rPr>
              <a:t>Το Δημόσιο Διεθνές Δίκαιο (σχέσεις μεταξύ κρατών)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l-GR" dirty="0">
                <a:solidFill>
                  <a:schemeClr val="tx1"/>
                </a:solidFill>
              </a:rPr>
              <a:t>Το Ιδιωτικό Διεθνές Δίκαιο (διασυνοριακές ιδιωτικές σχέσεις)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l-GR" dirty="0">
                <a:solidFill>
                  <a:schemeClr val="tx1"/>
                </a:solidFill>
              </a:rPr>
              <a:t>Το Διεθνές Ανθρωπιστικό Δίκαιο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l-GR" dirty="0">
                <a:solidFill>
                  <a:schemeClr val="tx1"/>
                </a:solidFill>
              </a:rPr>
              <a:t>Το Διεθνές Ποινικό Δίκαιο</a:t>
            </a:r>
          </a:p>
          <a:p>
            <a:pPr algn="l"/>
            <a:r>
              <a:rPr lang="el-GR" dirty="0">
                <a:solidFill>
                  <a:schemeClr val="tx1"/>
                </a:solidFill>
              </a:rPr>
              <a:t>Βασικοί όροι: διεθνής συνθήκη, διπλωματικές σχέσεις, εγκλήματα πολέμου, ΟΗΕ</a:t>
            </a:r>
          </a:p>
        </p:txBody>
      </p:sp>
    </p:spTree>
    <p:extLst>
      <p:ext uri="{BB962C8B-B14F-4D97-AF65-F5344CB8AC3E}">
        <p14:creationId xmlns:p14="http://schemas.microsoft.com/office/powerpoint/2010/main" val="26021216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37FB6AF-55E9-E84A-EFCE-73837393359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43897" y="412955"/>
            <a:ext cx="9144000" cy="1012569"/>
          </a:xfrm>
        </p:spPr>
        <p:txBody>
          <a:bodyPr>
            <a:normAutofit/>
          </a:bodyPr>
          <a:lstStyle/>
          <a:p>
            <a:pPr algn="l"/>
            <a:r>
              <a:rPr lang="el-GR" sz="4000" b="1" dirty="0">
                <a:solidFill>
                  <a:schemeClr val="accent2">
                    <a:lumMod val="50000"/>
                  </a:schemeClr>
                </a:solidFill>
              </a:rPr>
              <a:t>8. Ευρωπαϊκό Δίκαιο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9A412816-231B-976D-6F8C-8CECC4F1E8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43897" y="1773238"/>
            <a:ext cx="8868698" cy="1655762"/>
          </a:xfrm>
        </p:spPr>
        <p:txBody>
          <a:bodyPr>
            <a:noAutofit/>
          </a:bodyPr>
          <a:lstStyle/>
          <a:p>
            <a:pPr algn="l"/>
            <a:r>
              <a:rPr lang="el-GR" dirty="0">
                <a:solidFill>
                  <a:schemeClr val="tx1"/>
                </a:solidFill>
              </a:rPr>
              <a:t>Το Ευρωπαϊκό Δίκαιο αφορά τους κανόνες που ισχύουν στο πλαίσιο της Ευρωπαϊκής Ένωσης. Καλύπτει: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l-GR" dirty="0">
                <a:solidFill>
                  <a:schemeClr val="tx1"/>
                </a:solidFill>
              </a:rPr>
              <a:t>Το πρωτογενές δίκαιο (ιδρυτικές συνθήκες)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l-GR" dirty="0">
                <a:solidFill>
                  <a:schemeClr val="tx1"/>
                </a:solidFill>
              </a:rPr>
              <a:t>Το παράγωγο δίκαιο (κανονισμοί, οδηγίες, αποφάσεις)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l-GR" dirty="0">
                <a:solidFill>
                  <a:schemeClr val="tx1"/>
                </a:solidFill>
              </a:rPr>
              <a:t>Τη νομολογία του Δικαστηρίου της Ευρωπαϊκής Ένωσης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l-GR" dirty="0">
                <a:solidFill>
                  <a:schemeClr val="tx1"/>
                </a:solidFill>
              </a:rPr>
              <a:t>Τις τέσσερις θεμελιώδεις ελευθερίες της ΕΕ</a:t>
            </a:r>
          </a:p>
          <a:p>
            <a:pPr algn="l"/>
            <a:r>
              <a:rPr lang="el-GR" dirty="0">
                <a:solidFill>
                  <a:schemeClr val="tx1"/>
                </a:solidFill>
              </a:rPr>
              <a:t>Βασικοί όροι: Συνθήκη για τη λειτουργία της ΕΕ, Κανονισμός, Οδηγία, άμεσο αποτέλεσμα, υπεροχή του </a:t>
            </a:r>
            <a:r>
              <a:rPr lang="el-GR" dirty="0" err="1">
                <a:solidFill>
                  <a:schemeClr val="tx1"/>
                </a:solidFill>
              </a:rPr>
              <a:t>ενωσιακού</a:t>
            </a:r>
            <a:r>
              <a:rPr lang="el-GR" dirty="0">
                <a:solidFill>
                  <a:schemeClr val="tx1"/>
                </a:solidFill>
              </a:rPr>
              <a:t> δικαίου</a:t>
            </a:r>
          </a:p>
        </p:txBody>
      </p:sp>
    </p:spTree>
    <p:extLst>
      <p:ext uri="{BB962C8B-B14F-4D97-AF65-F5344CB8AC3E}">
        <p14:creationId xmlns:p14="http://schemas.microsoft.com/office/powerpoint/2010/main" val="1074974284"/>
      </p:ext>
    </p:extLst>
  </p:cSld>
  <p:clrMapOvr>
    <a:masterClrMapping/>
  </p:clrMapOvr>
</p:sld>
</file>

<file path=ppt/theme/theme1.xml><?xml version="1.0" encoding="utf-8"?>
<a:theme xmlns:a="http://schemas.openxmlformats.org/drawingml/2006/main" name="Όψη">
  <a:themeElements>
    <a:clrScheme name="Κόκκινο βιολετί">
      <a:dk1>
        <a:sysClr val="windowText" lastClr="000000"/>
      </a:dk1>
      <a:lt1>
        <a:sysClr val="window" lastClr="FFFFFF"/>
      </a:lt1>
      <a:dk2>
        <a:srgbClr val="454551"/>
      </a:dk2>
      <a:lt2>
        <a:srgbClr val="D8D9DC"/>
      </a:lt2>
      <a:accent1>
        <a:srgbClr val="E32D91"/>
      </a:accent1>
      <a:accent2>
        <a:srgbClr val="C830CC"/>
      </a:accent2>
      <a:accent3>
        <a:srgbClr val="4EA6DC"/>
      </a:accent3>
      <a:accent4>
        <a:srgbClr val="4775E7"/>
      </a:accent4>
      <a:accent5>
        <a:srgbClr val="8971E1"/>
      </a:accent5>
      <a:accent6>
        <a:srgbClr val="D54773"/>
      </a:accent6>
      <a:hlink>
        <a:srgbClr val="6B9F25"/>
      </a:hlink>
      <a:folHlink>
        <a:srgbClr val="8C8C8C"/>
      </a:folHlink>
    </a:clrScheme>
    <a:fontScheme name="Όψη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Όψη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38</TotalTime>
  <Words>752</Words>
  <Application>Microsoft Office PowerPoint</Application>
  <PresentationFormat>Ευρεία οθόνη</PresentationFormat>
  <Paragraphs>88</Paragraphs>
  <Slides>12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12</vt:i4>
      </vt:variant>
    </vt:vector>
  </HeadingPairs>
  <TitlesOfParts>
    <vt:vector size="16" baseType="lpstr">
      <vt:lpstr>Arial</vt:lpstr>
      <vt:lpstr>Trebuchet MS</vt:lpstr>
      <vt:lpstr>Wingdings 3</vt:lpstr>
      <vt:lpstr>Όψη</vt:lpstr>
      <vt:lpstr>Νομική Μετάφραση Σύντομη παρουσίαση του Δικαίου  </vt:lpstr>
      <vt:lpstr>1. Συνταγματικό Δίκαιο</vt:lpstr>
      <vt:lpstr>2. Διοικητικό Δίκαιο</vt:lpstr>
      <vt:lpstr>3. Ποινικό Δίκαιο</vt:lpstr>
      <vt:lpstr>4. Αστικό Δίκαιο</vt:lpstr>
      <vt:lpstr>5. Εμπορικό Δίκαιο</vt:lpstr>
      <vt:lpstr>6. Εργατικό Δίκαιο</vt:lpstr>
      <vt:lpstr>7. Διεθνές Δίκαιο</vt:lpstr>
      <vt:lpstr>8. Ευρωπαϊκό Δίκαιο</vt:lpstr>
      <vt:lpstr>9. Δικονομικό Δίκαιο</vt:lpstr>
      <vt:lpstr>10. Φορολογικό Δίκαιο</vt:lpstr>
      <vt:lpstr>Νομική Μετάφραση και Προκλήσεις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STAVROULA VRAILA</dc:creator>
  <cp:lastModifiedBy>STAVROULA VRAILA</cp:lastModifiedBy>
  <cp:revision>3</cp:revision>
  <dcterms:created xsi:type="dcterms:W3CDTF">2024-10-14T22:56:53Z</dcterms:created>
  <dcterms:modified xsi:type="dcterms:W3CDTF">2024-10-15T10:11:38Z</dcterms:modified>
</cp:coreProperties>
</file>