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442E3B87-86F9-7CCA-1647-DEADEDC5CE3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l-GR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DBE6BD37-F253-ADBE-06E7-24B2E4317F99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l-GR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fld id="{D6E954F8-B992-4009-B7A3-FEA09A6981BD}" type="datetime1">
              <a:rPr lang="el-GR"/>
              <a:pPr lvl="0"/>
              <a:t>26/4/2025</a:t>
            </a:fld>
            <a:endParaRPr lang="el-GR"/>
          </a:p>
        </p:txBody>
      </p:sp>
      <p:sp>
        <p:nvSpPr>
          <p:cNvPr id="4" name="Θέση εικόνας διαφάνειας 3">
            <a:extLst>
              <a:ext uri="{FF2B5EF4-FFF2-40B4-BE49-F238E27FC236}">
                <a16:creationId xmlns:a16="http://schemas.microsoft.com/office/drawing/2014/main" id="{BAF93017-713F-34C7-BBA8-620839A5AF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Θέση σημειώσεων 4">
            <a:extLst>
              <a:ext uri="{FF2B5EF4-FFF2-40B4-BE49-F238E27FC236}">
                <a16:creationId xmlns:a16="http://schemas.microsoft.com/office/drawing/2014/main" id="{A0E386D3-477B-8BD9-FB69-B2E956B363AA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B0E4BB9-37D7-B3A8-5A6E-CC3443DCCDAB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l-GR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EE1FD37-62B7-1BFE-E83E-BDFC85AC8A3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l-GR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fld id="{9697B3B8-14F5-42B5-AE1A-5D986688B260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856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l-GR" sz="1200" b="0" i="0" u="none" strike="noStrike" kern="1200" cap="none" spc="0" baseline="0">
        <a:solidFill>
          <a:srgbClr val="000000"/>
        </a:solidFill>
        <a:uFillTx/>
        <a:latin typeface="Aptos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l-GR" sz="1200" b="0" i="0" u="none" strike="noStrike" kern="1200" cap="none" spc="0" baseline="0">
        <a:solidFill>
          <a:srgbClr val="000000"/>
        </a:solidFill>
        <a:uFillTx/>
        <a:latin typeface="Aptos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l-GR" sz="1200" b="0" i="0" u="none" strike="noStrike" kern="1200" cap="none" spc="0" baseline="0">
        <a:solidFill>
          <a:srgbClr val="000000"/>
        </a:solidFill>
        <a:uFillTx/>
        <a:latin typeface="Aptos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l-GR" sz="1200" b="0" i="0" u="none" strike="noStrike" kern="1200" cap="none" spc="0" baseline="0">
        <a:solidFill>
          <a:srgbClr val="000000"/>
        </a:solidFill>
        <a:uFillTx/>
        <a:latin typeface="Aptos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l-GR" sz="1200" b="0" i="0" u="none" strike="noStrike" kern="1200" cap="none" spc="0" baseline="0">
        <a:solidFill>
          <a:srgbClr val="000000"/>
        </a:solidFill>
        <a:uFillTx/>
        <a:latin typeface="Apto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F1B308E4-4FFF-9108-828F-F6A36D9BF6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7D6E00D9-C897-9ACC-25E4-F81AC34EC0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E950D7B-73BE-4DA5-792A-344E34BC146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52A067B-0115-48A6-887D-3F772FEDB103}" type="slidenum">
              <a:t>18</a:t>
            </a:fld>
            <a:endParaRPr lang="el-GR" sz="12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465CF2-8970-B453-5654-BD90E012677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F35CBC1-3F1F-E0C9-1D94-76451BB2242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7679CB8-2ED5-C60F-4BF4-C13065B4A3E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6F4ED1-042A-45CE-B723-CB7C82A6CCF2}" type="datetime1">
              <a:rPr lang="el-GR"/>
              <a:pPr lvl="0"/>
              <a:t>26/4/2025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3BA68F6-310D-BB95-86C6-480E04E4CF2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71CD5F4-5505-EBC2-F7B0-279201FF85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7EF36F-2D3C-4CDF-A3F0-1DAAE7046065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0417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C2E3862-B681-5ECA-8107-DE0BC1FC7DA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E808769-A30F-9AD7-CE4F-0F420716666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6A1FBA1-1AE3-D936-0114-3D505157B18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18C0C2-D4A8-488E-808F-EC3A95B96645}" type="datetime1">
              <a:rPr lang="el-GR"/>
              <a:pPr lvl="0"/>
              <a:t>26/4/2025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BB5F615-04C3-EDEC-7DF8-51E863DDC7C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C1794B8-59BA-E824-0F77-D72976319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9C7695E-49F7-4C1F-974A-732B684CB348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0446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7347A65E-F62D-B500-9F37-57A6ACAD584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CF69DC5-8FA6-3C21-5574-CEAB2ED3898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0DCB7D9-ABD4-1905-D3E2-E8DC244FF42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C2DEBE1-00CC-4B4F-A039-959D22AFF497}" type="datetime1">
              <a:rPr lang="el-GR"/>
              <a:pPr lvl="0"/>
              <a:t>26/4/2025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66C4933-9605-F86A-36E7-CD4989A6DA0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D04106C-5AF5-52B5-6288-EB66F94970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5B3B2F-5498-4714-BD9C-058C5D155A89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2048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63DEA8-7BDB-5EA1-F705-BCEFA48B1C4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D4FE07-65F3-FF09-2585-570FEDC3249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FD54ED9-4A6B-2950-75B9-F4677C5AA6D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279B3A-D67C-4096-9CCD-F68997FB4402}" type="datetime1">
              <a:rPr lang="el-GR"/>
              <a:pPr lvl="0"/>
              <a:t>26/4/2025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4E14631-04DF-8616-16FD-F826353EF78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7B1EF3B-15AD-4FDB-258C-0F326C16BD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0F9A8E-972A-4946-A114-E8578947B021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934268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162DA8F-C3C7-AD59-CF4A-3BBABBFFD50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45FF1BD-39A0-3D82-176A-421A06C0817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767676"/>
                </a:solidFill>
              </a:defRPr>
            </a:lvl1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CC29769-2196-F757-118E-530CA137583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E361BD-339E-4525-95FE-E40ED6940F4E}" type="datetime1">
              <a:rPr lang="el-GR"/>
              <a:pPr lvl="0"/>
              <a:t>26/4/2025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08AF9AC-CE59-BA74-D477-EF8894318A8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1494F1E-1A65-71CB-EFB2-80373E24C5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97A264-6C6F-4BEC-9837-E7B7CED80081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4310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1D68BF-66CB-DA70-1601-41A7E1C5F65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7BE1123-3F39-E5E3-90B7-AEDC8FD902D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6809CE2-AFFE-54C6-EF85-122DA69B69E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C1A0341-85A1-F3A2-6B18-D279CC2FD70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81A13A-173D-40C3-8E4F-8B7F152D09BA}" type="datetime1">
              <a:rPr lang="el-GR"/>
              <a:pPr lvl="0"/>
              <a:t>26/4/2025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05E06CE-ECCE-028E-9054-FC4794C9324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2AD5DB2-82F9-A1E9-B1A5-5C4B9BD928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6CAEE4-A881-4012-B936-64E2EA5315DC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27063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78D2F-E000-99D5-8C73-488512B69C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7BC2BDD-C019-9FCC-9803-A8090936D2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8ECB5BF-C8D0-99E7-6659-73793636A5B8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47AF0432-257A-0D05-4B6F-6944A8D4419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3CA096B-182B-F26F-682B-5C68D884441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F48186F-D595-8976-9726-CF627FA27A2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D694350-0218-47F2-8055-A8E7A3A283AE}" type="datetime1">
              <a:rPr lang="el-GR"/>
              <a:pPr lvl="0"/>
              <a:t>26/4/2025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6684B70B-BD84-E899-E740-DDE656A373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77F42E19-4381-C010-93DE-8C8D8C4E3A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02B45A-BE5B-45FB-A58C-0E4A545396C3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058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F0F0F4A-4070-EADC-95AF-877E84027FC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893A864-976F-23AA-2535-BFED5C54F0B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F8F8F7-228F-4643-8209-F2D808B1BC25}" type="datetime1">
              <a:rPr lang="el-GR"/>
              <a:pPr lvl="0"/>
              <a:t>26/4/2025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29C0932-97AD-B6BA-4137-110C05B5A3C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3FBEA41-EA2D-C97B-839A-B97DD3E86F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C002DF3-68EA-4BB8-A05C-9AC114DA3EDE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4200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7D1C076-9713-F8F1-4054-7473B6908D0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69CDA9-DDC1-490A-87DA-A50A9B071626}" type="datetime1">
              <a:rPr lang="el-GR"/>
              <a:pPr lvl="0"/>
              <a:t>26/4/2025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61EBB852-5353-E673-93F5-90E14E97B2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2ACE9EB3-4883-4867-A461-6A2386056C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6E43CF-C7EA-487C-929A-E65FE70B24A0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7218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BC3904-4E6F-04FC-0204-CD54787E07E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844454-4F9A-5BFC-3E13-99E5639F5E8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9FA7EC7-B10D-C3C0-96E6-40494C9F7B5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F8C0570-7C4E-ACC3-B3DB-C13EB4B29AA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AB42B5E-44C4-4695-893B-CDF44F0CCFF7}" type="datetime1">
              <a:rPr lang="el-GR"/>
              <a:pPr lvl="0"/>
              <a:t>26/4/2025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30ACF88-5D07-CB03-95C6-A52C9391AD5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E67CF76-CF7E-18F5-68CF-78963DBBD8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1CD699-8B9A-4EB3-B8BF-B0150657434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1826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D68378-C751-F49A-18FD-AEC6F2027C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0F7CD470-0B52-9EEA-97A9-AC18BE0AA0E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FFB2050-DE79-BA60-B302-E0E01738910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2131E49-55F6-D011-C599-4598A3F635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F4F3EB-E198-4DF4-A9E9-7C223BAF757C}" type="datetime1">
              <a:rPr lang="el-GR"/>
              <a:pPr lvl="0"/>
              <a:t>26/4/2025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4C5076E-0C18-0925-6986-64C39086D41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B9FA6F2-3CB5-8397-4A89-8EFC8E875A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744F18-AC29-4E60-8606-803E96B75CFD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5281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C9209016-90B1-C474-DE89-10229425DD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F2BE7AE-8901-04CE-B8C3-84C48367ED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DC392C1-5A64-192E-7DAF-B65C4E6B42F0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l-GR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4AE42F61-EFB4-423C-81C7-6B3E18D4E8CC}" type="datetime1">
              <a:rPr lang="el-GR"/>
              <a:pPr lvl="0"/>
              <a:t>26/4/2025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28DE3C-5824-9CF6-4C3B-057F1A44F81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l-GR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72B7739-4E3C-B851-4C85-C1789C535B1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l-GR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87D9710C-F4C7-47A8-A9B0-E0E18F885596}" type="slidenum"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l-GR" sz="4400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l-GR" sz="2800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l-GR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l-GR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l-GR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l-GR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3">
            <a:extLst>
              <a:ext uri="{FF2B5EF4-FFF2-40B4-BE49-F238E27FC236}">
                <a16:creationId xmlns:a16="http://schemas.microsoft.com/office/drawing/2014/main" id="{23553EAE-33FF-2998-F1B2-D85F54D7176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Η προϊστορία</a:t>
            </a:r>
          </a:p>
        </p:txBody>
      </p:sp>
      <p:sp>
        <p:nvSpPr>
          <p:cNvPr id="3" name="Θέση περιεχομένου 4">
            <a:extLst>
              <a:ext uri="{FF2B5EF4-FFF2-40B4-BE49-F238E27FC236}">
                <a16:creationId xmlns:a16="http://schemas.microsoft.com/office/drawing/2014/main" id="{FAC46CB4-3946-5DAC-E5F1-00450111A7C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Ρωμαϊκή αυτοκρατορία: πολυάριθμες πόλεις στη Δύση</a:t>
            </a:r>
          </a:p>
          <a:p>
            <a:pPr lvl="0"/>
            <a:r>
              <a:rPr lang="el-GR"/>
              <a:t>3</a:t>
            </a:r>
            <a:r>
              <a:rPr lang="el-GR" baseline="30000"/>
              <a:t>ος</a:t>
            </a:r>
            <a:r>
              <a:rPr lang="el-GR"/>
              <a:t> αι.: συρρίκνωση πόλεων μετά τις βαρβαρικές επιδρομές/ διατηρούνται οι οχυρωμένες πόλεις και όσες ήταν έδρα επισκόπου</a:t>
            </a:r>
          </a:p>
          <a:p>
            <a:pPr lvl="0"/>
            <a:r>
              <a:rPr lang="el-GR"/>
              <a:t>Καρολίγγεια περίοδος: αναγέννηση παλαιών πόλεων, δημιουργία νέων</a:t>
            </a:r>
          </a:p>
          <a:p>
            <a:pPr lvl="0"/>
            <a:r>
              <a:rPr lang="el-GR"/>
              <a:t>Νορμανδοί, Ούγγροι, Σαρακηνοί: συρρίκνωση πόλεων/ ο πληθυσμός τους συγκεντρώνεται μέσα από το τείχος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82B392-CDE8-01E9-4894-20B8BC2D14D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Οι κατακτήσεις των αστών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E01B6B8-3C68-B06A-B4A7-502373179BFF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z="2400"/>
              <a:t>Απόσπαση από τους άρχοντες (με αντίτιμο ή χαριστικά) πολλών δικαιωμάτων («ελευθερίες», «απαλλαγές»)</a:t>
            </a:r>
          </a:p>
          <a:p>
            <a:pPr lvl="0"/>
            <a:r>
              <a:rPr lang="el-GR" sz="2400" u="sng"/>
              <a:t>Λορί (επαρχία Γκατινέ): </a:t>
            </a:r>
            <a:r>
              <a:rPr lang="el-GR" sz="2400"/>
              <a:t>πληρώνουν στο βασιλιά ετήσιο τέλος ανά κατοικία και ανά καλλιεργούμενο αγροτεμάχιο/ απαλλαγή από κάθε ειδικό τέλος για την παραγωγή σιτηρών και κρασιού/ απαλλαγή από κάθε έκτακτο τέλος και αγγαρείες/ απαλλαγή από στρατιωτική υπηρεσία σε περιοχή μακρύτερα από 1 μέρα από την πόλη τους</a:t>
            </a:r>
          </a:p>
          <a:p>
            <a:pPr lvl="0"/>
            <a:r>
              <a:rPr lang="el-GR" sz="2400"/>
              <a:t>Υποχρεώσεις: μεταφορά του κρασιού του βασιλιά και των ξύλων για την κουζίνα του 2 φορές το χρόνο</a:t>
            </a:r>
          </a:p>
          <a:p>
            <a:pPr lvl="0"/>
            <a:r>
              <a:rPr lang="el-GR" sz="2400"/>
              <a:t>Τα προνόμια αυτά επεκτείνονται σε άλλες 80 πόλεις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06F7513-1149-B1FC-9FC9-71C59D7E69D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Πολιτικές και διοικητικές ελευθερίες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C30E99-6CC2-2A2F-1788-62C0EF13D36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1182: ο αρχιεπίσκοπος της Ρενς δίνει στους κατοίκους της πόλης Μπωμόν να εκλέγουν κάθε χρόνο ένα δήμαρχο (</a:t>
            </a:r>
            <a:r>
              <a:rPr lang="it-IT"/>
              <a:t>major)</a:t>
            </a:r>
            <a:r>
              <a:rPr lang="el-GR"/>
              <a:t> και 12 συμβούλους (</a:t>
            </a:r>
            <a:r>
              <a:rPr lang="it-IT"/>
              <a:t>iurati)</a:t>
            </a:r>
            <a:r>
              <a:rPr lang="el-GR"/>
              <a:t>, με καθήκον να διοικούν την πόλη και να απονέμουν δικαιοσύνη</a:t>
            </a:r>
          </a:p>
          <a:p>
            <a:pPr lvl="0"/>
            <a:r>
              <a:rPr lang="el-GR"/>
              <a:t>Αρχιεπίσκοπος: διατηρεί τη δικαιοδοσία του για πολύ σοβαρές ποινικές υποθέσεις</a:t>
            </a:r>
          </a:p>
          <a:p>
            <a:pPr lvl="0"/>
            <a:r>
              <a:rPr lang="el-GR"/>
              <a:t>Τα προνόμια επεκτείνονται σε άλλες 500 πόλεις</a:t>
            </a:r>
          </a:p>
          <a:p>
            <a:pPr lvl="0"/>
            <a:r>
              <a:rPr lang="el-GR"/>
              <a:t>Πόλη με προνόμια που παραμένει στη δικαιοδοσία ενός άρχοντα: «ελεύθερη πόλη» (</a:t>
            </a:r>
            <a:r>
              <a:rPr lang="it-IT"/>
              <a:t>franca villa) </a:t>
            </a:r>
            <a:r>
              <a:rPr lang="el-GR"/>
              <a:t>ή «αστική πόλη» (</a:t>
            </a:r>
            <a:r>
              <a:rPr lang="it-IT"/>
              <a:t>ville de bourgeoisie)</a:t>
            </a:r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29A4C3-BF65-F311-DD65-8169FF8DA4F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Οι νέες πόλεις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98673D5-17E6-0FD4-C565-273DF7A59AF8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l-GR"/>
          </a:p>
          <a:p>
            <a:pPr lvl="0"/>
            <a:r>
              <a:rPr lang="el-GR"/>
              <a:t>Παραχώρηση ελευθεριών και απαλλαγών: εργαλείο για τη δημιουργία νέων πόλεων</a:t>
            </a:r>
          </a:p>
          <a:p>
            <a:pPr lvl="0"/>
            <a:r>
              <a:rPr lang="el-GR"/>
              <a:t>11</a:t>
            </a:r>
            <a:r>
              <a:rPr lang="el-GR" baseline="30000"/>
              <a:t>ος</a:t>
            </a:r>
            <a:r>
              <a:rPr lang="el-GR"/>
              <a:t> αι: βασιλιάδες και άρχοντες για να αξιοποιήσουν τα εδάφη τους προσελκύουν κατοίκους και ιδρύουν νέες πόλεις (ελεύθερες πόλεις, προάστια, οχυρά, καταφύγια)</a:t>
            </a:r>
          </a:p>
          <a:p>
            <a:pPr lvl="0"/>
            <a:r>
              <a:rPr lang="el-GR"/>
              <a:t>Προνόμια στους νεοφερμένους, ανάλογα με αυτά του Λορί</a:t>
            </a:r>
          </a:p>
          <a:p>
            <a:pPr marL="0" lvl="0" indent="0">
              <a:buNone/>
            </a:pPr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CB48ED-0EE1-67BF-C737-84ECBA10ECA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Οι αυτόνομες κοινότητες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1121E1-01E2-2A1A-2064-5CB17C4DC43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l-GR"/>
          </a:p>
          <a:p>
            <a:pPr lvl="0"/>
            <a:r>
              <a:rPr lang="el-GR"/>
              <a:t>Περιοχές με ιδιαίτερα ανεπτυγμένο εμπόριο (Βόρεια Ιταλία, Προβηγκία, Ακουϊτανία, Φλάνδρα, Γερμανία): δικαίωμα αυτονομίας και αυτοδιάθεσης</a:t>
            </a:r>
          </a:p>
          <a:p>
            <a:pPr lvl="0"/>
            <a:r>
              <a:rPr lang="el-GR"/>
              <a:t>Πόλεις – κράτη στα πρότυπα της Αθήνας και της Ρώμης</a:t>
            </a:r>
          </a:p>
          <a:p>
            <a:pPr lvl="0"/>
            <a:r>
              <a:rPr lang="el-GR"/>
              <a:t>Κοινότητες (</a:t>
            </a:r>
            <a:r>
              <a:rPr lang="it-IT"/>
              <a:t>Communae), </a:t>
            </a:r>
            <a:r>
              <a:rPr lang="el-GR"/>
              <a:t>Υπατείες (</a:t>
            </a:r>
            <a:r>
              <a:rPr lang="it-IT"/>
              <a:t>Consulati)</a:t>
            </a:r>
            <a:r>
              <a:rPr lang="el-GR"/>
              <a:t>, Δημαρχίες (</a:t>
            </a:r>
            <a:r>
              <a:rPr lang="it-IT"/>
              <a:t>municipalitates)</a:t>
            </a:r>
          </a:p>
          <a:p>
            <a:pPr lvl="0"/>
            <a:r>
              <a:rPr lang="el-GR"/>
              <a:t>Οι τοπικοί αξιωματούχοι εκλέγονται από λαϊκή συνέλευση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9289DF-0FA9-1AF1-F375-70369B79895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Οι αξιωματούχοι και οι ευθύνες τους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A1DA496-FA57-6550-7A19-0DC5E8E69303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Νότια Γαλλία: ύπατοι (</a:t>
            </a:r>
            <a:r>
              <a:rPr lang="it-IT"/>
              <a:t>consules)</a:t>
            </a:r>
            <a:r>
              <a:rPr lang="el-GR"/>
              <a:t>, σε ανάμνηση της Ρώμης</a:t>
            </a:r>
          </a:p>
          <a:p>
            <a:pPr lvl="0"/>
            <a:r>
              <a:rPr lang="el-GR"/>
              <a:t>Βόρεια Γαλλία: σκαβίνοι </a:t>
            </a:r>
            <a:r>
              <a:rPr lang="it-IT"/>
              <a:t>(scabini, èchevins)</a:t>
            </a:r>
            <a:r>
              <a:rPr lang="el-GR"/>
              <a:t>: συγκροτούν το δημοτικό συμβούλιο όπου προεδρεύει ο δήμαρχος (</a:t>
            </a:r>
            <a:r>
              <a:rPr lang="it-IT"/>
              <a:t>major, maire)</a:t>
            </a:r>
          </a:p>
          <a:p>
            <a:pPr lvl="0"/>
            <a:r>
              <a:rPr lang="el-GR"/>
              <a:t>Αρμοδιότητες: απονομή δικαιοσύνης, είσπραξη διοικητικών προστίμων και κοινοτικών φόρων, καταβολή δικαιωμάτων στον άρχοντα, διοίκηση κοινοτικής στρατιωτικής φρουράς</a:t>
            </a:r>
          </a:p>
          <a:p>
            <a:pPr lvl="0"/>
            <a:r>
              <a:rPr lang="el-GR"/>
              <a:t>Κτίριο κοινότητας (</a:t>
            </a:r>
            <a:r>
              <a:rPr lang="it-IT"/>
              <a:t>hotel de ville, maison de la commune)</a:t>
            </a:r>
            <a:endParaRPr lang="el-GR"/>
          </a:p>
          <a:p>
            <a:pPr lvl="0"/>
            <a:r>
              <a:rPr lang="el-GR"/>
              <a:t>Οχυρωμένος πύργος (</a:t>
            </a:r>
            <a:r>
              <a:rPr lang="it-IT"/>
              <a:t>beffroi)</a:t>
            </a:r>
            <a:r>
              <a:rPr lang="el-GR"/>
              <a:t> με καμπάνα στην κορυφή για τον έλεγχο της γύρω περιοχής και της πόλης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F66C161-6F21-9207-6B73-2BFA2DE62DB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Τα δικαιώματα των αυτόνομων πόλεων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C9AF3FC-6061-60E4-EFEB-23CB331D8DB0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l-GR"/>
          </a:p>
          <a:p>
            <a:pPr lvl="0"/>
            <a:r>
              <a:rPr lang="el-GR"/>
              <a:t>Κήρυξη πολέμου – σύναψη ειρήνης</a:t>
            </a:r>
          </a:p>
          <a:p>
            <a:pPr lvl="0"/>
            <a:r>
              <a:rPr lang="el-GR"/>
              <a:t>Στρατός, πολιτοφυλακή, εμβλήματα, σημαία, σφραγίδα</a:t>
            </a:r>
          </a:p>
          <a:p>
            <a:pPr lvl="0"/>
            <a:r>
              <a:rPr lang="el-GR"/>
              <a:t>Έχουν επικυρίαρχο αλλά και υποτελείς</a:t>
            </a:r>
          </a:p>
          <a:p>
            <a:pPr lvl="0"/>
            <a:r>
              <a:rPr lang="el-GR"/>
              <a:t>Συμπεριφέρονται ως συλλογικός ηγεμόνας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C84FC9-9885-4648-57F7-1820750DBAD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Η εξέγερση της πόλης Λαν (</a:t>
            </a:r>
            <a:r>
              <a:rPr lang="it-IT" b="1" u="sng"/>
              <a:t>Laon) </a:t>
            </a:r>
            <a:r>
              <a:rPr lang="el-GR" b="1" u="sng"/>
              <a:t>- 1111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440DD5D-63EC-B3F9-EEA9-7B472FAFAB8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Νορμανδός επίσκοπος Γκοντρί – άνθρωπος βίαιος και τυραννικός</a:t>
            </a:r>
          </a:p>
          <a:p>
            <a:pPr lvl="0"/>
            <a:r>
              <a:rPr lang="el-GR"/>
              <a:t>Κατά το ταξίδι του στην Αγγλία, οι κάτοικοι της πόλης έδωσαν όρκο αλληλοβοήθειας και συνέταξαν Χάρτα που υπέγραψαν οι εκπρόσωποι του επισκόπου</a:t>
            </a:r>
          </a:p>
          <a:p>
            <a:pPr lvl="0"/>
            <a:r>
              <a:rPr lang="el-GR"/>
              <a:t>Ο επίσκοπος εξαγριώνεται, αλλά οι αστοί επιτυγχάνουν το σκοπό τους δίνοντάς του χρηματικό αντίτιμο</a:t>
            </a:r>
          </a:p>
          <a:p>
            <a:pPr lvl="0"/>
            <a:r>
              <a:rPr lang="el-GR"/>
              <a:t>Παρέμβαση βασιλιά: υπογράφει τη Χάρτα, επίσης με χρηματικό αντίτιμο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47A81B-2A3E-E74E-BE28-535E18B8386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Η εξέγερση της Λαν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19EA39D-EA53-5FF6-A914-872D24EB953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l-GR"/>
          </a:p>
          <a:p>
            <a:pPr lvl="0"/>
            <a:r>
              <a:rPr lang="el-GR"/>
              <a:t>Πάσχα του 1112: ο βασιλιάς επισκέπτεται την πόλη για το Πάσχα και ο επίσκοπος του ζητά την κατάργηση της Χάρτας</a:t>
            </a:r>
          </a:p>
          <a:p>
            <a:pPr lvl="0"/>
            <a:r>
              <a:rPr lang="el-GR"/>
              <a:t>Οι αστοί αντιπροτείνουν 400 λίρες για να διατηρηθεί</a:t>
            </a:r>
          </a:p>
          <a:p>
            <a:pPr lvl="0"/>
            <a:r>
              <a:rPr lang="el-GR"/>
              <a:t>«Ρελάνς» του επισκόπου: 700 λίρες</a:t>
            </a:r>
          </a:p>
          <a:p>
            <a:pPr lvl="0"/>
            <a:r>
              <a:rPr lang="el-GR"/>
              <a:t>Ο βασιλιάς δέχεται την κατάργηση της Χάρτας και φεύγει κρυφά </a:t>
            </a:r>
          </a:p>
          <a:p>
            <a:pPr lvl="0"/>
            <a:r>
              <a:rPr lang="el-GR"/>
              <a:t>Ξεσπά εξέγερση</a:t>
            </a:r>
          </a:p>
          <a:p>
            <a:pPr marL="0" lvl="0" indent="0">
              <a:buNone/>
            </a:pPr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858C7B-6F81-A44E-0B88-D0F1636963F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Η πόλη Λαν</a:t>
            </a:r>
          </a:p>
        </p:txBody>
      </p:sp>
      <p:pic>
        <p:nvPicPr>
          <p:cNvPr id="3" name="Picture 2" descr="Τοποθεσία στο χάρτη">
            <a:extLst>
              <a:ext uri="{FF2B5EF4-FFF2-40B4-BE49-F238E27FC236}">
                <a16:creationId xmlns:a16="http://schemas.microsoft.com/office/drawing/2014/main" id="{41598C90-0B07-A1FB-D5B2-C00AEE2233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831884" y="1825627"/>
            <a:ext cx="4528218" cy="4351336"/>
          </a:xfrm>
        </p:spPr>
      </p:pic>
      <p:pic>
        <p:nvPicPr>
          <p:cNvPr id="4" name="Γραφή 3">
            <a:extLst>
              <a:ext uri="{FF2B5EF4-FFF2-40B4-BE49-F238E27FC236}">
                <a16:creationId xmlns:a16="http://schemas.microsoft.com/office/drawing/2014/main" id="{19182EF6-6E74-7A10-6A8D-CEACEA824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4929" y="2999012"/>
            <a:ext cx="133557" cy="14652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Γραφή 4">
            <a:extLst>
              <a:ext uri="{FF2B5EF4-FFF2-40B4-BE49-F238E27FC236}">
                <a16:creationId xmlns:a16="http://schemas.microsoft.com/office/drawing/2014/main" id="{B2D4E0B8-8CD8-E2EF-38B5-2EC05D7A49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2212" y="3401138"/>
            <a:ext cx="356" cy="3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Γραφή 5">
            <a:extLst>
              <a:ext uri="{FF2B5EF4-FFF2-40B4-BE49-F238E27FC236}">
                <a16:creationId xmlns:a16="http://schemas.microsoft.com/office/drawing/2014/main" id="{3C90851C-4F0C-B718-7735-5C400188B8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9372" y="1106424"/>
            <a:ext cx="356" cy="3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Γραφή 6">
            <a:extLst>
              <a:ext uri="{FF2B5EF4-FFF2-40B4-BE49-F238E27FC236}">
                <a16:creationId xmlns:a16="http://schemas.microsoft.com/office/drawing/2014/main" id="{033A7099-05F6-BDC9-71BF-5B9E731744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6651" y="914180"/>
            <a:ext cx="356" cy="356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86AF95-1F2F-208C-6A95-58654919686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Η εξέγερση της Λαν – το τέλος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F173304-2253-4182-A33E-1DB1B673BDF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Ο βασιλιάς καταστέλλει την εξέγερση</a:t>
            </a:r>
          </a:p>
          <a:p>
            <a:pPr lvl="0"/>
            <a:r>
              <a:rPr lang="el-GR"/>
              <a:t>Οι κάτοικοι της Λαν συμμαχούν με τον άρχοντα του Κουσύ, Θωμά της Μαρλ</a:t>
            </a:r>
          </a:p>
          <a:p>
            <a:pPr lvl="0"/>
            <a:r>
              <a:rPr lang="el-GR"/>
              <a:t>Ο Θωμάς έρχεται στην πόλη με ενόπλους, αλλά προτείνει στους κατοίκους να την εγκαταλείψουν και να καταφύγουν στη γη του</a:t>
            </a:r>
          </a:p>
          <a:p>
            <a:pPr lvl="0"/>
            <a:r>
              <a:rPr lang="el-GR"/>
              <a:t>Οι περισσότεροι δέχονται/ οι κάτοικοι των περιχώρων – ευγενείς και χωρικοί – τη λεηλατούν</a:t>
            </a:r>
          </a:p>
          <a:p>
            <a:pPr lvl="0"/>
            <a:r>
              <a:rPr lang="el-GR"/>
              <a:t>Ο Θωμάς παραδίδει στο βασιλιά όσους είχαν βρει καταφύγιο στη γη του – οι περισσότεροι απαγχονίζονται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3">
            <a:extLst>
              <a:ext uri="{FF2B5EF4-FFF2-40B4-BE49-F238E27FC236}">
                <a16:creationId xmlns:a16="http://schemas.microsoft.com/office/drawing/2014/main" id="{6909EBE9-83BB-DC58-4693-7483ABC63ED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Η προϊστορία (2)</a:t>
            </a:r>
          </a:p>
        </p:txBody>
      </p:sp>
      <p:sp>
        <p:nvSpPr>
          <p:cNvPr id="3" name="Θέση περιεχομένου 4">
            <a:extLst>
              <a:ext uri="{FF2B5EF4-FFF2-40B4-BE49-F238E27FC236}">
                <a16:creationId xmlns:a16="http://schemas.microsoft.com/office/drawing/2014/main" id="{1B25F7F6-2C65-CD19-922F-B77B337F6913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Μετά τις επιδρομές: αύξηση πληθυσμού</a:t>
            </a:r>
          </a:p>
          <a:p>
            <a:pPr lvl="0"/>
            <a:r>
              <a:rPr lang="el-GR"/>
              <a:t>Εγκατάσταση νέων κατοίκων έξω από τα τείχη</a:t>
            </a:r>
          </a:p>
          <a:p>
            <a:pPr lvl="0"/>
            <a:r>
              <a:rPr lang="el-GR"/>
              <a:t>Νέοι συνοικισμοί: προάστια (</a:t>
            </a:r>
            <a:r>
              <a:rPr lang="it-IT"/>
              <a:t>borghi, bourgs)</a:t>
            </a:r>
            <a:endParaRPr lang="el-GR"/>
          </a:p>
          <a:p>
            <a:pPr lvl="0"/>
            <a:r>
              <a:rPr lang="el-GR"/>
              <a:t>Δημιουργία νέων οχυρωμένων οικισμών γύρω από κάστρα ή μοναστήρια (</a:t>
            </a:r>
            <a:r>
              <a:rPr lang="it-IT"/>
              <a:t>bourgs)</a:t>
            </a:r>
          </a:p>
          <a:p>
            <a:pPr lvl="0"/>
            <a:r>
              <a:rPr lang="el-GR"/>
              <a:t>Πολλές σύγχρονες ευρωπαϊκές πόλεις προέρχονται από αυτούς τους συνοικισμούς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FF7420-732A-DA5D-7C64-AB8CBF17D62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Η αστική αριστοκρατία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903A13D-4CA3-8D8D-9285-4D6C54EB59D7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Οι κάτοικοι των πόλεων δεν είναι ίσοι μεταξύ τους – δεν έχουν ίδια δικαιώματα</a:t>
            </a:r>
          </a:p>
          <a:p>
            <a:pPr lvl="0"/>
            <a:r>
              <a:rPr lang="el-GR"/>
              <a:t>Μέλος κοινοτικής συνέλευσης: ελεύθερος, κατοικία μέσα στην πόλη</a:t>
            </a:r>
          </a:p>
          <a:p>
            <a:pPr lvl="0"/>
            <a:r>
              <a:rPr lang="el-GR"/>
              <a:t>Εξουσία: πλούσιοι έμποροι (υφασματέμποροι, έμποροι μπαχαρικών, λιανικού εμπορίου, γουναράδες, καπελάδες, χρυσοχόοι)</a:t>
            </a:r>
          </a:p>
          <a:p>
            <a:pPr lvl="0"/>
            <a:r>
              <a:rPr lang="el-GR"/>
              <a:t>Παρίσι: άνθρωποι «6 συντεχνιών»/ εργατικότητα, πλούτος, παιδεία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9564D1-1508-F001-D506-06290CBB8D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Η εξέλιξη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FE688E-D530-528F-798E-9BDABBFAE27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l-GR"/>
          </a:p>
          <a:p>
            <a:pPr lvl="0"/>
            <a:r>
              <a:rPr lang="el-GR"/>
              <a:t>Πρόπλασμα «Τρίτης Τάξης»</a:t>
            </a:r>
          </a:p>
          <a:p>
            <a:pPr lvl="0"/>
            <a:r>
              <a:rPr lang="el-GR"/>
              <a:t>Μεσαίωνας: σημαντικός πολιτικός ρόλος λόγω του πλούτου τους</a:t>
            </a:r>
          </a:p>
          <a:p>
            <a:pPr lvl="0"/>
            <a:r>
              <a:rPr lang="el-GR"/>
              <a:t>Τέλη 12</a:t>
            </a:r>
            <a:r>
              <a:rPr lang="el-GR" baseline="30000"/>
              <a:t>ου</a:t>
            </a:r>
            <a:r>
              <a:rPr lang="el-GR"/>
              <a:t> αι.: αξιωματούχοι στην αυλή των αρχόντων και του βασιλιά</a:t>
            </a:r>
          </a:p>
          <a:p>
            <a:pPr lvl="0"/>
            <a:r>
              <a:rPr lang="el-GR"/>
              <a:t>Οι βασιλείς αντλούν στελέχη από αυτούς στη διαπάλη τους με τους φεουδάρχες</a:t>
            </a:r>
          </a:p>
          <a:p>
            <a:pPr lvl="0"/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6E8120-F1F0-FC36-07FC-5D2518D74E4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Η πόλη και ο άρχοντας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CE8C10-E1E2-6D8A-B299-4F83E1ECD0B8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Αστοί (</a:t>
            </a:r>
            <a:r>
              <a:rPr lang="it-IT"/>
              <a:t>borghesi, bourgeois)</a:t>
            </a:r>
            <a:r>
              <a:rPr lang="el-GR"/>
              <a:t>: εξαρτώνται από έναν άρχοντα ή πολλούς άρχοντες ταυτόχρονα</a:t>
            </a:r>
          </a:p>
          <a:p>
            <a:pPr lvl="0"/>
            <a:r>
              <a:rPr lang="el-GR"/>
              <a:t>Τουρ (Γαλλία): κόμης Ανδηγαβίας, αββάς της μονής του Αγίου Μαρτίνου</a:t>
            </a:r>
          </a:p>
          <a:p>
            <a:pPr lvl="0"/>
            <a:r>
              <a:rPr lang="el-GR"/>
              <a:t>Αμιένη: βασιλιάς, επίσκοπος, κόμης, πυργοδεσπότης της πόλης</a:t>
            </a:r>
          </a:p>
          <a:p>
            <a:pPr lvl="0"/>
            <a:r>
              <a:rPr lang="el-GR"/>
              <a:t>Υποχρεώσεις των εμπόρων και τεχνιτών: τακτικά και έκτακτα τέλη στους άρχοντες, αγγαρείες</a:t>
            </a:r>
          </a:p>
          <a:p>
            <a:pPr lvl="0"/>
            <a:r>
              <a:rPr lang="el-GR"/>
              <a:t>Δικαιοσύνη, επιβολή ποινών: αρμοδιότητα των αρχόντων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5">
            <a:extLst>
              <a:ext uri="{FF2B5EF4-FFF2-40B4-BE49-F238E27FC236}">
                <a16:creationId xmlns:a16="http://schemas.microsoft.com/office/drawing/2014/main" id="{26BBDF5F-DDB2-C02D-D514-271BEF9438C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/>
              <a:t>Η Τουρ και η Αμιένη</a:t>
            </a:r>
          </a:p>
        </p:txBody>
      </p:sp>
      <p:pic>
        <p:nvPicPr>
          <p:cNvPr id="3" name="Picture 2" descr="Τοποθεσία στο χάρτη">
            <a:extLst>
              <a:ext uri="{FF2B5EF4-FFF2-40B4-BE49-F238E27FC236}">
                <a16:creationId xmlns:a16="http://schemas.microsoft.com/office/drawing/2014/main" id="{6D1CD583-8E01-E512-8BE0-BE84595F60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64890" y="1825627"/>
            <a:ext cx="4528218" cy="4351336"/>
          </a:xfrm>
        </p:spPr>
      </p:pic>
      <p:pic>
        <p:nvPicPr>
          <p:cNvPr id="4" name="Γραφή 8">
            <a:extLst>
              <a:ext uri="{FF2B5EF4-FFF2-40B4-BE49-F238E27FC236}">
                <a16:creationId xmlns:a16="http://schemas.microsoft.com/office/drawing/2014/main" id="{85C113A6-689F-4D64-FC57-1B45F70EC0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7446" y="3620740"/>
            <a:ext cx="356" cy="3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Γραφή 9">
            <a:extLst>
              <a:ext uri="{FF2B5EF4-FFF2-40B4-BE49-F238E27FC236}">
                <a16:creationId xmlns:a16="http://schemas.microsoft.com/office/drawing/2014/main" id="{1EF57A8F-5F60-BAAF-689C-DA7C5553FD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0647" y="3454776"/>
            <a:ext cx="80640" cy="20088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Γραφή 10">
            <a:extLst>
              <a:ext uri="{FF2B5EF4-FFF2-40B4-BE49-F238E27FC236}">
                <a16:creationId xmlns:a16="http://schemas.microsoft.com/office/drawing/2014/main" id="{D1792E0D-4EFD-6C24-1DFA-0862710C16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7966" y="2404652"/>
            <a:ext cx="356" cy="3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Γραφή 11">
            <a:extLst>
              <a:ext uri="{FF2B5EF4-FFF2-40B4-BE49-F238E27FC236}">
                <a16:creationId xmlns:a16="http://schemas.microsoft.com/office/drawing/2014/main" id="{660997EC-18AE-ECFB-A901-98340E9C3D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3845" y="2358932"/>
            <a:ext cx="356" cy="3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Γραφή 12">
            <a:extLst>
              <a:ext uri="{FF2B5EF4-FFF2-40B4-BE49-F238E27FC236}">
                <a16:creationId xmlns:a16="http://schemas.microsoft.com/office/drawing/2014/main" id="{1BC6D6A3-D4EC-E533-4736-DD4D5B9FDF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8730" y="2194413"/>
            <a:ext cx="356" cy="3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9" name="Γραφή 13">
            <a:extLst>
              <a:ext uri="{FF2B5EF4-FFF2-40B4-BE49-F238E27FC236}">
                <a16:creationId xmlns:a16="http://schemas.microsoft.com/office/drawing/2014/main" id="{8F027D5D-466C-257A-1AB6-95E5A831FB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326" y="2203420"/>
            <a:ext cx="356" cy="3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0" name="Γραφή 14">
            <a:extLst>
              <a:ext uri="{FF2B5EF4-FFF2-40B4-BE49-F238E27FC236}">
                <a16:creationId xmlns:a16="http://schemas.microsoft.com/office/drawing/2014/main" id="{6E74EF04-817A-77B3-B2B6-0D18DA6051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124" y="1353092"/>
            <a:ext cx="356" cy="3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1" name="Γραφή 15">
            <a:extLst>
              <a:ext uri="{FF2B5EF4-FFF2-40B4-BE49-F238E27FC236}">
                <a16:creationId xmlns:a16="http://schemas.microsoft.com/office/drawing/2014/main" id="{DC62570F-38CB-7934-22E1-1BAC5B157A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51195" y="4453054"/>
            <a:ext cx="356" cy="3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2" name="Picture 2" descr="Τοποθεσία στο χάρτη">
            <a:extLst>
              <a:ext uri="{FF2B5EF4-FFF2-40B4-BE49-F238E27FC236}">
                <a16:creationId xmlns:a16="http://schemas.microsoft.com/office/drawing/2014/main" id="{EAAB9842-802C-644C-36EF-39DD777295F0}"/>
              </a:ext>
            </a:extLst>
          </p:cNvPr>
          <p:cNvPicPr>
            <a:picLocks noGrp="1" noChangeAspect="1"/>
          </p:cNvPicPr>
          <p:nvPr>
            <p:ph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498887" y="1825627"/>
            <a:ext cx="4528218" cy="4351336"/>
          </a:xfrm>
        </p:spPr>
      </p:pic>
      <p:grpSp>
        <p:nvGrpSpPr>
          <p:cNvPr id="13" name="Ομάδα 16">
            <a:extLst>
              <a:ext uri="{FF2B5EF4-FFF2-40B4-BE49-F238E27FC236}">
                <a16:creationId xmlns:a16="http://schemas.microsoft.com/office/drawing/2014/main" id="{9332875C-9331-2C38-0B4F-188C4076D938}"/>
              </a:ext>
            </a:extLst>
          </p:cNvPr>
          <p:cNvGrpSpPr/>
          <p:nvPr/>
        </p:nvGrpSpPr>
        <p:grpSpPr>
          <a:xfrm>
            <a:off x="8941606" y="2609853"/>
            <a:ext cx="101882" cy="112681"/>
            <a:chOff x="8941606" y="2609853"/>
            <a:chExt cx="101882" cy="112681"/>
          </a:xfrm>
        </p:grpSpPr>
        <p:pic>
          <p:nvPicPr>
            <p:cNvPr id="14" name="Γραφή 12">
              <a:extLst>
                <a:ext uri="{FF2B5EF4-FFF2-40B4-BE49-F238E27FC236}">
                  <a16:creationId xmlns:a16="http://schemas.microsoft.com/office/drawing/2014/main" id="{B36F7994-3535-875E-8C28-66F61F254D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970044" y="2642259"/>
              <a:ext cx="356" cy="356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15" name="Γραφή 13">
              <a:extLst>
                <a:ext uri="{FF2B5EF4-FFF2-40B4-BE49-F238E27FC236}">
                  <a16:creationId xmlns:a16="http://schemas.microsoft.com/office/drawing/2014/main" id="{BA362951-475B-D10D-60AF-88BAD1C12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970044" y="2642259"/>
              <a:ext cx="356" cy="356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16" name="Γραφή 14">
              <a:extLst>
                <a:ext uri="{FF2B5EF4-FFF2-40B4-BE49-F238E27FC236}">
                  <a16:creationId xmlns:a16="http://schemas.microsoft.com/office/drawing/2014/main" id="{5433E364-B5FF-4DC3-EFFE-54FEB429562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941606" y="2609853"/>
              <a:ext cx="89638" cy="112681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17" name="Γραφή 15">
              <a:extLst>
                <a:ext uri="{FF2B5EF4-FFF2-40B4-BE49-F238E27FC236}">
                  <a16:creationId xmlns:a16="http://schemas.microsoft.com/office/drawing/2014/main" id="{2E92A7D1-2DAB-679D-4B5E-2D10F23189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43132" y="2678972"/>
              <a:ext cx="356" cy="356"/>
            </a:xfrm>
            <a:prstGeom prst="rect">
              <a:avLst/>
            </a:prstGeom>
            <a:noFill/>
            <a:ln cap="flat">
              <a:noFill/>
            </a:ln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4">
            <a:extLst>
              <a:ext uri="{FF2B5EF4-FFF2-40B4-BE49-F238E27FC236}">
                <a16:creationId xmlns:a16="http://schemas.microsoft.com/office/drawing/2014/main" id="{41F0D177-1DA0-5DF0-A263-45BAD8D1C5F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Η οργάνωση των αστών</a:t>
            </a:r>
          </a:p>
        </p:txBody>
      </p:sp>
      <p:sp>
        <p:nvSpPr>
          <p:cNvPr id="3" name="Θέση περιεχομένου 5">
            <a:extLst>
              <a:ext uri="{FF2B5EF4-FFF2-40B4-BE49-F238E27FC236}">
                <a16:creationId xmlns:a16="http://schemas.microsoft.com/office/drawing/2014/main" id="{41428508-7969-ED27-66BA-42E0334CAF0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Πλεονέκτημα απέναντι στους χωρικούς: δεν ζουν απομονωμένοι</a:t>
            </a:r>
          </a:p>
          <a:p>
            <a:pPr lvl="0"/>
            <a:r>
              <a:rPr lang="el-GR"/>
              <a:t>Οι κάτοικοι μιας γειτονιάς μπορούν να ιδρύσουν μια θρησκευτική ένωση (</a:t>
            </a:r>
            <a:r>
              <a:rPr lang="it-IT"/>
              <a:t>confrèrie)</a:t>
            </a:r>
          </a:p>
          <a:p>
            <a:pPr lvl="0"/>
            <a:r>
              <a:rPr lang="el-GR"/>
              <a:t>Τεχνίτες: οργανώνονται σε συντεχνίες</a:t>
            </a:r>
          </a:p>
          <a:p>
            <a:pPr lvl="0"/>
            <a:r>
              <a:rPr lang="el-GR"/>
              <a:t>Έμποροι: </a:t>
            </a:r>
            <a:r>
              <a:rPr lang="el-GR" i="1" u="sng"/>
              <a:t>χάνσες ή γκίλντες</a:t>
            </a:r>
          </a:p>
          <a:p>
            <a:pPr lvl="0"/>
            <a:r>
              <a:rPr lang="el-GR"/>
              <a:t>Οι αστοί αλληλοϋποστηρίζονται και αποτελούν δύναμη σεβαστή από τον άρχοντα</a:t>
            </a:r>
            <a:r>
              <a:rPr lang="el-GR" i="1" u="sng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D36BCD-033B-A2CD-66A0-942F9C73FC3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11</a:t>
            </a:r>
            <a:r>
              <a:rPr lang="el-GR" b="1" u="sng" baseline="30000"/>
              <a:t>ος</a:t>
            </a:r>
            <a:r>
              <a:rPr lang="el-GR" b="1" u="sng"/>
              <a:t> αιώνας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CDCFBCC-2838-6C0A-F7A1-9954E2B5EE2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l-GR"/>
          </a:p>
          <a:p>
            <a:pPr lvl="0"/>
            <a:r>
              <a:rPr lang="el-GR"/>
              <a:t>Ανανέωση εμπορίου και βιοτεχνίας – επωφελούνται οι αστοί</a:t>
            </a:r>
          </a:p>
          <a:p>
            <a:pPr lvl="0"/>
            <a:r>
              <a:rPr lang="el-GR"/>
              <a:t>Η ανανέωση συνεχίζεται μετά τις Σταυροφορίες – οι αστοί προμηθεύουν τους άρχοντες με όπλα και υλικό για τις εκστρατείες τους</a:t>
            </a:r>
          </a:p>
          <a:p>
            <a:pPr lvl="0"/>
            <a:r>
              <a:rPr lang="el-GR"/>
              <a:t>Οι αστοί απολαμβάνουν υλική ευημερία και προσπαθούν να περιορίσουν τις καταχρήσεις των αρχόντων</a:t>
            </a:r>
          </a:p>
          <a:p>
            <a:pPr marL="0" lvl="0" indent="0">
              <a:buNone/>
            </a:pPr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57E8DF-B0F3-1E41-7F43-1411093A6A6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Το κίνημα για την αυτονομία των πόλεων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BEC6C29-1231-D0BA-B8BD-28DDCA7883B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l-GR"/>
          </a:p>
          <a:p>
            <a:pPr lvl="0"/>
            <a:r>
              <a:rPr lang="el-GR"/>
              <a:t>Κορύφωση (12</a:t>
            </a:r>
            <a:r>
              <a:rPr lang="el-GR" baseline="30000"/>
              <a:t>ος</a:t>
            </a:r>
            <a:r>
              <a:rPr lang="el-GR"/>
              <a:t> αι.) – βασιλείς της Γαλλίας Λουδοβίκος ΣΤ` ο Χονδρός και ο γιός του Λουδοβίκος 7</a:t>
            </a:r>
            <a:r>
              <a:rPr lang="el-GR" baseline="30000"/>
              <a:t>ος</a:t>
            </a:r>
            <a:r>
              <a:rPr lang="el-GR"/>
              <a:t> </a:t>
            </a:r>
          </a:p>
          <a:p>
            <a:pPr lvl="0"/>
            <a:r>
              <a:rPr lang="el-GR"/>
              <a:t>Πανευρωπαϊκή εξάπλωση</a:t>
            </a:r>
          </a:p>
          <a:p>
            <a:pPr lvl="0"/>
            <a:r>
              <a:rPr lang="el-GR"/>
              <a:t>Τεχνίτες και έμποροι ενώνονται και δίνουν όρκο αλληλεγγύης</a:t>
            </a:r>
          </a:p>
          <a:p>
            <a:pPr lvl="0"/>
            <a:r>
              <a:rPr lang="el-GR"/>
              <a:t>«Συνδικάτο αλληλεγγύης» – «συνωμοσία» - «κοινότητα ορκισμένων» (εξ αιτίας του όρκου που τους έδενε)</a:t>
            </a:r>
          </a:p>
          <a:p>
            <a:pPr lvl="0"/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9729B0-8829-6304-C7BD-6805AF8B6A7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Τι ζητά το κίνημα από τους άρχοντες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85F160-5E0D-2E1D-496D-FDF7398CB873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Ακριβής προσδιορισμός των δικαιωμάτων του, σύμφωνα με τη γνώμη των μελών της ένωσης</a:t>
            </a:r>
          </a:p>
          <a:p>
            <a:pPr lvl="0"/>
            <a:r>
              <a:rPr lang="el-GR"/>
              <a:t>Ακριβές ύψος των τελών που ήταν υποχρεωμένοι να καταβάλλουν οι αστοί</a:t>
            </a:r>
          </a:p>
          <a:p>
            <a:pPr lvl="0"/>
            <a:r>
              <a:rPr lang="el-GR"/>
              <a:t>Ημερομηνίες καταβολής</a:t>
            </a:r>
          </a:p>
          <a:p>
            <a:pPr lvl="0"/>
            <a:r>
              <a:rPr lang="el-GR"/>
              <a:t>Ύψος προστίμων για πιθανές παραβάσεις</a:t>
            </a:r>
          </a:p>
          <a:p>
            <a:pPr lvl="0"/>
            <a:r>
              <a:rPr lang="el-GR"/>
              <a:t>Καταγραφή συμφωνιών σε ειδικό έγγραφο (</a:t>
            </a:r>
            <a:r>
              <a:rPr lang="it-IT"/>
              <a:t>carta, charte)</a:t>
            </a:r>
            <a:r>
              <a:rPr lang="el-GR"/>
              <a:t> επικυρωμένο με τη σφραγίδα του άρχοντα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8B3B39-8930-9A3B-5C30-612065BBEFA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b="1" u="sng"/>
              <a:t>Η αντίδραση των αρχόντων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D5133A-EAD9-A041-1E22-0CE572969B6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l-GR"/>
          </a:p>
          <a:p>
            <a:pPr lvl="0"/>
            <a:endParaRPr lang="el-GR"/>
          </a:p>
          <a:p>
            <a:pPr lvl="0"/>
            <a:r>
              <a:rPr lang="el-GR"/>
              <a:t>Κοσμικοί και εκκλησιαστικοί άρχοντες είναι αντίθετοι με το κίνημα</a:t>
            </a:r>
          </a:p>
          <a:p>
            <a:pPr lvl="0"/>
            <a:r>
              <a:rPr lang="el-GR"/>
              <a:t>Εκκλησιαστικοί: πιο έντονη αντίδραση, γιατί οι περισσότερες πόλεις βρίσκονταν υπό την δικαιοδοσία των επισκόπων</a:t>
            </a:r>
          </a:p>
          <a:p>
            <a:pPr lvl="0"/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1119</Words>
  <Application>Microsoft Office PowerPoint</Application>
  <PresentationFormat>Ευρεία οθόνη</PresentationFormat>
  <Paragraphs>110</Paragraphs>
  <Slides>21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5" baseType="lpstr">
      <vt:lpstr>Aptos</vt:lpstr>
      <vt:lpstr>Aptos Display</vt:lpstr>
      <vt:lpstr>Arial</vt:lpstr>
      <vt:lpstr>Θέμα του Office</vt:lpstr>
      <vt:lpstr>Η προϊστορία</vt:lpstr>
      <vt:lpstr>Η προϊστορία (2)</vt:lpstr>
      <vt:lpstr>Η πόλη και ο άρχοντας</vt:lpstr>
      <vt:lpstr>Η Τουρ και η Αμιένη</vt:lpstr>
      <vt:lpstr>Η οργάνωση των αστών</vt:lpstr>
      <vt:lpstr>11ος αιώνας</vt:lpstr>
      <vt:lpstr>Το κίνημα για την αυτονομία των πόλεων</vt:lpstr>
      <vt:lpstr>Τι ζητά το κίνημα από τους άρχοντες</vt:lpstr>
      <vt:lpstr>Η αντίδραση των αρχόντων</vt:lpstr>
      <vt:lpstr>Οι κατακτήσεις των αστών</vt:lpstr>
      <vt:lpstr>Πολιτικές και διοικητικές ελευθερίες</vt:lpstr>
      <vt:lpstr>Οι νέες πόλεις</vt:lpstr>
      <vt:lpstr>Οι αυτόνομες κοινότητες</vt:lpstr>
      <vt:lpstr>Οι αξιωματούχοι και οι ευθύνες τους</vt:lpstr>
      <vt:lpstr>Τα δικαιώματα των αυτόνομων πόλεων</vt:lpstr>
      <vt:lpstr>Η εξέγερση της πόλης Λαν (Laon) - 1111</vt:lpstr>
      <vt:lpstr>Η εξέγερση της Λαν (2)</vt:lpstr>
      <vt:lpstr>Η πόλη Λαν</vt:lpstr>
      <vt:lpstr>Η εξέγερση της Λαν – το τέλος</vt:lpstr>
      <vt:lpstr>Η αστική αριστοκρατία</vt:lpstr>
      <vt:lpstr>Η εξέλιξη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προϊστορία</dc:title>
  <dc:creator>Δώρα Μόσχου</dc:creator>
  <cp:lastModifiedBy>Δώρα Μόσχου</cp:lastModifiedBy>
  <cp:revision>4</cp:revision>
  <dcterms:created xsi:type="dcterms:W3CDTF">2024-05-10T12:01:53Z</dcterms:created>
  <dcterms:modified xsi:type="dcterms:W3CDTF">2025-04-26T10:33:18Z</dcterms:modified>
</cp:coreProperties>
</file>