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BD762C-63C0-AED6-38BD-5E6EAD985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2352BEC-8E4F-5865-B72A-9E6D7840E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ECF26A-5177-8D73-FBA7-85DBF30A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00F2B7-870F-3D49-7894-AFF614B3E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3B183B-D93F-656C-D903-9D72EC428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791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B451E4-71B3-27DF-DBBD-F0A5FC51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F48B132-C25B-FD76-802C-BEC77CA3E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ABFC069-B36E-A27E-061D-3CFF53E28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BD5FC6-AE88-F8B6-26F1-0FB7D9C40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AEF7945-D14B-872B-4AAF-011FB636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361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EA7A5E4-F273-ABA7-353A-510893C37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05CB0DE-ADC3-F824-2A11-6FFD976F4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A4D1D6-8CE6-A04A-3B10-723BAFFC0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759046-DF81-959C-2EF5-06B0D5ABD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86793E-F348-6017-BA66-D257E9B13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125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7835F9-D116-2688-3029-F71DD6302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4F11B9-0EA2-D87F-7904-7291DF6FB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EE32C51-0DE4-BD1E-24E2-E41EA75FB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E14D39A-6509-8191-0447-EE98B2A1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994B116-28EE-498E-FE60-7D463A764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190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366912-4598-67F2-26C0-3C3FEA55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1A7E40-CE96-5657-F8A6-EC1D36E8D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503FEF-84D4-B807-6ACE-62899A5B5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253B3F-764E-8A57-0147-D278FC51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9EE620-C552-2ED7-1C5A-0A1932179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68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7C39B9-9536-5025-222B-13E9AAD19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E81D81-CA18-703F-A8AA-64687E6A58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2CEDF37-D27B-6C3D-B6CE-ED346215C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942F28E-9A79-4DF7-0470-E2CA2ED99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EBC7A0A-3562-F1A2-C545-82FC833E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3EB82BA-F121-0635-0750-AEC50E55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707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8D7DF7-A0F4-9ED6-E352-A9E480E9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1E298E-37E2-E085-47EF-8A443DB85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B3EB91-8C73-4AE1-1F3B-F29628ABF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48202E6-7E06-59BF-119F-2C5669E64B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BF8D606-B0FC-1DB5-D27F-F3326A49F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B9A9592-6ED1-3300-4E1C-193217D0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1A86560-69A0-2075-5F90-B0C19191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C95B16D-0267-0B1B-FE6B-011E2E565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197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C1658B-7113-B8F7-D15C-4B056466E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DFACFA2-7127-B79B-5DB1-14B581F76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B7691EB-DC8C-0C29-1130-DD606ECBF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170E01E-4E2D-E831-DAF0-D7C80410C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518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90D5425-8859-03AD-B7A4-290A07CB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6162E86-9198-36C4-83EA-271B7CD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F7B5B3E-2DEE-BE32-C915-147D553F9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557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F99C9E-73F8-887B-CA10-D317A8F20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2874DC-DE4E-633C-E8CC-351B2F975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B79017D-3588-3D4F-413D-5B7D96E65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399201-057F-B0CE-1EE5-3EA0124C7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160F657-5BD9-F604-0612-2ED1AE55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56AA325-F20B-4E2D-D691-A54D1A3F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3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B582D1-F3E0-4B0B-BD2C-1B9A0AE76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3C1F526-EFC5-89B7-3DCE-7F5415BAC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777B50C-4BFC-F036-27A3-B7D551D0A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AAB4762-3231-2321-CC73-93873A972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4429D15-9E75-8C1D-36F8-7F68EFA7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9B06FDA-7998-E28A-7CEB-48D87C6F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637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682A690-A259-CF67-9925-6CD2DB0A1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AA1DAA-C623-08A4-6AD9-C27ECE581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FE7283-3370-330A-CE2A-38AA513613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EC7A4-C018-426D-A423-2A17E27DDA5F}" type="datetimeFigureOut">
              <a:rPr lang="el-GR" smtClean="0"/>
              <a:t>24/2/2025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FAF4099-A8AE-523C-3EBC-59835558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90BE49C-CA50-A8EF-F339-4FAAA83A5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E617-C527-4AEC-8128-2FD3448942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769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A60C8A-DF64-1963-66EB-59C321EA60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Θεματικός Τουρισμός ΙΙΙ –Τουρισμός Υγείας</a:t>
            </a:r>
            <a:br>
              <a:rPr lang="el-GR" sz="3200" b="1" dirty="0"/>
            </a:br>
            <a:br>
              <a:rPr lang="el-GR" sz="3200" b="1" dirty="0"/>
            </a:br>
            <a:r>
              <a:rPr lang="el-GR" sz="3200" b="1" dirty="0"/>
              <a:t>«Οικονομική και Κοινωνική Ανάλυση»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443B5C4-53E3-9637-86FC-B72A1B22EF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Διάλεξη 24-02-25</a:t>
            </a:r>
          </a:p>
          <a:p>
            <a:r>
              <a:rPr lang="el-GR" dirty="0"/>
              <a:t>(ΙΙΙ Εβδομάδα).</a:t>
            </a:r>
          </a:p>
          <a:p>
            <a:r>
              <a:rPr lang="el-GR" sz="1800" dirty="0"/>
              <a:t>Διδάσκων Ευθ. Παππάς</a:t>
            </a:r>
          </a:p>
        </p:txBody>
      </p:sp>
    </p:spTree>
    <p:extLst>
      <p:ext uri="{BB962C8B-B14F-4D97-AF65-F5344CB8AC3E}">
        <p14:creationId xmlns:p14="http://schemas.microsoft.com/office/powerpoint/2010/main" val="852407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CCB446-978B-18C0-9597-4A389699D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10</a:t>
            </a:r>
            <a:br>
              <a:rPr lang="el-GR" sz="3200" b="1" dirty="0"/>
            </a:br>
            <a:r>
              <a:rPr lang="el-GR" sz="3200" b="1" dirty="0"/>
              <a:t>3. Ανταγωνιστικό πλεονέκτημα: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374FE8-9B34-B2E3-300A-22E7E2F9F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Ελλάδα, λόγω γεωγραφικής θέσης</a:t>
            </a:r>
            <a:r>
              <a:rPr lang="el-GR" dirty="0"/>
              <a:t>, κλίματος και ποιότητας</a:t>
            </a:r>
          </a:p>
          <a:p>
            <a:pPr marL="0" indent="0">
              <a:buNone/>
            </a:pPr>
            <a:r>
              <a:rPr lang="el-GR" dirty="0"/>
              <a:t> υπηρεσιών, αποκτά συγκριτικό πλεονέκτημα έναντι άλλων χωρών.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 Χώρες όπως η Τουρκία, η Ισπανία και η Ινδία </a:t>
            </a:r>
            <a:r>
              <a:rPr lang="el-GR" dirty="0"/>
              <a:t>αποτελούν</a:t>
            </a:r>
          </a:p>
          <a:p>
            <a:pPr marL="0" indent="0">
              <a:buNone/>
            </a:pPr>
            <a:r>
              <a:rPr lang="el-GR" dirty="0"/>
              <a:t> ανταγωνιστές, αλλά η Ελλάδα μπορεί να ξεχωρίσει λόγω της</a:t>
            </a:r>
          </a:p>
          <a:p>
            <a:pPr marL="0" indent="0">
              <a:buNone/>
            </a:pPr>
            <a:r>
              <a:rPr lang="el-GR" dirty="0"/>
              <a:t> παράδοσης στον ιαματικό τουρισμό.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5259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300FE4-49E8-5C79-2966-CF2EAE03C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11</a:t>
            </a:r>
            <a:br>
              <a:rPr lang="el-GR" sz="3200" b="1" dirty="0"/>
            </a:br>
            <a:r>
              <a:rPr lang="el-GR" sz="3200" b="1" dirty="0"/>
              <a:t>4. Στρατηγικές Ανάπτυξης</a:t>
            </a:r>
            <a:br>
              <a:rPr lang="el-GR" sz="3200" b="1" dirty="0"/>
            </a:br>
            <a:br>
              <a:rPr lang="el-GR" sz="3200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ED5F84-895F-2056-27E9-CFC7AF4E2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7468"/>
            <a:ext cx="10515600" cy="53354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/>
              <a:t>Για την περαιτέρω ανάπτυξη του τουρισμού υγείας απαιτούνται:</a:t>
            </a:r>
          </a:p>
          <a:p>
            <a:pPr marL="0" indent="0">
              <a:buNone/>
            </a:pPr>
            <a:endParaRPr lang="el-GR" b="1" dirty="0"/>
          </a:p>
          <a:p>
            <a:pPr marL="514350" indent="-514350">
              <a:buAutoNum type="arabicPeriod"/>
            </a:pPr>
            <a:r>
              <a:rPr lang="el-GR" b="1" dirty="0"/>
              <a:t>Επενδύσεις σε υποδομές: </a:t>
            </a:r>
            <a:r>
              <a:rPr lang="el-GR" dirty="0"/>
              <a:t>Εκσυγχρονισμός κλινικών, δημιουργία ειδικών </a:t>
            </a:r>
            <a:r>
              <a:rPr lang="el-GR" dirty="0" err="1"/>
              <a:t>health</a:t>
            </a:r>
            <a:r>
              <a:rPr lang="el-GR" dirty="0"/>
              <a:t> </a:t>
            </a:r>
            <a:r>
              <a:rPr lang="el-GR" dirty="0" err="1"/>
              <a:t>resorts</a:t>
            </a:r>
            <a:r>
              <a:rPr lang="el-GR" dirty="0"/>
              <a:t>.</a:t>
            </a:r>
          </a:p>
          <a:p>
            <a:pPr marL="514350" indent="-514350">
              <a:buAutoNum type="arabicPeriod"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2. Διακρατικές συνεργασίες: </a:t>
            </a:r>
            <a:r>
              <a:rPr lang="el-GR" dirty="0"/>
              <a:t>Συμφωνίες με ασφαλιστικά ταμεία και οργανισμούς υγείας άλλων χωρών.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3. Ψηφιακή προβολή: </a:t>
            </a:r>
            <a:r>
              <a:rPr lang="el-GR" dirty="0"/>
              <a:t>Χρήση τεχνολογιών όπως τεχνητή νοημοσύνη, </a:t>
            </a:r>
            <a:r>
              <a:rPr lang="el-GR" dirty="0" err="1"/>
              <a:t>big</a:t>
            </a:r>
            <a:r>
              <a:rPr lang="el-GR" dirty="0"/>
              <a:t> </a:t>
            </a:r>
            <a:r>
              <a:rPr lang="el-GR" dirty="0" err="1"/>
              <a:t>data</a:t>
            </a:r>
            <a:r>
              <a:rPr lang="el-GR" dirty="0"/>
              <a:t>, τηλεϊατρική.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4. Πιστοποιήσεις ποιότητας: </a:t>
            </a:r>
            <a:r>
              <a:rPr lang="el-GR" dirty="0"/>
              <a:t>Διεθνή πρότυπα πιστοποίησης για να διασφαλιστεί η αξιοπιστία των υπηρεσιών.</a:t>
            </a:r>
          </a:p>
        </p:txBody>
      </p:sp>
    </p:spTree>
    <p:extLst>
      <p:ext uri="{BB962C8B-B14F-4D97-AF65-F5344CB8AC3E}">
        <p14:creationId xmlns:p14="http://schemas.microsoft.com/office/powerpoint/2010/main" val="528147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65145F-065F-27EB-9AB6-A1B7C92FD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12</a:t>
            </a:r>
            <a:br>
              <a:rPr lang="el-GR" sz="3200" b="1" dirty="0"/>
            </a:br>
            <a:r>
              <a:rPr lang="el-GR" sz="3200" b="1" dirty="0"/>
              <a:t>5. Προκλήσεις και Περιορισμοί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81BF74-DA09-1AA5-0A7B-4779FDC0F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l-GR" b="1" dirty="0"/>
              <a:t>Γραφειοκρατία και νομικά ζητήματα: </a:t>
            </a:r>
            <a:r>
              <a:rPr lang="el-GR" dirty="0"/>
              <a:t>Περιορισμοί στην </a:t>
            </a:r>
            <a:r>
              <a:rPr lang="el-GR" dirty="0" err="1"/>
              <a:t>αδειοδότηση</a:t>
            </a:r>
            <a:r>
              <a:rPr lang="el-GR" dirty="0"/>
              <a:t> και έλλειψη ενιαίου νομικού πλαισίου.</a:t>
            </a:r>
          </a:p>
          <a:p>
            <a:pPr marL="514350" indent="-514350">
              <a:buAutoNum type="arabicPeriod"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2. Ανταγωνισμός από άλλες χώρες: </a:t>
            </a:r>
            <a:r>
              <a:rPr lang="el-GR" dirty="0"/>
              <a:t>Η Ελλάδα πρέπει να διαφοροποιηθεί μέσω μοναδικών προτάσεων αξίας.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3. Ελλείψεις σε εξειδικευμένο προσωπικό: </a:t>
            </a:r>
            <a:r>
              <a:rPr lang="el-GR" dirty="0"/>
              <a:t>Απαιτείται εκπαίδευση επαγγελματιών τουρισμού και υγείας.</a:t>
            </a:r>
          </a:p>
        </p:txBody>
      </p:sp>
    </p:spTree>
    <p:extLst>
      <p:ext uri="{BB962C8B-B14F-4D97-AF65-F5344CB8AC3E}">
        <p14:creationId xmlns:p14="http://schemas.microsoft.com/office/powerpoint/2010/main" val="2748809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83A37B-B1C2-97B3-24C7-EC714586A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13</a:t>
            </a:r>
            <a:br>
              <a:rPr lang="el-GR" sz="3200" b="1" dirty="0"/>
            </a:br>
            <a:r>
              <a:rPr lang="el-GR" sz="3200" b="1" dirty="0"/>
              <a:t>6. Συμπεράσματα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554115-58F6-1836-D2CB-52283B64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τουρισμός υγείας </a:t>
            </a:r>
            <a:r>
              <a:rPr lang="el-GR" dirty="0"/>
              <a:t>αποτελεί </a:t>
            </a:r>
            <a:r>
              <a:rPr lang="el-GR" b="1" dirty="0"/>
              <a:t>μοχλό ανάπτυξης </a:t>
            </a:r>
            <a:r>
              <a:rPr lang="el-GR" dirty="0"/>
              <a:t>της τοπικής και</a:t>
            </a:r>
          </a:p>
          <a:p>
            <a:pPr marL="0" indent="0">
              <a:buNone/>
            </a:pPr>
            <a:r>
              <a:rPr lang="el-GR" dirty="0"/>
              <a:t> εθνικής οικονομίας. </a:t>
            </a:r>
          </a:p>
          <a:p>
            <a:pPr marL="0" indent="0">
              <a:buNone/>
            </a:pPr>
            <a:r>
              <a:rPr lang="el-GR" dirty="0"/>
              <a:t>Μέσω στρατηγικών επενδύσεων και διεθνών συνεργασιών, η Ελλάδα</a:t>
            </a:r>
          </a:p>
          <a:p>
            <a:pPr marL="0" indent="0">
              <a:buNone/>
            </a:pPr>
            <a:r>
              <a:rPr lang="el-GR" dirty="0"/>
              <a:t> μπορεί να καταστεί κορυφαίος προορισμός τουρισμού υγείας,</a:t>
            </a:r>
          </a:p>
          <a:p>
            <a:pPr marL="0" indent="0">
              <a:buNone/>
            </a:pPr>
            <a:r>
              <a:rPr lang="el-GR" dirty="0"/>
              <a:t> ενισχύοντας ταυτόχρονα την οικονομική ανάπτυξη και την καινοτομία</a:t>
            </a:r>
          </a:p>
          <a:p>
            <a:pPr marL="0" indent="0">
              <a:buNone/>
            </a:pPr>
            <a:r>
              <a:rPr lang="el-GR" dirty="0"/>
              <a:t> στον τομέα της υγείας και του τουρισμού.</a:t>
            </a:r>
          </a:p>
        </p:txBody>
      </p:sp>
    </p:spTree>
    <p:extLst>
      <p:ext uri="{BB962C8B-B14F-4D97-AF65-F5344CB8AC3E}">
        <p14:creationId xmlns:p14="http://schemas.microsoft.com/office/powerpoint/2010/main" val="2304090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5CAC06-BD62-7403-B7FA-A2294516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συμπέρασμα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E6E495-92D5-B3B2-979F-7DEA535E3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 τουρισμός υγείας έχει ισχυρό </a:t>
            </a:r>
            <a:r>
              <a:rPr lang="el-GR" dirty="0"/>
              <a:t>πολιτιστικό και κοινωνικό αντίκτυπο,</a:t>
            </a:r>
          </a:p>
          <a:p>
            <a:pPr marL="0" indent="0">
              <a:buNone/>
            </a:pPr>
            <a:r>
              <a:rPr lang="el-GR" dirty="0"/>
              <a:t> επηρεάζοντας την καθημερινή ζωή, τις πολιτιστικές πρακτικές και τις</a:t>
            </a:r>
          </a:p>
          <a:p>
            <a:pPr marL="0" indent="0">
              <a:buNone/>
            </a:pPr>
            <a:r>
              <a:rPr lang="el-GR" dirty="0"/>
              <a:t> υποδομές των τοπικών κοινωνιών.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Η σωστή διαχείριση του κλάδου </a:t>
            </a:r>
            <a:r>
              <a:rPr lang="el-GR" dirty="0"/>
              <a:t>είναι κρίσιμη για την εξισορρόπηση</a:t>
            </a:r>
          </a:p>
          <a:p>
            <a:pPr marL="0" indent="0">
              <a:buNone/>
            </a:pPr>
            <a:r>
              <a:rPr lang="el-GR" dirty="0"/>
              <a:t> των θετικών και αρνητικών επιπτώσεων, ώστε να ενισχυθεί η</a:t>
            </a:r>
          </a:p>
          <a:p>
            <a:pPr marL="0" indent="0">
              <a:buNone/>
            </a:pPr>
            <a:r>
              <a:rPr lang="el-GR" dirty="0"/>
              <a:t> πολιτιστική αυθεντικότητα και η κοινωνική βιωσιμότητα.</a:t>
            </a:r>
          </a:p>
        </p:txBody>
      </p:sp>
    </p:spTree>
    <p:extLst>
      <p:ext uri="{BB962C8B-B14F-4D97-AF65-F5344CB8AC3E}">
        <p14:creationId xmlns:p14="http://schemas.microsoft.com/office/powerpoint/2010/main" val="84895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2D3276-4FA1-D5C4-0136-22B554BE1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15</a:t>
            </a:r>
            <a:br>
              <a:rPr lang="el-GR" sz="3200" b="1" dirty="0"/>
            </a:br>
            <a:r>
              <a:rPr lang="el-GR" sz="3200" b="1" dirty="0"/>
              <a:t>Βιβλιογραφία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B54F63-37EE-F7C9-4062-8A4247D29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Carrera, P. M., &amp; Bridges, J. F. P. (2006). Globalization and healthcare: Understanding health and medical tourism. Expert Review of Pharmacoeconomics &amp; Outcomes Research.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Hall, C. M. (2011). Health and medical tourism: a kill or cure for global public health?. Tourism Review.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Lunt, N., Smith, R., </a:t>
            </a:r>
            <a:r>
              <a:rPr lang="en-US" dirty="0" err="1"/>
              <a:t>Exworthy</a:t>
            </a:r>
            <a:r>
              <a:rPr lang="en-US" dirty="0"/>
              <a:t>, M., Green, S. T., Horsfall, D., &amp; Mannion, R. (2014). Medical Tourism: Treatments, Markets and Health System Implications: A Scoping Review. OECD.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Smith, M., &amp; </a:t>
            </a:r>
            <a:r>
              <a:rPr lang="en-US" dirty="0" err="1"/>
              <a:t>Puczkó</a:t>
            </a:r>
            <a:r>
              <a:rPr lang="en-US" dirty="0"/>
              <a:t>, L. (2009). Health and Wellness Tourism. Butterworth-Heinemann.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8098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D4C68F-2BA4-BE7E-DE65-56321017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/>
              <a:t>16</a:t>
            </a:r>
            <a:br>
              <a:rPr lang="el-GR" sz="3200" b="1" dirty="0"/>
            </a:br>
            <a:r>
              <a:rPr lang="el-GR" sz="3200" b="1" dirty="0"/>
              <a:t>4. Συγκριτικός Πίνακας Πολιτιστικών και Κοινωνικών Επιπτώσεων  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F03AE789-3738-298D-4080-0EF321B400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448408"/>
              </p:ext>
            </p:extLst>
          </p:nvPr>
        </p:nvGraphicFramePr>
        <p:xfrm>
          <a:off x="254643" y="1690688"/>
          <a:ext cx="11033277" cy="4663813"/>
        </p:xfrm>
        <a:graphic>
          <a:graphicData uri="http://schemas.openxmlformats.org/drawingml/2006/table">
            <a:tbl>
              <a:tblPr firstRow="1" firstCol="1" bandRow="1"/>
              <a:tblGrid>
                <a:gridCol w="3677759">
                  <a:extLst>
                    <a:ext uri="{9D8B030D-6E8A-4147-A177-3AD203B41FA5}">
                      <a16:colId xmlns:a16="http://schemas.microsoft.com/office/drawing/2014/main" val="4083917225"/>
                    </a:ext>
                  </a:extLst>
                </a:gridCol>
                <a:gridCol w="3677759">
                  <a:extLst>
                    <a:ext uri="{9D8B030D-6E8A-4147-A177-3AD203B41FA5}">
                      <a16:colId xmlns:a16="http://schemas.microsoft.com/office/drawing/2014/main" val="3404102414"/>
                    </a:ext>
                  </a:extLst>
                </a:gridCol>
                <a:gridCol w="3677759">
                  <a:extLst>
                    <a:ext uri="{9D8B030D-6E8A-4147-A177-3AD203B41FA5}">
                      <a16:colId xmlns:a16="http://schemas.microsoft.com/office/drawing/2014/main" val="3532413172"/>
                    </a:ext>
                  </a:extLst>
                </a:gridCol>
              </a:tblGrid>
              <a:tr h="796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285272"/>
                  </a:ext>
                </a:extLst>
              </a:tr>
              <a:tr h="23125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3589"/>
                  </a:ext>
                </a:extLst>
              </a:tr>
              <a:tr h="1554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487039"/>
                  </a:ext>
                </a:extLst>
              </a:tr>
            </a:tbl>
          </a:graphicData>
        </a:graphic>
      </p:graphicFrame>
      <p:graphicFrame>
        <p:nvGraphicFramePr>
          <p:cNvPr id="5" name="Αντικείμενο 4">
            <a:extLst>
              <a:ext uri="{FF2B5EF4-FFF2-40B4-BE49-F238E27FC236}">
                <a16:creationId xmlns:a16="http://schemas.microsoft.com/office/drawing/2014/main" id="{BB601F08-A4EE-E03F-683F-BD806838DC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803956"/>
              </p:ext>
            </p:extLst>
          </p:nvPr>
        </p:nvGraphicFramePr>
        <p:xfrm>
          <a:off x="87313" y="2217738"/>
          <a:ext cx="11963400" cy="350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0784746" imgH="3181486" progId="Word.Document.12">
                  <p:embed/>
                </p:oleObj>
              </mc:Choice>
              <mc:Fallback>
                <p:oleObj name="Document" r:id="rId2" imgW="10784746" imgH="31814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313" y="2217738"/>
                        <a:ext cx="11963400" cy="350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962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065385-D5B5-4DF8-1C17-6A69816E2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sz="3200" b="1" dirty="0"/>
            </a:br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Η Συμβολή του Τουρισμού Υγείας στην Τοπική και Εθνική Οικονομία</a:t>
            </a:r>
            <a:br>
              <a:rPr lang="el-GR" sz="3200" b="1" dirty="0"/>
            </a:b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5A8BF6-E970-0F43-312B-1D4870007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1. Εισαγωγή</a:t>
            </a:r>
          </a:p>
          <a:p>
            <a:pPr marL="0" indent="0">
              <a:buNone/>
            </a:pPr>
            <a:r>
              <a:rPr lang="el-GR" b="1" dirty="0"/>
              <a:t>Ο τουρισμός υγείας αποτελεί </a:t>
            </a:r>
            <a:r>
              <a:rPr lang="el-GR" dirty="0"/>
              <a:t>έναν από τους ταχύτερα</a:t>
            </a:r>
          </a:p>
          <a:p>
            <a:pPr marL="0" indent="0">
              <a:buNone/>
            </a:pPr>
            <a:r>
              <a:rPr lang="el-GR" dirty="0"/>
              <a:t> αναπτυσσόμενους κλάδους του παγκόσμιου τουρισμού, με σημαντική</a:t>
            </a:r>
          </a:p>
          <a:p>
            <a:pPr marL="0" indent="0">
              <a:buNone/>
            </a:pPr>
            <a:r>
              <a:rPr lang="el-GR" dirty="0"/>
              <a:t> επίδραση στην τοπική και εθνική οικονομία. </a:t>
            </a:r>
          </a:p>
          <a:p>
            <a:pPr marL="0" indent="0">
              <a:buNone/>
            </a:pPr>
            <a:r>
              <a:rPr lang="el-GR" b="1" dirty="0"/>
              <a:t>Στην Ελλάδα, η πλούσια </a:t>
            </a:r>
            <a:r>
              <a:rPr lang="el-GR" dirty="0"/>
              <a:t>ιαματική κληρονομιά, το υψηλό επίπεδο</a:t>
            </a:r>
          </a:p>
          <a:p>
            <a:pPr marL="0" indent="0">
              <a:buNone/>
            </a:pPr>
            <a:r>
              <a:rPr lang="el-GR" dirty="0"/>
              <a:t> ιατρικών υπηρεσιών και οι ανταγωνιστικές τιμές συγκριτικά με άλλες</a:t>
            </a:r>
          </a:p>
          <a:p>
            <a:pPr marL="0" indent="0">
              <a:buNone/>
            </a:pPr>
            <a:r>
              <a:rPr lang="el-GR" dirty="0"/>
              <a:t> χώρες έχουν δημιουργήσει σημαντικές προοπτικές για την ανάπτυξη</a:t>
            </a:r>
          </a:p>
          <a:p>
            <a:pPr marL="0" indent="0">
              <a:buNone/>
            </a:pPr>
            <a:r>
              <a:rPr lang="el-GR" dirty="0"/>
              <a:t> του τομέα, αναμένονται περεταίρω  δράσεις γιατί υπάρχει συντονισμού για την επαύξηση της εν λόγω θετικής προοπτικής.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890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2C2448-0F2D-B87A-61B9-5C9399822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2. Ορισμός και Μορφές Τουρισμού Υγείας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C2808B-A147-7579-28AB-917131763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066"/>
            <a:ext cx="10515600" cy="54516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Ο τουρισμός υγείας </a:t>
            </a:r>
            <a:r>
              <a:rPr lang="el-GR" dirty="0"/>
              <a:t>περιλαμβάνει ταξίδια που πραγματοποιούνται με σκοπό τη βελτίωση της υγείας ή την αναζήτηση ιατρικών υπηρεσιών. Διακρίνεται στις εξής μορφές:</a:t>
            </a:r>
          </a:p>
          <a:p>
            <a:pPr marL="0" indent="0">
              <a:buNone/>
            </a:pPr>
            <a:r>
              <a:rPr lang="el-GR" b="1" dirty="0"/>
              <a:t>1. Ιατρικός τουρισμός</a:t>
            </a:r>
            <a:r>
              <a:rPr lang="el-GR" dirty="0"/>
              <a:t>: Περιλαμβάνει ταξίδια για εξειδικευμένες ιατρικές πράξεις (χειρουργικές επεμβάσεις, οδοντιατρικές και αισθητικές θεραπείες).</a:t>
            </a:r>
          </a:p>
          <a:p>
            <a:pPr marL="0" indent="0">
              <a:buNone/>
            </a:pPr>
            <a:r>
              <a:rPr lang="el-GR" b="1" dirty="0"/>
              <a:t>2. Ιαματικός τουρισμός</a:t>
            </a:r>
            <a:r>
              <a:rPr lang="el-GR" dirty="0"/>
              <a:t>: Εστιάζει στη χρήση φυσικών ιαματικών πόρων (ιαματικές πηγές, </a:t>
            </a:r>
            <a:r>
              <a:rPr lang="el-GR" dirty="0" err="1"/>
              <a:t>λασποθεραπεία</a:t>
            </a:r>
            <a:r>
              <a:rPr lang="el-GR" dirty="0"/>
              <a:t>, </a:t>
            </a:r>
            <a:r>
              <a:rPr lang="el-GR" dirty="0" err="1"/>
              <a:t>θαλασσοθεραπεία</a:t>
            </a:r>
            <a:r>
              <a:rPr lang="el-GR" dirty="0"/>
              <a:t>).</a:t>
            </a:r>
          </a:p>
          <a:p>
            <a:pPr marL="0" indent="0">
              <a:buNone/>
            </a:pPr>
            <a:r>
              <a:rPr lang="el-GR" b="1" dirty="0"/>
              <a:t>3. Τουρισμός ευεξίας (</a:t>
            </a:r>
            <a:r>
              <a:rPr lang="el-GR" b="1" dirty="0" err="1"/>
              <a:t>Wellness</a:t>
            </a:r>
            <a:r>
              <a:rPr lang="el-GR" b="1" dirty="0"/>
              <a:t> Tourism</a:t>
            </a:r>
            <a:r>
              <a:rPr lang="el-GR" dirty="0"/>
              <a:t>): Επικεντρώνεται στην προληπτική φροντίδα και τη βελτίωση του τρόπου ζωής μέσω σπα, </a:t>
            </a:r>
            <a:r>
              <a:rPr lang="el-GR" dirty="0" err="1"/>
              <a:t>yoga</a:t>
            </a:r>
            <a:r>
              <a:rPr lang="el-GR" dirty="0"/>
              <a:t>, διατροφής.</a:t>
            </a:r>
          </a:p>
          <a:p>
            <a:pPr marL="0" indent="0">
              <a:buNone/>
            </a:pPr>
            <a:r>
              <a:rPr lang="el-GR" b="1" dirty="0"/>
              <a:t>4. Τουρισμός αποκατάστασης: </a:t>
            </a:r>
            <a:r>
              <a:rPr lang="el-GR" dirty="0"/>
              <a:t>Αφορά άτομα που αναρρώνουν από ασθένειες και χρειάζονται εξειδικευμένη φροντίδα.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023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FF063E-7700-FD05-17E0-3B306B082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3200" b="1" dirty="0"/>
              <a:t>3. Οικονομική Συμβολή του Τουρισμού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16E004-D0BC-3AE9-057F-96B58F335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 τουρισμός υγείας έχει </a:t>
            </a:r>
            <a:r>
              <a:rPr lang="el-GR" dirty="0"/>
              <a:t>πολυεπίπεδες θετικές επιδράσεις στην</a:t>
            </a:r>
          </a:p>
          <a:p>
            <a:pPr marL="0" indent="0">
              <a:buNone/>
            </a:pPr>
            <a:r>
              <a:rPr lang="el-GR" dirty="0"/>
              <a:t> οικονομία, τόσο σε τοπικό όσο και σε εθνικό επίπεδο.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Απόδειξη για το παραπάνω </a:t>
            </a:r>
            <a:r>
              <a:rPr lang="el-GR" dirty="0"/>
              <a:t>ισχυρισμό αποτελει η μέχρι  σήμερα</a:t>
            </a:r>
          </a:p>
          <a:p>
            <a:pPr marL="0" indent="0">
              <a:buNone/>
            </a:pPr>
            <a:r>
              <a:rPr lang="el-GR" dirty="0"/>
              <a:t> πορεία του, καθώς και τα οικονομικά στοιχεία που είναι στην διάθεση</a:t>
            </a:r>
          </a:p>
          <a:p>
            <a:pPr marL="0" indent="0">
              <a:buNone/>
            </a:pPr>
            <a:r>
              <a:rPr lang="el-GR" dirty="0"/>
              <a:t> των ερευνητών και των επιστημόνων του χώρου.</a:t>
            </a:r>
          </a:p>
        </p:txBody>
      </p:sp>
    </p:spTree>
    <p:extLst>
      <p:ext uri="{BB962C8B-B14F-4D97-AF65-F5344CB8AC3E}">
        <p14:creationId xmlns:p14="http://schemas.microsoft.com/office/powerpoint/2010/main" val="694209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7B4CB0-0BA8-CF75-2D6B-25A8A35BD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5</a:t>
            </a:r>
            <a:br>
              <a:rPr lang="el-GR" sz="3200" b="1" dirty="0"/>
            </a:br>
            <a:r>
              <a:rPr lang="el-GR" sz="3200" b="1" dirty="0"/>
              <a:t>3.1 Τοπική Οικονομία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DE9282-96B3-D9DB-A141-E2D4DC454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1. </a:t>
            </a:r>
            <a:r>
              <a:rPr lang="el-GR" b="1" dirty="0"/>
              <a:t>Εδώ έχουμε Μεγέθυνση </a:t>
            </a:r>
            <a:r>
              <a:rPr lang="el-GR" dirty="0"/>
              <a:t>εισοδήματος και  Αύξηση απασχόλησης: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 Οι τοπικές κοινότητες </a:t>
            </a:r>
            <a:r>
              <a:rPr lang="el-GR" dirty="0"/>
              <a:t>ωφελούνται από την αυξημένη τουριστική</a:t>
            </a:r>
          </a:p>
          <a:p>
            <a:pPr marL="0" indent="0">
              <a:buNone/>
            </a:pPr>
            <a:r>
              <a:rPr lang="el-GR" dirty="0"/>
              <a:t> ζήτηση.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Νέα επαγγέλματα </a:t>
            </a:r>
            <a:r>
              <a:rPr lang="el-GR" dirty="0"/>
              <a:t>δημιουργούνται στον ιατρικό και ξενοδοχειακό</a:t>
            </a:r>
          </a:p>
          <a:p>
            <a:pPr marL="0" indent="0">
              <a:buNone/>
            </a:pPr>
            <a:r>
              <a:rPr lang="el-GR" dirty="0"/>
              <a:t> κλάδο.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09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CF841F-2256-163C-895C-3D96126DE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2. Ενίσχυση μικρομεσαίων επιχειρήσεων: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FE100E-978F-42C8-A200-8BCCA2035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Ξενοδοχεία, εστιατόρια </a:t>
            </a:r>
            <a:r>
              <a:rPr lang="el-GR" dirty="0"/>
              <a:t>και μεταφορικές υπηρεσίες επωφελούνται</a:t>
            </a:r>
          </a:p>
          <a:p>
            <a:pPr marL="0" indent="0">
              <a:buNone/>
            </a:pPr>
            <a:r>
              <a:rPr lang="el-GR" dirty="0"/>
              <a:t>από την αυξημένη επισκεψιμότητα.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Δημιουργούνται νέες </a:t>
            </a:r>
            <a:r>
              <a:rPr lang="el-GR" dirty="0"/>
              <a:t>θέσεις εργασίας σε σπα, </a:t>
            </a:r>
            <a:r>
              <a:rPr lang="el-GR" dirty="0" err="1"/>
              <a:t>wellness</a:t>
            </a:r>
            <a:r>
              <a:rPr lang="el-GR" dirty="0"/>
              <a:t> </a:t>
            </a:r>
            <a:r>
              <a:rPr lang="el-GR" dirty="0" err="1"/>
              <a:t>centers</a:t>
            </a:r>
            <a:r>
              <a:rPr lang="el-GR" dirty="0"/>
              <a:t> και</a:t>
            </a:r>
          </a:p>
          <a:p>
            <a:pPr marL="0" indent="0">
              <a:buNone/>
            </a:pPr>
            <a:r>
              <a:rPr lang="el-GR" dirty="0"/>
              <a:t> ιατρικές κλινικές.</a:t>
            </a:r>
          </a:p>
        </p:txBody>
      </p:sp>
    </p:spTree>
    <p:extLst>
      <p:ext uri="{BB962C8B-B14F-4D97-AF65-F5344CB8AC3E}">
        <p14:creationId xmlns:p14="http://schemas.microsoft.com/office/powerpoint/2010/main" val="4244497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B0A052-17B5-68FB-41E2-163DD2E9E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3. Προστασία και ανάδειξη φυσικών πόρων: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636CAE-F050-3D07-9BCF-4B1DE8A8A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Οι ιαματικές πηγές </a:t>
            </a:r>
            <a:r>
              <a:rPr lang="el-GR" dirty="0"/>
              <a:t>και οι παραδοσιακές θεραπευτικές πρακτικές</a:t>
            </a:r>
          </a:p>
          <a:p>
            <a:pPr marL="0" indent="0">
              <a:buNone/>
            </a:pPr>
            <a:r>
              <a:rPr lang="el-GR" dirty="0"/>
              <a:t> γίνονται πόλος έλξης τουριστών.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Αναπτύσσονται</a:t>
            </a:r>
            <a:r>
              <a:rPr lang="el-GR" dirty="0"/>
              <a:t> βιώσιμες τουριστικές πρακτικές που προάγουν τη</a:t>
            </a:r>
          </a:p>
          <a:p>
            <a:pPr marL="0" indent="0">
              <a:buNone/>
            </a:pPr>
            <a:r>
              <a:rPr lang="el-GR" dirty="0"/>
              <a:t> φυσική κληρονομιά.</a:t>
            </a:r>
          </a:p>
        </p:txBody>
      </p:sp>
    </p:spTree>
    <p:extLst>
      <p:ext uri="{BB962C8B-B14F-4D97-AF65-F5344CB8AC3E}">
        <p14:creationId xmlns:p14="http://schemas.microsoft.com/office/powerpoint/2010/main" val="65299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6E39F5-D2B9-89D1-B077-82BA3E40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8</a:t>
            </a:r>
            <a:br>
              <a:rPr lang="el-GR" sz="3200" b="1" dirty="0"/>
            </a:br>
            <a:r>
              <a:rPr lang="el-GR" sz="3200" b="1" dirty="0"/>
              <a:t>3.2 Εθνική Οικονομία</a:t>
            </a:r>
            <a:br>
              <a:rPr lang="el-GR" sz="3200" b="1" dirty="0"/>
            </a:br>
            <a:r>
              <a:rPr lang="el-GR" sz="3200" b="1" dirty="0"/>
              <a:t>1. Αύξηση τουριστικών εσόδων: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311A2F-3BAF-06B7-B20B-26E382EF3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Οι διεθνείς επισκέπτες </a:t>
            </a:r>
            <a:r>
              <a:rPr lang="el-GR" dirty="0"/>
              <a:t>επιλέγουν την Ελλάδα για ιατρικές υπηρεσίες</a:t>
            </a:r>
          </a:p>
          <a:p>
            <a:pPr marL="0" indent="0">
              <a:buNone/>
            </a:pPr>
            <a:r>
              <a:rPr lang="el-GR" dirty="0"/>
              <a:t> χαμηλότερου κόστους σε σχέση με τη Βόρεια Ευρώπη ή τις ΗΠΑ.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Το 2022, τα έσοδα </a:t>
            </a:r>
            <a:r>
              <a:rPr lang="el-GR" dirty="0"/>
              <a:t>από τον τουρισμό υγείας ξεπέρασαν τα 500 εκατ.</a:t>
            </a:r>
          </a:p>
          <a:p>
            <a:pPr marL="0" indent="0">
              <a:buNone/>
            </a:pPr>
            <a:r>
              <a:rPr lang="el-GR" dirty="0"/>
              <a:t> ευρώ.</a:t>
            </a:r>
          </a:p>
        </p:txBody>
      </p:sp>
    </p:spTree>
    <p:extLst>
      <p:ext uri="{BB962C8B-B14F-4D97-AF65-F5344CB8AC3E}">
        <p14:creationId xmlns:p14="http://schemas.microsoft.com/office/powerpoint/2010/main" val="415949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FC0337-3149-646A-B668-527C387AB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b="1" dirty="0"/>
            </a:br>
            <a:r>
              <a:rPr lang="el-GR" sz="3200" b="1" dirty="0"/>
              <a:t>2. Προσέλκυση επενδύσεων: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35F8A9-E21B-41E7-0CA5-076B2539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1.Δημιουργούνται </a:t>
            </a:r>
            <a:r>
              <a:rPr lang="el-GR" dirty="0"/>
              <a:t>νέες επενδυτικές ευκαιρίες σε ιατρικά κέντρα και</a:t>
            </a:r>
          </a:p>
          <a:p>
            <a:pPr marL="0" indent="0">
              <a:buNone/>
            </a:pPr>
            <a:r>
              <a:rPr lang="el-GR" dirty="0"/>
              <a:t> τουριστικές υποδομές.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2.Τα κράτη μπορούν </a:t>
            </a:r>
            <a:r>
              <a:rPr lang="el-GR" dirty="0"/>
              <a:t>να προωθήσουν συμπράξεις δημόσιου και</a:t>
            </a:r>
          </a:p>
          <a:p>
            <a:pPr marL="0" indent="0">
              <a:buNone/>
            </a:pPr>
            <a:r>
              <a:rPr lang="el-GR" dirty="0"/>
              <a:t> ιδιωτικού τομέα.</a:t>
            </a:r>
          </a:p>
        </p:txBody>
      </p:sp>
    </p:spTree>
    <p:extLst>
      <p:ext uri="{BB962C8B-B14F-4D97-AF65-F5344CB8AC3E}">
        <p14:creationId xmlns:p14="http://schemas.microsoft.com/office/powerpoint/2010/main" val="265508896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928</Words>
  <Application>Microsoft Office PowerPoint</Application>
  <PresentationFormat>Ευρεία οθόνη</PresentationFormat>
  <Paragraphs>105</Paragraphs>
  <Slides>16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Θέμα του Office</vt:lpstr>
      <vt:lpstr>Document</vt:lpstr>
      <vt:lpstr>Θεματικός Τουρισμός ΙΙΙ –Τουρισμός Υγείας  «Οικονομική και Κοινωνική Ανάλυση» </vt:lpstr>
      <vt:lpstr> 2 Η Συμβολή του Τουρισμού Υγείας στην Τοπική και Εθνική Οικονομία  </vt:lpstr>
      <vt:lpstr>3 2. Ορισμός και Μορφές Τουρισμού Υγείας </vt:lpstr>
      <vt:lpstr>4 3. Οικονομική Συμβολή του Τουρισμού Υγείας</vt:lpstr>
      <vt:lpstr>5 3.1 Τοπική Οικονομία</vt:lpstr>
      <vt:lpstr>6 2. Ενίσχυση μικρομεσαίων επιχειρήσεων:</vt:lpstr>
      <vt:lpstr>7 3. Προστασία και ανάδειξη φυσικών πόρων:</vt:lpstr>
      <vt:lpstr>8 3.2 Εθνική Οικονομία 1. Αύξηση τουριστικών εσόδων: </vt:lpstr>
      <vt:lpstr>9 2. Προσέλκυση επενδύσεων:</vt:lpstr>
      <vt:lpstr>10 3. Ανταγωνιστικό πλεονέκτημα:</vt:lpstr>
      <vt:lpstr>11 4. Στρατηγικές Ανάπτυξης  </vt:lpstr>
      <vt:lpstr>12 5. Προκλήσεις και Περιορισμοί</vt:lpstr>
      <vt:lpstr>13 6. Συμπεράσματα </vt:lpstr>
      <vt:lpstr>14 συμπέρασμα 2</vt:lpstr>
      <vt:lpstr>15 Βιβλιογραφία</vt:lpstr>
      <vt:lpstr>16 4. Συγκριτικός Πίνακας Πολιτιστικών και Κοινωνικών Επιπτώσεων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7</cp:revision>
  <dcterms:created xsi:type="dcterms:W3CDTF">2025-02-20T14:48:19Z</dcterms:created>
  <dcterms:modified xsi:type="dcterms:W3CDTF">2025-02-24T12:50:57Z</dcterms:modified>
</cp:coreProperties>
</file>