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7" r:id="rId3"/>
    <p:sldId id="259" r:id="rId4"/>
    <p:sldId id="260" r:id="rId5"/>
    <p:sldId id="261" r:id="rId6"/>
    <p:sldId id="290" r:id="rId7"/>
    <p:sldId id="262" r:id="rId8"/>
    <p:sldId id="291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6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D7969-2D10-4C73-BEA8-2ABB7367CED9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15FB-83B8-4AF8-8544-A539C13F0F2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8572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8/4/2020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liver.odai.yale.edu/content/id/bf53ae57-4e8f-4e47-8876-923a97eb0d18/format/3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//upload.wikimedia.org/wikipedia/commons/c/c7/Golden_bough.jpg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tate.org.uk/art/images/work/N/N00/N00555_10.jp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nationalgallery.org.uk/cgi-bin/WebObjects.dll/CollectionPublisher.woa/wa/zoomImage?workNumber=NG508&amp;collectionPublisherSection=wor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rtgallery.yale.edu/pages/collection/popups/pc_european/details14.html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5sappho at Leucata Gros"/>
          <p:cNvPicPr>
            <a:picLocks noChangeAspect="1" noChangeArrowheads="1"/>
          </p:cNvPicPr>
          <p:nvPr/>
        </p:nvPicPr>
        <p:blipFill>
          <a:blip r:embed="rId2">
            <a:lum bright="22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48799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6003925" y="2886075"/>
            <a:ext cx="2416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i="0" dirty="0">
                <a:latin typeface="Times New Roman" pitchFamily="18" charset="0"/>
              </a:rPr>
              <a:t>A.-J. </a:t>
            </a:r>
            <a:r>
              <a:rPr lang="en-US" altLang="el-GR" sz="2800" i="0" dirty="0" err="1">
                <a:latin typeface="Times New Roman" pitchFamily="18" charset="0"/>
              </a:rPr>
              <a:t>Gros</a:t>
            </a:r>
            <a:r>
              <a:rPr lang="en-US" altLang="el-GR" sz="2800" i="0" dirty="0">
                <a:latin typeface="Times New Roman" pitchFamily="18" charset="0"/>
              </a:rPr>
              <a:t>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dirty="0">
                <a:latin typeface="Times New Roman" pitchFamily="18" charset="0"/>
              </a:rPr>
              <a:t>H </a:t>
            </a:r>
            <a:r>
              <a:rPr lang="el-GR" altLang="el-GR" sz="2800" dirty="0">
                <a:latin typeface="Times New Roman" pitchFamily="18" charset="0"/>
              </a:rPr>
              <a:t>Σαπφώ στην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latin typeface="Times New Roman" pitchFamily="18" charset="0"/>
              </a:rPr>
              <a:t>Λευκάδα,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i="0" dirty="0">
                <a:latin typeface="Times New Roman" pitchFamily="18" charset="0"/>
              </a:rPr>
              <a:t>1801</a:t>
            </a:r>
          </a:p>
        </p:txBody>
      </p:sp>
    </p:spTree>
    <p:extLst>
      <p:ext uri="{BB962C8B-B14F-4D97-AF65-F5344CB8AC3E}">
        <p14:creationId xmlns:p14="http://schemas.microsoft.com/office/powerpoint/2010/main" val="4062350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Joseph Mallord William Turner Aeneas and the Sibyl, Lake Avernus circa 17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72025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65125" y="6010275"/>
            <a:ext cx="839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l-GR" b="0" i="0" dirty="0"/>
              <a:t>J. W. Turner, </a:t>
            </a:r>
            <a:r>
              <a:rPr lang="el-GR" altLang="el-GR" b="0" dirty="0"/>
              <a:t>Αινείας και Σίβυλλα, </a:t>
            </a:r>
            <a:r>
              <a:rPr lang="el-GR" altLang="el-GR" b="0" i="0" dirty="0"/>
              <a:t>1798, 1814</a:t>
            </a:r>
          </a:p>
        </p:txBody>
      </p:sp>
      <p:pic>
        <p:nvPicPr>
          <p:cNvPr id="8196" name="Picture 2" descr="Joseph Mallord William Turner, 1775-1851, British, Lake Avernus: Aeneas and the Cumaean Sybil, between 1814 and 1815, Oil on canvas, Yale Center for British Art, Paul Mellon Collection">
            <a:hlinkClick r:id="rId3" tooltip="Joseph Mallord William Turner, 1775-1851, British, Lake Avernus: Aeneas and the Cumaean Sybil, between 1814 and 1815, Oil on canvas, Yale Center for British Art, Paul Mellon Collection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063" y="2657475"/>
            <a:ext cx="4572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908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Dido building Carthage; or, the Rise of The Carthaginian Empire, 1815 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8507413" cy="575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288925" y="5857875"/>
            <a:ext cx="8626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l-GR" b="0" i="0" dirty="0"/>
              <a:t>J.W. Turner, </a:t>
            </a:r>
            <a:r>
              <a:rPr lang="el-GR" altLang="el-GR" b="0" dirty="0"/>
              <a:t>Η </a:t>
            </a:r>
            <a:r>
              <a:rPr lang="el-GR" altLang="el-GR" b="0" dirty="0" err="1"/>
              <a:t>Διδώ</a:t>
            </a:r>
            <a:r>
              <a:rPr lang="el-GR" altLang="el-GR" b="0" dirty="0"/>
              <a:t> οικοδομεί την Καρχηδόνα</a:t>
            </a:r>
            <a:r>
              <a:rPr lang="el-GR" altLang="el-GR" b="0" i="0" dirty="0"/>
              <a:t>, 1815</a:t>
            </a:r>
          </a:p>
        </p:txBody>
      </p:sp>
    </p:spTree>
    <p:extLst>
      <p:ext uri="{BB962C8B-B14F-4D97-AF65-F5344CB8AC3E}">
        <p14:creationId xmlns:p14="http://schemas.microsoft.com/office/powerpoint/2010/main" val="389835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Joseph Mallord William Turner The Decline of the Carthaginian Empire ... exhibited 18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291513" cy="579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365125" y="6086475"/>
            <a:ext cx="839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l-GR" b="0" i="0" dirty="0"/>
              <a:t>J. W. Turner, </a:t>
            </a:r>
            <a:r>
              <a:rPr lang="el-GR" altLang="el-GR" b="0" dirty="0"/>
              <a:t>Η πτώση της Καρχηδόνας, </a:t>
            </a:r>
            <a:r>
              <a:rPr lang="el-GR" altLang="el-GR" b="0" i="0" dirty="0"/>
              <a:t>1817</a:t>
            </a:r>
          </a:p>
        </p:txBody>
      </p:sp>
    </p:spTree>
    <p:extLst>
      <p:ext uri="{BB962C8B-B14F-4D97-AF65-F5344CB8AC3E}">
        <p14:creationId xmlns:p14="http://schemas.microsoft.com/office/powerpoint/2010/main" val="2814791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ile:Golden bough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76200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609600" y="57912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sz="2400" b="0" i="0" dirty="0"/>
              <a:t>J. M. W. Turner, </a:t>
            </a:r>
            <a:r>
              <a:rPr lang="el-GR" altLang="el-GR" sz="2400" b="0" dirty="0"/>
              <a:t>Το Χρυσό Κλαδί, </a:t>
            </a:r>
            <a:r>
              <a:rPr lang="el-GR" altLang="el-GR" sz="2400" b="0" i="0" dirty="0"/>
              <a:t>1834</a:t>
            </a:r>
          </a:p>
        </p:txBody>
      </p:sp>
    </p:spTree>
    <p:extLst>
      <p:ext uri="{BB962C8B-B14F-4D97-AF65-F5344CB8AC3E}">
        <p14:creationId xmlns:p14="http://schemas.microsoft.com/office/powerpoint/2010/main" val="2396921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Joseph Mallord William Turner, ‘The Visit to the Tomb’ exhibited 1850">
            <a:hlinkClick r:id="rId2" tooltip="View full screen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-12700"/>
            <a:ext cx="8151813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381000" y="6477000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sz="2400" b="0" i="0" dirty="0"/>
              <a:t>J. M. W. Turner, </a:t>
            </a:r>
            <a:r>
              <a:rPr lang="el-GR" altLang="el-GR" sz="2400" b="0" dirty="0"/>
              <a:t>Επίσκεψη στον Τάφο (του </a:t>
            </a:r>
            <a:r>
              <a:rPr lang="el-GR" altLang="el-GR" sz="2400" b="0" dirty="0" err="1"/>
              <a:t>Σιχαίου</a:t>
            </a:r>
            <a:r>
              <a:rPr lang="el-GR" altLang="el-GR" sz="2400" b="0" dirty="0"/>
              <a:t>), </a:t>
            </a:r>
            <a:r>
              <a:rPr lang="el-GR" altLang="el-GR" sz="2400" b="0" i="0" dirty="0"/>
              <a:t>1850</a:t>
            </a:r>
          </a:p>
        </p:txBody>
      </p:sp>
    </p:spTree>
    <p:extLst>
      <p:ext uri="{BB962C8B-B14F-4D97-AF65-F5344CB8AC3E}">
        <p14:creationId xmlns:p14="http://schemas.microsoft.com/office/powerpoint/2010/main" val="3424289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Joseph Mallord William Turner Mercury Sent to Admonish Aeneas exhibited 18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8288338" cy="597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0" y="6010275"/>
            <a:ext cx="9369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l-GR" b="0" i="0" dirty="0"/>
              <a:t>J. W. Turner, </a:t>
            </a:r>
            <a:r>
              <a:rPr lang="el-GR" altLang="el-GR" b="0" dirty="0"/>
              <a:t>Ο Ερμής ως αγγελιοφόρος στον Αινεία, </a:t>
            </a:r>
            <a:r>
              <a:rPr lang="el-GR" altLang="el-GR" b="0" i="0" dirty="0"/>
              <a:t>1850</a:t>
            </a:r>
          </a:p>
        </p:txBody>
      </p:sp>
    </p:spTree>
    <p:extLst>
      <p:ext uri="{BB962C8B-B14F-4D97-AF65-F5344CB8AC3E}">
        <p14:creationId xmlns:p14="http://schemas.microsoft.com/office/powerpoint/2010/main" val="3492423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Joseph Mallord William Turner The Departure of the Fleet exhibited 18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8288338" cy="610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441325" y="6162675"/>
            <a:ext cx="8550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l-GR" b="0" i="0" dirty="0"/>
              <a:t>J. W. Turner, </a:t>
            </a:r>
            <a:r>
              <a:rPr lang="el-GR" altLang="el-GR" b="0" dirty="0"/>
              <a:t>Η αναχώρηση του στόλου, </a:t>
            </a:r>
            <a:r>
              <a:rPr lang="el-GR" altLang="el-GR" b="0" i="0" dirty="0"/>
              <a:t>1850</a:t>
            </a:r>
          </a:p>
        </p:txBody>
      </p:sp>
    </p:spTree>
    <p:extLst>
      <p:ext uri="{BB962C8B-B14F-4D97-AF65-F5344CB8AC3E}">
        <p14:creationId xmlns:p14="http://schemas.microsoft.com/office/powerpoint/2010/main" val="2070188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Ulysses deriding Polyphemus - Homer's Odyssey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5"/>
          <a:stretch>
            <a:fillRect/>
          </a:stretch>
        </p:blipFill>
        <p:spPr bwMode="auto">
          <a:xfrm>
            <a:off x="-4763" y="0"/>
            <a:ext cx="9148763" cy="603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0" y="6019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b="0" i="0" dirty="0"/>
              <a:t>J</a:t>
            </a:r>
            <a:r>
              <a:rPr lang="el-GR" altLang="el-GR" b="0" i="0" dirty="0"/>
              <a:t>.</a:t>
            </a:r>
            <a:r>
              <a:rPr lang="en-US" altLang="el-GR" b="0" i="0" dirty="0"/>
              <a:t> Turner, </a:t>
            </a:r>
            <a:r>
              <a:rPr lang="el-GR" altLang="el-GR" b="0" dirty="0"/>
              <a:t>Ο Οδυσσέας ξεφεύγει από τον Πολύφημο</a:t>
            </a:r>
            <a:r>
              <a:rPr lang="el-GR" altLang="el-GR" b="0" i="0" dirty="0"/>
              <a:t>, 1829</a:t>
            </a:r>
          </a:p>
        </p:txBody>
      </p:sp>
    </p:spTree>
    <p:extLst>
      <p:ext uri="{BB962C8B-B14F-4D97-AF65-F5344CB8AC3E}">
        <p14:creationId xmlns:p14="http://schemas.microsoft.com/office/powerpoint/2010/main" val="136231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 descr="_Antoine_Jean_Gros_Bacchus_and_Ariadne_ZCL-41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8600"/>
            <a:ext cx="6546850" cy="546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8"/>
          <p:cNvSpPr txBox="1">
            <a:spLocks noChangeArrowheads="1"/>
          </p:cNvSpPr>
          <p:nvPr/>
        </p:nvSpPr>
        <p:spPr bwMode="auto">
          <a:xfrm>
            <a:off x="1355725" y="6086475"/>
            <a:ext cx="6721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800" i="0">
                <a:latin typeface="Times New Roman" pitchFamily="18" charset="0"/>
              </a:rPr>
              <a:t>A.-J. Gros, </a:t>
            </a:r>
            <a:r>
              <a:rPr lang="en-US" altLang="el-GR" sz="2800">
                <a:latin typeface="Times New Roman" pitchFamily="18" charset="0"/>
              </a:rPr>
              <a:t>B</a:t>
            </a:r>
            <a:r>
              <a:rPr lang="el-GR" altLang="el-GR" sz="2800">
                <a:latin typeface="Times New Roman" pitchFamily="18" charset="0"/>
              </a:rPr>
              <a:t>άκχος και Αριάδνη, </a:t>
            </a:r>
            <a:r>
              <a:rPr lang="el-GR" altLang="el-GR" sz="2800" i="0">
                <a:latin typeface="Times New Roman" pitchFamily="18" charset="0"/>
              </a:rPr>
              <a:t>1821</a:t>
            </a:r>
          </a:p>
        </p:txBody>
      </p:sp>
    </p:spTree>
    <p:extLst>
      <p:ext uri="{BB962C8B-B14F-4D97-AF65-F5344CB8AC3E}">
        <p14:creationId xmlns:p14="http://schemas.microsoft.com/office/powerpoint/2010/main" val="342041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upload.wikimedia.org/wikipedia/commons/thumb/1/19/Antoine-Jean-Gros_Hercule_et_Diom%C3%A8de.jpg/357px-Antoine-Jean-Gros_Hercule_et_Diom%C3%A8de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49" y="116632"/>
            <a:ext cx="4792725" cy="64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08104" y="3501008"/>
            <a:ext cx="30404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A-J.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Ηρακλής και Διομήδης,</a:t>
            </a:r>
          </a:p>
          <a:p>
            <a:pPr algn="ctr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1835</a:t>
            </a:r>
          </a:p>
        </p:txBody>
      </p:sp>
    </p:spTree>
    <p:extLst>
      <p:ext uri="{BB962C8B-B14F-4D97-AF65-F5344CB8AC3E}">
        <p14:creationId xmlns:p14="http://schemas.microsoft.com/office/powerpoint/2010/main" val="4240764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14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6985000" cy="561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838200" y="5857875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b="0" i="0" dirty="0"/>
              <a:t>H. Fuseli, </a:t>
            </a:r>
            <a:r>
              <a:rPr lang="el-GR" altLang="el-GR" b="0" dirty="0"/>
              <a:t>Δανάη και Περσέας στην Σέριφο, </a:t>
            </a:r>
            <a:r>
              <a:rPr lang="el-GR" altLang="el-GR" b="0" i="0" dirty="0"/>
              <a:t>1785-90</a:t>
            </a:r>
          </a:p>
        </p:txBody>
      </p:sp>
    </p:spTree>
    <p:extLst>
      <p:ext uri="{BB962C8B-B14F-4D97-AF65-F5344CB8AC3E}">
        <p14:creationId xmlns:p14="http://schemas.microsoft.com/office/powerpoint/2010/main" val="138090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Fuseli Oedipus Cursing his Sons, 17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57200"/>
            <a:ext cx="5394325" cy="491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33400" y="5791200"/>
            <a:ext cx="861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b="0" i="0" dirty="0"/>
              <a:t>H. Fuseli, </a:t>
            </a:r>
            <a:r>
              <a:rPr lang="el-GR" altLang="el-GR" b="0" dirty="0"/>
              <a:t>Ο Οιδίποδας καταριέται τον Πολυνείκη</a:t>
            </a:r>
            <a:r>
              <a:rPr lang="el-GR" altLang="el-GR" b="0" i="0" dirty="0"/>
              <a:t>, 1796</a:t>
            </a:r>
          </a:p>
        </p:txBody>
      </p:sp>
    </p:spTree>
    <p:extLst>
      <p:ext uri="{BB962C8B-B14F-4D97-AF65-F5344CB8AC3E}">
        <p14:creationId xmlns:p14="http://schemas.microsoft.com/office/powerpoint/2010/main" val="284153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commons/thumb/4/42/Johann_Heinrich_F%C3%BCssli_054.jpg/800px-Johann_Heinrich_F%C3%BCssli_0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630"/>
            <a:ext cx="5327284" cy="6842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838909" y="3140968"/>
            <a:ext cx="31229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 Fuseli,</a:t>
            </a:r>
          </a:p>
          <a:p>
            <a:pPr algn="ctr"/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Οδυσσέας μεταξύ</a:t>
            </a:r>
          </a:p>
          <a:p>
            <a:pPr algn="ctr"/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Σκύλλας και Χάρυβδης, </a:t>
            </a:r>
          </a:p>
          <a:p>
            <a:pPr algn="ctr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1794-1796</a:t>
            </a:r>
          </a:p>
        </p:txBody>
      </p:sp>
    </p:spTree>
    <p:extLst>
      <p:ext uri="{BB962C8B-B14F-4D97-AF65-F5344CB8AC3E}">
        <p14:creationId xmlns:p14="http://schemas.microsoft.com/office/powerpoint/2010/main" val="2222186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Teiresias foretells the Future to Odyss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4887913" cy="574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5257800" y="2581275"/>
            <a:ext cx="3886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b="0" i="0" dirty="0"/>
              <a:t>H. Fuseli, </a:t>
            </a:r>
          </a:p>
          <a:p>
            <a:pPr algn="ctr" eaLnBrk="1" hangingPunct="1"/>
            <a:r>
              <a:rPr lang="el-GR" altLang="el-GR" b="0" dirty="0"/>
              <a:t>Οδυσσέας και Τειρεσίας, </a:t>
            </a:r>
          </a:p>
          <a:p>
            <a:pPr algn="ctr" eaLnBrk="1" hangingPunct="1"/>
            <a:r>
              <a:rPr lang="el-GR" altLang="el-GR" b="0" i="0" dirty="0"/>
              <a:t>1804</a:t>
            </a:r>
          </a:p>
        </p:txBody>
      </p:sp>
    </p:spTree>
    <p:extLst>
      <p:ext uri="{BB962C8B-B14F-4D97-AF65-F5344CB8AC3E}">
        <p14:creationId xmlns:p14="http://schemas.microsoft.com/office/powerpoint/2010/main" val="188354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Αποτέλεσμα εικόνας για fuseli death of di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4788804" cy="63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64088" y="2780928"/>
            <a:ext cx="2995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Fuseli, </a:t>
            </a:r>
          </a:p>
          <a:p>
            <a:pPr algn="ctr"/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Θάνατος της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Διδώς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1781</a:t>
            </a:r>
          </a:p>
        </p:txBody>
      </p:sp>
    </p:spTree>
    <p:extLst>
      <p:ext uri="{BB962C8B-B14F-4D97-AF65-F5344CB8AC3E}">
        <p14:creationId xmlns:p14="http://schemas.microsoft.com/office/powerpoint/2010/main" val="1876080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Joseph Mallord William Turner Dido and Aeneas exhibited 18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44000" cy="557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0" y="60864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l-GR" b="0" i="0" dirty="0"/>
              <a:t>J. W. Turner, </a:t>
            </a:r>
            <a:r>
              <a:rPr lang="el-GR" altLang="el-GR" b="0" dirty="0" err="1"/>
              <a:t>Διδώ</a:t>
            </a:r>
            <a:r>
              <a:rPr lang="el-GR" altLang="el-GR" b="0" dirty="0"/>
              <a:t> και Αινείας, </a:t>
            </a:r>
            <a:r>
              <a:rPr lang="el-GR" altLang="el-GR" b="0" i="0" dirty="0"/>
              <a:t>1814</a:t>
            </a:r>
          </a:p>
        </p:txBody>
      </p:sp>
    </p:spTree>
    <p:extLst>
      <p:ext uri="{BB962C8B-B14F-4D97-AF65-F5344CB8AC3E}">
        <p14:creationId xmlns:p14="http://schemas.microsoft.com/office/powerpoint/2010/main" val="119050781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202</Words>
  <Application>Microsoft Office PowerPoint</Application>
  <PresentationFormat>Προβολή στην οθόνη (4:3)</PresentationFormat>
  <Paragraphs>29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cp:lastModifiedBy>User</cp:lastModifiedBy>
  <cp:revision>9</cp:revision>
  <dcterms:modified xsi:type="dcterms:W3CDTF">2020-04-08T09:08:17Z</dcterms:modified>
</cp:coreProperties>
</file>