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329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7" r:id="rId11"/>
    <p:sldId id="288" r:id="rId12"/>
    <p:sldId id="289" r:id="rId13"/>
    <p:sldId id="290" r:id="rId14"/>
    <p:sldId id="294" r:id="rId15"/>
    <p:sldId id="291" r:id="rId16"/>
    <p:sldId id="295" r:id="rId17"/>
    <p:sldId id="292" r:id="rId18"/>
    <p:sldId id="299" r:id="rId19"/>
    <p:sldId id="300" r:id="rId20"/>
    <p:sldId id="301" r:id="rId21"/>
    <p:sldId id="306" r:id="rId22"/>
    <p:sldId id="307" r:id="rId23"/>
    <p:sldId id="308" r:id="rId24"/>
    <p:sldId id="304" r:id="rId25"/>
    <p:sldId id="314" r:id="rId26"/>
    <p:sldId id="309" r:id="rId27"/>
    <p:sldId id="315" r:id="rId28"/>
    <p:sldId id="316" r:id="rId29"/>
    <p:sldId id="317" r:id="rId30"/>
    <p:sldId id="318" r:id="rId31"/>
    <p:sldId id="324" r:id="rId32"/>
    <p:sldId id="323" r:id="rId33"/>
    <p:sldId id="319" r:id="rId34"/>
    <p:sldId id="322" r:id="rId35"/>
    <p:sldId id="321" r:id="rId36"/>
    <p:sldId id="325" r:id="rId37"/>
    <p:sldId id="326" r:id="rId38"/>
    <p:sldId id="320" r:id="rId39"/>
  </p:sldIdLst>
  <p:sldSz cx="9144000" cy="6858000" type="screen4x3"/>
  <p:notesSz cx="6854825" cy="9749155"/>
  <p:defaultTextStyle>
    <a:defPPr>
      <a:defRPr lang="el-GR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0FD41"/>
    <a:srgbClr val="F7FEA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9940" name="Rectangle 4"/>
          <p:cNvSpPr>
            <a:spLocks noRot="1" noTextEdit="1"/>
          </p:cNvSpPr>
          <p:nvPr>
            <p:ph type="sldImg" idx="2"/>
          </p:nvPr>
        </p:nvSpPr>
        <p:spPr>
          <a:xfrm>
            <a:off x="992188" y="731838"/>
            <a:ext cx="4872037" cy="3654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30738"/>
            <a:ext cx="5483225" cy="43862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/>
            <a:r>
              <a:rPr dirty="0"/>
              <a:t>Κάντε κλικ για να επεξεργαστείτε τα στυλ κειμένου του υποδείγματος</a:t>
            </a:r>
            <a:endParaRPr dirty="0"/>
          </a:p>
          <a:p>
            <a:pPr lvl="1"/>
            <a:r>
              <a:rPr dirty="0"/>
              <a:t>Δεύτερου επιπέδου</a:t>
            </a:r>
            <a:endParaRPr dirty="0"/>
          </a:p>
          <a:p>
            <a:pPr lvl="2"/>
            <a:r>
              <a:rPr dirty="0"/>
              <a:t>Τρίτου επιπέδου</a:t>
            </a:r>
            <a:endParaRPr dirty="0"/>
          </a:p>
          <a:p>
            <a:pPr lvl="3"/>
            <a:r>
              <a:rPr dirty="0"/>
              <a:t>Τέταρτου επιπέδου</a:t>
            </a:r>
            <a:endParaRPr dirty="0"/>
          </a:p>
          <a:p>
            <a:pPr lvl="4"/>
            <a:r>
              <a:rPr dirty="0"/>
              <a:t>Πέμπτου επιπέδου</a:t>
            </a:r>
            <a:endParaRPr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9888"/>
            <a:ext cx="2970213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59888"/>
            <a:ext cx="2970213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l-GR" sz="1200" dirty="0"/>
            </a:fld>
            <a:endParaRPr lang="el-G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Κάντε κλικ για επεξεργασία του τίτλου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Κάντε κλικ για να επεξεργαστείτε τα στυλ κειμένου του υποδείγματος</a:t>
            </a:r>
            <a:endParaRPr dirty="0"/>
          </a:p>
          <a:p>
            <a:pPr lvl="1"/>
            <a:r>
              <a:rPr dirty="0"/>
              <a:t>Δεύτερου επιπέδου</a:t>
            </a:r>
            <a:endParaRPr dirty="0"/>
          </a:p>
          <a:p>
            <a:pPr lvl="2"/>
            <a:r>
              <a:rPr dirty="0"/>
              <a:t>Τρίτου επιπέδου</a:t>
            </a:r>
            <a:endParaRPr dirty="0"/>
          </a:p>
          <a:p>
            <a:pPr lvl="3"/>
            <a:r>
              <a:rPr dirty="0"/>
              <a:t>Τέταρτου επιπέδου</a:t>
            </a:r>
            <a:endParaRPr dirty="0"/>
          </a:p>
          <a:p>
            <a:pPr lvl="4"/>
            <a:r>
              <a:rPr dirty="0"/>
              <a:t>Πέμπτου επιπέδου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4"/>
          <p:cNvSpPr>
            <a:spLocks noGrp="1"/>
          </p:cNvSpPr>
          <p:nvPr>
            <p:ph type="ctrTitle" hasCustomPrompt="1"/>
          </p:nvPr>
        </p:nvSpPr>
        <p:spPr>
          <a:xfrm>
            <a:off x="3924300" y="1341438"/>
            <a:ext cx="4524375" cy="5113337"/>
          </a:xfrm>
        </p:spPr>
        <p:txBody>
          <a:bodyPr vert="horz" wrap="square" lIns="91440" tIns="45720" rIns="91440" bIns="45720" anchor="ctr"/>
          <a:p>
            <a:pPr algn="l" eaLnBrk="1" hangingPunct="1">
              <a:buClrTx/>
              <a:buSzTx/>
              <a:buFontTx/>
            </a:pPr>
            <a:r>
              <a:rPr sz="1800" dirty="0">
                <a:solidFill>
                  <a:schemeClr val="bg2"/>
                </a:solidFill>
              </a:rPr>
              <a:t>                          </a:t>
            </a:r>
            <a:endParaRPr sz="1800" b="1" dirty="0">
              <a:solidFill>
                <a:schemeClr val="bg2"/>
              </a:solidFill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71500" y="571500"/>
            <a:ext cx="8143875" cy="5857875"/>
          </a:xfrm>
          <a:prstGeom prst="rect">
            <a:avLst/>
          </a:prstGeom>
          <a:solidFill>
            <a:srgbClr val="DDDDDD"/>
          </a:solidFill>
          <a:ln w="9525">
            <a:solidFill>
              <a:srgbClr val="C0C0C0"/>
            </a:solidFill>
            <a:miter lim="800000"/>
          </a:ln>
          <a:effectLst/>
        </p:spPr>
        <p:txBody>
          <a:bodyPr wrap="none" anchor="ctr"/>
          <a:p>
            <a:pPr algn="ctr"/>
            <a:r>
              <a:rPr b="1" dirty="0">
                <a:solidFill>
                  <a:srgbClr val="000000"/>
                </a:solidFill>
                <a:latin typeface="Arial" panose="020B0604020202020204" pitchFamily="34" charset="0"/>
              </a:rPr>
              <a:t>Μάθημα 3</a:t>
            </a:r>
            <a:r>
              <a:rPr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ο</a:t>
            </a:r>
            <a:r>
              <a:rPr lang="en-US" altLang="x-none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x-none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en-US" altLang="x-none" sz="2800" b="1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x-none" sz="28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endParaRPr sz="2800" b="1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sz="14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x-none" sz="2800" dirty="0">
                <a:solidFill>
                  <a:srgbClr val="C00000"/>
                </a:solidFill>
                <a:latin typeface="Arial" panose="020B0604020202020204" pitchFamily="34" charset="0"/>
              </a:rPr>
              <a:t>  </a:t>
            </a:r>
            <a:r>
              <a:rPr lang="en-US" altLang="x-none" sz="2000" b="1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- LOCAL AGENDA 21</a:t>
            </a:r>
            <a:endParaRPr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endParaRPr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altLang="x-none"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endParaRPr lang="en-US" altLang="x-none"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sz="2000" dirty="0">
              <a:solidFill>
                <a:srgbClr val="C0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1267" name="Rectangle 8"/>
          <p:cNvSpPr/>
          <p:nvPr/>
        </p:nvSpPr>
        <p:spPr>
          <a:xfrm>
            <a:off x="1116013" y="5445125"/>
            <a:ext cx="7488237" cy="10080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268" name="Rectangle 7"/>
          <p:cNvSpPr/>
          <p:nvPr/>
        </p:nvSpPr>
        <p:spPr>
          <a:xfrm>
            <a:off x="250825" y="4221163"/>
            <a:ext cx="4752975" cy="7207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269" name="Oval 2"/>
          <p:cNvSpPr/>
          <p:nvPr/>
        </p:nvSpPr>
        <p:spPr>
          <a:xfrm>
            <a:off x="1187450" y="333375"/>
            <a:ext cx="6697663" cy="792163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270" name="Rectangle 3"/>
          <p:cNvSpPr>
            <a:spLocks noGrp="1"/>
          </p:cNvSpPr>
          <p:nvPr>
            <p:ph idx="1" hasCustomPrompt="1"/>
          </p:nvPr>
        </p:nvSpPr>
        <p:spPr>
          <a:xfrm>
            <a:off x="250825" y="549275"/>
            <a:ext cx="8642350" cy="5975350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2000" b="1" dirty="0"/>
              <a:t>Δημογραφικές τάσεις και προοπτικές σταθερότητας</a:t>
            </a:r>
            <a:endParaRPr sz="20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20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αναγνωρίζεται ότι το	το δημογραφικό σχετίζεται	 υπολογίζεται ότι το 2020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δημογραφικό πρόβλημα	με την παραγωγή, την	 ο γήϊνος πληθυσμός θα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είναι τοπικό, περιφερειακό	κατανάλωση, τις φυσικές	 ξεπεράσει τα 8 δις κατοίκους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και παγκόσμιο		πηγές, τον αέρα, το νερό	 το 65% των πόλεων θα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		 έχουν περισσότερους από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		 2,5 εκ. κατοίκους και ο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		 πληθυσμός θα συγκεντρώ-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		 νεται στις παράκτιες ζώνες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το δημογραφικό σχετίζεται με τη βιώσιμη 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μορφή του αναπτυξιακού φαινομένου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θα πρέπει να διαμορφωθούν ολοκληρωμένες εθνικές και τοπικές 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πολιτικές και αναπτυξιακά προγράμματα που θα λαμβάνουν 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υπόψη τον δημογραφικό παράγοντα</a:t>
            </a:r>
            <a:endParaRPr sz="2000" dirty="0"/>
          </a:p>
        </p:txBody>
      </p:sp>
      <p:sp>
        <p:nvSpPr>
          <p:cNvPr id="11271" name="Line 4"/>
          <p:cNvSpPr/>
          <p:nvPr/>
        </p:nvSpPr>
        <p:spPr>
          <a:xfrm flipH="1">
            <a:off x="1908175" y="1125538"/>
            <a:ext cx="2376488" cy="863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2" name="Line 5"/>
          <p:cNvSpPr/>
          <p:nvPr/>
        </p:nvSpPr>
        <p:spPr>
          <a:xfrm>
            <a:off x="4500563" y="1125538"/>
            <a:ext cx="2376487" cy="863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3" name="Line 6"/>
          <p:cNvSpPr/>
          <p:nvPr/>
        </p:nvSpPr>
        <p:spPr>
          <a:xfrm>
            <a:off x="4356100" y="1125538"/>
            <a:ext cx="0" cy="863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4" name="Line 9"/>
          <p:cNvSpPr/>
          <p:nvPr/>
        </p:nvSpPr>
        <p:spPr>
          <a:xfrm>
            <a:off x="5003800" y="4581525"/>
            <a:ext cx="151288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5" name="Line 10"/>
          <p:cNvSpPr/>
          <p:nvPr/>
        </p:nvSpPr>
        <p:spPr>
          <a:xfrm>
            <a:off x="6516688" y="4581525"/>
            <a:ext cx="0" cy="6477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2291" name="Rectangle 12"/>
          <p:cNvSpPr/>
          <p:nvPr/>
        </p:nvSpPr>
        <p:spPr>
          <a:xfrm>
            <a:off x="468313" y="3860800"/>
            <a:ext cx="2663825" cy="13668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2292" name="Rectangle 8"/>
          <p:cNvSpPr/>
          <p:nvPr/>
        </p:nvSpPr>
        <p:spPr>
          <a:xfrm>
            <a:off x="468313" y="1916113"/>
            <a:ext cx="2808287" cy="64928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2293" name="Oval 2"/>
          <p:cNvSpPr/>
          <p:nvPr/>
        </p:nvSpPr>
        <p:spPr>
          <a:xfrm>
            <a:off x="1547813" y="333375"/>
            <a:ext cx="6048375" cy="792163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2294" name="Rectangle 3"/>
          <p:cNvSpPr>
            <a:spLocks noGrp="1"/>
          </p:cNvSpPr>
          <p:nvPr>
            <p:ph idx="1" hasCustomPrompt="1"/>
          </p:nvPr>
        </p:nvSpPr>
        <p:spPr>
          <a:xfrm>
            <a:off x="457200" y="333375"/>
            <a:ext cx="8435975" cy="6048375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endParaRPr sz="1800" b="1" dirty="0"/>
          </a:p>
          <a:p>
            <a:pPr algn="ctr" eaLnBrk="1" hangingPunct="1">
              <a:lnSpc>
                <a:spcPct val="80000"/>
              </a:lnSpc>
              <a:buNone/>
            </a:pPr>
            <a:r>
              <a:rPr sz="1800" b="1" dirty="0"/>
              <a:t>Προστασία και παραγωγή των συνθηκών υγιεινής</a:t>
            </a:r>
            <a:endParaRPr sz="18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1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Η ανθρώπινη υγεία είναι αλληλεξαρτώμενη με τις φυσικές, πνευματικές,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βιολογικές και κοινωνικο-οικονομικές περιβαλλοντικές συνθήκες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προσεγγίζονται θέματα  			- των πληθυσμών των πόλεων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που αφορούν την υγεία			- των αγροτικών πληθυσμών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με έμφαση ιδιαίτερα στη μείωση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των κινδύνων από την έκθεσή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τους στη ρύπανση και μόλυνση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από μεγάλα περιβαλλοντικά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ατυχήματα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γίνεται εκτενής αναφορά σε			- τα βρέφη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ειδικές ομάδες πληθυσμών 			- οι νέοι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που αντιμετωπίζουν 			- οι ενδογενείς πληθυσμοί και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ιδιαίτερα προβλήματα			  ομάδες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υγείας					προτείνεται η εγρήγορση της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διεθνούς κοινότητας για την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αντιμετώπιση της μάστιγας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	του </a:t>
            </a:r>
            <a:r>
              <a:rPr lang="en-US" altLang="x-none" sz="1600" dirty="0"/>
              <a:t>AIDS</a:t>
            </a:r>
            <a:endParaRPr sz="1600" dirty="0"/>
          </a:p>
        </p:txBody>
      </p:sp>
      <p:sp>
        <p:nvSpPr>
          <p:cNvPr id="12295" name="Line 6"/>
          <p:cNvSpPr/>
          <p:nvPr/>
        </p:nvSpPr>
        <p:spPr>
          <a:xfrm>
            <a:off x="3276600" y="2349500"/>
            <a:ext cx="136683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296" name="Line 9"/>
          <p:cNvSpPr/>
          <p:nvPr/>
        </p:nvSpPr>
        <p:spPr>
          <a:xfrm>
            <a:off x="3275013" y="2133600"/>
            <a:ext cx="13684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297" name="Line 10"/>
          <p:cNvSpPr/>
          <p:nvPr/>
        </p:nvSpPr>
        <p:spPr>
          <a:xfrm>
            <a:off x="5076825" y="2708275"/>
            <a:ext cx="302418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8" name="Line 11"/>
          <p:cNvSpPr/>
          <p:nvPr/>
        </p:nvSpPr>
        <p:spPr>
          <a:xfrm>
            <a:off x="5076825" y="4941888"/>
            <a:ext cx="30956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9" name="Line 13"/>
          <p:cNvSpPr/>
          <p:nvPr/>
        </p:nvSpPr>
        <p:spPr>
          <a:xfrm>
            <a:off x="3132138" y="4076700"/>
            <a:ext cx="15843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00" name="Line 14"/>
          <p:cNvSpPr/>
          <p:nvPr/>
        </p:nvSpPr>
        <p:spPr>
          <a:xfrm>
            <a:off x="3132138" y="4292600"/>
            <a:ext cx="15843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01" name="Line 15"/>
          <p:cNvSpPr/>
          <p:nvPr/>
        </p:nvSpPr>
        <p:spPr>
          <a:xfrm>
            <a:off x="3132138" y="4508500"/>
            <a:ext cx="15843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3315" name="Rectangle 8"/>
          <p:cNvSpPr/>
          <p:nvPr/>
        </p:nvSpPr>
        <p:spPr>
          <a:xfrm>
            <a:off x="468313" y="1341438"/>
            <a:ext cx="3887787" cy="15827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3316" name="Oval 2"/>
          <p:cNvSpPr/>
          <p:nvPr/>
        </p:nvSpPr>
        <p:spPr>
          <a:xfrm>
            <a:off x="971550" y="333375"/>
            <a:ext cx="7129463" cy="792163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435975" cy="5975350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1800" b="1" dirty="0"/>
              <a:t>Προαγωγή της διαρκούς ανάπτυξης και συνθηκών διαμονής</a:t>
            </a:r>
            <a:endParaRPr sz="18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18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απαιτείται προώθηση συγκεκριμένων	</a:t>
            </a:r>
            <a:r>
              <a:rPr sz="1600" dirty="0"/>
              <a:t>- βιώσιμες βιομηχανικές δραστηριότητες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εθνικών πολιτικών σε άκρως		</a:t>
            </a:r>
            <a:r>
              <a:rPr sz="1600" dirty="0"/>
              <a:t>- μεταφορικά μέσα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νευραλγικούς τομείς που έχουν		</a:t>
            </a:r>
            <a:r>
              <a:rPr sz="1600" dirty="0"/>
              <a:t>- δυναμική των κτιρίων εγκατάστασης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απόλυτη σχέση με τις συνθήκες		</a:t>
            </a:r>
            <a:r>
              <a:rPr sz="1600" dirty="0"/>
              <a:t>- βιώσιμη διαχείριση και σχεδιασμό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της ανθρώπινης διαβίωσης			  </a:t>
            </a:r>
            <a:r>
              <a:rPr sz="1600" dirty="0"/>
              <a:t>των χρήσεων γης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	</a:t>
            </a:r>
            <a:r>
              <a:rPr sz="1600" dirty="0"/>
              <a:t>- εναλλακτικές μορφές ενέργειας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- Θεωρείται απαραίτητη η συνεργασία σε εθνικό, περιφερειακό και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  	  διεθνές επίπεδο μέσα από την ενθάρρυνση συνεργασίας μεταξύ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  	  των πόλεων με την αρωγή μεγάλων διεθνών ΜΚΟ όπως την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  	  </a:t>
            </a:r>
            <a:r>
              <a:rPr lang="en-US" altLang="x-none" sz="1800" dirty="0"/>
              <a:t>IULA, ICLE, WFTC </a:t>
            </a:r>
            <a:r>
              <a:rPr sz="1800" dirty="0"/>
              <a:t>κ.ά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- Θεωρείται απαραίτητη η συνέχιση της διεθνούς πρωτοβουλίας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  	  για επιστημονική έρευνα, πληροφόρηση του κοινού και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  	  ανταλλαγής πληροφοριών</a:t>
            </a:r>
            <a:endParaRPr sz="1800" dirty="0"/>
          </a:p>
          <a:p>
            <a:pPr lvl="3" eaLnBrk="1" hangingPunct="1">
              <a:lnSpc>
                <a:spcPct val="80000"/>
              </a:lnSpc>
              <a:buNone/>
            </a:pPr>
            <a:endParaRPr sz="12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</p:txBody>
      </p:sp>
      <p:sp>
        <p:nvSpPr>
          <p:cNvPr id="13318" name="Line 6"/>
          <p:cNvSpPr/>
          <p:nvPr/>
        </p:nvSpPr>
        <p:spPr>
          <a:xfrm>
            <a:off x="4356100" y="1557338"/>
            <a:ext cx="6477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19" name="Line 9"/>
          <p:cNvSpPr/>
          <p:nvPr/>
        </p:nvSpPr>
        <p:spPr>
          <a:xfrm>
            <a:off x="4356100" y="1844675"/>
            <a:ext cx="6477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20" name="Line 10"/>
          <p:cNvSpPr/>
          <p:nvPr/>
        </p:nvSpPr>
        <p:spPr>
          <a:xfrm>
            <a:off x="4356100" y="2060575"/>
            <a:ext cx="6477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21" name="Line 11"/>
          <p:cNvSpPr/>
          <p:nvPr/>
        </p:nvSpPr>
        <p:spPr>
          <a:xfrm>
            <a:off x="4356100" y="2349500"/>
            <a:ext cx="6477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22" name="Line 12"/>
          <p:cNvSpPr/>
          <p:nvPr/>
        </p:nvSpPr>
        <p:spPr>
          <a:xfrm>
            <a:off x="4356100" y="2852738"/>
            <a:ext cx="6477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23" name="Line 14"/>
          <p:cNvSpPr/>
          <p:nvPr/>
        </p:nvSpPr>
        <p:spPr>
          <a:xfrm>
            <a:off x="900113" y="3644900"/>
            <a:ext cx="698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4339" name="Oval 2"/>
          <p:cNvSpPr/>
          <p:nvPr/>
        </p:nvSpPr>
        <p:spPr>
          <a:xfrm>
            <a:off x="971550" y="404813"/>
            <a:ext cx="6913563" cy="792162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0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832475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1600" b="1" dirty="0"/>
              <a:t>Ενσωμάτωση του περιβάλλοντος και την ανάπτυξης</a:t>
            </a:r>
            <a:endParaRPr sz="1600" b="1" dirty="0"/>
          </a:p>
          <a:p>
            <a:pPr algn="ctr" eaLnBrk="1" hangingPunct="1">
              <a:lnSpc>
                <a:spcPct val="80000"/>
              </a:lnSpc>
              <a:buNone/>
            </a:pPr>
            <a:r>
              <a:rPr sz="1600" b="1" dirty="0"/>
              <a:t>στις διαδικασίες λήψης αποφάσεων</a:t>
            </a:r>
            <a:endParaRPr sz="16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Οι χώρες διαφέρουν μεταξύ τους στον τομέα της ανάπτυξης, την οικονομία,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την κοινωνική πολιτικοί, τους περιβαλλοντικούς τομείς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Όμως τα θέματα του περιβάλλοντος και της ανάπτυξης είναι σε μεγάλο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βαθμό κοινά και απαιτείται συνεργασία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Συνεργασία ανάμεσα στην κυβερνητική εξουσία, την Τ.Α., τη βιομηχανία,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την επιστήμη, των οικολογικών ομάδων, του κοινού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Δημιουργία μιας ομάδας εταίρων στη διαμόρφωση αρχικά εθνικής και στη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συνέχεια διεθνούς πολιτικής για τη διαρκή ανάπτυξη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Σε συνεργασία με περιφερειακούς και διεθνείς οργανισμούς (</a:t>
            </a:r>
            <a:r>
              <a:rPr lang="en-US" altLang="x-none" sz="1600" dirty="0"/>
              <a:t>UNEP, </a:t>
            </a:r>
            <a:endParaRPr lang="en-US" altLang="x-none"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x-none" sz="1600" dirty="0"/>
              <a:t>UNDP, World Bank </a:t>
            </a:r>
            <a:r>
              <a:rPr sz="1600" dirty="0"/>
              <a:t>κ.ά.)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</a:t>
            </a:r>
            <a:endParaRPr sz="1600" dirty="0"/>
          </a:p>
        </p:txBody>
      </p:sp>
      <p:sp>
        <p:nvSpPr>
          <p:cNvPr id="14341" name="Line 8"/>
          <p:cNvSpPr/>
          <p:nvPr/>
        </p:nvSpPr>
        <p:spPr>
          <a:xfrm>
            <a:off x="1692275" y="2276475"/>
            <a:ext cx="935038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2" name="Line 9"/>
          <p:cNvSpPr/>
          <p:nvPr/>
        </p:nvSpPr>
        <p:spPr>
          <a:xfrm>
            <a:off x="1692275" y="3213100"/>
            <a:ext cx="935038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3" name="Line 10"/>
          <p:cNvSpPr/>
          <p:nvPr/>
        </p:nvSpPr>
        <p:spPr>
          <a:xfrm>
            <a:off x="1692275" y="4221163"/>
            <a:ext cx="935038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4" name="Line 11"/>
          <p:cNvSpPr/>
          <p:nvPr/>
        </p:nvSpPr>
        <p:spPr>
          <a:xfrm>
            <a:off x="1692275" y="5157788"/>
            <a:ext cx="935038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5" name="Line 12"/>
          <p:cNvSpPr/>
          <p:nvPr/>
        </p:nvSpPr>
        <p:spPr>
          <a:xfrm>
            <a:off x="2773363" y="2276475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6" name="Line 13"/>
          <p:cNvSpPr/>
          <p:nvPr/>
        </p:nvSpPr>
        <p:spPr>
          <a:xfrm>
            <a:off x="3852863" y="2276475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7" name="Line 14"/>
          <p:cNvSpPr/>
          <p:nvPr/>
        </p:nvSpPr>
        <p:spPr>
          <a:xfrm>
            <a:off x="2773363" y="3213100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8" name="Line 15"/>
          <p:cNvSpPr/>
          <p:nvPr/>
        </p:nvSpPr>
        <p:spPr>
          <a:xfrm>
            <a:off x="2773363" y="4221163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9" name="Line 16"/>
          <p:cNvSpPr/>
          <p:nvPr/>
        </p:nvSpPr>
        <p:spPr>
          <a:xfrm>
            <a:off x="2771775" y="5157788"/>
            <a:ext cx="935038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50" name="Line 17"/>
          <p:cNvSpPr/>
          <p:nvPr/>
        </p:nvSpPr>
        <p:spPr>
          <a:xfrm>
            <a:off x="3852863" y="3213100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51" name="Line 18"/>
          <p:cNvSpPr/>
          <p:nvPr/>
        </p:nvSpPr>
        <p:spPr>
          <a:xfrm>
            <a:off x="3852863" y="4221163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52" name="Line 19"/>
          <p:cNvSpPr/>
          <p:nvPr/>
        </p:nvSpPr>
        <p:spPr>
          <a:xfrm>
            <a:off x="3852863" y="5157788"/>
            <a:ext cx="935037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5363" name="Rectangle 3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229600" cy="5505450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Τα μέσα:</a:t>
            </a:r>
            <a:r>
              <a:rPr sz="1800" b="1" dirty="0"/>
              <a:t>	</a:t>
            </a:r>
            <a:r>
              <a:rPr sz="1800" dirty="0"/>
              <a:t>- υιοθέτηση εθνικών συστημάτων σχεδιασμού και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  διαχείρισης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- έρευνα των περιβαλλοντικών και αναπτυξιακών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  αλληλεπιδράσεων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- ολοκληρωμένη εθνική προσέγγιση για διαρκή ανάπτυξη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- εξέλιξη της εθνικής θεσμικής ικανότητας αντιμετώπισης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  της διαρκούς ανάπτυξης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- ενίσχυση της εθνικής διοικητικής ικανότητας διαχείρισης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  σχετικών προβλημάτων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- ενίσχυση της παιδείας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Προϋπόθεση:</a:t>
            </a:r>
            <a:r>
              <a:rPr sz="1800" dirty="0"/>
              <a:t>	υιοθέτηση συστημάτων ολοκληρωμένων περιβαλλοντικών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και οικονομικών εκτιμήσεων (Ι.Ε.Ε.Α.)</a:t>
            </a:r>
            <a:endParaRPr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6387" name="Rectangle 3"/>
          <p:cNvSpPr/>
          <p:nvPr/>
        </p:nvSpPr>
        <p:spPr>
          <a:xfrm>
            <a:off x="900113" y="2492375"/>
            <a:ext cx="5400675" cy="5762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388" name="Rectangle 2"/>
          <p:cNvSpPr>
            <a:spLocks noGrp="1"/>
          </p:cNvSpPr>
          <p:nvPr>
            <p:ph idx="1" hasCustomPrompt="1"/>
          </p:nvPr>
        </p:nvSpPr>
        <p:spPr>
          <a:xfrm>
            <a:off x="323850" y="620713"/>
            <a:ext cx="8496300" cy="5505450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         ΜΕΡΟΣ ΙΙ: 	ΠΡΟΣΤΑΣΙΑ ΚΑΙ ΔΙΑΧΕΙΡΙΣΗ </a:t>
            </a: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			ΤΩΝ ΑΝΑΠΤΥΞΙΑΚΩΝ ΠΟΡΩΝ</a:t>
            </a: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dirty="0"/>
              <a:t>         Δρομολόγηση πολιτικών δράσης για το περιβάλλον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κατηγορίες περιβαλλοντικής 	πρόληψη και προστασία από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προστασίας			τοξικά απόβλητα</a:t>
            </a: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  <p:sp>
        <p:nvSpPr>
          <p:cNvPr id="16389" name="Line 4"/>
          <p:cNvSpPr/>
          <p:nvPr/>
        </p:nvSpPr>
        <p:spPr>
          <a:xfrm flipH="1">
            <a:off x="1979613" y="3068638"/>
            <a:ext cx="1584325" cy="7921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390" name="Line 5"/>
          <p:cNvSpPr/>
          <p:nvPr/>
        </p:nvSpPr>
        <p:spPr>
          <a:xfrm>
            <a:off x="3563938" y="3068638"/>
            <a:ext cx="1439862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7411" name="Rectangle 10"/>
          <p:cNvSpPr/>
          <p:nvPr/>
        </p:nvSpPr>
        <p:spPr>
          <a:xfrm>
            <a:off x="2987675" y="404813"/>
            <a:ext cx="3168650" cy="7207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7412" name="Rectangle 9"/>
          <p:cNvSpPr/>
          <p:nvPr/>
        </p:nvSpPr>
        <p:spPr>
          <a:xfrm>
            <a:off x="5003800" y="4581525"/>
            <a:ext cx="2952750" cy="15113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7413" name="Rectangle 8"/>
          <p:cNvSpPr/>
          <p:nvPr/>
        </p:nvSpPr>
        <p:spPr>
          <a:xfrm>
            <a:off x="468313" y="2492375"/>
            <a:ext cx="6480175" cy="1223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7414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r>
              <a:rPr sz="1600" b="1" dirty="0"/>
              <a:t>Προστασία της ατμόσφαιρας</a:t>
            </a:r>
            <a:endParaRPr sz="1600" b="1" dirty="0"/>
          </a:p>
          <a:p>
            <a:pPr algn="ctr" eaLnBrk="1" hangingPunct="1">
              <a:buNone/>
            </a:pPr>
            <a:endParaRPr sz="1600" b="1" dirty="0"/>
          </a:p>
          <a:p>
            <a:pPr eaLnBrk="1" hangingPunct="1">
              <a:buNone/>
            </a:pPr>
            <a:r>
              <a:rPr sz="1600" dirty="0"/>
              <a:t>- αλλαγή κλίματος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- ατμοσφαιρική ρύπανση	       προκαλούν ανησυχία σε σχετικούς επιστήμονες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- τρύπα του όζοντος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στόχος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η αναζήτηση κατανοητών μεθόδων γενικότερης προστασίας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ατμόσφαιρας μέσα από την περιφερειακή και τοπική διάσταση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400" b="1" dirty="0">
                <a:solidFill>
                  <a:srgbClr val="FF0000"/>
                </a:solidFill>
              </a:rPr>
              <a:t>4 υποενότητες ολοκληρωμένων προγραμμάτων:</a:t>
            </a:r>
            <a:endParaRPr sz="14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sz="1400" dirty="0"/>
              <a:t>- Πρόβλεψη των επιστημονικών στοιχείων βάσης στη λήψη αποφάσεων</a:t>
            </a:r>
            <a:endParaRPr sz="1400" dirty="0"/>
          </a:p>
          <a:p>
            <a:pPr eaLnBrk="1" hangingPunct="1">
              <a:buNone/>
            </a:pPr>
            <a:r>
              <a:rPr sz="1400" dirty="0"/>
              <a:t>- Προώθηση της διαρκούς ανάπτυξης</a:t>
            </a:r>
            <a:endParaRPr sz="1400" dirty="0"/>
          </a:p>
          <a:p>
            <a:pPr eaLnBrk="1" hangingPunct="1">
              <a:buNone/>
            </a:pPr>
            <a:r>
              <a:rPr sz="1400" dirty="0"/>
              <a:t>- Πρόληψη για προστασία του όζοντος</a:t>
            </a:r>
            <a:r>
              <a:rPr sz="1600" dirty="0"/>
              <a:t> 		-</a:t>
            </a:r>
            <a:r>
              <a:rPr sz="1200" dirty="0"/>
              <a:t> ανάπτυξη ΑΠΕ</a:t>
            </a:r>
            <a:endParaRPr sz="1200" dirty="0"/>
          </a:p>
          <a:p>
            <a:pPr eaLnBrk="1" hangingPunct="1">
              <a:buNone/>
            </a:pPr>
            <a:r>
              <a:rPr sz="1600" dirty="0"/>
              <a:t>  </a:t>
            </a:r>
            <a:r>
              <a:rPr sz="1400" dirty="0"/>
              <a:t>ατμόσφαιρας</a:t>
            </a:r>
            <a:r>
              <a:rPr sz="1600" dirty="0"/>
              <a:t>				</a:t>
            </a:r>
            <a:r>
              <a:rPr sz="1200" dirty="0"/>
              <a:t>- μεταφορές </a:t>
            </a:r>
            <a:endParaRPr sz="1200" dirty="0"/>
          </a:p>
          <a:p>
            <a:pPr eaLnBrk="1" hangingPunct="1">
              <a:buNone/>
            </a:pPr>
            <a:r>
              <a:rPr sz="1400" dirty="0"/>
              <a:t>- Διασυνοριακή ατμοσφαιρική ρύπανση</a:t>
            </a:r>
            <a:r>
              <a:rPr sz="1600" dirty="0"/>
              <a:t>		</a:t>
            </a:r>
            <a:r>
              <a:rPr sz="1200" dirty="0"/>
              <a:t>- βιομηχανική ανάπτυξη</a:t>
            </a:r>
            <a:endParaRPr sz="1200" dirty="0"/>
          </a:p>
          <a:p>
            <a:pPr eaLnBrk="1" hangingPunct="1">
              <a:buNone/>
            </a:pPr>
            <a:r>
              <a:rPr sz="1600" dirty="0"/>
              <a:t>						</a:t>
            </a:r>
            <a:r>
              <a:rPr sz="1200" dirty="0"/>
              <a:t>- ανάπτυξη ηπειρωτικών και θαλάσσιων </a:t>
            </a:r>
            <a:endParaRPr sz="1200" dirty="0"/>
          </a:p>
          <a:p>
            <a:pPr eaLnBrk="1" hangingPunct="1">
              <a:buNone/>
            </a:pPr>
            <a:r>
              <a:rPr sz="1200" dirty="0"/>
              <a:t>						  πηγών και χρήση της γης</a:t>
            </a:r>
            <a:endParaRPr sz="1200" dirty="0"/>
          </a:p>
        </p:txBody>
      </p:sp>
      <p:sp>
        <p:nvSpPr>
          <p:cNvPr id="17415" name="Line 5"/>
          <p:cNvSpPr/>
          <p:nvPr/>
        </p:nvSpPr>
        <p:spPr>
          <a:xfrm>
            <a:off x="2268538" y="1341438"/>
            <a:ext cx="1152525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7416" name="Line 6"/>
          <p:cNvSpPr/>
          <p:nvPr/>
        </p:nvSpPr>
        <p:spPr>
          <a:xfrm>
            <a:off x="2916238" y="1628775"/>
            <a:ext cx="50323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7417" name="Line 7"/>
          <p:cNvSpPr/>
          <p:nvPr/>
        </p:nvSpPr>
        <p:spPr>
          <a:xfrm flipV="1">
            <a:off x="2484438" y="1773238"/>
            <a:ext cx="935037" cy="142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7418" name="Line 11"/>
          <p:cNvSpPr/>
          <p:nvPr/>
        </p:nvSpPr>
        <p:spPr>
          <a:xfrm>
            <a:off x="3492500" y="4437063"/>
            <a:ext cx="1366838" cy="936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8435" name="Rectangle 9"/>
          <p:cNvSpPr/>
          <p:nvPr/>
        </p:nvSpPr>
        <p:spPr>
          <a:xfrm>
            <a:off x="4140200" y="4005263"/>
            <a:ext cx="4535488" cy="1295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36" name="Rectangle 6"/>
          <p:cNvSpPr/>
          <p:nvPr/>
        </p:nvSpPr>
        <p:spPr>
          <a:xfrm>
            <a:off x="5508625" y="3068638"/>
            <a:ext cx="3167063" cy="5048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37" name="Rectangle 3"/>
          <p:cNvSpPr/>
          <p:nvPr/>
        </p:nvSpPr>
        <p:spPr>
          <a:xfrm>
            <a:off x="2195513" y="549275"/>
            <a:ext cx="4752975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38" name="Rectangle 2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362950" cy="5505450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1600" dirty="0"/>
              <a:t>Ολοκληρωμένη προσέγγιση για το σχεδιασμό</a:t>
            </a:r>
            <a:endParaRPr sz="1600" dirty="0"/>
          </a:p>
          <a:p>
            <a:pPr algn="ctr" eaLnBrk="1" hangingPunct="1">
              <a:lnSpc>
                <a:spcPct val="80000"/>
              </a:lnSpc>
              <a:buNone/>
            </a:pPr>
            <a:r>
              <a:rPr sz="1600" dirty="0"/>
              <a:t>και τη διαχείριση των χερσαίων πόρων</a:t>
            </a:r>
            <a:endParaRPr sz="1600" dirty="0"/>
          </a:p>
          <a:p>
            <a:pPr algn="ctr" eaLnBrk="1" hangingPunct="1">
              <a:lnSpc>
                <a:spcPct val="80000"/>
              </a:lnSpc>
              <a:buNone/>
            </a:pPr>
            <a:endParaRPr lang="en-US" altLang="x-none"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Τα κράτη καλούνται στην υιοθέτηση συστημάτων </a:t>
            </a:r>
            <a:r>
              <a:rPr lang="en-US" altLang="x-none" sz="1600" dirty="0"/>
              <a:t>LANDEP</a:t>
            </a:r>
            <a:r>
              <a:rPr sz="1600" dirty="0"/>
              <a:t> που αφορούν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- στο φυσικό τοπίο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- σε στρατηγικές αγροτικής ανάπτυξης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- σε βιώσιμη διατήρηση των δασών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Θίγονται θέματα όπως εύθραυστα οικοσυστήματα όπως: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έρημος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ερημοποίηση	κλιματολογικές συνθήκες	        απειλείται το ¼ των ηπειρωτικών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Βουνά		ανθρώπινες δραστηριότητες	        εκτάσεων του πλανήτη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υγρότοποι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μικρά νησιά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σημαντικές παράκτιες περιοχές	η καταπολέμηση της ερημοποίησης απαιτεί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συνολική συνεργασία και συντονισμό ενεργειών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των τοπικών κοινοτήτων, αγροτικών οργανισμών,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της Τ.Α., των Μ.Κ.Ο., των διεθνών και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				περιφερειακών οργανισμών</a:t>
            </a:r>
            <a:endParaRPr sz="1600" dirty="0"/>
          </a:p>
        </p:txBody>
      </p:sp>
      <p:sp>
        <p:nvSpPr>
          <p:cNvPr id="18439" name="Line 4"/>
          <p:cNvSpPr/>
          <p:nvPr/>
        </p:nvSpPr>
        <p:spPr>
          <a:xfrm>
            <a:off x="1979613" y="3213100"/>
            <a:ext cx="2889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40" name="Line 5"/>
          <p:cNvSpPr/>
          <p:nvPr/>
        </p:nvSpPr>
        <p:spPr>
          <a:xfrm>
            <a:off x="1979613" y="3213100"/>
            <a:ext cx="360362" cy="215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41" name="Line 7"/>
          <p:cNvSpPr/>
          <p:nvPr/>
        </p:nvSpPr>
        <p:spPr>
          <a:xfrm>
            <a:off x="4787900" y="3213100"/>
            <a:ext cx="647700" cy="7143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42" name="Line 8"/>
          <p:cNvSpPr/>
          <p:nvPr/>
        </p:nvSpPr>
        <p:spPr>
          <a:xfrm flipV="1">
            <a:off x="5003800" y="3429000"/>
            <a:ext cx="3603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43" name="Line 10"/>
          <p:cNvSpPr/>
          <p:nvPr/>
        </p:nvSpPr>
        <p:spPr>
          <a:xfrm>
            <a:off x="7019925" y="3573463"/>
            <a:ext cx="0" cy="3603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9459" name="Rectangle 2"/>
          <p:cNvSpPr>
            <a:spLocks noGrp="1"/>
          </p:cNvSpPr>
          <p:nvPr>
            <p:ph idx="1" hasCustomPrompt="1"/>
          </p:nvPr>
        </p:nvSpPr>
        <p:spPr>
          <a:xfrm>
            <a:off x="457200" y="333375"/>
            <a:ext cx="8229600" cy="6191250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Απαιτείται διαμόρφωση ειδικότερων πολιτικών όπως: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ενημέρωση - πληροφόρηση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καταπολέμηση υποβάθμισης του περιβάλλοντος (αναδάσωση κ.ά.)	 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ολοκληρωμένα προγράμματα για καταπολέμηση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προγράμματα αντιερημοποίησης και ένταξή τους στα εθνικά αναπτυξιακά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 	  προγράμματα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προγράμματα κατά της ξηρασίας 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λαϊκή συμμετοχή και περιβαλλοντική εκπαίδευση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-  βιώσιμη ανάπτυξη των βουνών ως πηγής νερού, ενέργειας και βιολογικής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    ποικιλίας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-  βιώσιμη γεωργική και αγροτική παραγωγή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αναθεωρημένη αγροτική πολιτική (ασφάλεια τροφίμων, διαρκή ανάπτυξη)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λαϊκή συμμετοχή στη βιώσιμη αγροτική πολιτική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ποικιλία αγροτικών και μη αγροτικών απασχολήσεων και αναπτυξιακή υποδομή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σχεδιασμό συστήματος πληροφόρησης και εκπαίδευσης για τη γεωργία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διατήρηση και αποκατάσταση της γης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χρήση υδάτινων πόρων για βιώσιμη παραγωγή τροφίμων και βιώσιμη γεωργική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  ανάπτυξη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	- βιώσιμη χρήση φυτικών γενετικών πηγών για τρόφιμα και βιώσιμη γεωργία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- διατήρηση της βιοποικιλότητας στον πλανήτη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- ο ρόλος της υγιούς περιβαλλοντικής διαχείρισης της βιοτεχνολογίας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0483" name="Rectangle 3"/>
          <p:cNvSpPr/>
          <p:nvPr/>
        </p:nvSpPr>
        <p:spPr>
          <a:xfrm>
            <a:off x="1979613" y="476250"/>
            <a:ext cx="5184775" cy="64928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0484" name="Rectangle 2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229600" cy="5505450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r>
              <a:rPr sz="1800" b="1" dirty="0"/>
              <a:t>Καταπολέμηση της αποψίλωσης των δασών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Υπογραμμίζεται ο οικονομικός και πολιτιστικός ρόλος των δένδρων και των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δασών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Δίνεται έμφαση στην ανάγκη αύξησης και ενίσχυσης της προστασίας τους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(αναδάσωση κ.ά.)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Αναβάθμιση των προϊόντων και υπηρεσιών που προμηθεύουν και παρέχουν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τα δάση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Συστηματική παρατήρηση και παρακολούθηση των δασών (προγράμματα,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σχέδια κ.ά.)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Διεθνής συντονισμός και συνεργασία με τη βοήθεια διεθνών οργανισμών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075" name="Rectangle 2"/>
          <p:cNvSpPr/>
          <p:nvPr/>
        </p:nvSpPr>
        <p:spPr>
          <a:xfrm>
            <a:off x="2411413" y="549275"/>
            <a:ext cx="3889375" cy="792163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76" name="Rectangle 3"/>
          <p:cNvSpPr>
            <a:spLocks noGrp="1"/>
          </p:cNvSpPr>
          <p:nvPr>
            <p:ph type="ctrTitle" hasCustomPrompt="1"/>
          </p:nvPr>
        </p:nvSpPr>
        <p:spPr>
          <a:xfrm>
            <a:off x="539750" y="692150"/>
            <a:ext cx="7920038" cy="5473700"/>
          </a:xfrm>
        </p:spPr>
        <p:txBody>
          <a:bodyPr vert="horz" wrap="square" lIns="91440" tIns="45720" rIns="91440" bIns="45720" anchor="ctr"/>
          <a:p>
            <a:pPr algn="l" eaLnBrk="1" hangingPunct="1">
              <a:buClrTx/>
              <a:buSzTx/>
              <a:buFontTx/>
            </a:pPr>
            <a:r>
              <a:rPr sz="1600" dirty="0">
                <a:solidFill>
                  <a:schemeClr val="bg2"/>
                </a:solidFill>
              </a:rPr>
              <a:t>                          </a:t>
            </a:r>
            <a:r>
              <a:rPr lang="en-US" altLang="x-none" sz="1600" dirty="0">
                <a:solidFill>
                  <a:schemeClr val="bg2"/>
                </a:solidFill>
              </a:rPr>
              <a:t>            </a:t>
            </a:r>
            <a:r>
              <a:rPr sz="1600" dirty="0">
                <a:solidFill>
                  <a:schemeClr val="bg2"/>
                </a:solidFill>
              </a:rPr>
              <a:t>      </a:t>
            </a:r>
            <a:r>
              <a:rPr lang="en-US" altLang="x-none" sz="1800" b="1" dirty="0">
                <a:solidFill>
                  <a:srgbClr val="CC3300"/>
                </a:solidFill>
              </a:rPr>
              <a:t>LOCAL AGENDA 21</a:t>
            </a:r>
            <a:br>
              <a:rPr lang="en-US" altLang="x-none" sz="1600" b="1" dirty="0">
                <a:solidFill>
                  <a:schemeClr val="bg2"/>
                </a:solidFill>
              </a:rPr>
            </a:br>
            <a:br>
              <a:rPr lang="en-US" altLang="x-none" sz="1600" b="1" dirty="0">
                <a:solidFill>
                  <a:schemeClr val="bg2"/>
                </a:solidFill>
              </a:rPr>
            </a:br>
            <a:br>
              <a:rPr lang="en-US" altLang="x-none" sz="1600" b="1" dirty="0">
                <a:solidFill>
                  <a:srgbClr val="CC3300"/>
                </a:solidFill>
              </a:rPr>
            </a:br>
            <a:br>
              <a:rPr sz="1600" b="1" dirty="0">
                <a:solidFill>
                  <a:srgbClr val="CC3300"/>
                </a:solidFill>
              </a:rPr>
            </a:br>
            <a:br>
              <a:rPr sz="1600" b="1" dirty="0">
                <a:solidFill>
                  <a:srgbClr val="CC3300"/>
                </a:solidFill>
              </a:rPr>
            </a:br>
            <a:br>
              <a:rPr sz="1600" b="1" dirty="0">
                <a:solidFill>
                  <a:srgbClr val="CC3300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- Διαπιστώνεται ότι η ανθρωπότητα βρίσκεται στο τελευταίο στάδιο της ιστορίας της</a:t>
            </a:r>
            <a:br>
              <a:rPr sz="1600" dirty="0">
                <a:solidFill>
                  <a:schemeClr val="tx1"/>
                </a:solidFill>
              </a:rPr>
            </a:br>
            <a:br>
              <a:rPr sz="1600" dirty="0">
                <a:solidFill>
                  <a:schemeClr val="tx1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- Αποφασίζεται δράση σε όλους τους τομείς της διαρκούς ανάπτυξης μέχρι τον 21</a:t>
            </a:r>
            <a:r>
              <a:rPr sz="1600" baseline="30000" dirty="0">
                <a:solidFill>
                  <a:schemeClr val="tx1"/>
                </a:solidFill>
              </a:rPr>
              <a:t>ο</a:t>
            </a:r>
            <a:br>
              <a:rPr sz="1600" dirty="0">
                <a:solidFill>
                  <a:schemeClr val="tx1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  αιώνα</a:t>
            </a:r>
            <a:br>
              <a:rPr sz="1600" dirty="0">
                <a:solidFill>
                  <a:schemeClr val="tx1"/>
                </a:solidFill>
              </a:rPr>
            </a:br>
            <a:br>
              <a:rPr sz="1600" dirty="0">
                <a:solidFill>
                  <a:schemeClr val="tx1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- Προτείνονται μέτρα για την επίλυση των σοβαρών προβλημάτων</a:t>
            </a:r>
            <a:br>
              <a:rPr sz="1600" dirty="0">
                <a:solidFill>
                  <a:schemeClr val="tx1"/>
                </a:solidFill>
              </a:rPr>
            </a:br>
            <a:br>
              <a:rPr sz="1600" dirty="0">
                <a:solidFill>
                  <a:schemeClr val="tx1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- Είναι ένα ιστορικό και μνημειώδες τεχνοκρατικό κείμενο</a:t>
            </a:r>
            <a:br>
              <a:rPr sz="1600" dirty="0">
                <a:solidFill>
                  <a:schemeClr val="tx1"/>
                </a:solidFill>
              </a:rPr>
            </a:br>
            <a:br>
              <a:rPr sz="1600" dirty="0">
                <a:solidFill>
                  <a:schemeClr val="tx1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- Αποτελείται από 40 κεφάλαια και 4 μεγάλες ενότητες</a:t>
            </a:r>
            <a:br>
              <a:rPr sz="1600" dirty="0">
                <a:solidFill>
                  <a:schemeClr val="tx1"/>
                </a:solidFill>
              </a:rPr>
            </a:br>
            <a:br>
              <a:rPr sz="1600" dirty="0">
                <a:solidFill>
                  <a:srgbClr val="CC3300"/>
                </a:solidFill>
              </a:rPr>
            </a:br>
            <a:br>
              <a:rPr sz="1600" dirty="0">
                <a:solidFill>
                  <a:srgbClr val="CC3300"/>
                </a:solidFill>
              </a:rPr>
            </a:br>
            <a:r>
              <a:rPr sz="1600" dirty="0">
                <a:solidFill>
                  <a:srgbClr val="CC3300"/>
                </a:solidFill>
              </a:rPr>
              <a:t>  </a:t>
            </a:r>
            <a:br>
              <a:rPr sz="1600" dirty="0">
                <a:solidFill>
                  <a:srgbClr val="CC3300"/>
                </a:solidFill>
              </a:rPr>
            </a:br>
            <a:br>
              <a:rPr sz="1600" dirty="0">
                <a:solidFill>
                  <a:srgbClr val="CC3300"/>
                </a:solidFill>
              </a:rPr>
            </a:br>
            <a:endParaRPr sz="1600" b="1" dirty="0">
              <a:solidFill>
                <a:schemeClr val="bg2"/>
              </a:solidFill>
            </a:endParaRPr>
          </a:p>
        </p:txBody>
      </p:sp>
      <p:sp>
        <p:nvSpPr>
          <p:cNvPr id="3077" name="Line 4"/>
          <p:cNvSpPr/>
          <p:nvPr/>
        </p:nvSpPr>
        <p:spPr>
          <a:xfrm flipH="1">
            <a:off x="3059113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8" name="Line 5"/>
          <p:cNvSpPr/>
          <p:nvPr/>
        </p:nvSpPr>
        <p:spPr>
          <a:xfrm flipH="1">
            <a:off x="3419475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9" name="Line 6"/>
          <p:cNvSpPr/>
          <p:nvPr/>
        </p:nvSpPr>
        <p:spPr>
          <a:xfrm flipH="1">
            <a:off x="3779838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0" name="Line 7"/>
          <p:cNvSpPr/>
          <p:nvPr/>
        </p:nvSpPr>
        <p:spPr>
          <a:xfrm flipH="1">
            <a:off x="4859338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1" name="Line 8"/>
          <p:cNvSpPr/>
          <p:nvPr/>
        </p:nvSpPr>
        <p:spPr>
          <a:xfrm flipH="1">
            <a:off x="4140200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2" name="Line 9"/>
          <p:cNvSpPr/>
          <p:nvPr/>
        </p:nvSpPr>
        <p:spPr>
          <a:xfrm flipH="1">
            <a:off x="4500563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3" name="Line 10"/>
          <p:cNvSpPr/>
          <p:nvPr/>
        </p:nvSpPr>
        <p:spPr>
          <a:xfrm flipH="1">
            <a:off x="5219700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4" name="Line 11"/>
          <p:cNvSpPr/>
          <p:nvPr/>
        </p:nvSpPr>
        <p:spPr>
          <a:xfrm flipH="1">
            <a:off x="5580063" y="1341438"/>
            <a:ext cx="0" cy="792162"/>
          </a:xfrm>
          <a:prstGeom prst="line">
            <a:avLst/>
          </a:prstGeom>
          <a:ln w="76200" cap="flat" cmpd="sng">
            <a:solidFill>
              <a:srgbClr val="C0C0C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1507" name="Rectangle 2"/>
          <p:cNvSpPr/>
          <p:nvPr/>
        </p:nvSpPr>
        <p:spPr>
          <a:xfrm>
            <a:off x="1979613" y="476250"/>
            <a:ext cx="5184775" cy="129698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1508" name="Rectangle 3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229600" cy="5505450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90000"/>
              </a:lnSpc>
              <a:buNone/>
            </a:pPr>
            <a:r>
              <a:rPr sz="1800" b="1" dirty="0"/>
              <a:t>Προστασία των ωκεανών και όλων των </a:t>
            </a:r>
            <a:endParaRPr sz="1800" b="1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sz="1800" b="1" dirty="0"/>
              <a:t>κατηγοριών των θαλασσών (κλειστές,</a:t>
            </a:r>
            <a:endParaRPr sz="1800" b="1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sz="1800" b="1" dirty="0"/>
              <a:t>ημίκλειστες) και των ζώντων πόρων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Βιώσιμη ανάπτυξη των παράκτιων περιοχών (βεβαρημένες περιοχές,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αποκλειστικής οικονομικής χρήσης κ.ά) υπό την ευθύνη των παράκτιων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χωρών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Προστασία του θαλάσσιου περιβάλλοντος γενικά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Βιώσιμη χρήση και διατήρηση των ζώντων πόρων της ανοικτής θάλασσας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(προβλήματα φαλαινών κ.ά. σε συνεργασία με τη διεθνή οργάνωση)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Βιώσιμη χρήση και διατήρηση των ζώντων πόρων της ανοικτής θάλασσας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υπό την εθνική δικαιοδοσία (το 95% των αλιευμάτων από την αιγιαλίτιδα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και την αποκλειστική οικονομική ζώνη)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 	Επίδραση των κλιματολογικών αλλαγών στο θαλάσσιο περιβάλλον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	Προώθηση της περιφερειακής και διεθνούς συνεργασίας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 	Βιώσιμη ανάπτυξη των μικρών νησιών (αρχιπελαγικά κράτη, νησιωτικές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χώρες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dirty="0"/>
          </a:p>
          <a:p>
            <a:pPr eaLnBrk="1" hangingPunct="1">
              <a:lnSpc>
                <a:spcPct val="90000"/>
              </a:lnSpc>
              <a:buNone/>
            </a:pPr>
            <a:endParaRPr sz="1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sz="1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sz="1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sz="1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2531" name="Rectangle 11"/>
          <p:cNvSpPr/>
          <p:nvPr/>
        </p:nvSpPr>
        <p:spPr>
          <a:xfrm>
            <a:off x="2268538" y="5589588"/>
            <a:ext cx="3671887" cy="719137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2" name="Rectangle 10"/>
          <p:cNvSpPr/>
          <p:nvPr/>
        </p:nvSpPr>
        <p:spPr>
          <a:xfrm>
            <a:off x="468313" y="4581525"/>
            <a:ext cx="4175125" cy="792163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3" name="Rectangle 9"/>
          <p:cNvSpPr/>
          <p:nvPr/>
        </p:nvSpPr>
        <p:spPr>
          <a:xfrm>
            <a:off x="4932363" y="3933825"/>
            <a:ext cx="2016125" cy="719138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4" name="Rectangle 8"/>
          <p:cNvSpPr/>
          <p:nvPr/>
        </p:nvSpPr>
        <p:spPr>
          <a:xfrm>
            <a:off x="6443663" y="2924175"/>
            <a:ext cx="1944687" cy="792163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5" name="Rectangle 7"/>
          <p:cNvSpPr/>
          <p:nvPr/>
        </p:nvSpPr>
        <p:spPr>
          <a:xfrm>
            <a:off x="1258888" y="2924175"/>
            <a:ext cx="3313112" cy="108108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6" name="Rectangle 6"/>
          <p:cNvSpPr/>
          <p:nvPr/>
        </p:nvSpPr>
        <p:spPr>
          <a:xfrm>
            <a:off x="5003800" y="1916113"/>
            <a:ext cx="2447925" cy="792162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7" name="Rectangle 5"/>
          <p:cNvSpPr/>
          <p:nvPr/>
        </p:nvSpPr>
        <p:spPr>
          <a:xfrm>
            <a:off x="395288" y="1916113"/>
            <a:ext cx="3671887" cy="792162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8" name="Rectangle 2"/>
          <p:cNvSpPr/>
          <p:nvPr/>
        </p:nvSpPr>
        <p:spPr>
          <a:xfrm>
            <a:off x="2555875" y="549275"/>
            <a:ext cx="3960813" cy="8636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539" name="Rectangle 3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229600" cy="5505450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r>
              <a:rPr sz="1800" b="1" dirty="0"/>
              <a:t>Προστασία των γλυκών νερών </a:t>
            </a:r>
            <a:endParaRPr sz="1800" b="1" dirty="0"/>
          </a:p>
          <a:p>
            <a:pPr algn="ctr" eaLnBrk="1" hangingPunct="1">
              <a:buNone/>
            </a:pPr>
            <a:r>
              <a:rPr sz="1800" b="1" dirty="0"/>
              <a:t>και συνετή διαχείρισή τους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   ολοκλήρωση της διαχείρισης		εκτίμηση αποθεμάτων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και ανάπτυξης των γλυκών νερών		     γλυκών νερών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		προστασία των πηγών νερού,	     	        προμήθεια υγιούς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  της ποιότητά τους και των		                        πόσιμου νερού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 υδάτινων οικοσυστημάτων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			νερό και βιώσιμη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			αστική ανάπτυξη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νερό και βιώσιμη γεωργική ανάπτυξη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καθώς και βιώσιμη παραγωγή τροφίμων	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  επιδράσεις των κλιματολογικών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αλλαγών στους υδάτινους πόρους</a:t>
            </a:r>
            <a:endParaRPr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3555" name="Rectangle 2"/>
          <p:cNvSpPr/>
          <p:nvPr/>
        </p:nvSpPr>
        <p:spPr>
          <a:xfrm>
            <a:off x="2484438" y="620713"/>
            <a:ext cx="4103687" cy="647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3556" name="Rectangle 3"/>
          <p:cNvSpPr>
            <a:spLocks noGrp="1"/>
          </p:cNvSpPr>
          <p:nvPr>
            <p:ph idx="1" hasCustomPrompt="1"/>
          </p:nvPr>
        </p:nvSpPr>
        <p:spPr>
          <a:xfrm>
            <a:off x="457200" y="692150"/>
            <a:ext cx="8229600" cy="5434013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1600" b="1" dirty="0"/>
              <a:t>Προστασία από τοξικά απόβλητα</a:t>
            </a:r>
            <a:endParaRPr sz="1600" b="1" dirty="0"/>
          </a:p>
          <a:p>
            <a:pPr algn="ctr" eaLnBrk="1" hangingPunct="1">
              <a:lnSpc>
                <a:spcPct val="80000"/>
              </a:lnSpc>
              <a:buNone/>
            </a:pPr>
            <a:r>
              <a:rPr sz="1600" b="1" dirty="0"/>
              <a:t>και επικίνδυνες ουσίες</a:t>
            </a:r>
            <a:endParaRPr sz="1600" b="1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b="1" dirty="0">
                <a:solidFill>
                  <a:srgbClr val="FF0000"/>
                </a:solidFill>
              </a:rPr>
              <a:t>Χημικές ουσίες</a:t>
            </a:r>
            <a:endParaRPr sz="1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Επιτάχυνση των διεθνών εκτιμήσεων των κινδύνων από χημικά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Εναρμόνιση της κατηγοριοποίησης των χημικών ουσιών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Ανταλλαγή πληροφοριών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Υιοθέτηση ειδικών προγραμμάτων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Ενίσχυση των εθνικών δυνατοτήτων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Πρόληψη της παράνομης διεθνούς διακίνησης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Ενίσχυση της διεθνούς και περιφερειακής συνεργασίας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b="1" dirty="0">
                <a:solidFill>
                  <a:srgbClr val="FF0000"/>
                </a:solidFill>
              </a:rPr>
              <a:t>Επικίνδυνα απόβλητα</a:t>
            </a:r>
            <a:endParaRPr sz="1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Πρόληψη και ελαχιστοποίησή τους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Πρόληψη της παράνομης διεθνούς διακίνησής τους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Θεσμική κατοχύρωση για διεθνή συνεργασία (διασυνοριακή ρύπανση)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b="1" dirty="0">
                <a:solidFill>
                  <a:srgbClr val="FF0000"/>
                </a:solidFill>
              </a:rPr>
              <a:t>Στερεά απόβλητα, αστικά λύματα</a:t>
            </a:r>
            <a:r>
              <a:rPr sz="1600" dirty="0"/>
              <a:t> 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1600" dirty="0"/>
              <a:t>- Δυνατότητα ανακύκλωσής τους</a:t>
            </a:r>
            <a:endParaRPr sz="1600" dirty="0"/>
          </a:p>
          <a:p>
            <a:pPr eaLnBrk="1" hangingPunct="1">
              <a:lnSpc>
                <a:spcPct val="80000"/>
              </a:lnSpc>
              <a:buNone/>
            </a:pPr>
            <a:r>
              <a:rPr sz="2800" dirty="0"/>
              <a:t>  </a:t>
            </a:r>
            <a:endParaRPr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4579" name="Rectangle 4"/>
          <p:cNvSpPr/>
          <p:nvPr/>
        </p:nvSpPr>
        <p:spPr>
          <a:xfrm>
            <a:off x="395288" y="1052513"/>
            <a:ext cx="4681537" cy="792162"/>
          </a:xfrm>
          <a:prstGeom prst="rect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4580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04813"/>
            <a:ext cx="8507413" cy="6192837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>
                <a:solidFill>
                  <a:schemeClr val="accent2"/>
                </a:solidFill>
              </a:rPr>
              <a:t>ΜΕΡΟΣ ΙΙΙ: 	ΕΝΙΣΧΥΣΗ ΤΟΥ ΡΟΛΟΥ ΤΩΝ ΣΗΜΑΝΤΙΚΩΝ ΟΜΑΔΩΝ</a:t>
            </a:r>
            <a:endParaRPr sz="1800" b="1" dirty="0">
              <a:solidFill>
                <a:schemeClr val="accent2"/>
              </a:solidFill>
            </a:endParaRPr>
          </a:p>
          <a:p>
            <a:pPr eaLnBrk="1" hangingPunct="1">
              <a:buNone/>
            </a:pPr>
            <a:endParaRPr sz="1800" dirty="0">
              <a:solidFill>
                <a:schemeClr val="accent2"/>
              </a:solidFill>
            </a:endParaRPr>
          </a:p>
          <a:p>
            <a:pPr eaLnBrk="1" hangingPunct="1">
              <a:buNone/>
            </a:pPr>
            <a:r>
              <a:rPr sz="1800" dirty="0"/>
              <a:t>Παγκόσμια δραστηριοποίηση των γυναικών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για τη διαρκή και δίκαιη ανάπτυξη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r>
              <a:rPr sz="1600" dirty="0"/>
              <a:t>Διεθνή ενίσχυση του ρόλου των γυναικών	     συμμετοχή στη διαχείριση των </a:t>
            </a:r>
            <a:endParaRPr sz="1600" dirty="0"/>
          </a:p>
          <a:p>
            <a:pPr eaLnBrk="1" hangingPunct="1">
              <a:buFontTx/>
              <a:buChar char="-"/>
            </a:pPr>
            <a:r>
              <a:rPr sz="1600" dirty="0"/>
              <a:t>Αντικειμενική χρήση των δυνατοτήτων της	     διεθνών και εθνικών οικοσυστημάτων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	γυναίκας από τις εθνικές κυβερνήσεις	     στον έλεγχο της περιβαλλοντικής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						     υποβάθμισης και καταστροφής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			- αναλογική αύξηση της γυναικείας συμμετοχής στη λήψη των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σε συνεργασία	  σχετικών αποφάσεων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με τους διεθνείς	- συνταγματική, νομική, διοικητική, μορφωτική, κοινωνική και οικονομική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οργανισμούς για 	  εξαφάνιση όλων των εμποδίων (έως το 2000)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συμμετοχή των	- άμεσοι κατάλληλοι μηχανισμοί εθνικής, περιφερειακής και διεθνούς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γυναικών σε	  εμβέλειας για συμμετοχή και απόλαυση των αγαθών από τις γυναίκες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αυτούς και 	- προώθηση προγραμμάτων εκπαίδευσης, πληροφόρησης και ενημέ-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τον ΟΗΕ		  ρωσης των γυναικών  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		</a:t>
            </a:r>
            <a:endParaRPr sz="1600" dirty="0"/>
          </a:p>
        </p:txBody>
      </p:sp>
      <p:sp>
        <p:nvSpPr>
          <p:cNvPr id="24581" name="Line 5"/>
          <p:cNvSpPr/>
          <p:nvPr/>
        </p:nvSpPr>
        <p:spPr>
          <a:xfrm>
            <a:off x="4716463" y="2205038"/>
            <a:ext cx="576262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4582" name="Line 6"/>
          <p:cNvSpPr/>
          <p:nvPr/>
        </p:nvSpPr>
        <p:spPr>
          <a:xfrm>
            <a:off x="4716463" y="2205038"/>
            <a:ext cx="576262" cy="5762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4583" name="Line 7"/>
          <p:cNvSpPr/>
          <p:nvPr/>
        </p:nvSpPr>
        <p:spPr>
          <a:xfrm>
            <a:off x="2268538" y="3573463"/>
            <a:ext cx="0" cy="2303462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4" name="Line 8"/>
          <p:cNvSpPr/>
          <p:nvPr/>
        </p:nvSpPr>
        <p:spPr>
          <a:xfrm>
            <a:off x="2268538" y="3357563"/>
            <a:ext cx="6551612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5603" name="Rectangle 10"/>
          <p:cNvSpPr/>
          <p:nvPr/>
        </p:nvSpPr>
        <p:spPr>
          <a:xfrm>
            <a:off x="684213" y="4868863"/>
            <a:ext cx="7704137" cy="647700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5604" name="Rectangle 9"/>
          <p:cNvSpPr/>
          <p:nvPr/>
        </p:nvSpPr>
        <p:spPr>
          <a:xfrm>
            <a:off x="684213" y="3644900"/>
            <a:ext cx="863600" cy="431800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5605" name="Rectangle 8"/>
          <p:cNvSpPr/>
          <p:nvPr/>
        </p:nvSpPr>
        <p:spPr>
          <a:xfrm>
            <a:off x="684213" y="1916113"/>
            <a:ext cx="1871662" cy="1296987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5606" name="Rectangle 2"/>
          <p:cNvSpPr/>
          <p:nvPr/>
        </p:nvSpPr>
        <p:spPr>
          <a:xfrm>
            <a:off x="611188" y="404813"/>
            <a:ext cx="3889375" cy="792162"/>
          </a:xfrm>
          <a:prstGeom prst="rect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5607" name="Rectangle 3"/>
          <p:cNvSpPr>
            <a:spLocks noGrp="1"/>
          </p:cNvSpPr>
          <p:nvPr>
            <p:ph idx="1" hasCustomPrompt="1"/>
          </p:nvPr>
        </p:nvSpPr>
        <p:spPr>
          <a:xfrm>
            <a:off x="684213" y="404813"/>
            <a:ext cx="8280400" cy="6192837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/>
              <a:t>τα παιδιά και οι νέοι στα πλαίσια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της διαρκούς ανάπτυξης</a:t>
            </a:r>
            <a:endParaRPr sz="1800" b="1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Μέτρα που θα	- το 50% των νέων μέχρι το 2000να έχουν πρόσβαση στη β’θμια 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πρέπει να λάβουν	  εκπαίδευση    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οι εθνικές		- εκρίζωση όλων των μέτρων που στρέφονται κατά των δικαιωμάτων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κυβερνήσεις	  των νέων και ιδιαίτερα των γυναικών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 		 	- με προγράμματα να λάβουν μέτρα για το συντονισμό των 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Τα Η.Ε.		  Οργανώσεων Νεολαίας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			- ενίσχυση του Ταμείου των Η.Ε. για το Διεθνές Έτος Νεολαίας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			  (έμφαση στις ανάγκες των αναπτυσσόμενων χωρών)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Ανάγκη επικύρωσης από όλες τις κυβερνήσεις της Σύμβασης για τα Δικαιώματα του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Παιδιού</a:t>
            </a:r>
            <a:endParaRPr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6627" name="Rectangle 4"/>
          <p:cNvSpPr/>
          <p:nvPr/>
        </p:nvSpPr>
        <p:spPr>
          <a:xfrm>
            <a:off x="395288" y="404813"/>
            <a:ext cx="5472112" cy="863600"/>
          </a:xfrm>
          <a:prstGeom prst="rect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6628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/>
              <a:t>Αναγνώριση και ενίσχυση του ρόλου των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αυτόχθονων πληθυσμών και των κατοίκων τους</a:t>
            </a: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b="1" dirty="0"/>
              <a:t>Τα κράτη καλούνται:</a:t>
            </a: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b="1" dirty="0"/>
              <a:t>Στην επικύρωση και υιοθέτηση 		στην προώθηση και στήριξη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ισχυουσών διεθνών συμβατικών		των ενεργειών υιοθέτησης από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κειμένων που αφορούν στους		τη Γ.Σ.  μιας Παγκόσμιας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ενδογενείς πληθυσμούς και τις		Διακήρυξης για τα δικαιώματα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κοινότητές τους				των Ενδογενών Πληθυσμών</a:t>
            </a:r>
            <a:endParaRPr sz="1800" b="1" dirty="0"/>
          </a:p>
          <a:p>
            <a:pPr eaLnBrk="1" hangingPunct="1">
              <a:buNone/>
            </a:pPr>
            <a:endParaRPr sz="1800" b="1" dirty="0"/>
          </a:p>
        </p:txBody>
      </p:sp>
      <p:sp>
        <p:nvSpPr>
          <p:cNvPr id="26629" name="Line 9"/>
          <p:cNvSpPr/>
          <p:nvPr/>
        </p:nvSpPr>
        <p:spPr>
          <a:xfrm>
            <a:off x="2124075" y="2205038"/>
            <a:ext cx="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6630" name="Line 10"/>
          <p:cNvSpPr/>
          <p:nvPr/>
        </p:nvSpPr>
        <p:spPr>
          <a:xfrm>
            <a:off x="2124075" y="2205038"/>
            <a:ext cx="4176713" cy="115252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7651" name="Rectangle 2"/>
          <p:cNvSpPr/>
          <p:nvPr/>
        </p:nvSpPr>
        <p:spPr>
          <a:xfrm>
            <a:off x="468313" y="476250"/>
            <a:ext cx="4535487" cy="792163"/>
          </a:xfrm>
          <a:prstGeom prst="rect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7652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dirty="0"/>
              <a:t>Ενίσχυση του ρόλου των ΜΚΟ: Συνεργάτες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για την επίτευξη διαρκούς ανάπτυξης 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Οι εθνικές κυβερνήσεις θα πρέπει: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να ενισχύουν το ρόλο των ΜΚΟ (επιχορηγήσεις κ.ά.)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να συντονίζεται ο ρόλος τους σε εθνικό επίπεδο και μέσω της ενίσχυσής τους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από τους ιδιωτικούς φορείς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Τα Η.Ε. θα πρέπει: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να προωθούν την ενθάρρυνση του έργου των ΜΚΟ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να τις συντονίζουν σε διεθνές επίπεδο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να ενισχύουν τα αυτό-οργανωμένα και αυτό-διαχειριζόμενα προγράμματά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τους (ιδιαίτερα στις αναπτυσσόμενες χώρες)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να βοηθούν στην πλήρη ενημέρωση και πληροφόρηση σε διεθνές επίπεδο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(σε θέματα που άπτονται αναπτυξιακών και περιβαλλοντικών προβλημάτων. </a:t>
            </a:r>
            <a:endParaRPr sz="1800" dirty="0"/>
          </a:p>
        </p:txBody>
      </p:sp>
      <p:sp>
        <p:nvSpPr>
          <p:cNvPr id="27653" name="Line 4"/>
          <p:cNvSpPr/>
          <p:nvPr/>
        </p:nvSpPr>
        <p:spPr>
          <a:xfrm>
            <a:off x="539750" y="2133600"/>
            <a:ext cx="345598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4" name="Line 5"/>
          <p:cNvSpPr/>
          <p:nvPr/>
        </p:nvSpPr>
        <p:spPr>
          <a:xfrm>
            <a:off x="539750" y="3789363"/>
            <a:ext cx="20161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8675" name="Rectangle 2"/>
          <p:cNvSpPr/>
          <p:nvPr/>
        </p:nvSpPr>
        <p:spPr>
          <a:xfrm>
            <a:off x="468313" y="476250"/>
            <a:ext cx="3816350" cy="792163"/>
          </a:xfrm>
          <a:prstGeom prst="rect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8676" name="Rectangle 3"/>
          <p:cNvSpPr>
            <a:spLocks noGrp="1"/>
          </p:cNvSpPr>
          <p:nvPr>
            <p:ph idx="1" hasCustomPrompt="1"/>
          </p:nvPr>
        </p:nvSpPr>
        <p:spPr>
          <a:xfrm>
            <a:off x="468313" y="476250"/>
            <a:ext cx="8218487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dirty="0"/>
              <a:t>Πρωτοβουλίες των Τοπικών Αρχών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που υποβοηθούν τον Οδηγό 21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Οι ΟΤΑ θα πρέπει: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μόνοι τους να υιοθετήσουν μικρούς Οδηγούς 21 τοπικού χαρακτήρα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να συντονίσουν το έργο τους και με τις εμπειρίες άλλων πόλεων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να συνεργαστούν με τοπικούς και υπερτοπικούς περιφερειακούς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αντίστοιχους φορείς</a:t>
            </a:r>
            <a:endParaRPr sz="1800" dirty="0"/>
          </a:p>
          <a:p>
            <a:pPr eaLnBrk="1" hangingPunct="1">
              <a:buFontTx/>
              <a:buChar char="-"/>
            </a:pP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  <p:sp>
        <p:nvSpPr>
          <p:cNvPr id="28677" name="Line 4"/>
          <p:cNvSpPr/>
          <p:nvPr/>
        </p:nvSpPr>
        <p:spPr>
          <a:xfrm>
            <a:off x="539750" y="2565400"/>
            <a:ext cx="20161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29699" name="Rectangle 2"/>
          <p:cNvSpPr/>
          <p:nvPr/>
        </p:nvSpPr>
        <p:spPr>
          <a:xfrm>
            <a:off x="468313" y="476250"/>
            <a:ext cx="6048375" cy="792163"/>
          </a:xfrm>
          <a:prstGeom prst="rect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9700" name="Rectangle 3"/>
          <p:cNvSpPr>
            <a:spLocks noGrp="1"/>
          </p:cNvSpPr>
          <p:nvPr>
            <p:ph idx="1" hasCustomPrompt="1"/>
          </p:nvPr>
        </p:nvSpPr>
        <p:spPr>
          <a:xfrm>
            <a:off x="468313" y="476250"/>
            <a:ext cx="8424862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/>
              <a:t>  Οι μεγάλοι φορείς εργαζομένων και επιστημονικών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  και τεχνολογικών ενώσεων και κοινοτήτων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Ο ρόλος των εργαζομένων και των εμπορικών ενώσεών τους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Ανάγκη ενίσχυσης του ρόλου των επιχειρήσεων και των βιομηχανιών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Προσπάθειες για αναμόρφωση του ρόλου των επιστημονικών και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τεχνολογικών κοινοτήτων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	- ενημέρωση, επικοινωνία και συνεργασία ανάμεσα στις κοινότητες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- κατάρτιση ειδικών κωδίκων πρακτικής και οδηγών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Επίσης, γίνεται αναφορά στο ρόλο των καλλιεργητών, συμπεριλαμβανομένων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των γεωργοκαλλιεργητών και των αλιέων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  <p:sp>
        <p:nvSpPr>
          <p:cNvPr id="29701" name="Line 5"/>
          <p:cNvSpPr/>
          <p:nvPr/>
        </p:nvSpPr>
        <p:spPr>
          <a:xfrm>
            <a:off x="539750" y="3213100"/>
            <a:ext cx="7127875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2" name="Line 6"/>
          <p:cNvSpPr/>
          <p:nvPr/>
        </p:nvSpPr>
        <p:spPr>
          <a:xfrm>
            <a:off x="1258888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3" name="Line 7"/>
          <p:cNvSpPr/>
          <p:nvPr/>
        </p:nvSpPr>
        <p:spPr>
          <a:xfrm>
            <a:off x="1835150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4" name="Line 8"/>
          <p:cNvSpPr/>
          <p:nvPr/>
        </p:nvSpPr>
        <p:spPr>
          <a:xfrm>
            <a:off x="2411413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5" name="Line 9"/>
          <p:cNvSpPr/>
          <p:nvPr/>
        </p:nvSpPr>
        <p:spPr>
          <a:xfrm>
            <a:off x="2987675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6" name="Line 10"/>
          <p:cNvSpPr/>
          <p:nvPr/>
        </p:nvSpPr>
        <p:spPr>
          <a:xfrm>
            <a:off x="3563938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7" name="Line 11"/>
          <p:cNvSpPr/>
          <p:nvPr/>
        </p:nvSpPr>
        <p:spPr>
          <a:xfrm>
            <a:off x="4140200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8" name="Line 12"/>
          <p:cNvSpPr/>
          <p:nvPr/>
        </p:nvSpPr>
        <p:spPr>
          <a:xfrm>
            <a:off x="4716463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09" name="Line 13"/>
          <p:cNvSpPr/>
          <p:nvPr/>
        </p:nvSpPr>
        <p:spPr>
          <a:xfrm>
            <a:off x="5292725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10" name="Line 14"/>
          <p:cNvSpPr/>
          <p:nvPr/>
        </p:nvSpPr>
        <p:spPr>
          <a:xfrm>
            <a:off x="5867400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11" name="Line 15"/>
          <p:cNvSpPr/>
          <p:nvPr/>
        </p:nvSpPr>
        <p:spPr>
          <a:xfrm>
            <a:off x="6443663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12" name="Line 16"/>
          <p:cNvSpPr/>
          <p:nvPr/>
        </p:nvSpPr>
        <p:spPr>
          <a:xfrm>
            <a:off x="7019925" y="3213100"/>
            <a:ext cx="0" cy="8636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0723" name="Rectangle 4"/>
          <p:cNvSpPr/>
          <p:nvPr/>
        </p:nvSpPr>
        <p:spPr>
          <a:xfrm>
            <a:off x="468313" y="2060575"/>
            <a:ext cx="3887787" cy="3603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724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04813"/>
            <a:ext cx="8229600" cy="5721350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ΜΕΡΟΣ Ι</a:t>
            </a:r>
            <a:r>
              <a:rPr lang="en-US" altLang="x-none" sz="1800" b="1" dirty="0">
                <a:solidFill>
                  <a:srgbClr val="FF0000"/>
                </a:solidFill>
              </a:rPr>
              <a:t>V</a:t>
            </a:r>
            <a:r>
              <a:rPr sz="1800" b="1" dirty="0">
                <a:solidFill>
                  <a:srgbClr val="FF0000"/>
                </a:solidFill>
              </a:rPr>
              <a:t>: 	ΜΕΣΑ ΕΦΑΡΜΟΓΗΣ</a:t>
            </a: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dirty="0"/>
              <a:t>Το κείμενο του 4</a:t>
            </a:r>
            <a:r>
              <a:rPr sz="1800" baseline="30000" dirty="0"/>
              <a:t>ου</a:t>
            </a:r>
            <a:r>
              <a:rPr sz="1800" dirty="0"/>
              <a:t> μέρους περιλαμβάνει 7 κεφάλαια και αναφέρεται στους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μηχανισμούς και τα μέσα υλοποίησης του Οδηγού 21</a:t>
            </a:r>
            <a:endParaRPr lang="en-US" altLang="x-none" sz="1800" dirty="0"/>
          </a:p>
          <a:p>
            <a:pPr eaLnBrk="1" hangingPunct="1">
              <a:buNone/>
            </a:pPr>
            <a:endParaRPr lang="en-US" altLang="x-none" sz="1800" dirty="0"/>
          </a:p>
          <a:p>
            <a:pPr eaLnBrk="1" hangingPunct="1">
              <a:buNone/>
            </a:pPr>
            <a:r>
              <a:rPr sz="1800" b="1" dirty="0"/>
              <a:t>Οικονομικοί πόροι και μηχανισμοί  :         υιοθετούνται τρεις κατευθύνσεις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					              οι οποίες αναφέρονται:</a:t>
            </a:r>
            <a:endParaRPr sz="1800" b="1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στην υιοθέτηση μέτρων 	στην προώθηση νέων και	τη χρήση και συνεχή ποιο-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αναφορικά με τις χρηματο-	συμπληρωματικών χρημα-	τική πρόβλεψη μεθόδων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δοτικές πηγές και τους	τοδοτικών πηγών, με 	εξεύρεσης μηχανισμών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μηχανισμούς για υλοποί-	έντονο το χαρακτήρα της	υλοποίησης των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ηση των επιταγών του	πρόβλεψης και της		επιταγών του Οδηγού 21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Οδηγού 21		επάρκειας</a:t>
            </a:r>
            <a:endParaRPr sz="1600" dirty="0"/>
          </a:p>
        </p:txBody>
      </p:sp>
      <p:sp>
        <p:nvSpPr>
          <p:cNvPr id="30725" name="Line 5"/>
          <p:cNvSpPr/>
          <p:nvPr/>
        </p:nvSpPr>
        <p:spPr>
          <a:xfrm>
            <a:off x="6156325" y="2708275"/>
            <a:ext cx="15113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6" name="Line 6"/>
          <p:cNvSpPr/>
          <p:nvPr/>
        </p:nvSpPr>
        <p:spPr>
          <a:xfrm flipH="1">
            <a:off x="2051050" y="2708275"/>
            <a:ext cx="4897438" cy="3603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27" name="Line 7"/>
          <p:cNvSpPr/>
          <p:nvPr/>
        </p:nvSpPr>
        <p:spPr>
          <a:xfrm flipH="1">
            <a:off x="4716463" y="2708275"/>
            <a:ext cx="2232025" cy="3603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28" name="Line 8"/>
          <p:cNvSpPr/>
          <p:nvPr/>
        </p:nvSpPr>
        <p:spPr>
          <a:xfrm>
            <a:off x="6948488" y="2708275"/>
            <a:ext cx="0" cy="3603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4099" name="Rectangle 2"/>
          <p:cNvSpPr/>
          <p:nvPr/>
        </p:nvSpPr>
        <p:spPr>
          <a:xfrm>
            <a:off x="539750" y="2636838"/>
            <a:ext cx="4679950" cy="1008062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00" name="Rectangle 3"/>
          <p:cNvSpPr/>
          <p:nvPr/>
        </p:nvSpPr>
        <p:spPr>
          <a:xfrm>
            <a:off x="539750" y="1700213"/>
            <a:ext cx="4679950" cy="792162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01" name="Rectangle 4"/>
          <p:cNvSpPr/>
          <p:nvPr/>
        </p:nvSpPr>
        <p:spPr>
          <a:xfrm>
            <a:off x="539750" y="1052513"/>
            <a:ext cx="1944688" cy="504825"/>
          </a:xfrm>
          <a:prstGeom prst="rect">
            <a:avLst/>
          </a:prstGeom>
          <a:solidFill>
            <a:srgbClr val="B2B2B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sz="240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2" name="Rectangle 5"/>
          <p:cNvSpPr>
            <a:spLocks noGrp="1"/>
          </p:cNvSpPr>
          <p:nvPr>
            <p:ph type="ctrTitle" hasCustomPrompt="1"/>
          </p:nvPr>
        </p:nvSpPr>
        <p:spPr>
          <a:xfrm>
            <a:off x="395288" y="333375"/>
            <a:ext cx="8353425" cy="6191250"/>
          </a:xfrm>
        </p:spPr>
        <p:txBody>
          <a:bodyPr vert="horz" wrap="square" lIns="91440" tIns="45720" rIns="91440" bIns="45720" anchor="ctr"/>
          <a:p>
            <a:pPr algn="l" eaLnBrk="1" hangingPunct="1">
              <a:buClrTx/>
              <a:buSzTx/>
              <a:buFontTx/>
            </a:pPr>
            <a:r>
              <a:rPr sz="2000" b="1" dirty="0">
                <a:solidFill>
                  <a:schemeClr val="bg2"/>
                </a:solidFill>
              </a:rPr>
              <a:t>  </a:t>
            </a:r>
            <a:r>
              <a:rPr sz="2000" b="1" dirty="0">
                <a:solidFill>
                  <a:srgbClr val="CC3300"/>
                </a:solidFill>
              </a:rPr>
              <a:t>ΤΟ ΠΡΟΟΙΜΙΟ</a:t>
            </a:r>
            <a:br>
              <a:rPr sz="2000" dirty="0">
                <a:solidFill>
                  <a:schemeClr val="bg2"/>
                </a:solidFill>
              </a:rPr>
            </a:br>
            <a:br>
              <a:rPr sz="2000" dirty="0">
                <a:solidFill>
                  <a:schemeClr val="bg2"/>
                </a:solidFill>
              </a:rPr>
            </a:br>
            <a:r>
              <a:rPr sz="2000" dirty="0">
                <a:solidFill>
                  <a:schemeClr val="bg2"/>
                </a:solidFill>
              </a:rPr>
              <a:t>  </a:t>
            </a:r>
            <a:r>
              <a:rPr sz="2000" dirty="0">
                <a:solidFill>
                  <a:schemeClr val="bg1"/>
                </a:solidFill>
              </a:rPr>
              <a:t>7 παράγραφοι αναλύουν τις κύριες</a:t>
            </a:r>
            <a:br>
              <a:rPr sz="2000" dirty="0">
                <a:solidFill>
                  <a:schemeClr val="bg1"/>
                </a:solidFill>
              </a:rPr>
            </a:br>
            <a:r>
              <a:rPr sz="2000" dirty="0">
                <a:solidFill>
                  <a:schemeClr val="bg1"/>
                </a:solidFill>
              </a:rPr>
              <a:t>  κατευθυντήριες γραμμές του Οδηγού 21</a:t>
            </a:r>
            <a:br>
              <a:rPr sz="2000" dirty="0">
                <a:solidFill>
                  <a:schemeClr val="bg1"/>
                </a:solidFill>
              </a:rPr>
            </a:br>
            <a:br>
              <a:rPr sz="2000" dirty="0">
                <a:solidFill>
                  <a:schemeClr val="bg1"/>
                </a:solidFill>
              </a:rPr>
            </a:br>
            <a:r>
              <a:rPr sz="2000" dirty="0">
                <a:solidFill>
                  <a:schemeClr val="bg1"/>
                </a:solidFill>
              </a:rPr>
              <a:t>  Προσεγγίζονται τα μεγάλα αναπτυξιακά </a:t>
            </a:r>
            <a:br>
              <a:rPr sz="2000" dirty="0">
                <a:solidFill>
                  <a:schemeClr val="bg1"/>
                </a:solidFill>
              </a:rPr>
            </a:br>
            <a:r>
              <a:rPr sz="2000" dirty="0">
                <a:solidFill>
                  <a:schemeClr val="bg1"/>
                </a:solidFill>
              </a:rPr>
              <a:t>  προβλήματα που αντιμετωπίζει η </a:t>
            </a:r>
            <a:br>
              <a:rPr sz="2000" dirty="0">
                <a:solidFill>
                  <a:schemeClr val="bg1"/>
                </a:solidFill>
              </a:rPr>
            </a:br>
            <a:r>
              <a:rPr sz="2000" dirty="0">
                <a:solidFill>
                  <a:schemeClr val="bg1"/>
                </a:solidFill>
              </a:rPr>
              <a:t>  διεθνής κοινότητα</a:t>
            </a:r>
            <a:br>
              <a:rPr sz="2000" dirty="0">
                <a:solidFill>
                  <a:schemeClr val="bg1"/>
                </a:solidFill>
              </a:rPr>
            </a:br>
            <a:br>
              <a:rPr sz="1800" dirty="0">
                <a:solidFill>
                  <a:schemeClr val="bg2"/>
                </a:solidFill>
              </a:rPr>
            </a:br>
            <a:r>
              <a:rPr sz="1800" dirty="0">
                <a:solidFill>
                  <a:schemeClr val="bg2"/>
                </a:solidFill>
              </a:rPr>
              <a:t>		</a:t>
            </a:r>
            <a:r>
              <a:rPr sz="1800" b="1" dirty="0">
                <a:solidFill>
                  <a:srgbClr val="CC3300"/>
                </a:solidFill>
              </a:rPr>
              <a:t>- ανισότητα της οικονομικής αύξησης</a:t>
            </a:r>
            <a:br>
              <a:rPr sz="1800" b="1" dirty="0">
                <a:solidFill>
                  <a:srgbClr val="CC3300"/>
                </a:solidFill>
              </a:rPr>
            </a:br>
            <a:r>
              <a:rPr sz="1800" b="1" dirty="0">
                <a:solidFill>
                  <a:srgbClr val="CC3300"/>
                </a:solidFill>
              </a:rPr>
              <a:t>		- φτώχεια	</a:t>
            </a:r>
            <a:br>
              <a:rPr sz="1800" b="1" dirty="0">
                <a:solidFill>
                  <a:srgbClr val="CC3300"/>
                </a:solidFill>
              </a:rPr>
            </a:br>
            <a:r>
              <a:rPr sz="1800" b="1" dirty="0">
                <a:solidFill>
                  <a:srgbClr val="CC3300"/>
                </a:solidFill>
              </a:rPr>
              <a:t>		- πείνα</a:t>
            </a:r>
            <a:br>
              <a:rPr sz="1800" b="1" dirty="0">
                <a:solidFill>
                  <a:srgbClr val="CC3300"/>
                </a:solidFill>
              </a:rPr>
            </a:br>
            <a:r>
              <a:rPr sz="1800" b="1" dirty="0">
                <a:solidFill>
                  <a:srgbClr val="CC3300"/>
                </a:solidFill>
              </a:rPr>
              <a:t>		- προβλήματα υγείας</a:t>
            </a:r>
            <a:br>
              <a:rPr sz="1800" b="1" dirty="0">
                <a:solidFill>
                  <a:srgbClr val="CC3300"/>
                </a:solidFill>
              </a:rPr>
            </a:br>
            <a:r>
              <a:rPr sz="1800" b="1" dirty="0">
                <a:solidFill>
                  <a:srgbClr val="CC3300"/>
                </a:solidFill>
              </a:rPr>
              <a:t>		- καταστροφή οικοσυστημάτων</a:t>
            </a:r>
            <a:r>
              <a:rPr sz="1600" dirty="0">
                <a:solidFill>
                  <a:schemeClr val="bg2"/>
                </a:solidFill>
              </a:rPr>
              <a:t>	</a:t>
            </a:r>
            <a:br>
              <a:rPr sz="1600" dirty="0">
                <a:solidFill>
                  <a:schemeClr val="bg2"/>
                </a:solidFill>
              </a:rPr>
            </a:br>
            <a:br>
              <a:rPr sz="1600" dirty="0">
                <a:solidFill>
                  <a:schemeClr val="bg2"/>
                </a:solidFill>
              </a:rPr>
            </a:br>
            <a:r>
              <a:rPr sz="1600" dirty="0">
                <a:solidFill>
                  <a:schemeClr val="bg2"/>
                </a:solidFill>
              </a:rPr>
              <a:t>		</a:t>
            </a:r>
            <a:r>
              <a:rPr sz="1600" b="1" dirty="0">
                <a:solidFill>
                  <a:schemeClr val="tx1"/>
                </a:solidFill>
              </a:rPr>
              <a:t>τα κράτη καλούνται σε γενική συσπείρωση</a:t>
            </a:r>
            <a:r>
              <a:rPr sz="1600" dirty="0">
                <a:solidFill>
                  <a:schemeClr val="bg2"/>
                </a:solidFill>
              </a:rPr>
              <a:t>		</a:t>
            </a:r>
            <a:endParaRPr sz="1800" b="1" dirty="0">
              <a:solidFill>
                <a:schemeClr val="bg2"/>
              </a:solidFill>
            </a:endParaRPr>
          </a:p>
        </p:txBody>
      </p:sp>
      <p:sp>
        <p:nvSpPr>
          <p:cNvPr id="4103" name="Line 6"/>
          <p:cNvSpPr/>
          <p:nvPr/>
        </p:nvSpPr>
        <p:spPr>
          <a:xfrm>
            <a:off x="1187450" y="3644900"/>
            <a:ext cx="0" cy="792163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4" name="Line 7"/>
          <p:cNvSpPr/>
          <p:nvPr/>
        </p:nvSpPr>
        <p:spPr>
          <a:xfrm>
            <a:off x="1187450" y="4437063"/>
            <a:ext cx="6477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5" name="Line 8"/>
          <p:cNvSpPr/>
          <p:nvPr/>
        </p:nvSpPr>
        <p:spPr>
          <a:xfrm>
            <a:off x="2268538" y="5373688"/>
            <a:ext cx="4248150" cy="0"/>
          </a:xfrm>
          <a:prstGeom prst="line">
            <a:avLst/>
          </a:prstGeom>
          <a:ln w="2857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1747" name="Rectangle 6"/>
          <p:cNvSpPr/>
          <p:nvPr/>
        </p:nvSpPr>
        <p:spPr>
          <a:xfrm>
            <a:off x="395288" y="3068638"/>
            <a:ext cx="6553200" cy="309721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1748" name="Rectangle 5"/>
          <p:cNvSpPr/>
          <p:nvPr/>
        </p:nvSpPr>
        <p:spPr>
          <a:xfrm>
            <a:off x="4067175" y="1412875"/>
            <a:ext cx="4464050" cy="11525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1749" name="Rectangle 4"/>
          <p:cNvSpPr/>
          <p:nvPr/>
        </p:nvSpPr>
        <p:spPr>
          <a:xfrm>
            <a:off x="395288" y="404813"/>
            <a:ext cx="3744912" cy="9366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1750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marL="609600" indent="-609600" eaLnBrk="1" hangingPunct="1">
              <a:buNone/>
            </a:pPr>
            <a:r>
              <a:rPr sz="1800" dirty="0"/>
              <a:t>Οι ανεπτυγμένες χώρες διαθέτουν </a:t>
            </a:r>
            <a:endParaRPr sz="1800" dirty="0"/>
          </a:p>
          <a:p>
            <a:pPr marL="609600" indent="-609600" eaLnBrk="1" hangingPunct="1">
              <a:buNone/>
            </a:pPr>
            <a:r>
              <a:rPr sz="1800" dirty="0"/>
              <a:t>το 0,7 του ΑΕΠ για την Ανάπτυξη</a:t>
            </a:r>
            <a:endParaRPr sz="1800" dirty="0"/>
          </a:p>
          <a:p>
            <a:pPr marL="609600" indent="-609600" eaLnBrk="1" hangingPunct="1">
              <a:buNone/>
            </a:pPr>
            <a:endParaRPr sz="1800" dirty="0"/>
          </a:p>
          <a:p>
            <a:pPr marL="609600" indent="-609600" eaLnBrk="1" hangingPunct="1">
              <a:buNone/>
            </a:pPr>
            <a:r>
              <a:rPr sz="1800" dirty="0"/>
              <a:t>					Το 10% των πόρων για την πολιτική αυτή</a:t>
            </a:r>
            <a:endParaRPr sz="1800" dirty="0"/>
          </a:p>
          <a:p>
            <a:pPr marL="609600" indent="-609600" eaLnBrk="1" hangingPunct="1">
              <a:buNone/>
            </a:pPr>
            <a:r>
              <a:rPr sz="1800" dirty="0"/>
              <a:t>					θα πρέπει να προέλθει από τον ιδιωτικό </a:t>
            </a:r>
            <a:endParaRPr sz="1800" dirty="0"/>
          </a:p>
          <a:p>
            <a:pPr marL="609600" indent="-609600" eaLnBrk="1" hangingPunct="1">
              <a:buNone/>
            </a:pPr>
            <a:r>
              <a:rPr sz="1800" dirty="0"/>
              <a:t>					τομέα</a:t>
            </a:r>
            <a:endParaRPr sz="1800" dirty="0"/>
          </a:p>
          <a:p>
            <a:pPr marL="609600" indent="-609600" eaLnBrk="1" hangingPunct="1">
              <a:buNone/>
            </a:pPr>
            <a:endParaRPr sz="1800" dirty="0"/>
          </a:p>
          <a:p>
            <a:pPr marL="609600" indent="-609600" eaLnBrk="1" hangingPunct="1">
              <a:buNone/>
            </a:pPr>
            <a:endParaRPr sz="1800" dirty="0"/>
          </a:p>
          <a:p>
            <a:pPr marL="609600" indent="-609600" eaLnBrk="1" hangingPunct="1">
              <a:buNone/>
            </a:pPr>
            <a:r>
              <a:rPr sz="1800" dirty="0"/>
              <a:t>Στις πηγές και τους μηχανισμούς συμπεριλαμβάνονται:</a:t>
            </a:r>
            <a:endParaRPr sz="1800" dirty="0"/>
          </a:p>
          <a:p>
            <a:pPr marL="609600" indent="-609600" eaLnBrk="1" hangingPunct="1">
              <a:buFontTx/>
              <a:buAutoNum type="arabicPeriod"/>
            </a:pPr>
            <a:r>
              <a:rPr sz="1800" dirty="0"/>
              <a:t>οι πολυμερείς αναπτυξιακές Τράπεζες και τα Ταμεία </a:t>
            </a:r>
            <a:endParaRPr sz="1800" dirty="0"/>
          </a:p>
          <a:p>
            <a:pPr marL="609600" indent="-609600" eaLnBrk="1" hangingPunct="1">
              <a:buFontTx/>
              <a:buAutoNum type="arabicPeriod"/>
            </a:pPr>
            <a:r>
              <a:rPr sz="1800" dirty="0"/>
              <a:t>οι ειδικές υπηρεσίες όλων των οργάνων και των διεθνών </a:t>
            </a:r>
            <a:endParaRPr sz="1800" dirty="0"/>
          </a:p>
          <a:p>
            <a:pPr marL="609600" indent="-609600" eaLnBrk="1" hangingPunct="1">
              <a:buNone/>
            </a:pPr>
            <a:r>
              <a:rPr sz="1800" dirty="0"/>
              <a:t>	οργανισμών του Συστήματος ΟΗΕ</a:t>
            </a:r>
            <a:endParaRPr sz="1800" dirty="0"/>
          </a:p>
          <a:p>
            <a:pPr marL="609600" indent="-609600" eaLnBrk="1" hangingPunct="1">
              <a:buFontTx/>
              <a:buAutoNum type="arabicPeriod"/>
            </a:pPr>
            <a:r>
              <a:rPr sz="1800" dirty="0"/>
              <a:t>οι πολυμερείς θεσμοί τεχνικής συνεργασίας</a:t>
            </a:r>
            <a:endParaRPr sz="1800" dirty="0"/>
          </a:p>
          <a:p>
            <a:pPr marL="609600" indent="-609600" eaLnBrk="1" hangingPunct="1">
              <a:buFontTx/>
              <a:buAutoNum type="arabicPeriod"/>
            </a:pPr>
            <a:r>
              <a:rPr sz="1800" b="1" dirty="0"/>
              <a:t>τα διμερή προγράμματα βοήθειας</a:t>
            </a:r>
            <a:endParaRPr sz="1800" b="1" dirty="0"/>
          </a:p>
          <a:p>
            <a:pPr marL="609600" indent="-609600" eaLnBrk="1" hangingPunct="1">
              <a:buFontTx/>
              <a:buAutoNum type="arabicPeriod"/>
            </a:pPr>
            <a:r>
              <a:rPr sz="1800" dirty="0"/>
              <a:t>ο ιδιωτικός τομέας</a:t>
            </a:r>
            <a:endParaRPr sz="1800" dirty="0"/>
          </a:p>
          <a:p>
            <a:pPr marL="609600" indent="-609600" eaLnBrk="1" hangingPunct="1">
              <a:buFontTx/>
              <a:buAutoNum type="arabicPeriod"/>
            </a:pPr>
            <a:r>
              <a:rPr sz="1800" dirty="0"/>
              <a:t>οι επενδύσεις</a:t>
            </a:r>
            <a:endParaRPr sz="1800" dirty="0"/>
          </a:p>
          <a:p>
            <a:pPr marL="609600" indent="-609600" eaLnBrk="1" hangingPunct="1">
              <a:buFontTx/>
              <a:buAutoNum type="arabicPeriod"/>
            </a:pPr>
            <a:r>
              <a:rPr sz="1800" dirty="0"/>
              <a:t>οι νέες χρηματοδοτήσεις </a:t>
            </a:r>
            <a:endParaRPr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2771" name="Rectangle 4"/>
          <p:cNvSpPr/>
          <p:nvPr/>
        </p:nvSpPr>
        <p:spPr>
          <a:xfrm>
            <a:off x="468313" y="404813"/>
            <a:ext cx="7199312" cy="9366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2772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2000" dirty="0"/>
              <a:t>- Υποστήριξη και προώθηση της πρόσβασης στην τεχνολογία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- Μεταφορά τεχνολογίας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Μέτρα εξασφάλισης ιδιαίτερα για τις αναπτυσσόμενες χώρες</a:t>
            </a:r>
            <a:endParaRPr sz="2000" dirty="0"/>
          </a:p>
          <a:p>
            <a:pPr eaLnBrk="1" hangingPunct="1">
              <a:buFontTx/>
              <a:buChar char="-"/>
            </a:pPr>
            <a:r>
              <a:rPr sz="2000" dirty="0"/>
              <a:t>Επιστημονικών και τεχνολογικών </a:t>
            </a:r>
            <a:r>
              <a:rPr sz="2000" b="1" dirty="0"/>
              <a:t>πληροφοριών</a:t>
            </a:r>
            <a:endParaRPr sz="2000" b="1" dirty="0"/>
          </a:p>
          <a:p>
            <a:pPr eaLnBrk="1" hangingPunct="1">
              <a:buFontTx/>
              <a:buChar char="-"/>
            </a:pPr>
            <a:r>
              <a:rPr sz="2000" dirty="0"/>
              <a:t>Διευκόλυνσης και των κατάλληλων πόρων στη μεταφορά της περιβαλλοντικής τεχνολογίας και του ανάλογου </a:t>
            </a:r>
            <a:r>
              <a:rPr lang="en-US" altLang="x-none" sz="2000" b="1" dirty="0"/>
              <a:t>Know-how</a:t>
            </a:r>
            <a:endParaRPr lang="en-US" altLang="x-none" sz="2000" b="1" dirty="0"/>
          </a:p>
          <a:p>
            <a:pPr eaLnBrk="1" hangingPunct="1">
              <a:buFontTx/>
              <a:buChar char="-"/>
            </a:pPr>
            <a:r>
              <a:rPr sz="2000" dirty="0"/>
              <a:t>Προώθησης των </a:t>
            </a:r>
            <a:r>
              <a:rPr sz="2000" b="1" dirty="0"/>
              <a:t>εγχώριων τεχνολογικών περιβαλλοντικών μέσων</a:t>
            </a:r>
            <a:endParaRPr sz="2000" b="1" dirty="0"/>
          </a:p>
          <a:p>
            <a:pPr eaLnBrk="1" hangingPunct="1">
              <a:buFontTx/>
              <a:buChar char="-"/>
            </a:pPr>
            <a:r>
              <a:rPr sz="2000" dirty="0"/>
              <a:t>Στήριξης ενδογενών μέτρων </a:t>
            </a:r>
            <a:r>
              <a:rPr sz="2000" b="1" dirty="0"/>
              <a:t>ανοικοδόμησης</a:t>
            </a:r>
            <a:endParaRPr sz="2000" b="1" dirty="0"/>
          </a:p>
          <a:p>
            <a:pPr eaLnBrk="1" hangingPunct="1">
              <a:buFontTx/>
              <a:buChar char="-"/>
            </a:pPr>
            <a:r>
              <a:rPr sz="2000" dirty="0"/>
              <a:t>Ενίσχυσης μακροπρόθεσμων </a:t>
            </a:r>
            <a:r>
              <a:rPr sz="2000" b="1" dirty="0"/>
              <a:t>τεχνολογικών συνεργασιών</a:t>
            </a:r>
            <a:r>
              <a:rPr sz="2000" dirty="0"/>
              <a:t> ανάμεσα στους κατόχους της περιβαλλοντικής τεχνολογίας και τους παραδοσιακούς χρήστες της </a:t>
            </a:r>
            <a:endParaRPr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3795" name="Rectangle 4"/>
          <p:cNvSpPr/>
          <p:nvPr/>
        </p:nvSpPr>
        <p:spPr>
          <a:xfrm>
            <a:off x="395288" y="333375"/>
            <a:ext cx="388937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6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04813"/>
            <a:ext cx="8229600" cy="5721350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2000" dirty="0"/>
              <a:t>Επιστήμη και διαρκής ανάπτυξη</a:t>
            </a:r>
            <a:endParaRPr sz="20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Προτείνονται τέσσερα προγράμματα: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Ενίσχυση της επιστημονικής βάσης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Προώθηση της εξέλιξης της επιστημονικής αντίληψης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Προώθηση της εξέλιξης μακροπρόθεσμων επιστημονικών εκτιμήσεων στήριξης του σχεδιασμού της διαρκούς ανάπτυξης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Ανοικοδόμηση μέτρων επιστημονικής δυνατότητας και ικανότητας από όλες τις χώρες και ιδιαίτερα τις αναπτυσσόμενες για πλήρη συμμετοχή όλων των αναπτυξιακών παραγόντων στην υιοθέτηση και </a:t>
            </a:r>
            <a:r>
              <a:rPr sz="1800" b="1" dirty="0"/>
              <a:t>υλοποίηση των αποτελεσμάτων της επιστημονικής γνώσης και έρευνας</a:t>
            </a:r>
            <a:endParaRPr sz="1800" b="1" dirty="0"/>
          </a:p>
          <a:p>
            <a:pPr eaLnBrk="1" hangingPunct="1">
              <a:buFontTx/>
              <a:buChar char="-"/>
            </a:pP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4819" name="Rectangle 11"/>
          <p:cNvSpPr/>
          <p:nvPr/>
        </p:nvSpPr>
        <p:spPr>
          <a:xfrm>
            <a:off x="2051050" y="1484313"/>
            <a:ext cx="4826000" cy="431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820" name="Rectangle 4"/>
          <p:cNvSpPr/>
          <p:nvPr/>
        </p:nvSpPr>
        <p:spPr>
          <a:xfrm>
            <a:off x="395288" y="476250"/>
            <a:ext cx="4537075" cy="86518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821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362950" cy="5832475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/>
              <a:t>Προώθηση της παιδείας, της δημόσιας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ενημέρωσης και εκπαίδευσης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                          Προβλέπονται 3 εξειδικευμένα προγράμματα: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για την επανοριοθέτηση	για την αύξηση των ρυθμών      για την </a:t>
            </a:r>
            <a:r>
              <a:rPr sz="1800" b="1" dirty="0"/>
              <a:t>προώθηση</a:t>
            </a:r>
            <a:endParaRPr sz="1800" b="1" dirty="0"/>
          </a:p>
          <a:p>
            <a:pPr eaLnBrk="1" hangingPunct="1">
              <a:buNone/>
            </a:pPr>
            <a:r>
              <a:rPr sz="1800" dirty="0"/>
              <a:t>της παιδείας προς τη	</a:t>
            </a:r>
            <a:r>
              <a:rPr sz="1800" b="1" dirty="0"/>
              <a:t>δημόσιας ενημέρωσης</a:t>
            </a:r>
            <a:r>
              <a:rPr sz="1800" dirty="0"/>
              <a:t>	       </a:t>
            </a:r>
            <a:r>
              <a:rPr sz="1800" b="1" dirty="0"/>
              <a:t>της εκπαίδευσης</a:t>
            </a:r>
            <a:endParaRPr sz="1800" b="1" dirty="0"/>
          </a:p>
          <a:p>
            <a:pPr eaLnBrk="1" hangingPunct="1">
              <a:buNone/>
            </a:pPr>
            <a:r>
              <a:rPr sz="1800" dirty="0"/>
              <a:t>διαρκή ανάπτυξη 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</a:t>
            </a:r>
            <a:r>
              <a:rPr sz="1800" b="1" dirty="0"/>
              <a:t>καταπολέμηση αναλφαβητισμού</a:t>
            </a:r>
            <a:endParaRPr sz="1800" b="1" dirty="0"/>
          </a:p>
          <a:p>
            <a:pPr eaLnBrk="1" hangingPunct="1">
              <a:buNone/>
            </a:pPr>
            <a:r>
              <a:rPr sz="1800" dirty="0"/>
              <a:t>- επαναπροσδιορισμός της αναπτυξιακής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και </a:t>
            </a:r>
            <a:r>
              <a:rPr sz="1800" b="1" dirty="0"/>
              <a:t>περιβαλλοντικής εκπαίδευσης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Το κόστος ξεπερνά το 1,2 δις δολάρια</a:t>
            </a:r>
            <a:endParaRPr sz="1800" dirty="0"/>
          </a:p>
        </p:txBody>
      </p:sp>
      <p:sp>
        <p:nvSpPr>
          <p:cNvPr id="34822" name="Line 6"/>
          <p:cNvSpPr/>
          <p:nvPr/>
        </p:nvSpPr>
        <p:spPr>
          <a:xfrm flipH="1">
            <a:off x="1908175" y="1916113"/>
            <a:ext cx="2519363" cy="9366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4823" name="Line 7"/>
          <p:cNvSpPr/>
          <p:nvPr/>
        </p:nvSpPr>
        <p:spPr>
          <a:xfrm>
            <a:off x="4427538" y="1916113"/>
            <a:ext cx="0" cy="9366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4824" name="Line 8"/>
          <p:cNvSpPr/>
          <p:nvPr/>
        </p:nvSpPr>
        <p:spPr>
          <a:xfrm>
            <a:off x="4427538" y="1916113"/>
            <a:ext cx="2736850" cy="9366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4825" name="Line 9"/>
          <p:cNvSpPr/>
          <p:nvPr/>
        </p:nvSpPr>
        <p:spPr>
          <a:xfrm>
            <a:off x="539750" y="5589588"/>
            <a:ext cx="41767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26" name="Line 10"/>
          <p:cNvSpPr/>
          <p:nvPr/>
        </p:nvSpPr>
        <p:spPr>
          <a:xfrm>
            <a:off x="1331913" y="3933825"/>
            <a:ext cx="0" cy="6477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5843" name="Rectangle 4"/>
          <p:cNvSpPr/>
          <p:nvPr/>
        </p:nvSpPr>
        <p:spPr>
          <a:xfrm>
            <a:off x="395288" y="476250"/>
            <a:ext cx="5040312" cy="11525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5844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/>
              <a:t>Εθνικοί μηχανισμοί και διεθνής συνεργασία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για την αξιοποίηση του δυναμικού 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των αναπτυσσόμενων χωρών</a:t>
            </a: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dirty="0"/>
              <a:t>- Προώθηση σχεδίων προσδιορισμού και </a:t>
            </a:r>
            <a:r>
              <a:rPr sz="1800" b="1" dirty="0"/>
              <a:t>καταγραφής των άμεσων αναγκών</a:t>
            </a:r>
            <a:endParaRPr sz="1800" b="1" dirty="0"/>
          </a:p>
          <a:p>
            <a:pPr eaLnBrk="1" hangingPunct="1">
              <a:buNone/>
            </a:pPr>
            <a:r>
              <a:rPr sz="1800" dirty="0"/>
              <a:t>  των χωρών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Προτεραιότητα της </a:t>
            </a:r>
            <a:r>
              <a:rPr sz="1800" b="1" dirty="0"/>
              <a:t>τεχνικής βοήθειας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Αλλαγή χρονικών οριζόντων του προγραμματικού σχεδιασμού και της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</a:t>
            </a:r>
            <a:r>
              <a:rPr sz="1800" b="1" dirty="0"/>
              <a:t>υλοποίησης των αναπτυξιακών δομών και προοπτικών</a:t>
            </a: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Πρόβλεψη θεσμικών ικανοτήτων του δημόσιου και ιδιωτικού τομέα ώστε να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προωθηθεί ο </a:t>
            </a:r>
            <a:r>
              <a:rPr sz="1800" b="1" dirty="0"/>
              <a:t>περιβαλλοντικός σχεδιασμός στον αναπτυξιακό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  προγραμματισμό</a:t>
            </a:r>
            <a:r>
              <a:rPr sz="1800" dirty="0"/>
              <a:t> </a:t>
            </a: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6867" name="Rectangle 4"/>
          <p:cNvSpPr/>
          <p:nvPr/>
        </p:nvSpPr>
        <p:spPr>
          <a:xfrm>
            <a:off x="395288" y="333375"/>
            <a:ext cx="3384550" cy="647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68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6048375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None/>
            </a:pPr>
            <a:r>
              <a:rPr sz="1800" b="1" dirty="0"/>
              <a:t>Διεθνείς Θεσμικές Ρυθμίσεις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Ο ΟΗΕ στην υπηρεσία της διαρκούς ανάπτυξης: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b="1" dirty="0"/>
              <a:t>Η Γ.Σ. του ΟΗΕ</a:t>
            </a:r>
            <a:r>
              <a:rPr sz="1800" dirty="0"/>
              <a:t> είναι το ύψιστο διακυβερνητικό όργανο λήψης των σημαντικότερων διεθνών πολιτικών αποφάσεων και μπορεί να </a:t>
            </a:r>
            <a:r>
              <a:rPr sz="1800" b="1" dirty="0"/>
              <a:t>παρακολουθεί την εφαρμογή των στόχων</a:t>
            </a:r>
            <a:r>
              <a:rPr sz="1800" dirty="0"/>
              <a:t> 21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Το </a:t>
            </a:r>
            <a:r>
              <a:rPr sz="1800" b="1" dirty="0"/>
              <a:t>Οικονομικό και Κοινωνικό Συμβούλιο</a:t>
            </a:r>
            <a:r>
              <a:rPr sz="1800" dirty="0"/>
              <a:t> μπορεί να στηρίξει το συντονιστικό έργο της Γ.Σ., να </a:t>
            </a:r>
            <a:r>
              <a:rPr sz="1800" b="1" dirty="0"/>
              <a:t>ρυθμίζει και να αναθεωρεί το έργο της Επιτροπής για τη Διαρκή Ανάπτυξη</a:t>
            </a:r>
            <a:endParaRPr sz="1800" b="1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Η Επιτροπή για τη Διαρκή Ανάπτυξη προβλέπεται να συσταθεί σύμφωνα με το άρθρο 68 του Χάρτη των ΗΕ.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b="1" dirty="0"/>
              <a:t>Ο Γ.Γ.</a:t>
            </a:r>
            <a:r>
              <a:rPr sz="1800" dirty="0"/>
              <a:t> επίσης επιβλέπει και </a:t>
            </a:r>
            <a:r>
              <a:rPr sz="1800" b="1" dirty="0"/>
              <a:t>συντονίζει το έργο της ολοκλήρωσης των αναπτυξιακών και περιβαλλοντικών δραστηριοτήτων</a:t>
            </a:r>
            <a:r>
              <a:rPr sz="1800" dirty="0"/>
              <a:t> της διεθνούς κοινότητας, ενεργοποιεί τους κατάλληλους μηχανισμούς παρακολούθησης σε συνεργασία ιδιαίτερα με την </a:t>
            </a:r>
            <a:r>
              <a:rPr lang="en-US" altLang="x-none" sz="1800" dirty="0"/>
              <a:t>A.C.E.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b="1" dirty="0"/>
              <a:t>Σημαντικό ρόλο έχουν οι ειδικευμένοι οργανισμοί του συστήματος ΟΗΕ</a:t>
            </a:r>
            <a:r>
              <a:rPr sz="1800" dirty="0"/>
              <a:t> με έμφαση το </a:t>
            </a:r>
            <a:r>
              <a:rPr lang="en-US" altLang="x-none" sz="1800" dirty="0"/>
              <a:t>UNEP</a:t>
            </a:r>
            <a:r>
              <a:rPr sz="1800" dirty="0"/>
              <a:t> και το </a:t>
            </a:r>
            <a:r>
              <a:rPr lang="en-US" altLang="x-none" sz="1800" dirty="0"/>
              <a:t>UNDP, </a:t>
            </a:r>
            <a:r>
              <a:rPr sz="1800" dirty="0"/>
              <a:t>την</a:t>
            </a:r>
            <a:r>
              <a:rPr lang="en-US" altLang="x-none" sz="1800" dirty="0"/>
              <a:t> UNCTAD</a:t>
            </a:r>
            <a:r>
              <a:rPr sz="1800" dirty="0"/>
              <a:t>, το </a:t>
            </a:r>
            <a:r>
              <a:rPr lang="en-US" altLang="x-none" sz="1800" dirty="0"/>
              <a:t>U.N.SUDANO – SAHELIAN OFFICE </a:t>
            </a:r>
            <a:r>
              <a:rPr sz="1800" dirty="0"/>
              <a:t>υπό την αιγίδα του </a:t>
            </a:r>
            <a:r>
              <a:rPr lang="en-US" altLang="x-none" sz="1800" dirty="0"/>
              <a:t>UNDP</a:t>
            </a:r>
            <a:r>
              <a:rPr sz="1800" dirty="0"/>
              <a:t> και την υποστήριξη του </a:t>
            </a:r>
            <a:r>
              <a:rPr lang="en-US" altLang="x-none" sz="1800" dirty="0"/>
              <a:t>UNEP.</a:t>
            </a:r>
            <a:endParaRPr lang="en-US" altLang="x-none"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Επίσης, γίνεται λόγος για τη συνεργασία ανάμεσα στους ειδικευμένους και τους διεθνείς οικονομικούς οργανισμούς και στο </a:t>
            </a:r>
            <a:r>
              <a:rPr sz="1800" b="1" dirty="0"/>
              <a:t>σημαντικό ρόλο που μπορούν να παίξουν οι ΜΚΟ</a:t>
            </a:r>
            <a:r>
              <a:rPr sz="1800" dirty="0"/>
              <a:t>.      </a:t>
            </a:r>
            <a:endParaRPr sz="1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7891" name="Rectangle 5"/>
          <p:cNvSpPr/>
          <p:nvPr/>
        </p:nvSpPr>
        <p:spPr>
          <a:xfrm>
            <a:off x="1619250" y="1484313"/>
            <a:ext cx="5473700" cy="79216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7892" name="Rectangle 4"/>
          <p:cNvSpPr/>
          <p:nvPr/>
        </p:nvSpPr>
        <p:spPr>
          <a:xfrm>
            <a:off x="468313" y="476250"/>
            <a:ext cx="2663825" cy="7921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7893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6048375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None/>
            </a:pPr>
            <a:r>
              <a:rPr sz="1800" b="1" dirty="0"/>
              <a:t>Διεθνή Νομικά Όργανα 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b="1" dirty="0"/>
              <a:t>και μηχανισμοί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                 Γίνεται προσπάθεια συντονισμού όλων των νομικών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                               μηχανισμών και μέσων με στόχο: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την προώθηση της </a:t>
            </a:r>
            <a:r>
              <a:rPr sz="1800" b="1" dirty="0"/>
              <a:t>εξέλιξης</a:t>
            </a:r>
            <a:r>
              <a:rPr sz="1800" dirty="0"/>
              <a:t>		την προστασία του περιβάλλοντος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b="1" dirty="0"/>
              <a:t>του διεθνούς δικαίου</a:t>
            </a:r>
            <a:r>
              <a:rPr sz="1800" dirty="0"/>
              <a:t> στον		μέσα από την υιοθέτηση εθνικών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τομέα της διαρκούς ανάπτυξης 		νομικών ρυθμίσεων για την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		</a:t>
            </a:r>
            <a:r>
              <a:rPr sz="1800" b="1" dirty="0"/>
              <a:t>εναρμόνιση της εσωτερικής 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b="1" dirty="0"/>
              <a:t>						πολιτικής των κρατών με τα 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b="1" dirty="0"/>
              <a:t>						διεθνώς κρατούντα</a:t>
            </a:r>
            <a:endParaRPr sz="1800" b="1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 Τονίζεται η ανάγκη για συμμετοχή όλων των χωρών στην υιοθέτηση και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καταγραφή σχετικών κανόνων δικαίου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 Τονίζεται η ανάγκη να προστατευτούν οι χώρες του αναπτυσσόμενου νότου</a:t>
            </a:r>
            <a:endParaRPr sz="1800" dirty="0"/>
          </a:p>
        </p:txBody>
      </p:sp>
      <p:sp>
        <p:nvSpPr>
          <p:cNvPr id="37894" name="Line 6"/>
          <p:cNvSpPr/>
          <p:nvPr/>
        </p:nvSpPr>
        <p:spPr>
          <a:xfrm flipH="1">
            <a:off x="2484438" y="2276475"/>
            <a:ext cx="1800225" cy="7921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7895" name="Line 8"/>
          <p:cNvSpPr/>
          <p:nvPr/>
        </p:nvSpPr>
        <p:spPr>
          <a:xfrm>
            <a:off x="4284663" y="2276475"/>
            <a:ext cx="1800225" cy="8651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38915" name="Rectangle 4"/>
          <p:cNvSpPr/>
          <p:nvPr/>
        </p:nvSpPr>
        <p:spPr>
          <a:xfrm>
            <a:off x="395288" y="404813"/>
            <a:ext cx="2305050" cy="8636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8916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b="1" dirty="0"/>
              <a:t>Ενημέρωση για τη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λήψη αποφάσεων</a:t>
            </a: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FontTx/>
              <a:buChar char="-"/>
            </a:pPr>
            <a:r>
              <a:rPr sz="1800" b="1" dirty="0"/>
              <a:t>Υιοθέτηση δύο επιμέρους πολιτικών</a:t>
            </a:r>
            <a:r>
              <a:rPr sz="1800" dirty="0"/>
              <a:t> που έχουν σχέση</a:t>
            </a:r>
            <a:r>
              <a:rPr sz="1800" b="1" dirty="0"/>
              <a:t> </a:t>
            </a:r>
            <a:r>
              <a:rPr sz="1800" dirty="0"/>
              <a:t>με τη γεφύρωση του χάσματος: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α) στον τομέα των </a:t>
            </a:r>
            <a:r>
              <a:rPr sz="1800" i="1" dirty="0"/>
              <a:t>δεδομένων και της πληροφόρησης</a:t>
            </a:r>
            <a:endParaRPr sz="1800" i="1" dirty="0"/>
          </a:p>
          <a:p>
            <a:pPr eaLnBrk="1" hangingPunct="1">
              <a:buNone/>
            </a:pPr>
            <a:r>
              <a:rPr sz="1800" dirty="0"/>
              <a:t>	β) στη </a:t>
            </a:r>
            <a:r>
              <a:rPr sz="1800" b="1" dirty="0"/>
              <a:t>βελτίωση των διαθέσιμων σήμερα πληροφοριών</a:t>
            </a:r>
            <a:r>
              <a:rPr sz="1800" dirty="0"/>
              <a:t> και στοιχείων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    στον τομέα της διαρκούς ανάπτυξης με έμφαση την περιβαλλοντική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    συνιστώσα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u="sng" dirty="0"/>
              <a:t>Λαμβάνοντας πάντα υπόψη</a:t>
            </a:r>
            <a:r>
              <a:rPr sz="1800" dirty="0"/>
              <a:t>: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Την τεράστια </a:t>
            </a:r>
            <a:r>
              <a:rPr sz="1800" b="1" dirty="0"/>
              <a:t>διαφορά σε επίπεδο δεδομένων</a:t>
            </a:r>
            <a:r>
              <a:rPr sz="1800" dirty="0"/>
              <a:t> ανάμεσα σε Βορρά και Νότο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Την </a:t>
            </a:r>
            <a:r>
              <a:rPr sz="1800" b="1" dirty="0"/>
              <a:t>προσπάθεια που επιβάλλεται να προωθηθεί στον τομέα μεταφοράς της τεχνογνωσίας και τεχνολογίας</a:t>
            </a:r>
            <a:r>
              <a:rPr sz="1800" dirty="0"/>
              <a:t> από τις ανεπτυγμένες χώρες του Βορρά σε αυτές του αναπτυσσόμενου Νότου.  </a:t>
            </a:r>
            <a:endParaRPr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5123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Εταίροι είναι τα κράτη με το συντονιστικό ρόλο των Η.Ε.</a:t>
            </a:r>
            <a:r>
              <a:rPr sz="1800" dirty="0"/>
              <a:t> και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τους ειδικευμένους οργανισμούς του συστήματος ΟΗΕ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τη συμμετοχή των διαπεριφερειακών και περιφερειακών οργανισμών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τη συμμετοχική δράση των Μ.Κ.Ο. και άλλων ομάδων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Οι εταίροι, τα κράτη, περιγράφονται ανάλογα με το διαφορετικό </a:t>
            </a:r>
            <a:r>
              <a:rPr lang="en-US" altLang="x-none" sz="1800" b="1" dirty="0">
                <a:solidFill>
                  <a:srgbClr val="FF0000"/>
                </a:solidFill>
              </a:rPr>
              <a:t>status</a:t>
            </a:r>
            <a:r>
              <a:rPr sz="1800" b="1" dirty="0">
                <a:solidFill>
                  <a:srgbClr val="FF0000"/>
                </a:solidFill>
              </a:rPr>
              <a:t>, </a:t>
            </a: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δυνατότητες, προτεραιότητες που αντιμετωπίζουν</a:t>
            </a: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Εκ προοιμίου αναγνωρίζονται οι αναπτυξιακές διαφορές μεταξύ Βορρά </a:t>
            </a:r>
            <a:endParaRPr sz="18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sz="1800" b="1" dirty="0">
                <a:solidFill>
                  <a:srgbClr val="FF0000"/>
                </a:solidFill>
              </a:rPr>
              <a:t>Και Νότου</a:t>
            </a:r>
            <a:r>
              <a:rPr sz="1800" b="1" dirty="0"/>
              <a:t>.</a:t>
            </a:r>
            <a:r>
              <a:rPr sz="1800" dirty="0"/>
              <a:t> Προκύπτουν 4 επιμέρους κατηγορίες κρατών: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οι ανεπτυγμένες χώρες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οι αναπτυσσόμενες χώρες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οι χώρες που βρίσκονται σε μεταβατικό οικονομικό στάδιο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οι ελάχιστα ανεπτυγμένες χώρες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6147" name="Rectangle 9"/>
          <p:cNvSpPr/>
          <p:nvPr/>
        </p:nvSpPr>
        <p:spPr>
          <a:xfrm>
            <a:off x="4500563" y="4868863"/>
            <a:ext cx="3095625" cy="10080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48" name="Rectangle 8"/>
          <p:cNvSpPr/>
          <p:nvPr/>
        </p:nvSpPr>
        <p:spPr>
          <a:xfrm>
            <a:off x="468313" y="4868863"/>
            <a:ext cx="3382962" cy="7207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49" name="Rectangle 7"/>
          <p:cNvSpPr/>
          <p:nvPr/>
        </p:nvSpPr>
        <p:spPr>
          <a:xfrm>
            <a:off x="2555875" y="3573463"/>
            <a:ext cx="3311525" cy="647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0" name="Rectangle 5"/>
          <p:cNvSpPr/>
          <p:nvPr/>
        </p:nvSpPr>
        <p:spPr>
          <a:xfrm>
            <a:off x="5076825" y="549275"/>
            <a:ext cx="3455988" cy="10795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1" name="Rectangle 3"/>
          <p:cNvSpPr/>
          <p:nvPr/>
        </p:nvSpPr>
        <p:spPr>
          <a:xfrm>
            <a:off x="468313" y="549275"/>
            <a:ext cx="3311525" cy="10795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2" name="Rectangle 6"/>
          <p:cNvSpPr/>
          <p:nvPr/>
        </p:nvSpPr>
        <p:spPr>
          <a:xfrm>
            <a:off x="2268538" y="2205038"/>
            <a:ext cx="3887787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3" name="Rectangle 2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dirty="0"/>
              <a:t>Αναγνωρίζεται εκ προοιμίου ότι 		 υφίσταται ανάγκη για υιοθέτηση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το πρόβλημα είναι έντονα 			 από τα κράτη νέων οικονομικών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οικονομικό στην επίλυσή του		 πολιτικών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			που με την αρωγή των ειδικευμένων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οργανισμών του συστήματος ΟΗΕ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			    μπορούν να ενδυναμώσουν σε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    μεγάλο βαθμό τις δυνατότητες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για επίλυση των μεγάλων		      για προώθηση διαδικασιών 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περιβαλλοντικών προβλημάτων	      πολιτικών που θα προωθούν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		      τη διαρκή ανάπτυξη </a:t>
            </a:r>
            <a:endParaRPr sz="1800" dirty="0"/>
          </a:p>
        </p:txBody>
      </p:sp>
      <p:sp>
        <p:nvSpPr>
          <p:cNvPr id="6154" name="Line 10"/>
          <p:cNvSpPr/>
          <p:nvPr/>
        </p:nvSpPr>
        <p:spPr>
          <a:xfrm>
            <a:off x="3779838" y="1052513"/>
            <a:ext cx="1079500" cy="0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155" name="Line 11"/>
          <p:cNvSpPr/>
          <p:nvPr/>
        </p:nvSpPr>
        <p:spPr>
          <a:xfrm flipH="1">
            <a:off x="4211638" y="1268413"/>
            <a:ext cx="865187" cy="865187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156" name="Line 12"/>
          <p:cNvSpPr/>
          <p:nvPr/>
        </p:nvSpPr>
        <p:spPr>
          <a:xfrm>
            <a:off x="4140200" y="2924175"/>
            <a:ext cx="0" cy="576263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157" name="Line 13"/>
          <p:cNvSpPr/>
          <p:nvPr/>
        </p:nvSpPr>
        <p:spPr>
          <a:xfrm>
            <a:off x="3276600" y="4221163"/>
            <a:ext cx="0" cy="576262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158" name="Line 14"/>
          <p:cNvSpPr/>
          <p:nvPr/>
        </p:nvSpPr>
        <p:spPr>
          <a:xfrm>
            <a:off x="5219700" y="4221163"/>
            <a:ext cx="0" cy="576262"/>
          </a:xfrm>
          <a:prstGeom prst="line">
            <a:avLst/>
          </a:prstGeom>
          <a:ln w="7620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7171" name="Rectangle 9"/>
          <p:cNvSpPr/>
          <p:nvPr/>
        </p:nvSpPr>
        <p:spPr>
          <a:xfrm>
            <a:off x="2555875" y="3357563"/>
            <a:ext cx="3240088" cy="11509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2" name="Rectangle 8"/>
          <p:cNvSpPr/>
          <p:nvPr/>
        </p:nvSpPr>
        <p:spPr>
          <a:xfrm>
            <a:off x="5003800" y="2276475"/>
            <a:ext cx="2520950" cy="5762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3" name="Rectangle 5"/>
          <p:cNvSpPr/>
          <p:nvPr/>
        </p:nvSpPr>
        <p:spPr>
          <a:xfrm>
            <a:off x="468313" y="2276475"/>
            <a:ext cx="2951162" cy="5762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4" name="Rectangle 4"/>
          <p:cNvSpPr/>
          <p:nvPr/>
        </p:nvSpPr>
        <p:spPr>
          <a:xfrm>
            <a:off x="1979613" y="1196975"/>
            <a:ext cx="4824412" cy="5762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5" name="Rectangle 2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903913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90000"/>
              </a:lnSpc>
              <a:buNone/>
            </a:pPr>
            <a:r>
              <a:rPr sz="1800" dirty="0"/>
              <a:t>ΜΕΡΟΣ Ι: ΚΟΙΝΩΝΙΚΕΣ ΚΑΙ ΟΙΚΟΝΟΜΙΚΕΣ ΔΙΑΣΤΑΣΕΙΣ</a:t>
            </a:r>
            <a:endParaRPr sz="1800" dirty="0"/>
          </a:p>
          <a:p>
            <a:pPr algn="ctr"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          </a:t>
            </a:r>
            <a:r>
              <a:rPr sz="1600" dirty="0"/>
              <a:t>επιχειρείται βαθειά κρίση στα σημαντικά παγκόσμια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		           κοινωνικά και οικονομικά προβλήματα, ώστε: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να εγκαθιδρυθεί μια νέα μορφή		να προωθηθεί ένας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συνολικής συνεργασίας			εποικοδομητικός διάλογος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			     διότι υφίσταται αλληλεξάρτηση της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			     κοινωνίας όλων των εθνών και 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			     τίθεται πλέον η προτεραιότητα 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			     για διαρκή ανάπτυξη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Θα πρέπει να καλλιεργηθεί ένα διεθνές οικονομικό κλίμα το οποίο θα προωθεί: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- τη διαρκή ανάπτυξη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- την απελευθέρωση εμπορίου, εναρμονισμένου με την περιβαλλοντική πολιτική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- την εξεύρεση χρηματο-οικονομικών πηγών για τις αναπτυσσόμενες χώρες</a:t>
            </a:r>
            <a:endParaRPr sz="1600" dirty="0"/>
          </a:p>
          <a:p>
            <a:pPr eaLnBrk="1" hangingPunct="1">
              <a:lnSpc>
                <a:spcPct val="90000"/>
              </a:lnSpc>
              <a:buNone/>
            </a:pPr>
            <a:r>
              <a:rPr sz="1600" dirty="0"/>
              <a:t>- τις περιβαλλοντικές και αναπτυξιακές μακρο-οικονομικές πολιτικές</a:t>
            </a:r>
            <a:endParaRPr sz="1600" dirty="0"/>
          </a:p>
        </p:txBody>
      </p:sp>
      <p:sp>
        <p:nvSpPr>
          <p:cNvPr id="7176" name="Line 10"/>
          <p:cNvSpPr/>
          <p:nvPr/>
        </p:nvSpPr>
        <p:spPr>
          <a:xfrm flipH="1">
            <a:off x="3492500" y="1773238"/>
            <a:ext cx="719138" cy="4318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7" name="Line 11"/>
          <p:cNvSpPr/>
          <p:nvPr/>
        </p:nvSpPr>
        <p:spPr>
          <a:xfrm>
            <a:off x="4211638" y="1773238"/>
            <a:ext cx="720725" cy="4318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8" name="Line 12"/>
          <p:cNvSpPr/>
          <p:nvPr/>
        </p:nvSpPr>
        <p:spPr>
          <a:xfrm flipH="1">
            <a:off x="4356100" y="2852738"/>
            <a:ext cx="720725" cy="4318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9" name="Line 13"/>
          <p:cNvSpPr/>
          <p:nvPr/>
        </p:nvSpPr>
        <p:spPr>
          <a:xfrm>
            <a:off x="3346450" y="2852738"/>
            <a:ext cx="720725" cy="4318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8195" name="Oval 4"/>
          <p:cNvSpPr/>
          <p:nvPr/>
        </p:nvSpPr>
        <p:spPr>
          <a:xfrm>
            <a:off x="682625" y="260350"/>
            <a:ext cx="7705725" cy="1296988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6" name="Rectangle 2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90000"/>
              </a:lnSpc>
              <a:buNone/>
            </a:pPr>
            <a:r>
              <a:rPr sz="1800" dirty="0"/>
              <a:t>η διεθνής συνεργασία για την επιτάχυνση της διαρκούς ανάπτυξης </a:t>
            </a:r>
            <a:endParaRPr sz="1800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sz="1800" dirty="0"/>
              <a:t>στις αναπτυσσόμενες χώρες και οι σχετικές εθνικές πολιτικές</a:t>
            </a:r>
            <a:endParaRPr sz="1800" dirty="0"/>
          </a:p>
          <a:p>
            <a:pPr algn="ctr" eaLnBrk="1" hangingPunct="1">
              <a:lnSpc>
                <a:spcPct val="90000"/>
              </a:lnSpc>
              <a:buNone/>
            </a:pPr>
            <a:endParaRPr sz="1800" dirty="0"/>
          </a:p>
          <a:p>
            <a:pPr algn="ctr"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 Ενδυνάμωση της διεθνούς συνεργασίας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- Στόχος η επιτάχυνση των ρυθμών της διαρκούς ανάπτυξης στις αναπτυσσό-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μενες χώρες μέσω της πλήρους απελευθέρωσης του εμπορίου χωρίς 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διακρίσεις μεταξύ ανεπτυγμένων και αναπτυσσόμενων χωρών. Προϋπόθεση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γι’αυτό είναι: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Η ενίσχυση των εμπορικών	η υποστήριξη εσωτερικών και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Εξαγωγών			διεθνών πολιτικών για διμερή προώθηση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	της οικονομικής αύξησης με παράλληλη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	προστασία του περιβάλλοντος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στόχος είναι η επιτάχυνση της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προώθησης των παραπάνω πολιτικών </a:t>
            </a:r>
            <a:endParaRPr sz="1800" dirty="0"/>
          </a:p>
        </p:txBody>
      </p:sp>
      <p:sp>
        <p:nvSpPr>
          <p:cNvPr id="8197" name="Line 5"/>
          <p:cNvSpPr/>
          <p:nvPr/>
        </p:nvSpPr>
        <p:spPr>
          <a:xfrm flipH="1">
            <a:off x="1187450" y="3284538"/>
            <a:ext cx="431800" cy="5762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8" name="Line 6"/>
          <p:cNvSpPr/>
          <p:nvPr/>
        </p:nvSpPr>
        <p:spPr>
          <a:xfrm>
            <a:off x="1692275" y="3284538"/>
            <a:ext cx="3095625" cy="5762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9" name="Line 7"/>
          <p:cNvSpPr/>
          <p:nvPr/>
        </p:nvSpPr>
        <p:spPr>
          <a:xfrm>
            <a:off x="684213" y="3284538"/>
            <a:ext cx="1223962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9219" name="Oval 4"/>
          <p:cNvSpPr/>
          <p:nvPr/>
        </p:nvSpPr>
        <p:spPr>
          <a:xfrm>
            <a:off x="2555875" y="333375"/>
            <a:ext cx="4032250" cy="792163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rgbClr val="F0FD4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" name="Rectangle 2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975350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1800" b="1" dirty="0"/>
              <a:t>Καταπολέμηση της φτώχειας</a:t>
            </a:r>
            <a:endParaRPr sz="18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18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Τα αίτια του φαινομένου της φτώχειας είναι διεθνή και εσωτερικά για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κάθε χώρα.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Έτσι, η επίλυση του προβλήματος χρειάζεται διεθνή και περιφερειακή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συνεργασία και συντονισμό με στόχο: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την πυροσβεστική προσπάθεια	            τη μακροπρόθεσμη στρατηγική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καταπολέμησης των προβλημάτων              εκρίζωσής του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            προϋπόθεση είναι η διεθνής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            θεσμική προσπάθεια για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            περαιτέρω εκδημοκρατισμό 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            των σύγχρονων διεθνών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			            σχέσεων</a:t>
            </a:r>
            <a:endParaRPr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dirty="0"/>
              <a:t>		</a:t>
            </a:r>
            <a:endParaRPr sz="1800" dirty="0"/>
          </a:p>
        </p:txBody>
      </p:sp>
      <p:sp>
        <p:nvSpPr>
          <p:cNvPr id="9221" name="Line 5"/>
          <p:cNvSpPr/>
          <p:nvPr/>
        </p:nvSpPr>
        <p:spPr>
          <a:xfrm>
            <a:off x="3635375" y="2492375"/>
            <a:ext cx="64928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2" name="Line 6"/>
          <p:cNvSpPr/>
          <p:nvPr/>
        </p:nvSpPr>
        <p:spPr>
          <a:xfrm flipH="1">
            <a:off x="2411413" y="2492375"/>
            <a:ext cx="1512887" cy="5048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3" name="Line 7"/>
          <p:cNvSpPr/>
          <p:nvPr/>
        </p:nvSpPr>
        <p:spPr>
          <a:xfrm>
            <a:off x="3924300" y="2492375"/>
            <a:ext cx="1943100" cy="5762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4" name="Line 8"/>
          <p:cNvSpPr/>
          <p:nvPr/>
        </p:nvSpPr>
        <p:spPr>
          <a:xfrm flipH="1">
            <a:off x="5867400" y="3573463"/>
            <a:ext cx="0" cy="7921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5 - Θέση αριθμού διαφάνειας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l-GR" sz="1400" dirty="0"/>
            </a:fld>
            <a:endParaRPr lang="el-GR" sz="1400" dirty="0"/>
          </a:p>
        </p:txBody>
      </p:sp>
      <p:sp>
        <p:nvSpPr>
          <p:cNvPr id="10243" name="Oval 2"/>
          <p:cNvSpPr/>
          <p:nvPr/>
        </p:nvSpPr>
        <p:spPr>
          <a:xfrm>
            <a:off x="1692275" y="333375"/>
            <a:ext cx="5616575" cy="792163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244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975350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80000"/>
              </a:lnSpc>
              <a:buNone/>
            </a:pPr>
            <a:r>
              <a:rPr sz="2000" b="1" dirty="0"/>
              <a:t>Μεταβολή των καταναλωτικών προτύπων</a:t>
            </a:r>
            <a:endParaRPr sz="20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2000" b="1" dirty="0"/>
          </a:p>
          <a:p>
            <a:pPr algn="ctr"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θα πρέπει να μειώσουν την 	παράλληλα όμως να εξασφαλίσουν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περιβαλλοντική υποβάθμιση	τις βασικές ανάγκες της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		ανθρωπότητας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            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Θα πρέπει:	- να εξαρθεί ο ρόλος της κατανάλωσης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- να συνειδητοποιηθεί η ανάγκη εξεύρεσης νέων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  βιώσιμων προτύπων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απαραίτητη προϋπόθεση:	- προώθηση νέων εθνικών πολιτικών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		  και στρατηγικών στα πλαίσια μιας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		  ενισχυμένης συνεργασίας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 					- συντονισμός σε διεθνές επίπεδο σε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		  θέματα που αφορούν στην οικονομία,</a:t>
            </a: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2000" dirty="0"/>
              <a:t>					  την ανάπτυξη, το δημογραφικό</a:t>
            </a:r>
            <a:endParaRPr sz="2000" dirty="0"/>
          </a:p>
        </p:txBody>
      </p:sp>
      <p:sp>
        <p:nvSpPr>
          <p:cNvPr id="10245" name="Line 5"/>
          <p:cNvSpPr/>
          <p:nvPr/>
        </p:nvSpPr>
        <p:spPr>
          <a:xfrm flipH="1">
            <a:off x="2843213" y="1125538"/>
            <a:ext cx="1512887" cy="5762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46" name="Line 6"/>
          <p:cNvSpPr/>
          <p:nvPr/>
        </p:nvSpPr>
        <p:spPr>
          <a:xfrm>
            <a:off x="4572000" y="1125538"/>
            <a:ext cx="1584325" cy="57467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20841</Words>
  <Application>WPS Presentation</Application>
  <PresentationFormat>Προβολή στην οθόνη (4:3)</PresentationFormat>
  <Paragraphs>707</Paragraphs>
  <Slides>37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44" baseType="lpstr">
      <vt:lpstr>Arial</vt:lpstr>
      <vt:lpstr>SimSun</vt:lpstr>
      <vt:lpstr>Wingdings</vt:lpstr>
      <vt:lpstr>Times New Roman</vt:lpstr>
      <vt:lpstr>Microsoft YaHei</vt:lpstr>
      <vt:lpstr>Arial Unicode MS</vt:lpstr>
      <vt:lpstr>Προεπιλεγμένη σχεδίαση</vt:lpstr>
      <vt:lpstr>                          </vt:lpstr>
      <vt:lpstr>                                            LOCAL AGENDA 21      - Διαπιστώνεται ότι η ανθρωπότητα βρίσκεται στο τελευταίο στάδιο της ιστορίας της  - Αποφασίζεται δράση σε όλους τους τομείς της διαρκούς ανάπτυξης μέχρι τον 21ο   αιώνα  - Προτείνονται μέτρα για την επίλυση των σοβαρών προβλημάτων  - Είναι ένα ιστορικό και μνημειώδες τεχνοκρατικό κείμενο  - Αποτελείται από 40 κεφάλαια και 4 μεγάλες ενότητες       </vt:lpstr>
      <vt:lpstr>  ΤΟ ΠΡΟΟΙΜΙΟ    7 παράγραφοι αναλύουν τις κύριες   κατευθυντήριες γραμμές του Οδηγού 21    Προσεγγίζονται τα μεγάλα αναπτυξιακά    προβλήματα που αντιμετωπίζει η    διεθνής κοινότητα  		- ανισότητα της οικονομικής αύξησης 		- φτώχεια	 		- πείνα 		- προβλήματα υγείας 		- καταστροφή οικοσυστημάτων	  		τα κράτη καλούνται σε γενική συσπείρωση		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aa</dc:creator>
  <cp:lastModifiedBy>ag_ec</cp:lastModifiedBy>
  <cp:revision>55</cp:revision>
  <cp:lastPrinted>2007-05-16T10:42:00Z</cp:lastPrinted>
  <dcterms:created xsi:type="dcterms:W3CDTF">2007-04-21T09:22:00Z</dcterms:created>
  <dcterms:modified xsi:type="dcterms:W3CDTF">2021-11-01T11:28:20Z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2057-11.2.0.10351</vt:lpwstr>
  </property>
  <property fmtid="{D5CDD505-2E9C-101B-9397-08002B2CF9AE}" pid="3" name="ICV">
    <vt:lpwstr>044F368EF4814EAE8607403F4BC4A95C</vt:lpwstr>
  </property>
</Properties>
</file>