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4" r:id="rId4"/>
    <p:sldId id="287" r:id="rId5"/>
    <p:sldId id="285" r:id="rId6"/>
    <p:sldId id="288" r:id="rId7"/>
    <p:sldId id="289" r:id="rId8"/>
    <p:sldId id="293" r:id="rId9"/>
    <p:sldId id="291" r:id="rId10"/>
    <p:sldId id="292" r:id="rId11"/>
    <p:sldId id="294" r:id="rId12"/>
    <p:sldId id="290" r:id="rId13"/>
    <p:sldId id="286" r:id="rId14"/>
    <p:sldId id="297" r:id="rId15"/>
    <p:sldId id="298" r:id="rId16"/>
    <p:sldId id="299" r:id="rId17"/>
    <p:sldId id="295" r:id="rId18"/>
    <p:sldId id="296" r:id="rId19"/>
    <p:sldId id="300"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114" d="100"/>
          <a:sy n="114" d="100"/>
        </p:scale>
        <p:origin x="2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68F0-2DEB-496F-8FB4-AE3C95B9D5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9D81E-1631-4F1D-966F-C5D5A82A1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454635-F65C-4639-B99F-72C48069ED03}"/>
              </a:ext>
            </a:extLst>
          </p:cNvPr>
          <p:cNvSpPr>
            <a:spLocks noGrp="1"/>
          </p:cNvSpPr>
          <p:nvPr>
            <p:ph type="dt" sz="half" idx="10"/>
          </p:nvPr>
        </p:nvSpPr>
        <p:spPr/>
        <p:txBody>
          <a:bodyPr/>
          <a:lstStyle/>
          <a:p>
            <a:fld id="{190BC80B-8751-4D97-980A-7038A47D4CE1}" type="datetimeFigureOut">
              <a:rPr lang="en-US" smtClean="0"/>
              <a:t>9/17/2025</a:t>
            </a:fld>
            <a:endParaRPr lang="en-US"/>
          </a:p>
        </p:txBody>
      </p:sp>
      <p:sp>
        <p:nvSpPr>
          <p:cNvPr id="5" name="Footer Placeholder 4">
            <a:extLst>
              <a:ext uri="{FF2B5EF4-FFF2-40B4-BE49-F238E27FC236}">
                <a16:creationId xmlns:a16="http://schemas.microsoft.com/office/drawing/2014/main" id="{DC248384-96C9-44FC-B3EE-611408365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1728A-7236-49D8-A09D-036E2F8E692A}"/>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176884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E444-6189-4E8F-BFD2-105EEFE7D1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2F93DD-AB86-4768-9CE7-1E89FBB7A7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6C1C2-C07C-441A-9C47-840094215CCF}"/>
              </a:ext>
            </a:extLst>
          </p:cNvPr>
          <p:cNvSpPr>
            <a:spLocks noGrp="1"/>
          </p:cNvSpPr>
          <p:nvPr>
            <p:ph type="dt" sz="half" idx="10"/>
          </p:nvPr>
        </p:nvSpPr>
        <p:spPr/>
        <p:txBody>
          <a:bodyPr/>
          <a:lstStyle/>
          <a:p>
            <a:fld id="{190BC80B-8751-4D97-980A-7038A47D4CE1}" type="datetimeFigureOut">
              <a:rPr lang="en-US" smtClean="0"/>
              <a:t>9/17/2025</a:t>
            </a:fld>
            <a:endParaRPr lang="en-US"/>
          </a:p>
        </p:txBody>
      </p:sp>
      <p:sp>
        <p:nvSpPr>
          <p:cNvPr id="5" name="Footer Placeholder 4">
            <a:extLst>
              <a:ext uri="{FF2B5EF4-FFF2-40B4-BE49-F238E27FC236}">
                <a16:creationId xmlns:a16="http://schemas.microsoft.com/office/drawing/2014/main" id="{B1852634-DEAF-4C9D-8A9E-9DC15140E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4BEB7-FA80-4F8B-91BF-34A009A10C70}"/>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350362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05656-8534-4C24-9D08-74897272BB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E1F6AF-C0A6-4F3B-A917-2E41F67B9B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DA454-2550-4354-8F96-EA4A5A54A23E}"/>
              </a:ext>
            </a:extLst>
          </p:cNvPr>
          <p:cNvSpPr>
            <a:spLocks noGrp="1"/>
          </p:cNvSpPr>
          <p:nvPr>
            <p:ph type="dt" sz="half" idx="10"/>
          </p:nvPr>
        </p:nvSpPr>
        <p:spPr/>
        <p:txBody>
          <a:bodyPr/>
          <a:lstStyle/>
          <a:p>
            <a:fld id="{190BC80B-8751-4D97-980A-7038A47D4CE1}" type="datetimeFigureOut">
              <a:rPr lang="en-US" smtClean="0"/>
              <a:t>9/17/2025</a:t>
            </a:fld>
            <a:endParaRPr lang="en-US"/>
          </a:p>
        </p:txBody>
      </p:sp>
      <p:sp>
        <p:nvSpPr>
          <p:cNvPr id="5" name="Footer Placeholder 4">
            <a:extLst>
              <a:ext uri="{FF2B5EF4-FFF2-40B4-BE49-F238E27FC236}">
                <a16:creationId xmlns:a16="http://schemas.microsoft.com/office/drawing/2014/main" id="{741DA1F2-62DC-4D7E-BDFC-74E73815A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3D57E-B79B-472C-BED5-4E4C7B394A67}"/>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135619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0F888-4628-4B42-BEBD-EF6412F25E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A3A3FF-0826-40D5-BD2C-5CDFC8C001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05112-3936-4DF2-AB37-D82A027B2173}"/>
              </a:ext>
            </a:extLst>
          </p:cNvPr>
          <p:cNvSpPr>
            <a:spLocks noGrp="1"/>
          </p:cNvSpPr>
          <p:nvPr>
            <p:ph type="dt" sz="half" idx="10"/>
          </p:nvPr>
        </p:nvSpPr>
        <p:spPr/>
        <p:txBody>
          <a:bodyPr/>
          <a:lstStyle/>
          <a:p>
            <a:fld id="{190BC80B-8751-4D97-980A-7038A47D4CE1}" type="datetimeFigureOut">
              <a:rPr lang="en-US" smtClean="0"/>
              <a:t>9/17/2025</a:t>
            </a:fld>
            <a:endParaRPr lang="en-US"/>
          </a:p>
        </p:txBody>
      </p:sp>
      <p:sp>
        <p:nvSpPr>
          <p:cNvPr id="5" name="Footer Placeholder 4">
            <a:extLst>
              <a:ext uri="{FF2B5EF4-FFF2-40B4-BE49-F238E27FC236}">
                <a16:creationId xmlns:a16="http://schemas.microsoft.com/office/drawing/2014/main" id="{91D39CCF-069D-48A7-B02B-8F0BF0158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9C3A6-A5ED-4EFE-A9A4-72828BB8BFDA}"/>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147519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38A2F-0D25-4C30-8675-AE2946020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A937EA-1993-4483-BCE2-7115402FA3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232AB6-F687-4933-9DFA-CD9EE387CEC1}"/>
              </a:ext>
            </a:extLst>
          </p:cNvPr>
          <p:cNvSpPr>
            <a:spLocks noGrp="1"/>
          </p:cNvSpPr>
          <p:nvPr>
            <p:ph type="dt" sz="half" idx="10"/>
          </p:nvPr>
        </p:nvSpPr>
        <p:spPr/>
        <p:txBody>
          <a:bodyPr/>
          <a:lstStyle/>
          <a:p>
            <a:fld id="{190BC80B-8751-4D97-980A-7038A47D4CE1}" type="datetimeFigureOut">
              <a:rPr lang="en-US" smtClean="0"/>
              <a:t>9/17/2025</a:t>
            </a:fld>
            <a:endParaRPr lang="en-US"/>
          </a:p>
        </p:txBody>
      </p:sp>
      <p:sp>
        <p:nvSpPr>
          <p:cNvPr id="5" name="Footer Placeholder 4">
            <a:extLst>
              <a:ext uri="{FF2B5EF4-FFF2-40B4-BE49-F238E27FC236}">
                <a16:creationId xmlns:a16="http://schemas.microsoft.com/office/drawing/2014/main" id="{C97AD43B-53FD-418C-9631-7EFD1E1F0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45C17-5185-4BA9-B360-1113AF64B450}"/>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159950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5330-961D-4C8F-B896-8D2504883B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A08C5-E45D-4996-9175-D8314B2756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CC3FE1-24FA-4FCB-97AB-EC5E1DD3A7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9CFA11-788C-493A-A83B-863E9F8BD5B1}"/>
              </a:ext>
            </a:extLst>
          </p:cNvPr>
          <p:cNvSpPr>
            <a:spLocks noGrp="1"/>
          </p:cNvSpPr>
          <p:nvPr>
            <p:ph type="dt" sz="half" idx="10"/>
          </p:nvPr>
        </p:nvSpPr>
        <p:spPr/>
        <p:txBody>
          <a:bodyPr/>
          <a:lstStyle/>
          <a:p>
            <a:fld id="{190BC80B-8751-4D97-980A-7038A47D4CE1}" type="datetimeFigureOut">
              <a:rPr lang="en-US" smtClean="0"/>
              <a:t>9/17/2025</a:t>
            </a:fld>
            <a:endParaRPr lang="en-US"/>
          </a:p>
        </p:txBody>
      </p:sp>
      <p:sp>
        <p:nvSpPr>
          <p:cNvPr id="6" name="Footer Placeholder 5">
            <a:extLst>
              <a:ext uri="{FF2B5EF4-FFF2-40B4-BE49-F238E27FC236}">
                <a16:creationId xmlns:a16="http://schemas.microsoft.com/office/drawing/2014/main" id="{7ACD0FDF-2A7C-4C41-9137-10903B37D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F9833-6BFD-454B-9FBD-49131D7CAF14}"/>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375915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83FB-BE55-4296-A9B2-C96CF5C479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EC4C5E-2135-4B16-BF4A-84680E31FC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3ABB8-AD6E-456E-B7ED-D84349C96C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EAC0F-1BAD-4584-9983-933BFBF8EA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EAD203-B840-4B6E-9001-CD62C6B40E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97D1C6-025C-46C7-AB5A-BF4CF08509F0}"/>
              </a:ext>
            </a:extLst>
          </p:cNvPr>
          <p:cNvSpPr>
            <a:spLocks noGrp="1"/>
          </p:cNvSpPr>
          <p:nvPr>
            <p:ph type="dt" sz="half" idx="10"/>
          </p:nvPr>
        </p:nvSpPr>
        <p:spPr/>
        <p:txBody>
          <a:bodyPr/>
          <a:lstStyle/>
          <a:p>
            <a:fld id="{190BC80B-8751-4D97-980A-7038A47D4CE1}" type="datetimeFigureOut">
              <a:rPr lang="en-US" smtClean="0"/>
              <a:t>9/17/2025</a:t>
            </a:fld>
            <a:endParaRPr lang="en-US"/>
          </a:p>
        </p:txBody>
      </p:sp>
      <p:sp>
        <p:nvSpPr>
          <p:cNvPr id="8" name="Footer Placeholder 7">
            <a:extLst>
              <a:ext uri="{FF2B5EF4-FFF2-40B4-BE49-F238E27FC236}">
                <a16:creationId xmlns:a16="http://schemas.microsoft.com/office/drawing/2014/main" id="{7479D306-2543-4612-BFE9-030A9CFC47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A646D3-843F-4594-84FC-6BA5EBCC8F3A}"/>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6451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06B4-A1A7-413A-BE76-A394509358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C0B57E-FED0-4D3A-9DCF-11675C16599A}"/>
              </a:ext>
            </a:extLst>
          </p:cNvPr>
          <p:cNvSpPr>
            <a:spLocks noGrp="1"/>
          </p:cNvSpPr>
          <p:nvPr>
            <p:ph type="dt" sz="half" idx="10"/>
          </p:nvPr>
        </p:nvSpPr>
        <p:spPr/>
        <p:txBody>
          <a:bodyPr/>
          <a:lstStyle/>
          <a:p>
            <a:fld id="{190BC80B-8751-4D97-980A-7038A47D4CE1}" type="datetimeFigureOut">
              <a:rPr lang="en-US" smtClean="0"/>
              <a:t>9/17/2025</a:t>
            </a:fld>
            <a:endParaRPr lang="en-US"/>
          </a:p>
        </p:txBody>
      </p:sp>
      <p:sp>
        <p:nvSpPr>
          <p:cNvPr id="4" name="Footer Placeholder 3">
            <a:extLst>
              <a:ext uri="{FF2B5EF4-FFF2-40B4-BE49-F238E27FC236}">
                <a16:creationId xmlns:a16="http://schemas.microsoft.com/office/drawing/2014/main" id="{2FCEEA17-B3F6-4B81-A61E-229AAB8AA3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D7548-0E88-462E-AD25-88B5B14C455C}"/>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88703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5A7B5-F31F-4A1F-B6CD-8AC3B118BA06}"/>
              </a:ext>
            </a:extLst>
          </p:cNvPr>
          <p:cNvSpPr>
            <a:spLocks noGrp="1"/>
          </p:cNvSpPr>
          <p:nvPr>
            <p:ph type="dt" sz="half" idx="10"/>
          </p:nvPr>
        </p:nvSpPr>
        <p:spPr/>
        <p:txBody>
          <a:bodyPr/>
          <a:lstStyle/>
          <a:p>
            <a:fld id="{190BC80B-8751-4D97-980A-7038A47D4CE1}" type="datetimeFigureOut">
              <a:rPr lang="en-US" smtClean="0"/>
              <a:t>9/17/2025</a:t>
            </a:fld>
            <a:endParaRPr lang="en-US"/>
          </a:p>
        </p:txBody>
      </p:sp>
      <p:sp>
        <p:nvSpPr>
          <p:cNvPr id="3" name="Footer Placeholder 2">
            <a:extLst>
              <a:ext uri="{FF2B5EF4-FFF2-40B4-BE49-F238E27FC236}">
                <a16:creationId xmlns:a16="http://schemas.microsoft.com/office/drawing/2014/main" id="{FE38F601-06CB-4F8A-B7CC-25C8FB332D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ABDAF1-7737-477F-BB58-8B89CF919A33}"/>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260140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A6A13-9FC1-4E71-8C96-82DCB3A1D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A0402F-B26C-45C5-AC35-C165D6CFF7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EA6FF4-EB18-4C70-A918-BAB6CED02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69A127-FF1E-4747-BDA1-A03213C43F25}"/>
              </a:ext>
            </a:extLst>
          </p:cNvPr>
          <p:cNvSpPr>
            <a:spLocks noGrp="1"/>
          </p:cNvSpPr>
          <p:nvPr>
            <p:ph type="dt" sz="half" idx="10"/>
          </p:nvPr>
        </p:nvSpPr>
        <p:spPr/>
        <p:txBody>
          <a:bodyPr/>
          <a:lstStyle/>
          <a:p>
            <a:fld id="{190BC80B-8751-4D97-980A-7038A47D4CE1}" type="datetimeFigureOut">
              <a:rPr lang="en-US" smtClean="0"/>
              <a:t>9/17/2025</a:t>
            </a:fld>
            <a:endParaRPr lang="en-US"/>
          </a:p>
        </p:txBody>
      </p:sp>
      <p:sp>
        <p:nvSpPr>
          <p:cNvPr id="6" name="Footer Placeholder 5">
            <a:extLst>
              <a:ext uri="{FF2B5EF4-FFF2-40B4-BE49-F238E27FC236}">
                <a16:creationId xmlns:a16="http://schemas.microsoft.com/office/drawing/2014/main" id="{BE57BFB1-8B6D-4FF9-972E-A90BC5A5A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77C723-C9DB-43BF-94A8-41607C6B2E3B}"/>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412607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6F74-8362-4BD5-A07E-72E60ECAD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113573-8495-4BD1-980D-AA8FA02EC9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3D62F2-3A6A-460C-986E-EE9D5E070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9387A-9AF2-41DA-AFC7-D564FE3992B0}"/>
              </a:ext>
            </a:extLst>
          </p:cNvPr>
          <p:cNvSpPr>
            <a:spLocks noGrp="1"/>
          </p:cNvSpPr>
          <p:nvPr>
            <p:ph type="dt" sz="half" idx="10"/>
          </p:nvPr>
        </p:nvSpPr>
        <p:spPr/>
        <p:txBody>
          <a:bodyPr/>
          <a:lstStyle/>
          <a:p>
            <a:fld id="{190BC80B-8751-4D97-980A-7038A47D4CE1}" type="datetimeFigureOut">
              <a:rPr lang="en-US" smtClean="0"/>
              <a:t>9/17/2025</a:t>
            </a:fld>
            <a:endParaRPr lang="en-US"/>
          </a:p>
        </p:txBody>
      </p:sp>
      <p:sp>
        <p:nvSpPr>
          <p:cNvPr id="6" name="Footer Placeholder 5">
            <a:extLst>
              <a:ext uri="{FF2B5EF4-FFF2-40B4-BE49-F238E27FC236}">
                <a16:creationId xmlns:a16="http://schemas.microsoft.com/office/drawing/2014/main" id="{1FF06B22-B843-4812-BDF2-EAA0DC7D6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EE454-4117-460C-8F2F-7942FE7B8DBB}"/>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373928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FED54-02BA-40ED-A42E-DC4EF77089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B3B9D2-8DA7-4BFE-8B56-07A54C93C7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BC23A-512D-4715-88EB-DC88E5814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BC80B-8751-4D97-980A-7038A47D4CE1}" type="datetimeFigureOut">
              <a:rPr lang="en-US" smtClean="0"/>
              <a:t>9/17/2025</a:t>
            </a:fld>
            <a:endParaRPr lang="en-US"/>
          </a:p>
        </p:txBody>
      </p:sp>
      <p:sp>
        <p:nvSpPr>
          <p:cNvPr id="5" name="Footer Placeholder 4">
            <a:extLst>
              <a:ext uri="{FF2B5EF4-FFF2-40B4-BE49-F238E27FC236}">
                <a16:creationId xmlns:a16="http://schemas.microsoft.com/office/drawing/2014/main" id="{F2763EF4-859C-41F9-B4CB-4691456948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B084A3-68F9-4B66-826C-46DCFFF9C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F371C-9C5B-4485-9593-FCF12FEC2D10}" type="slidenum">
              <a:rPr lang="en-US" smtClean="0"/>
              <a:t>‹#›</a:t>
            </a:fld>
            <a:endParaRPr lang="en-US"/>
          </a:p>
        </p:txBody>
      </p:sp>
    </p:spTree>
    <p:extLst>
      <p:ext uri="{BB962C8B-B14F-4D97-AF65-F5344CB8AC3E}">
        <p14:creationId xmlns:p14="http://schemas.microsoft.com/office/powerpoint/2010/main" val="3586954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chriskaradim@ionio.g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94BA16-3340-4C16-96F0-1FAAF27445BE}"/>
              </a:ext>
            </a:extLst>
          </p:cNvPr>
          <p:cNvSpPr txBox="1"/>
          <p:nvPr/>
        </p:nvSpPr>
        <p:spPr>
          <a:xfrm>
            <a:off x="2970327" y="2284789"/>
            <a:ext cx="5798341" cy="923330"/>
          </a:xfrm>
          <a:prstGeom prst="rect">
            <a:avLst/>
          </a:prstGeom>
          <a:noFill/>
        </p:spPr>
        <p:txBody>
          <a:bodyPr wrap="square" rtlCol="0">
            <a:spAutoFit/>
          </a:bodyPr>
          <a:lstStyle/>
          <a:p>
            <a:pPr algn="ctr"/>
            <a:r>
              <a:rPr lang="el-GR" dirty="0"/>
              <a:t>7</a:t>
            </a:r>
            <a:r>
              <a:rPr lang="el-GR" baseline="30000" dirty="0"/>
              <a:t>η</a:t>
            </a:r>
            <a:r>
              <a:rPr lang="el-GR" dirty="0"/>
              <a:t> ΕΒΔΟΜΑΔΑ 13/11/2025-14/11/2025 </a:t>
            </a:r>
          </a:p>
          <a:p>
            <a:pPr algn="ctr"/>
            <a:endParaRPr lang="el-GR" kern="0" dirty="0">
              <a:latin typeface="Calibri" panose="020F0502020204030204" pitchFamily="34" charset="0"/>
            </a:endParaRPr>
          </a:p>
          <a:p>
            <a:pPr algn="ctr"/>
            <a:r>
              <a:rPr lang="el-GR" kern="0" dirty="0">
                <a:latin typeface="Calibri" panose="020F0502020204030204" pitchFamily="34" charset="0"/>
              </a:rPr>
              <a:t>Εισαγωγή στην πρωτογενή έρευνα</a:t>
            </a:r>
            <a:endParaRPr lang="en-US" dirty="0"/>
          </a:p>
        </p:txBody>
      </p:sp>
      <p:grpSp>
        <p:nvGrpSpPr>
          <p:cNvPr id="5" name="Group 4">
            <a:extLst>
              <a:ext uri="{FF2B5EF4-FFF2-40B4-BE49-F238E27FC236}">
                <a16:creationId xmlns:a16="http://schemas.microsoft.com/office/drawing/2014/main" id="{0ACE1A94-2329-4C98-AE79-70FCE3FD0AE8}"/>
              </a:ext>
            </a:extLst>
          </p:cNvPr>
          <p:cNvGrpSpPr/>
          <p:nvPr/>
        </p:nvGrpSpPr>
        <p:grpSpPr>
          <a:xfrm>
            <a:off x="353449" y="256547"/>
            <a:ext cx="11485102" cy="1523421"/>
            <a:chOff x="353449" y="256547"/>
            <a:chExt cx="11485102" cy="1523421"/>
          </a:xfrm>
        </p:grpSpPr>
        <p:pic>
          <p:nvPicPr>
            <p:cNvPr id="6" name="Picture 5">
              <a:extLst>
                <a:ext uri="{FF2B5EF4-FFF2-40B4-BE49-F238E27FC236}">
                  <a16:creationId xmlns:a16="http://schemas.microsoft.com/office/drawing/2014/main" id="{38C11E2C-FCC9-428B-B8F5-99D195F11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4113" y="256547"/>
              <a:ext cx="1904438" cy="1523421"/>
            </a:xfrm>
            <a:prstGeom prst="rect">
              <a:avLst/>
            </a:prstGeom>
          </p:spPr>
        </p:pic>
        <p:pic>
          <p:nvPicPr>
            <p:cNvPr id="7" name="Picture 6">
              <a:extLst>
                <a:ext uri="{FF2B5EF4-FFF2-40B4-BE49-F238E27FC236}">
                  <a16:creationId xmlns:a16="http://schemas.microsoft.com/office/drawing/2014/main" id="{49DC07F9-4E78-49FC-B368-896A1B34C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49" y="522957"/>
              <a:ext cx="3048000" cy="990600"/>
            </a:xfrm>
            <a:prstGeom prst="rect">
              <a:avLst/>
            </a:prstGeom>
          </p:spPr>
        </p:pic>
      </p:grpSp>
      <p:sp>
        <p:nvSpPr>
          <p:cNvPr id="9" name="TextBox 8">
            <a:extLst>
              <a:ext uri="{FF2B5EF4-FFF2-40B4-BE49-F238E27FC236}">
                <a16:creationId xmlns:a16="http://schemas.microsoft.com/office/drawing/2014/main" id="{C03235C5-5F67-4DB1-862C-3B2EB8653444}"/>
              </a:ext>
            </a:extLst>
          </p:cNvPr>
          <p:cNvSpPr txBox="1"/>
          <p:nvPr/>
        </p:nvSpPr>
        <p:spPr>
          <a:xfrm>
            <a:off x="2762075" y="3742215"/>
            <a:ext cx="6094602" cy="369332"/>
          </a:xfrm>
          <a:prstGeom prst="rect">
            <a:avLst/>
          </a:prstGeom>
          <a:noFill/>
        </p:spPr>
        <p:txBody>
          <a:bodyPr wrap="square">
            <a:spAutoFit/>
          </a:bodyPr>
          <a:lstStyle/>
          <a:p>
            <a:pPr algn="ctr"/>
            <a:r>
              <a:rPr lang="el-GR" sz="1800" b="1" dirty="0">
                <a:latin typeface="Calibri" panose="020F0502020204030204" pitchFamily="34" charset="0"/>
                <a:ea typeface="Times New Roman" panose="02020603050405020304" pitchFamily="18" charset="0"/>
              </a:rPr>
              <a:t>Διδάσκουσα: Δρ. Χριστίνα Καραδημητρίου</a:t>
            </a:r>
            <a:endParaRPr lang="en-US" sz="1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49FDC32C-C5A6-44BA-BB9C-4E461AC4322A}"/>
              </a:ext>
            </a:extLst>
          </p:cNvPr>
          <p:cNvSpPr txBox="1"/>
          <p:nvPr/>
        </p:nvSpPr>
        <p:spPr>
          <a:xfrm>
            <a:off x="4751956" y="6329779"/>
            <a:ext cx="2114841" cy="369332"/>
          </a:xfrm>
          <a:prstGeom prst="rect">
            <a:avLst/>
          </a:prstGeom>
          <a:noFill/>
        </p:spPr>
        <p:txBody>
          <a:bodyPr wrap="square" rtlCol="0">
            <a:spAutoFit/>
          </a:bodyPr>
          <a:lstStyle/>
          <a:p>
            <a:r>
              <a:rPr lang="el-GR" b="1" dirty="0">
                <a:latin typeface="Calibri" panose="020F0502020204030204" pitchFamily="34" charset="0"/>
              </a:rPr>
              <a:t>Κέρκυρα 2025-2026</a:t>
            </a:r>
            <a:endParaRPr lang="en-US" b="1" dirty="0">
              <a:latin typeface="Calibri" panose="020F0502020204030204" pitchFamily="34" charset="0"/>
            </a:endParaRPr>
          </a:p>
        </p:txBody>
      </p:sp>
    </p:spTree>
    <p:extLst>
      <p:ext uri="{BB962C8B-B14F-4D97-AF65-F5344CB8AC3E}">
        <p14:creationId xmlns:p14="http://schemas.microsoft.com/office/powerpoint/2010/main" val="294549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71E2AE-EE3C-4551-8DD2-72E50D6361EA}"/>
              </a:ext>
            </a:extLst>
          </p:cNvPr>
          <p:cNvSpPr txBox="1"/>
          <p:nvPr/>
        </p:nvSpPr>
        <p:spPr>
          <a:xfrm>
            <a:off x="379601" y="1097877"/>
            <a:ext cx="9477463" cy="3892732"/>
          </a:xfrm>
          <a:prstGeom prst="rect">
            <a:avLst/>
          </a:prstGeom>
          <a:noFill/>
        </p:spPr>
        <p:txBody>
          <a:bodyPr wrap="square">
            <a:spAutoFit/>
          </a:bodyPr>
          <a:lstStyle/>
          <a:p>
            <a:pPr>
              <a:lnSpc>
                <a:spcPct val="200000"/>
              </a:lnSpc>
            </a:pPr>
            <a:r>
              <a:rPr lang="el-GR" b="1" dirty="0">
                <a:highlight>
                  <a:srgbClr val="FFFF00"/>
                </a:highlight>
              </a:rPr>
              <a:t>Χαρακτηριστικά ποιοτικής έρευνας</a:t>
            </a:r>
          </a:p>
          <a:p>
            <a:pPr>
              <a:lnSpc>
                <a:spcPct val="200000"/>
              </a:lnSpc>
              <a:buFont typeface="+mj-lt"/>
              <a:buAutoNum type="arabicPeriod"/>
            </a:pPr>
            <a:r>
              <a:rPr lang="el-GR" dirty="0">
                <a:highlight>
                  <a:srgbClr val="FFFF00"/>
                </a:highlight>
              </a:rPr>
              <a:t>Μη αριθμητικά δεδομένα – εστιάζει σε λόγια, εμπειρίες, συναισθήματα.</a:t>
            </a:r>
          </a:p>
          <a:p>
            <a:pPr>
              <a:lnSpc>
                <a:spcPct val="200000"/>
              </a:lnSpc>
              <a:buFont typeface="+mj-lt"/>
              <a:buAutoNum type="arabicPeriod"/>
            </a:pPr>
            <a:r>
              <a:rPr lang="el-GR" dirty="0">
                <a:highlight>
                  <a:srgbClr val="FFFF00"/>
                </a:highlight>
              </a:rPr>
              <a:t>Βάθος και λεπτομέρεια – διερευνά τις αιτίες και τα κίνητρα πίσω από τις συμπεριφορές.</a:t>
            </a:r>
          </a:p>
          <a:p>
            <a:pPr>
              <a:lnSpc>
                <a:spcPct val="200000"/>
              </a:lnSpc>
              <a:buFont typeface="+mj-lt"/>
              <a:buAutoNum type="arabicPeriod"/>
            </a:pPr>
            <a:r>
              <a:rPr lang="el-GR" dirty="0">
                <a:highlight>
                  <a:srgbClr val="FFFF00"/>
                </a:highlight>
              </a:rPr>
              <a:t>Ευέλικτη προσέγγιση – η διαδικασία μπορεί να προσαρμόζεται κατά τη διάρκεια της έρευνας.</a:t>
            </a:r>
          </a:p>
          <a:p>
            <a:pPr>
              <a:lnSpc>
                <a:spcPct val="200000"/>
              </a:lnSpc>
              <a:buFont typeface="+mj-lt"/>
              <a:buAutoNum type="arabicPeriod"/>
            </a:pPr>
            <a:r>
              <a:rPr lang="el-GR" dirty="0">
                <a:highlight>
                  <a:srgbClr val="FFFF00"/>
                </a:highlight>
              </a:rPr>
              <a:t>Μικρό, εστιασμένο δείγμα – συνήθως λίγοι συμμετέχοντες για πιο σε βάθος ανάλυση.</a:t>
            </a:r>
          </a:p>
          <a:p>
            <a:pPr>
              <a:lnSpc>
                <a:spcPct val="200000"/>
              </a:lnSpc>
              <a:buFont typeface="+mj-lt"/>
              <a:buAutoNum type="arabicPeriod"/>
            </a:pPr>
            <a:r>
              <a:rPr lang="el-GR" dirty="0">
                <a:highlight>
                  <a:srgbClr val="FFFF00"/>
                </a:highlight>
              </a:rPr>
              <a:t>Υποκειμενική κατανόηση – δίνει έμφαση στην προσωπική οπτική των συμμετεχόντων.</a:t>
            </a:r>
          </a:p>
          <a:p>
            <a:pPr>
              <a:lnSpc>
                <a:spcPct val="200000"/>
              </a:lnSpc>
              <a:buFont typeface="+mj-lt"/>
              <a:buAutoNum type="arabicPeriod"/>
            </a:pPr>
            <a:r>
              <a:rPr lang="el-GR" dirty="0">
                <a:highlight>
                  <a:srgbClr val="FFFF00"/>
                </a:highlight>
              </a:rPr>
              <a:t>Θεματική ανάλυση – αναζητά επαναλαμβανόμενα μοτίβα, θέματα και τάσεις.</a:t>
            </a:r>
          </a:p>
        </p:txBody>
      </p:sp>
      <p:pic>
        <p:nvPicPr>
          <p:cNvPr id="6" name="Picture 5">
            <a:extLst>
              <a:ext uri="{FF2B5EF4-FFF2-40B4-BE49-F238E27FC236}">
                <a16:creationId xmlns:a16="http://schemas.microsoft.com/office/drawing/2014/main" id="{05335008-4F08-4B63-8BEC-6707D0D2561B}"/>
              </a:ext>
            </a:extLst>
          </p:cNvPr>
          <p:cNvPicPr>
            <a:picLocks noChangeAspect="1"/>
          </p:cNvPicPr>
          <p:nvPr/>
        </p:nvPicPr>
        <p:blipFill rotWithShape="1">
          <a:blip r:embed="rId2">
            <a:extLst>
              <a:ext uri="{28A0092B-C50C-407E-A947-70E740481C1C}">
                <a14:useLocalDpi xmlns:a14="http://schemas.microsoft.com/office/drawing/2010/main" val="0"/>
              </a:ext>
            </a:extLst>
          </a:blip>
          <a:srcRect t="17974" b="5808"/>
          <a:stretch/>
        </p:blipFill>
        <p:spPr>
          <a:xfrm>
            <a:off x="9170515" y="888428"/>
            <a:ext cx="2141003" cy="1015873"/>
          </a:xfrm>
          <a:prstGeom prst="rect">
            <a:avLst/>
          </a:prstGeom>
        </p:spPr>
      </p:pic>
    </p:spTree>
    <p:extLst>
      <p:ext uri="{BB962C8B-B14F-4D97-AF65-F5344CB8AC3E}">
        <p14:creationId xmlns:p14="http://schemas.microsoft.com/office/powerpoint/2010/main" val="1671515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65ACB5-5195-4FBB-AFEF-E69CD6E7E369}"/>
              </a:ext>
            </a:extLst>
          </p:cNvPr>
          <p:cNvSpPr txBox="1"/>
          <p:nvPr/>
        </p:nvSpPr>
        <p:spPr>
          <a:xfrm>
            <a:off x="463491" y="1592989"/>
            <a:ext cx="11432098" cy="2957861"/>
          </a:xfrm>
          <a:prstGeom prst="rect">
            <a:avLst/>
          </a:prstGeom>
          <a:noFill/>
        </p:spPr>
        <p:txBody>
          <a:bodyPr wrap="square">
            <a:spAutoFit/>
          </a:bodyPr>
          <a:lstStyle/>
          <a:p>
            <a:pPr algn="just">
              <a:lnSpc>
                <a:spcPct val="150000"/>
              </a:lnSpc>
            </a:pPr>
            <a:r>
              <a:rPr lang="el-GR" b="1" dirty="0"/>
              <a:t>Τρόποι συλλογής δεδομένων στην ποιοτική έρευνα</a:t>
            </a:r>
          </a:p>
          <a:p>
            <a:pPr algn="just">
              <a:lnSpc>
                <a:spcPct val="150000"/>
              </a:lnSpc>
            </a:pPr>
            <a:endParaRPr lang="el-GR" b="1" dirty="0"/>
          </a:p>
          <a:p>
            <a:pPr algn="just">
              <a:lnSpc>
                <a:spcPct val="150000"/>
              </a:lnSpc>
              <a:buFont typeface="+mj-lt"/>
              <a:buAutoNum type="arabicPeriod"/>
            </a:pPr>
            <a:r>
              <a:rPr lang="el-GR" dirty="0"/>
              <a:t>Συνεντεύξεις – ατομικές ή ημιδομημένες, με ανοικτές ερωτήσεις.</a:t>
            </a:r>
          </a:p>
          <a:p>
            <a:pPr algn="just">
              <a:lnSpc>
                <a:spcPct val="150000"/>
              </a:lnSpc>
              <a:buFont typeface="+mj-lt"/>
              <a:buAutoNum type="arabicPeriod"/>
            </a:pPr>
            <a:r>
              <a:rPr lang="el-GR" dirty="0"/>
              <a:t>Ομάδες εστίασης (</a:t>
            </a:r>
            <a:r>
              <a:rPr lang="el-GR" dirty="0" err="1"/>
              <a:t>focus</a:t>
            </a:r>
            <a:r>
              <a:rPr lang="el-GR" dirty="0"/>
              <a:t> </a:t>
            </a:r>
            <a:r>
              <a:rPr lang="el-GR" dirty="0" err="1"/>
              <a:t>groups</a:t>
            </a:r>
            <a:r>
              <a:rPr lang="el-GR" dirty="0"/>
              <a:t>) – συζήτηση μεταξύ ομάδας συμμετεχόντων γύρω από συγκεκριμένο θέμα.</a:t>
            </a:r>
          </a:p>
          <a:p>
            <a:pPr algn="just">
              <a:lnSpc>
                <a:spcPct val="150000"/>
              </a:lnSpc>
              <a:buFont typeface="+mj-lt"/>
              <a:buAutoNum type="arabicPeriod"/>
            </a:pPr>
            <a:r>
              <a:rPr lang="el-GR" dirty="0"/>
              <a:t>Παρατήρηση – παρακολούθηση συμπεριφορών σε φυσικό περιβάλλον, χωρίς ή με ελάχιστη παρέμβαση.</a:t>
            </a:r>
          </a:p>
          <a:p>
            <a:pPr algn="just">
              <a:lnSpc>
                <a:spcPct val="150000"/>
              </a:lnSpc>
              <a:buFont typeface="+mj-lt"/>
              <a:buAutoNum type="arabicPeriod"/>
            </a:pPr>
            <a:r>
              <a:rPr lang="el-GR" dirty="0"/>
              <a:t>Ανάλυση εγγράφων / αρχείων – μελέτη κειμένων, ημερολογίων, αναφορών, άρθρων.</a:t>
            </a:r>
          </a:p>
          <a:p>
            <a:pPr algn="just">
              <a:lnSpc>
                <a:spcPct val="150000"/>
              </a:lnSpc>
              <a:buFont typeface="+mj-lt"/>
              <a:buAutoNum type="arabicPeriod"/>
            </a:pPr>
            <a:r>
              <a:rPr lang="el-GR" dirty="0"/>
              <a:t>Δοκιμές ή πειραματικές δραστηριότητες – όταν ζητείται να παρατηρηθεί η συμπεριφορά σε συγκεκριμένο πλαίσιο.</a:t>
            </a:r>
          </a:p>
        </p:txBody>
      </p:sp>
    </p:spTree>
    <p:extLst>
      <p:ext uri="{BB962C8B-B14F-4D97-AF65-F5344CB8AC3E}">
        <p14:creationId xmlns:p14="http://schemas.microsoft.com/office/powerpoint/2010/main" val="212909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5AC86B-252B-4465-8B50-09404B0E589F}"/>
              </a:ext>
            </a:extLst>
          </p:cNvPr>
          <p:cNvSpPr txBox="1"/>
          <p:nvPr/>
        </p:nvSpPr>
        <p:spPr>
          <a:xfrm>
            <a:off x="304101" y="1567497"/>
            <a:ext cx="10098248" cy="4524315"/>
          </a:xfrm>
          <a:prstGeom prst="rect">
            <a:avLst/>
          </a:prstGeom>
          <a:noFill/>
        </p:spPr>
        <p:txBody>
          <a:bodyPr wrap="square">
            <a:spAutoFit/>
          </a:bodyPr>
          <a:lstStyle/>
          <a:p>
            <a:r>
              <a:rPr lang="el-GR" b="1" dirty="0"/>
              <a:t>1. Καθορισμός του προβλήματος / ερευνητικού στόχου</a:t>
            </a:r>
          </a:p>
          <a:p>
            <a:r>
              <a:rPr lang="el-GR" dirty="0"/>
              <a:t>Τι θέλεις να κατανοήσεις ή να εξερευνήσεις;</a:t>
            </a:r>
          </a:p>
          <a:p>
            <a:r>
              <a:rPr lang="el-GR" dirty="0"/>
              <a:t>Παράδειγμα: «Πώς βιώνουν οι φοιτητές τη μάθηση εξ αποστάσεως;»</a:t>
            </a:r>
          </a:p>
          <a:p>
            <a:pPr marL="342900" indent="-342900">
              <a:buAutoNum type="arabicPeriod"/>
            </a:pPr>
            <a:endParaRPr lang="el-GR" dirty="0"/>
          </a:p>
          <a:p>
            <a:r>
              <a:rPr lang="el-GR" b="1" dirty="0"/>
              <a:t>2. Σχεδιασμός της έρευνας</a:t>
            </a:r>
          </a:p>
          <a:p>
            <a:r>
              <a:rPr lang="el-GR" dirty="0"/>
              <a:t>Επιλογή κατάλληλης μεθόδου συλλογής δεδομένων (π.χ. συνεντεύξεις, ομάδες εστίασης, παρατήρηση).</a:t>
            </a:r>
          </a:p>
          <a:p>
            <a:r>
              <a:rPr lang="el-GR" dirty="0"/>
              <a:t>Καθορισμός του δείγματος (συνήθως μικρό και εστιασμένο).</a:t>
            </a:r>
          </a:p>
          <a:p>
            <a:r>
              <a:rPr lang="el-GR" dirty="0"/>
              <a:t>Σχεδιασμός οδηγών συνέντευξης ή ερωτηματολογίων με ανοικτές ερωτήσεις.</a:t>
            </a:r>
          </a:p>
          <a:p>
            <a:pPr marL="342900" indent="-342900">
              <a:buAutoNum type="arabicPeriod"/>
            </a:pPr>
            <a:endParaRPr lang="el-GR" dirty="0"/>
          </a:p>
          <a:p>
            <a:r>
              <a:rPr lang="el-GR" b="1" dirty="0"/>
              <a:t>3. Συλλογή δεδομένων</a:t>
            </a:r>
          </a:p>
          <a:p>
            <a:r>
              <a:rPr lang="el-GR" dirty="0"/>
              <a:t>Διεξαγωγή συνεντεύξεων ή παρατηρήσεων σε φυσικό περιβάλλον.</a:t>
            </a:r>
          </a:p>
          <a:p>
            <a:r>
              <a:rPr lang="el-GR" dirty="0"/>
              <a:t>Καταγραφή πληροφοριών με λεπτομέρεια (σημειώσεις, ηχογραφήσεις, βίντεο).</a:t>
            </a:r>
          </a:p>
          <a:p>
            <a:endParaRPr lang="el-GR" dirty="0"/>
          </a:p>
          <a:p>
            <a:r>
              <a:rPr lang="el-GR" b="1" dirty="0"/>
              <a:t>4. Οργάνωση και επεξεργασία δεδομένων</a:t>
            </a:r>
          </a:p>
          <a:p>
            <a:r>
              <a:rPr lang="el-GR" dirty="0"/>
              <a:t>Μεταγραφή ηχογραφήσεων ή καταγραφή σημειώσεων σε μορφή κειμένου.</a:t>
            </a:r>
          </a:p>
          <a:p>
            <a:r>
              <a:rPr lang="el-GR" dirty="0"/>
              <a:t>Ταξινόμηση των δεδομένων για ευκολότερη ανάλυση (κατηγοριοποίηση, θεματική ομαδοποίηση).</a:t>
            </a:r>
            <a:endParaRPr lang="en-US" dirty="0"/>
          </a:p>
        </p:txBody>
      </p:sp>
      <p:sp>
        <p:nvSpPr>
          <p:cNvPr id="7" name="TextBox 6">
            <a:extLst>
              <a:ext uri="{FF2B5EF4-FFF2-40B4-BE49-F238E27FC236}">
                <a16:creationId xmlns:a16="http://schemas.microsoft.com/office/drawing/2014/main" id="{F6A96E68-6792-4502-AAB4-EC071696B740}"/>
              </a:ext>
            </a:extLst>
          </p:cNvPr>
          <p:cNvSpPr txBox="1"/>
          <p:nvPr/>
        </p:nvSpPr>
        <p:spPr>
          <a:xfrm>
            <a:off x="304101" y="157606"/>
            <a:ext cx="10979092" cy="646331"/>
          </a:xfrm>
          <a:prstGeom prst="rect">
            <a:avLst/>
          </a:prstGeom>
          <a:noFill/>
        </p:spPr>
        <p:txBody>
          <a:bodyPr wrap="square">
            <a:spAutoFit/>
          </a:bodyPr>
          <a:lstStyle/>
          <a:p>
            <a:r>
              <a:rPr lang="el-GR" dirty="0">
                <a:solidFill>
                  <a:schemeClr val="accent1"/>
                </a:solidFill>
              </a:rPr>
              <a:t>Τα στάδια μιας </a:t>
            </a:r>
            <a:r>
              <a:rPr lang="el-GR" b="1" dirty="0">
                <a:solidFill>
                  <a:schemeClr val="accent1"/>
                </a:solidFill>
              </a:rPr>
              <a:t>ποιοτικής έρευνας</a:t>
            </a:r>
            <a:r>
              <a:rPr lang="el-GR" dirty="0">
                <a:solidFill>
                  <a:schemeClr val="accent1"/>
                </a:solidFill>
              </a:rPr>
              <a:t> ακολουθούν συνήθως μια ξεκάθαρη και λογική σειρά, για να εξασφαλιστεί η ακρίβεια και η αξιοπιστία των αποτελεσμάτων.</a:t>
            </a:r>
            <a:endParaRPr lang="en-US" dirty="0">
              <a:solidFill>
                <a:schemeClr val="accent1"/>
              </a:solidFill>
            </a:endParaRPr>
          </a:p>
        </p:txBody>
      </p:sp>
    </p:spTree>
    <p:extLst>
      <p:ext uri="{BB962C8B-B14F-4D97-AF65-F5344CB8AC3E}">
        <p14:creationId xmlns:p14="http://schemas.microsoft.com/office/powerpoint/2010/main" val="323382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5B15522-54A3-4CE0-8733-3FF018A18DEF}"/>
              </a:ext>
            </a:extLst>
          </p:cNvPr>
          <p:cNvGraphicFramePr>
            <a:graphicFrameLocks noGrp="1"/>
          </p:cNvGraphicFramePr>
          <p:nvPr>
            <p:extLst>
              <p:ext uri="{D42A27DB-BD31-4B8C-83A1-F6EECF244321}">
                <p14:modId xmlns:p14="http://schemas.microsoft.com/office/powerpoint/2010/main" val="2417409490"/>
              </p:ext>
            </p:extLst>
          </p:nvPr>
        </p:nvGraphicFramePr>
        <p:xfrm>
          <a:off x="695588" y="1417320"/>
          <a:ext cx="10515600" cy="4023360"/>
        </p:xfrm>
        <a:graphic>
          <a:graphicData uri="http://schemas.openxmlformats.org/drawingml/2006/table">
            <a:tbl>
              <a:tblPr/>
              <a:tblGrid>
                <a:gridCol w="3505200">
                  <a:extLst>
                    <a:ext uri="{9D8B030D-6E8A-4147-A177-3AD203B41FA5}">
                      <a16:colId xmlns:a16="http://schemas.microsoft.com/office/drawing/2014/main" val="1867909068"/>
                    </a:ext>
                  </a:extLst>
                </a:gridCol>
                <a:gridCol w="3505200">
                  <a:extLst>
                    <a:ext uri="{9D8B030D-6E8A-4147-A177-3AD203B41FA5}">
                      <a16:colId xmlns:a16="http://schemas.microsoft.com/office/drawing/2014/main" val="1877934722"/>
                    </a:ext>
                  </a:extLst>
                </a:gridCol>
                <a:gridCol w="3505200">
                  <a:extLst>
                    <a:ext uri="{9D8B030D-6E8A-4147-A177-3AD203B41FA5}">
                      <a16:colId xmlns:a16="http://schemas.microsoft.com/office/drawing/2014/main" val="4285921783"/>
                    </a:ext>
                  </a:extLst>
                </a:gridCol>
              </a:tblGrid>
              <a:tr h="0">
                <a:tc>
                  <a:txBody>
                    <a:bodyPr/>
                    <a:lstStyle/>
                    <a:p>
                      <a:r>
                        <a:rPr lang="el-GR"/>
                        <a:t>Χαρακτηριστικό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Ποσοτική Έρευνα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Ποιοτική Έρευνα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8415873"/>
                  </a:ext>
                </a:extLst>
              </a:tr>
              <a:tr h="0">
                <a:tc>
                  <a:txBody>
                    <a:bodyPr/>
                    <a:lstStyle/>
                    <a:p>
                      <a:r>
                        <a:rPr lang="el-GR" b="1"/>
                        <a:t>Σκοπός</a:t>
                      </a:r>
                      <a:endParaRPr lang="el-G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Μέτρηση και σύγκριση δεδομένων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Κατανόηση εμπειριών, απόψεων και συναισθημάτων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0345064"/>
                  </a:ext>
                </a:extLst>
              </a:tr>
              <a:tr h="0">
                <a:tc>
                  <a:txBody>
                    <a:bodyPr/>
                    <a:lstStyle/>
                    <a:p>
                      <a:r>
                        <a:rPr lang="el-GR" b="1"/>
                        <a:t>Τύπος Δεδομένων</a:t>
                      </a:r>
                      <a:endParaRPr lang="el-G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Αριθμοί, ποσοστά, βαθμολογίες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Λόγος, περιγραφές, ιστορίες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4801085"/>
                  </a:ext>
                </a:extLst>
              </a:tr>
              <a:tr h="0">
                <a:tc>
                  <a:txBody>
                    <a:bodyPr/>
                    <a:lstStyle/>
                    <a:p>
                      <a:r>
                        <a:rPr lang="el-GR" b="1"/>
                        <a:t>Μέθοδος Συλλογής</a:t>
                      </a:r>
                      <a:endParaRPr lang="el-G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Ερωτηματολόγια με κλειστές ερωτήσεις, μετρήσεις, στατιστικά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Συνεντεύξεις, ομάδες εστίασης, παρατήρηση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0971918"/>
                  </a:ext>
                </a:extLst>
              </a:tr>
              <a:tr h="0">
                <a:tc>
                  <a:txBody>
                    <a:bodyPr/>
                    <a:lstStyle/>
                    <a:p>
                      <a:r>
                        <a:rPr lang="el-GR" b="1"/>
                        <a:t>Ανάλυση Δεδομένων</a:t>
                      </a:r>
                      <a:endParaRPr lang="el-G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Στατιστική ανάλυση, γραφήματα, πίνακες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Θεματική ανάλυση, κατηγοριοποίηση, ερμηνεία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4847256"/>
                  </a:ext>
                </a:extLst>
              </a:tr>
              <a:tr h="0">
                <a:tc>
                  <a:txBody>
                    <a:bodyPr/>
                    <a:lstStyle/>
                    <a:p>
                      <a:r>
                        <a:rPr lang="el-GR" b="1"/>
                        <a:t>Δείγμα</a:t>
                      </a:r>
                      <a:endParaRPr lang="el-G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Συνήθως μεγάλο για αντιπροσωπευτικότητα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Συνήθως μικρό, εστιασμένο σε βάθος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5729324"/>
                  </a:ext>
                </a:extLst>
              </a:tr>
              <a:tr h="0">
                <a:tc>
                  <a:txBody>
                    <a:bodyPr/>
                    <a:lstStyle/>
                    <a:p>
                      <a:r>
                        <a:rPr lang="el-GR" b="1"/>
                        <a:t>Αποτελέσματα</a:t>
                      </a:r>
                      <a:endParaRPr lang="el-G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Αντικειμενικά, γενικεύσιμα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Εμπειρικά, περιγραφικά, σε βάθος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942329"/>
                  </a:ext>
                </a:extLst>
              </a:tr>
              <a:tr h="0">
                <a:tc>
                  <a:txBody>
                    <a:bodyPr/>
                    <a:lstStyle/>
                    <a:p>
                      <a:r>
                        <a:rPr lang="el-GR" b="1"/>
                        <a:t>Κύριο Ερώτημα</a:t>
                      </a:r>
                      <a:endParaRPr lang="el-G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Πόσο / Πόσοι;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t>Γιατί / Πώς;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5958414"/>
                  </a:ext>
                </a:extLst>
              </a:tr>
            </a:tbl>
          </a:graphicData>
        </a:graphic>
      </p:graphicFrame>
    </p:spTree>
    <p:extLst>
      <p:ext uri="{BB962C8B-B14F-4D97-AF65-F5344CB8AC3E}">
        <p14:creationId xmlns:p14="http://schemas.microsoft.com/office/powerpoint/2010/main" val="11181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8C7BE8-2874-485E-9449-93867FE40908}"/>
              </a:ext>
            </a:extLst>
          </p:cNvPr>
          <p:cNvSpPr txBox="1"/>
          <p:nvPr/>
        </p:nvSpPr>
        <p:spPr>
          <a:xfrm>
            <a:off x="3048699" y="2828835"/>
            <a:ext cx="6094602" cy="1200329"/>
          </a:xfrm>
          <a:prstGeom prst="rect">
            <a:avLst/>
          </a:prstGeom>
          <a:noFill/>
        </p:spPr>
        <p:txBody>
          <a:bodyPr wrap="square">
            <a:spAutoFit/>
          </a:bodyPr>
          <a:lstStyle/>
          <a:p>
            <a:pPr algn="ctr"/>
            <a:r>
              <a:rPr lang="el-GR" sz="3600" b="1" dirty="0"/>
              <a:t>έρευνα μεικτών μεθόδων (</a:t>
            </a:r>
            <a:r>
              <a:rPr lang="el-GR" sz="3600" b="1" dirty="0" err="1"/>
              <a:t>mixed</a:t>
            </a:r>
            <a:r>
              <a:rPr lang="el-GR" sz="3600" b="1" dirty="0"/>
              <a:t> </a:t>
            </a:r>
            <a:r>
              <a:rPr lang="el-GR" sz="3600" b="1" dirty="0" err="1"/>
              <a:t>methods</a:t>
            </a:r>
            <a:r>
              <a:rPr lang="el-GR" sz="3600" b="1" dirty="0"/>
              <a:t>)</a:t>
            </a:r>
            <a:endParaRPr lang="en-US" sz="3600" b="1" dirty="0"/>
          </a:p>
        </p:txBody>
      </p:sp>
    </p:spTree>
    <p:extLst>
      <p:ext uri="{BB962C8B-B14F-4D97-AF65-F5344CB8AC3E}">
        <p14:creationId xmlns:p14="http://schemas.microsoft.com/office/powerpoint/2010/main" val="4079927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F3FA91-0FF5-4425-B17F-99D89A54436F}"/>
              </a:ext>
            </a:extLst>
          </p:cNvPr>
          <p:cNvSpPr txBox="1"/>
          <p:nvPr/>
        </p:nvSpPr>
        <p:spPr>
          <a:xfrm>
            <a:off x="262157" y="569857"/>
            <a:ext cx="11515986" cy="1711366"/>
          </a:xfrm>
          <a:prstGeom prst="rect">
            <a:avLst/>
          </a:prstGeom>
          <a:noFill/>
        </p:spPr>
        <p:txBody>
          <a:bodyPr wrap="square">
            <a:spAutoFit/>
          </a:bodyPr>
          <a:lstStyle/>
          <a:p>
            <a:pPr>
              <a:lnSpc>
                <a:spcPct val="150000"/>
              </a:lnSpc>
            </a:pPr>
            <a:r>
              <a:rPr lang="el-GR" b="1" dirty="0"/>
              <a:t>Ορισμός</a:t>
            </a:r>
          </a:p>
          <a:p>
            <a:pPr>
              <a:lnSpc>
                <a:spcPct val="150000"/>
              </a:lnSpc>
            </a:pPr>
            <a:r>
              <a:rPr lang="el-GR" dirty="0"/>
              <a:t>Η έρευνα μεικτών μεθόδων (</a:t>
            </a:r>
            <a:r>
              <a:rPr lang="el-GR" dirty="0" err="1"/>
              <a:t>Mixed</a:t>
            </a:r>
            <a:r>
              <a:rPr lang="el-GR" dirty="0"/>
              <a:t> </a:t>
            </a:r>
            <a:r>
              <a:rPr lang="el-GR" dirty="0" err="1"/>
              <a:t>Methods</a:t>
            </a:r>
            <a:r>
              <a:rPr lang="el-GR" dirty="0"/>
              <a:t> Research) είναι μια ερευνητική προσέγγιση που συνδυάζει στοιχεία ποσοτικής και ποιοτικής έρευνας μέσα στην ίδια μελέτη, ώστε να παρέχει πιο ολοκληρωμένη και εμπεριστατωμένη κατανόηση ενός φαινομένου. Με άλλα λόγια, μετρά «πόσο/πόσοι» αλλά και διερευνά «γιατί/πώς».</a:t>
            </a:r>
          </a:p>
        </p:txBody>
      </p:sp>
      <p:sp>
        <p:nvSpPr>
          <p:cNvPr id="7" name="TextBox 6">
            <a:extLst>
              <a:ext uri="{FF2B5EF4-FFF2-40B4-BE49-F238E27FC236}">
                <a16:creationId xmlns:a16="http://schemas.microsoft.com/office/drawing/2014/main" id="{673D2A5F-805F-4415-968E-AA3FCD485621}"/>
              </a:ext>
            </a:extLst>
          </p:cNvPr>
          <p:cNvSpPr txBox="1"/>
          <p:nvPr/>
        </p:nvSpPr>
        <p:spPr>
          <a:xfrm>
            <a:off x="262157" y="2695492"/>
            <a:ext cx="10509308" cy="3788858"/>
          </a:xfrm>
          <a:prstGeom prst="rect">
            <a:avLst/>
          </a:prstGeom>
          <a:noFill/>
        </p:spPr>
        <p:txBody>
          <a:bodyPr wrap="square">
            <a:spAutoFit/>
          </a:bodyPr>
          <a:lstStyle/>
          <a:p>
            <a:pPr algn="just">
              <a:lnSpc>
                <a:spcPct val="150000"/>
              </a:lnSpc>
            </a:pPr>
            <a:r>
              <a:rPr lang="el-GR" b="1" dirty="0">
                <a:highlight>
                  <a:srgbClr val="FFFF00"/>
                </a:highlight>
              </a:rPr>
              <a:t>Χαρακτηριστικά</a:t>
            </a:r>
          </a:p>
          <a:p>
            <a:pPr algn="just">
              <a:lnSpc>
                <a:spcPct val="150000"/>
              </a:lnSpc>
              <a:buFont typeface="+mj-lt"/>
              <a:buAutoNum type="arabicPeriod"/>
            </a:pPr>
            <a:r>
              <a:rPr lang="el-GR" b="1" dirty="0">
                <a:highlight>
                  <a:srgbClr val="FFFF00"/>
                </a:highlight>
              </a:rPr>
              <a:t>Συνδυασμός ποσοτικών και ποιοτικών δεδομένων</a:t>
            </a:r>
            <a:r>
              <a:rPr lang="el-GR" dirty="0">
                <a:highlight>
                  <a:srgbClr val="FFFF00"/>
                </a:highlight>
              </a:rPr>
              <a:t> – αριθμοί και περιγραφές μαζί.</a:t>
            </a:r>
          </a:p>
          <a:p>
            <a:pPr algn="just">
              <a:lnSpc>
                <a:spcPct val="150000"/>
              </a:lnSpc>
              <a:buFont typeface="+mj-lt"/>
              <a:buAutoNum type="arabicPeriod"/>
            </a:pPr>
            <a:r>
              <a:rPr lang="el-GR" b="1" dirty="0">
                <a:highlight>
                  <a:srgbClr val="FFFF00"/>
                </a:highlight>
              </a:rPr>
              <a:t>Ολοκληρωμένη ανάλυση</a:t>
            </a:r>
            <a:r>
              <a:rPr lang="el-GR" dirty="0">
                <a:highlight>
                  <a:srgbClr val="FFFF00"/>
                </a:highlight>
              </a:rPr>
              <a:t> – η ποσοτική ανάλυση δίνει γενικεύσιμα αποτελέσματα και η ποιοτική παρέχει βάθος και ερμηνεία.</a:t>
            </a:r>
          </a:p>
          <a:p>
            <a:pPr algn="just">
              <a:lnSpc>
                <a:spcPct val="150000"/>
              </a:lnSpc>
              <a:buFont typeface="+mj-lt"/>
              <a:buAutoNum type="arabicPeriod"/>
            </a:pPr>
            <a:r>
              <a:rPr lang="el-GR" b="1" dirty="0">
                <a:highlight>
                  <a:srgbClr val="FFFF00"/>
                </a:highlight>
              </a:rPr>
              <a:t>Ευέλικτη προσέγγιση</a:t>
            </a:r>
            <a:r>
              <a:rPr lang="el-GR" dirty="0">
                <a:highlight>
                  <a:srgbClr val="FFFF00"/>
                </a:highlight>
              </a:rPr>
              <a:t> – μπορεί να εφαρμοστεί σε διαφορετικά στάδια της έρευνας (προ, κατά ή μετά τη συλλογή δεδομένων).</a:t>
            </a:r>
          </a:p>
          <a:p>
            <a:pPr algn="just">
              <a:lnSpc>
                <a:spcPct val="150000"/>
              </a:lnSpc>
              <a:buFont typeface="+mj-lt"/>
              <a:buAutoNum type="arabicPeriod"/>
            </a:pPr>
            <a:r>
              <a:rPr lang="el-GR" b="1" dirty="0">
                <a:highlight>
                  <a:srgbClr val="FFFF00"/>
                </a:highlight>
              </a:rPr>
              <a:t>Σύνθετη διαδικασία</a:t>
            </a:r>
            <a:r>
              <a:rPr lang="el-GR" dirty="0">
                <a:highlight>
                  <a:srgbClr val="FFFF00"/>
                </a:highlight>
              </a:rPr>
              <a:t> – απαιτεί προσεκτικό σχεδιασμό για να συνδεθούν τα δύο είδη δεδομένων.</a:t>
            </a:r>
          </a:p>
          <a:p>
            <a:pPr algn="just">
              <a:lnSpc>
                <a:spcPct val="150000"/>
              </a:lnSpc>
              <a:buFont typeface="+mj-lt"/>
              <a:buAutoNum type="arabicPeriod"/>
            </a:pPr>
            <a:r>
              <a:rPr lang="el-GR" b="1" dirty="0">
                <a:highlight>
                  <a:srgbClr val="FFFF00"/>
                </a:highlight>
              </a:rPr>
              <a:t>Εμπλουτισμένα συμπεράσματα</a:t>
            </a:r>
            <a:r>
              <a:rPr lang="el-GR" dirty="0">
                <a:highlight>
                  <a:srgbClr val="FFFF00"/>
                </a:highlight>
              </a:rPr>
              <a:t> – μειώνει τα όρια που έχουν μεμονωμένα οι ποσοτικές ή ποιοτικές προσεγγίσεις.</a:t>
            </a:r>
          </a:p>
        </p:txBody>
      </p:sp>
      <p:pic>
        <p:nvPicPr>
          <p:cNvPr id="8" name="Picture 7">
            <a:extLst>
              <a:ext uri="{FF2B5EF4-FFF2-40B4-BE49-F238E27FC236}">
                <a16:creationId xmlns:a16="http://schemas.microsoft.com/office/drawing/2014/main" id="{33CC30B9-7E89-4F7E-8CE1-8A37F438C5E7}"/>
              </a:ext>
            </a:extLst>
          </p:cNvPr>
          <p:cNvPicPr>
            <a:picLocks noChangeAspect="1"/>
          </p:cNvPicPr>
          <p:nvPr/>
        </p:nvPicPr>
        <p:blipFill rotWithShape="1">
          <a:blip r:embed="rId2">
            <a:extLst>
              <a:ext uri="{28A0092B-C50C-407E-A947-70E740481C1C}">
                <a14:useLocalDpi xmlns:a14="http://schemas.microsoft.com/office/drawing/2010/main" val="0"/>
              </a:ext>
            </a:extLst>
          </a:blip>
          <a:srcRect t="17974" b="5808"/>
          <a:stretch/>
        </p:blipFill>
        <p:spPr>
          <a:xfrm>
            <a:off x="9635246" y="2695492"/>
            <a:ext cx="1751773" cy="831190"/>
          </a:xfrm>
          <a:prstGeom prst="rect">
            <a:avLst/>
          </a:prstGeom>
        </p:spPr>
      </p:pic>
    </p:spTree>
    <p:extLst>
      <p:ext uri="{BB962C8B-B14F-4D97-AF65-F5344CB8AC3E}">
        <p14:creationId xmlns:p14="http://schemas.microsoft.com/office/powerpoint/2010/main" val="1167718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2BF759-7D96-4F0E-8D17-8BF8185B79FD}"/>
              </a:ext>
            </a:extLst>
          </p:cNvPr>
          <p:cNvSpPr txBox="1"/>
          <p:nvPr/>
        </p:nvSpPr>
        <p:spPr>
          <a:xfrm>
            <a:off x="427839" y="872454"/>
            <a:ext cx="9714451" cy="3892732"/>
          </a:xfrm>
          <a:prstGeom prst="rect">
            <a:avLst/>
          </a:prstGeom>
          <a:noFill/>
        </p:spPr>
        <p:txBody>
          <a:bodyPr wrap="square">
            <a:spAutoFit/>
          </a:bodyPr>
          <a:lstStyle/>
          <a:p>
            <a:pPr>
              <a:lnSpc>
                <a:spcPct val="200000"/>
              </a:lnSpc>
            </a:pPr>
            <a:r>
              <a:rPr lang="el-GR" b="1" dirty="0"/>
              <a:t>Τρόποι συλλογής δεδομένων</a:t>
            </a:r>
          </a:p>
          <a:p>
            <a:pPr>
              <a:lnSpc>
                <a:spcPct val="200000"/>
              </a:lnSpc>
              <a:buFont typeface="+mj-lt"/>
              <a:buAutoNum type="arabicPeriod"/>
            </a:pPr>
            <a:r>
              <a:rPr lang="el-GR" b="1" dirty="0"/>
              <a:t>Ποσοτικά εργαλεία</a:t>
            </a:r>
            <a:r>
              <a:rPr lang="el-GR" dirty="0"/>
              <a:t> – ερωτηματολόγια με κλειστές ερωτήσεις, μετρήσεις, στατιστικά δεδομένα.</a:t>
            </a:r>
          </a:p>
          <a:p>
            <a:pPr>
              <a:lnSpc>
                <a:spcPct val="200000"/>
              </a:lnSpc>
              <a:buFont typeface="+mj-lt"/>
              <a:buAutoNum type="arabicPeriod"/>
            </a:pPr>
            <a:r>
              <a:rPr lang="el-GR" b="1" dirty="0"/>
              <a:t>Ποιοτικά εργαλεία</a:t>
            </a:r>
            <a:r>
              <a:rPr lang="el-GR" dirty="0"/>
              <a:t> – συνεντεύξεις, ομάδες εστίασης, παρατήρηση, ανάλυση εγγράφων.</a:t>
            </a:r>
          </a:p>
          <a:p>
            <a:pPr>
              <a:lnSpc>
                <a:spcPct val="200000"/>
              </a:lnSpc>
              <a:buFont typeface="+mj-lt"/>
              <a:buAutoNum type="arabicPeriod"/>
            </a:pPr>
            <a:r>
              <a:rPr lang="el-GR" b="1" dirty="0"/>
              <a:t>Συνδυασμός</a:t>
            </a:r>
            <a:r>
              <a:rPr lang="el-GR" dirty="0"/>
              <a:t> – μπορεί να γίνει σε δύο φάσεις ή ταυτόχρονα:</a:t>
            </a:r>
          </a:p>
          <a:p>
            <a:pPr marL="742950" lvl="1" indent="-285750">
              <a:lnSpc>
                <a:spcPct val="200000"/>
              </a:lnSpc>
              <a:buFont typeface="+mj-lt"/>
              <a:buAutoNum type="arabicPeriod"/>
            </a:pPr>
            <a:r>
              <a:rPr lang="el-GR" dirty="0"/>
              <a:t>Πρώτα ποσοτική συλλογή και μετά ποιοτική για ερμηνεία των αποτελεσμάτων.</a:t>
            </a:r>
          </a:p>
          <a:p>
            <a:pPr marL="742950" lvl="1" indent="-285750">
              <a:lnSpc>
                <a:spcPct val="200000"/>
              </a:lnSpc>
              <a:buFont typeface="+mj-lt"/>
              <a:buAutoNum type="arabicPeriod"/>
            </a:pPr>
            <a:r>
              <a:rPr lang="el-GR" dirty="0"/>
              <a:t>Πρώτα ποιοτική συλλογή και μετά ποσοτική για επαλήθευση ή μέτρηση.</a:t>
            </a:r>
          </a:p>
          <a:p>
            <a:pPr marL="742950" lvl="1" indent="-285750">
              <a:lnSpc>
                <a:spcPct val="200000"/>
              </a:lnSpc>
              <a:buFont typeface="+mj-lt"/>
              <a:buAutoNum type="arabicPeriod"/>
            </a:pPr>
            <a:r>
              <a:rPr lang="el-GR" dirty="0"/>
              <a:t>Ταυτόχρονη συλλογή και ανάλυση και των δύο τύπων δεδομένων.</a:t>
            </a:r>
          </a:p>
        </p:txBody>
      </p:sp>
    </p:spTree>
    <p:extLst>
      <p:ext uri="{BB962C8B-B14F-4D97-AF65-F5344CB8AC3E}">
        <p14:creationId xmlns:p14="http://schemas.microsoft.com/office/powerpoint/2010/main" val="1560352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B8E986-1F2B-4187-A4BE-55D1DA449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6698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43F688-3431-4E1F-9971-E1CA25E80BBE}"/>
              </a:ext>
            </a:extLst>
          </p:cNvPr>
          <p:cNvPicPr>
            <a:picLocks noChangeAspect="1"/>
          </p:cNvPicPr>
          <p:nvPr/>
        </p:nvPicPr>
        <p:blipFill rotWithShape="1">
          <a:blip r:embed="rId2">
            <a:extLst>
              <a:ext uri="{28A0092B-C50C-407E-A947-70E740481C1C}">
                <a14:useLocalDpi xmlns:a14="http://schemas.microsoft.com/office/drawing/2010/main" val="0"/>
              </a:ext>
            </a:extLst>
          </a:blip>
          <a:srcRect t="4642"/>
          <a:stretch/>
        </p:blipFill>
        <p:spPr>
          <a:xfrm>
            <a:off x="130019" y="1204550"/>
            <a:ext cx="4220544" cy="4024618"/>
          </a:xfrm>
          <a:prstGeom prst="rect">
            <a:avLst/>
          </a:prstGeom>
        </p:spPr>
      </p:pic>
      <p:pic>
        <p:nvPicPr>
          <p:cNvPr id="7" name="Picture 6">
            <a:extLst>
              <a:ext uri="{FF2B5EF4-FFF2-40B4-BE49-F238E27FC236}">
                <a16:creationId xmlns:a16="http://schemas.microsoft.com/office/drawing/2014/main" id="{90116ACD-428E-48AA-AE3A-83F87AEB5034}"/>
              </a:ext>
            </a:extLst>
          </p:cNvPr>
          <p:cNvPicPr>
            <a:picLocks noChangeAspect="1"/>
          </p:cNvPicPr>
          <p:nvPr/>
        </p:nvPicPr>
        <p:blipFill rotWithShape="1">
          <a:blip r:embed="rId3">
            <a:extLst>
              <a:ext uri="{28A0092B-C50C-407E-A947-70E740481C1C}">
                <a14:useLocalDpi xmlns:a14="http://schemas.microsoft.com/office/drawing/2010/main" val="0"/>
              </a:ext>
            </a:extLst>
          </a:blip>
          <a:srcRect t="15094" b="14201"/>
          <a:stretch/>
        </p:blipFill>
        <p:spPr>
          <a:xfrm rot="2789556">
            <a:off x="7763209" y="964732"/>
            <a:ext cx="2223040" cy="1073791"/>
          </a:xfrm>
          <a:prstGeom prst="rect">
            <a:avLst/>
          </a:prstGeom>
        </p:spPr>
      </p:pic>
      <p:pic>
        <p:nvPicPr>
          <p:cNvPr id="9" name="Picture 8">
            <a:extLst>
              <a:ext uri="{FF2B5EF4-FFF2-40B4-BE49-F238E27FC236}">
                <a16:creationId xmlns:a16="http://schemas.microsoft.com/office/drawing/2014/main" id="{0EEE03AB-39D3-4BBC-8389-7B1FCFE4F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3911" y="2406949"/>
            <a:ext cx="1980818" cy="1889220"/>
          </a:xfrm>
          <a:prstGeom prst="rect">
            <a:avLst/>
          </a:prstGeom>
        </p:spPr>
      </p:pic>
      <p:pic>
        <p:nvPicPr>
          <p:cNvPr id="11" name="Picture 10">
            <a:extLst>
              <a:ext uri="{FF2B5EF4-FFF2-40B4-BE49-F238E27FC236}">
                <a16:creationId xmlns:a16="http://schemas.microsoft.com/office/drawing/2014/main" id="{112083DB-DAF6-4954-BD6C-D034C14294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3580" y="3137482"/>
            <a:ext cx="1751201" cy="1400961"/>
          </a:xfrm>
          <a:prstGeom prst="rect">
            <a:avLst/>
          </a:prstGeom>
        </p:spPr>
      </p:pic>
      <p:pic>
        <p:nvPicPr>
          <p:cNvPr id="13" name="Picture 12">
            <a:extLst>
              <a:ext uri="{FF2B5EF4-FFF2-40B4-BE49-F238E27FC236}">
                <a16:creationId xmlns:a16="http://schemas.microsoft.com/office/drawing/2014/main" id="{FAF37A3D-3086-482B-967F-FAF240833871}"/>
              </a:ext>
            </a:extLst>
          </p:cNvPr>
          <p:cNvPicPr>
            <a:picLocks noChangeAspect="1"/>
          </p:cNvPicPr>
          <p:nvPr/>
        </p:nvPicPr>
        <p:blipFill rotWithShape="1">
          <a:blip r:embed="rId6">
            <a:extLst>
              <a:ext uri="{28A0092B-C50C-407E-A947-70E740481C1C}">
                <a14:useLocalDpi xmlns:a14="http://schemas.microsoft.com/office/drawing/2010/main" val="0"/>
              </a:ext>
            </a:extLst>
          </a:blip>
          <a:srcRect l="38424" r="22631"/>
          <a:stretch/>
        </p:blipFill>
        <p:spPr>
          <a:xfrm>
            <a:off x="10480703" y="325833"/>
            <a:ext cx="839483" cy="2465213"/>
          </a:xfrm>
          <a:prstGeom prst="rect">
            <a:avLst/>
          </a:prstGeom>
        </p:spPr>
      </p:pic>
      <p:pic>
        <p:nvPicPr>
          <p:cNvPr id="15" name="Picture 14">
            <a:extLst>
              <a:ext uri="{FF2B5EF4-FFF2-40B4-BE49-F238E27FC236}">
                <a16:creationId xmlns:a16="http://schemas.microsoft.com/office/drawing/2014/main" id="{15E3F6EA-D5D6-4AA8-A4AD-DF1F57962C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5060" y="4296169"/>
            <a:ext cx="1878518" cy="1539699"/>
          </a:xfrm>
          <a:prstGeom prst="rect">
            <a:avLst/>
          </a:prstGeom>
        </p:spPr>
      </p:pic>
      <p:pic>
        <p:nvPicPr>
          <p:cNvPr id="17" name="Picture 16">
            <a:extLst>
              <a:ext uri="{FF2B5EF4-FFF2-40B4-BE49-F238E27FC236}">
                <a16:creationId xmlns:a16="http://schemas.microsoft.com/office/drawing/2014/main" id="{64166C1D-E829-4026-854B-FCADB67CCB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9214" y="198944"/>
            <a:ext cx="1598190" cy="1143659"/>
          </a:xfrm>
          <a:prstGeom prst="rect">
            <a:avLst/>
          </a:prstGeom>
        </p:spPr>
      </p:pic>
      <p:pic>
        <p:nvPicPr>
          <p:cNvPr id="19" name="Picture 18">
            <a:extLst>
              <a:ext uri="{FF2B5EF4-FFF2-40B4-BE49-F238E27FC236}">
                <a16:creationId xmlns:a16="http://schemas.microsoft.com/office/drawing/2014/main" id="{D6406BF0-0D54-4B69-9DC5-C60A45672850}"/>
              </a:ext>
            </a:extLst>
          </p:cNvPr>
          <p:cNvPicPr>
            <a:picLocks noChangeAspect="1"/>
          </p:cNvPicPr>
          <p:nvPr/>
        </p:nvPicPr>
        <p:blipFill rotWithShape="1">
          <a:blip r:embed="rId9">
            <a:extLst>
              <a:ext uri="{28A0092B-C50C-407E-A947-70E740481C1C}">
                <a14:useLocalDpi xmlns:a14="http://schemas.microsoft.com/office/drawing/2010/main" val="0"/>
              </a:ext>
            </a:extLst>
          </a:blip>
          <a:srcRect l="23487" r="9284"/>
          <a:stretch/>
        </p:blipFill>
        <p:spPr>
          <a:xfrm>
            <a:off x="5176754" y="1940146"/>
            <a:ext cx="1063740" cy="1701800"/>
          </a:xfrm>
          <a:prstGeom prst="rect">
            <a:avLst/>
          </a:prstGeom>
        </p:spPr>
      </p:pic>
      <p:pic>
        <p:nvPicPr>
          <p:cNvPr id="21" name="Picture 20">
            <a:extLst>
              <a:ext uri="{FF2B5EF4-FFF2-40B4-BE49-F238E27FC236}">
                <a16:creationId xmlns:a16="http://schemas.microsoft.com/office/drawing/2014/main" id="{C63F6148-A9EC-44F2-8575-432F0AB8FB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3370" y="4884879"/>
            <a:ext cx="2111971" cy="1532688"/>
          </a:xfrm>
          <a:prstGeom prst="rect">
            <a:avLst/>
          </a:prstGeom>
        </p:spPr>
      </p:pic>
    </p:spTree>
    <p:extLst>
      <p:ext uri="{BB962C8B-B14F-4D97-AF65-F5344CB8AC3E}">
        <p14:creationId xmlns:p14="http://schemas.microsoft.com/office/powerpoint/2010/main" val="761549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D2F93D-E8F0-4764-AC35-DE605596BBC0}"/>
              </a:ext>
            </a:extLst>
          </p:cNvPr>
          <p:cNvSpPr txBox="1"/>
          <p:nvPr/>
        </p:nvSpPr>
        <p:spPr>
          <a:xfrm>
            <a:off x="167780" y="72960"/>
            <a:ext cx="9485852" cy="6845400"/>
          </a:xfrm>
          <a:prstGeom prst="rect">
            <a:avLst/>
          </a:prstGeom>
          <a:noFill/>
        </p:spPr>
        <p:txBody>
          <a:bodyPr wrap="square">
            <a:spAutoFit/>
          </a:bodyPr>
          <a:lstStyle/>
          <a:p>
            <a:pPr>
              <a:lnSpc>
                <a:spcPct val="150000"/>
              </a:lnSpc>
            </a:pPr>
            <a:r>
              <a:rPr lang="el-GR" sz="1400" b="1" dirty="0"/>
              <a:t>1. Τουρισμός και βιωσιμότητα</a:t>
            </a:r>
          </a:p>
          <a:p>
            <a:pPr>
              <a:lnSpc>
                <a:spcPct val="150000"/>
              </a:lnSpc>
              <a:buFont typeface="Arial" panose="020B0604020202020204" pitchFamily="34" charset="0"/>
              <a:buChar char="•"/>
            </a:pPr>
            <a:r>
              <a:rPr lang="el-GR" sz="1400" dirty="0"/>
              <a:t>Πώς επηρεάζει η οικολογική συνείδηση των τουριστών τις επιλογές τους για διαμονή ή δραστηριότητες;</a:t>
            </a:r>
          </a:p>
          <a:p>
            <a:pPr>
              <a:lnSpc>
                <a:spcPct val="150000"/>
              </a:lnSpc>
            </a:pPr>
            <a:r>
              <a:rPr lang="el-GR" sz="1400" b="1" dirty="0"/>
              <a:t>2. Εμπειρία ψηφιακού τουρίστα</a:t>
            </a:r>
          </a:p>
          <a:p>
            <a:pPr>
              <a:lnSpc>
                <a:spcPct val="150000"/>
              </a:lnSpc>
              <a:buFont typeface="Arial" panose="020B0604020202020204" pitchFamily="34" charset="0"/>
              <a:buChar char="•"/>
            </a:pPr>
            <a:r>
              <a:rPr lang="el-GR" sz="1400" dirty="0"/>
              <a:t>Ο ρόλος των </a:t>
            </a:r>
            <a:r>
              <a:rPr lang="el-GR" sz="1400" dirty="0" err="1"/>
              <a:t>social</a:t>
            </a:r>
            <a:r>
              <a:rPr lang="el-GR" sz="1400" dirty="0"/>
              <a:t> media και των εφαρμογών στην επιλογή προορισμού και την εμπειρία του ταξιδιού.</a:t>
            </a:r>
          </a:p>
          <a:p>
            <a:pPr>
              <a:lnSpc>
                <a:spcPct val="150000"/>
              </a:lnSpc>
            </a:pPr>
            <a:r>
              <a:rPr lang="el-GR" sz="1400" b="1" dirty="0"/>
              <a:t>3. Τουρισμός υγείας και ευεξίας</a:t>
            </a:r>
          </a:p>
          <a:p>
            <a:pPr>
              <a:lnSpc>
                <a:spcPct val="150000"/>
              </a:lnSpc>
              <a:buFont typeface="Arial" panose="020B0604020202020204" pitchFamily="34" charset="0"/>
              <a:buChar char="•"/>
            </a:pPr>
            <a:r>
              <a:rPr lang="el-GR" sz="1400" dirty="0"/>
              <a:t>Τι προσδοκούν οι επισκέπτες από </a:t>
            </a:r>
            <a:r>
              <a:rPr lang="el-GR" sz="1400" dirty="0" err="1"/>
              <a:t>spa</a:t>
            </a:r>
            <a:r>
              <a:rPr lang="el-GR" sz="1400" dirty="0"/>
              <a:t>, ιαματικές πηγές ή προγράμματα ευεξίας;</a:t>
            </a:r>
          </a:p>
          <a:p>
            <a:pPr>
              <a:lnSpc>
                <a:spcPct val="150000"/>
              </a:lnSpc>
            </a:pPr>
            <a:r>
              <a:rPr lang="el-GR" sz="1400" b="1" dirty="0"/>
              <a:t>4. Τουρισμός μετά την πανδημία</a:t>
            </a:r>
          </a:p>
          <a:p>
            <a:pPr>
              <a:lnSpc>
                <a:spcPct val="150000"/>
              </a:lnSpc>
              <a:buFont typeface="Arial" panose="020B0604020202020204" pitchFamily="34" charset="0"/>
              <a:buChar char="•"/>
            </a:pPr>
            <a:r>
              <a:rPr lang="el-GR" sz="1400" dirty="0"/>
              <a:t>Πώς έχουν αλλάξει οι προτιμήσεις των ταξιδιωτών για ασφάλεια, αποστάσεις και </a:t>
            </a:r>
            <a:r>
              <a:rPr lang="el-GR" sz="1400" dirty="0" err="1"/>
              <a:t>crowd-free</a:t>
            </a:r>
            <a:r>
              <a:rPr lang="el-GR" sz="1400" dirty="0"/>
              <a:t> προορισμούς;</a:t>
            </a:r>
          </a:p>
          <a:p>
            <a:pPr>
              <a:lnSpc>
                <a:spcPct val="150000"/>
              </a:lnSpc>
            </a:pPr>
            <a:r>
              <a:rPr lang="el-GR" sz="1400" b="1" dirty="0"/>
              <a:t>5. Πολιτιστικός και γαστρονομικός τουρισμός</a:t>
            </a:r>
          </a:p>
          <a:p>
            <a:pPr>
              <a:lnSpc>
                <a:spcPct val="150000"/>
              </a:lnSpc>
              <a:buFont typeface="Arial" panose="020B0604020202020204" pitchFamily="34" charset="0"/>
              <a:buChar char="•"/>
            </a:pPr>
            <a:r>
              <a:rPr lang="el-GR" sz="1400" dirty="0"/>
              <a:t>Πώς η τοπική κουζίνα και οι πολιτιστικές δραστηριότητες επηρεάζουν την επιλογή προορισμού;</a:t>
            </a:r>
          </a:p>
          <a:p>
            <a:pPr>
              <a:lnSpc>
                <a:spcPct val="150000"/>
              </a:lnSpc>
            </a:pPr>
            <a:r>
              <a:rPr lang="el-GR" sz="1400" b="1" dirty="0"/>
              <a:t>6. Τουρισμός και τεχνολογία</a:t>
            </a:r>
          </a:p>
          <a:p>
            <a:pPr>
              <a:lnSpc>
                <a:spcPct val="150000"/>
              </a:lnSpc>
              <a:buFont typeface="Arial" panose="020B0604020202020204" pitchFamily="34" charset="0"/>
              <a:buChar char="•"/>
            </a:pPr>
            <a:r>
              <a:rPr lang="el-GR" sz="1400" dirty="0"/>
              <a:t>Η χρήση εικονικής πραγματικότητας (VR) ή επαυξημένης πραγματικότητας (AR) στην προσέλκυση τουριστών.</a:t>
            </a:r>
          </a:p>
          <a:p>
            <a:pPr>
              <a:lnSpc>
                <a:spcPct val="150000"/>
              </a:lnSpc>
            </a:pPr>
            <a:r>
              <a:rPr lang="el-GR" sz="1400" b="1" dirty="0"/>
              <a:t>7. Τουρισμός για ειδικές ομάδες</a:t>
            </a:r>
          </a:p>
          <a:p>
            <a:pPr>
              <a:lnSpc>
                <a:spcPct val="150000"/>
              </a:lnSpc>
              <a:buFont typeface="Arial" panose="020B0604020202020204" pitchFamily="34" charset="0"/>
              <a:buChar char="•"/>
            </a:pPr>
            <a:r>
              <a:rPr lang="el-GR" sz="1400" dirty="0"/>
              <a:t>Προσβασιμότητα σε άτομα με αναπηρίες ή ηλικιωμένους: ανάγκες, εμπόδια και εμπειρίες.</a:t>
            </a:r>
          </a:p>
          <a:p>
            <a:pPr>
              <a:lnSpc>
                <a:spcPct val="150000"/>
              </a:lnSpc>
            </a:pPr>
            <a:r>
              <a:rPr lang="el-GR" sz="1400" b="1" dirty="0"/>
              <a:t>8. </a:t>
            </a:r>
            <a:r>
              <a:rPr lang="el-GR" sz="1400" b="1" dirty="0" err="1"/>
              <a:t>Μικροτουρισμός</a:t>
            </a:r>
            <a:r>
              <a:rPr lang="el-GR" sz="1400" b="1" dirty="0"/>
              <a:t> / κοντινές αποδράσεις</a:t>
            </a:r>
          </a:p>
          <a:p>
            <a:pPr>
              <a:lnSpc>
                <a:spcPct val="150000"/>
              </a:lnSpc>
              <a:buFont typeface="Arial" panose="020B0604020202020204" pitchFamily="34" charset="0"/>
              <a:buChar char="•"/>
            </a:pPr>
            <a:r>
              <a:rPr lang="el-GR" sz="1400" dirty="0"/>
              <a:t>Πώς οι σύντομες αποδράσεις επηρεάζουν την οικονομία μικρών προορισμών και την εμπειρία των ταξιδιωτών.</a:t>
            </a:r>
          </a:p>
          <a:p>
            <a:pPr>
              <a:lnSpc>
                <a:spcPct val="150000"/>
              </a:lnSpc>
            </a:pPr>
            <a:r>
              <a:rPr lang="el-GR" sz="1400" b="1" dirty="0"/>
              <a:t>9. Επιρροή της τοπικής κοινότητας</a:t>
            </a:r>
          </a:p>
          <a:p>
            <a:pPr>
              <a:lnSpc>
                <a:spcPct val="150000"/>
              </a:lnSpc>
              <a:buFont typeface="Arial" panose="020B0604020202020204" pitchFamily="34" charset="0"/>
              <a:buChar char="•"/>
            </a:pPr>
            <a:r>
              <a:rPr lang="el-GR" sz="1400" dirty="0"/>
              <a:t>Πώς οι κάτοικοι ενός προορισμού επηρεάζουν την εμπειρία των τουριστών και την εικόνα του προορισμού.</a:t>
            </a:r>
          </a:p>
          <a:p>
            <a:pPr>
              <a:lnSpc>
                <a:spcPct val="150000"/>
              </a:lnSpc>
            </a:pPr>
            <a:r>
              <a:rPr lang="el-GR" sz="1400" b="1" dirty="0"/>
              <a:t>10. Τουρισμός και βιωματική εκπαίδευση</a:t>
            </a:r>
          </a:p>
          <a:p>
            <a:pPr>
              <a:lnSpc>
                <a:spcPct val="150000"/>
              </a:lnSpc>
              <a:buFont typeface="Arial" panose="020B0604020202020204" pitchFamily="34" charset="0"/>
              <a:buChar char="•"/>
            </a:pPr>
            <a:r>
              <a:rPr lang="el-GR" sz="1400" dirty="0"/>
              <a:t>Πώς η συμμετοχή σε εργαστήρια, μαθήματα ή δραστηριότητες (π.χ. παραδοσιακή τέχνη ή μαγειρική) ενισχύει την εμπειρία του ταξιδιού.</a:t>
            </a:r>
          </a:p>
        </p:txBody>
      </p:sp>
    </p:spTree>
    <p:extLst>
      <p:ext uri="{BB962C8B-B14F-4D97-AF65-F5344CB8AC3E}">
        <p14:creationId xmlns:p14="http://schemas.microsoft.com/office/powerpoint/2010/main" val="285244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621E12-5ED5-45F8-AAA9-FBA5659EB94B}"/>
              </a:ext>
            </a:extLst>
          </p:cNvPr>
          <p:cNvPicPr>
            <a:picLocks noChangeAspect="1"/>
          </p:cNvPicPr>
          <p:nvPr/>
        </p:nvPicPr>
        <p:blipFill rotWithShape="1">
          <a:blip r:embed="rId2">
            <a:extLst>
              <a:ext uri="{28A0092B-C50C-407E-A947-70E740481C1C}">
                <a14:useLocalDpi xmlns:a14="http://schemas.microsoft.com/office/drawing/2010/main" val="0"/>
              </a:ext>
            </a:extLst>
          </a:blip>
          <a:srcRect t="17974" b="5808"/>
          <a:stretch/>
        </p:blipFill>
        <p:spPr>
          <a:xfrm>
            <a:off x="10019194" y="422334"/>
            <a:ext cx="1362175" cy="646331"/>
          </a:xfrm>
          <a:prstGeom prst="rect">
            <a:avLst/>
          </a:prstGeom>
        </p:spPr>
      </p:pic>
      <p:sp>
        <p:nvSpPr>
          <p:cNvPr id="8" name="TextBox 7">
            <a:extLst>
              <a:ext uri="{FF2B5EF4-FFF2-40B4-BE49-F238E27FC236}">
                <a16:creationId xmlns:a16="http://schemas.microsoft.com/office/drawing/2014/main" id="{618C8738-D778-4298-B140-13A94B08BC07}"/>
              </a:ext>
            </a:extLst>
          </p:cNvPr>
          <p:cNvSpPr txBox="1"/>
          <p:nvPr/>
        </p:nvSpPr>
        <p:spPr>
          <a:xfrm>
            <a:off x="465712" y="1319617"/>
            <a:ext cx="10234569" cy="4524315"/>
          </a:xfrm>
          <a:prstGeom prst="rect">
            <a:avLst/>
          </a:prstGeom>
          <a:noFill/>
        </p:spPr>
        <p:txBody>
          <a:bodyPr wrap="square">
            <a:spAutoFit/>
          </a:bodyPr>
          <a:lstStyle/>
          <a:p>
            <a:r>
              <a:rPr lang="el-GR" dirty="0">
                <a:highlight>
                  <a:srgbClr val="FFFF00"/>
                </a:highlight>
              </a:rPr>
              <a:t>Η </a:t>
            </a:r>
            <a:r>
              <a:rPr lang="el-GR" b="1" dirty="0">
                <a:highlight>
                  <a:srgbClr val="FFFF00"/>
                </a:highlight>
              </a:rPr>
              <a:t>πρωτογενής έρευνα</a:t>
            </a:r>
            <a:r>
              <a:rPr lang="el-GR" dirty="0">
                <a:highlight>
                  <a:srgbClr val="FFFF00"/>
                </a:highlight>
              </a:rPr>
              <a:t> (</a:t>
            </a:r>
            <a:r>
              <a:rPr lang="el-GR" dirty="0" err="1">
                <a:highlight>
                  <a:srgbClr val="FFFF00"/>
                </a:highlight>
              </a:rPr>
              <a:t>primary</a:t>
            </a:r>
            <a:r>
              <a:rPr lang="el-GR" dirty="0">
                <a:highlight>
                  <a:srgbClr val="FFFF00"/>
                </a:highlight>
              </a:rPr>
              <a:t> </a:t>
            </a:r>
            <a:r>
              <a:rPr lang="el-GR" dirty="0" err="1">
                <a:highlight>
                  <a:srgbClr val="FFFF00"/>
                </a:highlight>
              </a:rPr>
              <a:t>research</a:t>
            </a:r>
            <a:r>
              <a:rPr lang="el-GR" dirty="0">
                <a:highlight>
                  <a:srgbClr val="FFFF00"/>
                </a:highlight>
              </a:rPr>
              <a:t>) είναι η διαδικασία συλλογής νέων, αυθεντικών δεδομένων που δεν έχουν συλλεχθεί ή δημοσιευθεί προηγουμένως. Δηλαδή, πρόκειται για δεδομένα που προέρχονται άμεσα από την πηγή τους, αντί να χρησιμοποιούμε στοιχεία που έχουν ήδη αναλυθεί από άλλους (που θα ήταν η δευτερογενής έρευνα).</a:t>
            </a:r>
          </a:p>
          <a:p>
            <a:endParaRPr lang="el-GR" dirty="0"/>
          </a:p>
          <a:p>
            <a:r>
              <a:rPr lang="el-GR" b="1" dirty="0"/>
              <a:t>Χαρακτηριστικά:</a:t>
            </a:r>
          </a:p>
          <a:p>
            <a:pPr>
              <a:buFont typeface="Arial" panose="020B0604020202020204" pitchFamily="34" charset="0"/>
              <a:buChar char="•"/>
            </a:pPr>
            <a:r>
              <a:rPr lang="el-GR" dirty="0"/>
              <a:t>Συλλογή </a:t>
            </a:r>
            <a:r>
              <a:rPr lang="el-GR" b="1" dirty="0"/>
              <a:t>πρώτο-χέρι</a:t>
            </a:r>
            <a:r>
              <a:rPr lang="el-GR" dirty="0"/>
              <a:t> δεδομένων.</a:t>
            </a:r>
          </a:p>
          <a:p>
            <a:pPr>
              <a:buFont typeface="Arial" panose="020B0604020202020204" pitchFamily="34" charset="0"/>
              <a:buChar char="•"/>
            </a:pPr>
            <a:r>
              <a:rPr lang="el-GR" dirty="0"/>
              <a:t>Εστιάζει σε </a:t>
            </a:r>
            <a:r>
              <a:rPr lang="el-GR" b="1" dirty="0"/>
              <a:t>συγκεκριμένο στόχο</a:t>
            </a:r>
            <a:r>
              <a:rPr lang="el-GR" dirty="0"/>
              <a:t> ή ερευνητικό ερώτημα.</a:t>
            </a:r>
          </a:p>
          <a:p>
            <a:pPr>
              <a:buFont typeface="Arial" panose="020B0604020202020204" pitchFamily="34" charset="0"/>
              <a:buChar char="•"/>
            </a:pPr>
            <a:r>
              <a:rPr lang="el-GR" dirty="0"/>
              <a:t>Παρέχει </a:t>
            </a:r>
            <a:r>
              <a:rPr lang="el-GR" b="1" dirty="0"/>
              <a:t>ακριβή και εξατομικευμένα αποτελέσματα</a:t>
            </a:r>
            <a:r>
              <a:rPr lang="el-GR" dirty="0"/>
              <a:t> για την έρευνα.</a:t>
            </a:r>
          </a:p>
          <a:p>
            <a:endParaRPr lang="el-GR" dirty="0"/>
          </a:p>
          <a:p>
            <a:r>
              <a:rPr lang="el-GR" b="1" dirty="0"/>
              <a:t>Τρόποι συλλογής:</a:t>
            </a:r>
          </a:p>
          <a:p>
            <a:pPr>
              <a:buFont typeface="+mj-lt"/>
              <a:buAutoNum type="arabicPeriod"/>
            </a:pPr>
            <a:r>
              <a:rPr lang="el-GR" b="1" dirty="0"/>
              <a:t>Ερωτηματολόγια / Συνεντεύξεις</a:t>
            </a:r>
            <a:r>
              <a:rPr lang="el-GR" dirty="0"/>
              <a:t> – άμεση επικοινωνία με ανθρώπους για απόψεις ή εμπειρίες.</a:t>
            </a:r>
          </a:p>
          <a:p>
            <a:pPr>
              <a:buFont typeface="+mj-lt"/>
              <a:buAutoNum type="arabicPeriod"/>
            </a:pPr>
            <a:r>
              <a:rPr lang="el-GR" b="1" dirty="0"/>
              <a:t>Παρατήρηση</a:t>
            </a:r>
            <a:r>
              <a:rPr lang="el-GR" dirty="0"/>
              <a:t> – παρακολούθηση συμπεριφορών ή γεγονότων σε φυσικό περιβάλλον.</a:t>
            </a:r>
          </a:p>
          <a:p>
            <a:pPr>
              <a:buFont typeface="+mj-lt"/>
              <a:buAutoNum type="arabicPeriod"/>
            </a:pPr>
            <a:r>
              <a:rPr lang="el-GR" b="1" dirty="0"/>
              <a:t>Πειράματα</a:t>
            </a:r>
            <a:r>
              <a:rPr lang="el-GR" dirty="0"/>
              <a:t> – συλλογή δεδομένων μέσα από ελεγχόμενες συνθήκες για να δούμε αιτίες και αποτελέσματα.</a:t>
            </a:r>
          </a:p>
          <a:p>
            <a:pPr>
              <a:buFont typeface="+mj-lt"/>
              <a:buAutoNum type="arabicPeriod"/>
            </a:pPr>
            <a:r>
              <a:rPr lang="el-GR" b="1" dirty="0"/>
              <a:t>Δοκιμές προϊόντων ή υπηρεσιών</a:t>
            </a:r>
            <a:r>
              <a:rPr lang="el-GR" dirty="0"/>
              <a:t> – άμεση αξιολόγηση από χρήστες.</a:t>
            </a:r>
          </a:p>
        </p:txBody>
      </p:sp>
    </p:spTree>
    <p:extLst>
      <p:ext uri="{BB962C8B-B14F-4D97-AF65-F5344CB8AC3E}">
        <p14:creationId xmlns:p14="http://schemas.microsoft.com/office/powerpoint/2010/main" val="3713716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CA97DC-3AC9-4AE5-B010-281175207D71}"/>
              </a:ext>
            </a:extLst>
          </p:cNvPr>
          <p:cNvSpPr txBox="1"/>
          <p:nvPr/>
        </p:nvSpPr>
        <p:spPr>
          <a:xfrm>
            <a:off x="3070371" y="2890391"/>
            <a:ext cx="5285064" cy="1077218"/>
          </a:xfrm>
          <a:prstGeom prst="rect">
            <a:avLst/>
          </a:prstGeom>
          <a:noFill/>
        </p:spPr>
        <p:txBody>
          <a:bodyPr wrap="square" rtlCol="0">
            <a:spAutoFit/>
          </a:bodyPr>
          <a:lstStyle/>
          <a:p>
            <a:pPr algn="ctr"/>
            <a:r>
              <a:rPr lang="el-GR" sz="2800" dirty="0"/>
              <a:t>Ευχαριστώ για την προσοχή σας</a:t>
            </a:r>
          </a:p>
          <a:p>
            <a:pPr algn="ctr"/>
            <a:r>
              <a:rPr lang="en-US" b="0" i="0" dirty="0">
                <a:solidFill>
                  <a:srgbClr val="284B71"/>
                </a:solidFill>
                <a:effectLst/>
                <a:latin typeface="Roboto" panose="02000000000000000000" pitchFamily="2" charset="0"/>
              </a:rPr>
              <a:t> </a:t>
            </a:r>
            <a:r>
              <a:rPr lang="en-US" b="0" i="0" u="none" strike="noStrike" dirty="0">
                <a:solidFill>
                  <a:srgbClr val="F5A125"/>
                </a:solidFill>
                <a:effectLst/>
                <a:latin typeface="Roboto" panose="02000000000000000000" pitchFamily="2" charset="0"/>
                <a:hlinkClick r:id="rId2"/>
              </a:rPr>
              <a:t>chriskaradim@ionio.gr</a:t>
            </a:r>
            <a:r>
              <a:rPr lang="el-GR" b="0" i="0" u="none" strike="noStrike" dirty="0">
                <a:solidFill>
                  <a:srgbClr val="F5A125"/>
                </a:solidFill>
                <a:effectLst/>
                <a:latin typeface="Roboto" panose="02000000000000000000" pitchFamily="2" charset="0"/>
              </a:rPr>
              <a:t> </a:t>
            </a:r>
            <a:endParaRPr lang="el-GR" dirty="0"/>
          </a:p>
          <a:p>
            <a:endParaRPr lang="en-US" dirty="0"/>
          </a:p>
        </p:txBody>
      </p:sp>
    </p:spTree>
    <p:extLst>
      <p:ext uri="{BB962C8B-B14F-4D97-AF65-F5344CB8AC3E}">
        <p14:creationId xmlns:p14="http://schemas.microsoft.com/office/powerpoint/2010/main" val="6408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C72A479-44BA-4610-BF3D-C0A4F19F7F82}"/>
              </a:ext>
            </a:extLst>
          </p:cNvPr>
          <p:cNvGraphicFramePr>
            <a:graphicFrameLocks noGrp="1"/>
          </p:cNvGraphicFramePr>
          <p:nvPr>
            <p:extLst>
              <p:ext uri="{D42A27DB-BD31-4B8C-83A1-F6EECF244321}">
                <p14:modId xmlns:p14="http://schemas.microsoft.com/office/powerpoint/2010/main" val="1357267382"/>
              </p:ext>
            </p:extLst>
          </p:nvPr>
        </p:nvGraphicFramePr>
        <p:xfrm>
          <a:off x="536196" y="575650"/>
          <a:ext cx="10515600" cy="3931920"/>
        </p:xfrm>
        <a:graphic>
          <a:graphicData uri="http://schemas.openxmlformats.org/drawingml/2006/table">
            <a:tbl>
              <a:tblPr/>
              <a:tblGrid>
                <a:gridCol w="3505200">
                  <a:extLst>
                    <a:ext uri="{9D8B030D-6E8A-4147-A177-3AD203B41FA5}">
                      <a16:colId xmlns:a16="http://schemas.microsoft.com/office/drawing/2014/main" val="1304026112"/>
                    </a:ext>
                  </a:extLst>
                </a:gridCol>
                <a:gridCol w="3505200">
                  <a:extLst>
                    <a:ext uri="{9D8B030D-6E8A-4147-A177-3AD203B41FA5}">
                      <a16:colId xmlns:a16="http://schemas.microsoft.com/office/drawing/2014/main" val="3434441827"/>
                    </a:ext>
                  </a:extLst>
                </a:gridCol>
                <a:gridCol w="3505200">
                  <a:extLst>
                    <a:ext uri="{9D8B030D-6E8A-4147-A177-3AD203B41FA5}">
                      <a16:colId xmlns:a16="http://schemas.microsoft.com/office/drawing/2014/main" val="3510761069"/>
                    </a:ext>
                  </a:extLst>
                </a:gridCol>
              </a:tblGrid>
              <a:tr h="0">
                <a:tc>
                  <a:txBody>
                    <a:bodyPr/>
                    <a:lstStyle/>
                    <a:p>
                      <a:r>
                        <a:rPr lang="el-GR"/>
                        <a:t>Χαρακτηριστικό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Πρωτογενής Έρευνα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Δευτερογενής Έρευνα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3322148"/>
                  </a:ext>
                </a:extLst>
              </a:tr>
              <a:tr h="0">
                <a:tc>
                  <a:txBody>
                    <a:bodyPr/>
                    <a:lstStyle/>
                    <a:p>
                      <a:r>
                        <a:rPr lang="el-GR" b="1"/>
                        <a:t>Πηγή Δεδομένων</a:t>
                      </a:r>
                      <a:endParaRPr lang="el-G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Άμεση συλλογή από άτομα ή πηγές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Χρήση ήδη υπαρχόντων δεδομένων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6155485"/>
                  </a:ext>
                </a:extLst>
              </a:tr>
              <a:tr h="0">
                <a:tc>
                  <a:txBody>
                    <a:bodyPr/>
                    <a:lstStyle/>
                    <a:p>
                      <a:r>
                        <a:rPr lang="el-GR" b="1"/>
                        <a:t>Παραδείγματα</a:t>
                      </a:r>
                      <a:endParaRPr lang="el-G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Ερωτηματολόγια, συνεντεύξεις, παρατήρηση, πειράματα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Βιβλία, άρθρα, έρευνες άλλων, στατιστικές υπηρεσιών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934056"/>
                  </a:ext>
                </a:extLst>
              </a:tr>
              <a:tr h="0">
                <a:tc>
                  <a:txBody>
                    <a:bodyPr/>
                    <a:lstStyle/>
                    <a:p>
                      <a:r>
                        <a:rPr lang="el-GR" b="1"/>
                        <a:t>Σκοπός</a:t>
                      </a:r>
                      <a:endParaRPr lang="el-G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Συλλογή δεδομένων ειδικά για το δικό σου ερευνητικό θέμα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Χρήση υπαρχόντων δεδομένων για ανάλυση ή υποστήριξη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4468914"/>
                  </a:ext>
                </a:extLst>
              </a:tr>
              <a:tr h="0">
                <a:tc>
                  <a:txBody>
                    <a:bodyPr/>
                    <a:lstStyle/>
                    <a:p>
                      <a:r>
                        <a:rPr lang="el-GR" b="1"/>
                        <a:t>Ακρίβεια/Σχετικότητα</a:t>
                      </a:r>
                      <a:endParaRPr lang="el-G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Πολύ υψηλή, προσαρμοσμένη στην έρευνα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Εξαρτάται από την ποιότητα της πηγής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7514754"/>
                  </a:ext>
                </a:extLst>
              </a:tr>
              <a:tr h="0">
                <a:tc>
                  <a:txBody>
                    <a:bodyPr/>
                    <a:lstStyle/>
                    <a:p>
                      <a:r>
                        <a:rPr lang="el-GR" b="1"/>
                        <a:t>Χρόνος &amp; Κόστος</a:t>
                      </a:r>
                      <a:endParaRPr lang="el-G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Συνήθως μεγαλύτερος χρόνος και κόστος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Συνήθως λιγότερος χρόνος και κόστος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9197160"/>
                  </a:ext>
                </a:extLst>
              </a:tr>
              <a:tr h="0">
                <a:tc>
                  <a:txBody>
                    <a:bodyPr/>
                    <a:lstStyle/>
                    <a:p>
                      <a:r>
                        <a:rPr lang="el-GR" b="1"/>
                        <a:t>Έλεγχος Δεδομένων</a:t>
                      </a:r>
                      <a:endParaRPr lang="el-G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highlight>
                            <a:srgbClr val="00FF00"/>
                          </a:highlight>
                        </a:rPr>
                        <a:t>Πλήρης έλεγχος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highlight>
                            <a:srgbClr val="00FF00"/>
                          </a:highlight>
                        </a:rPr>
                        <a:t>Περιορισμένος έλεγχος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88030"/>
                  </a:ext>
                </a:extLst>
              </a:tr>
            </a:tbl>
          </a:graphicData>
        </a:graphic>
      </p:graphicFrame>
      <p:pic>
        <p:nvPicPr>
          <p:cNvPr id="6" name="Picture 5">
            <a:extLst>
              <a:ext uri="{FF2B5EF4-FFF2-40B4-BE49-F238E27FC236}">
                <a16:creationId xmlns:a16="http://schemas.microsoft.com/office/drawing/2014/main" id="{28A10C22-BE45-4BC7-9443-F17480586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6891" y="4697920"/>
            <a:ext cx="1068898" cy="980789"/>
          </a:xfrm>
          <a:prstGeom prst="rect">
            <a:avLst/>
          </a:prstGeom>
        </p:spPr>
      </p:pic>
      <p:pic>
        <p:nvPicPr>
          <p:cNvPr id="7" name="Picture 6">
            <a:extLst>
              <a:ext uri="{FF2B5EF4-FFF2-40B4-BE49-F238E27FC236}">
                <a16:creationId xmlns:a16="http://schemas.microsoft.com/office/drawing/2014/main" id="{F892561F-2724-48F9-9226-37C702910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665" y="4697920"/>
            <a:ext cx="1068898" cy="980789"/>
          </a:xfrm>
          <a:prstGeom prst="rect">
            <a:avLst/>
          </a:prstGeom>
        </p:spPr>
      </p:pic>
    </p:spTree>
    <p:extLst>
      <p:ext uri="{BB962C8B-B14F-4D97-AF65-F5344CB8AC3E}">
        <p14:creationId xmlns:p14="http://schemas.microsoft.com/office/powerpoint/2010/main" val="312247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9DD234-9B9D-4454-9470-6D9803EDCAC8}"/>
              </a:ext>
            </a:extLst>
          </p:cNvPr>
          <p:cNvSpPr txBox="1"/>
          <p:nvPr/>
        </p:nvSpPr>
        <p:spPr>
          <a:xfrm>
            <a:off x="2938244" y="2551837"/>
            <a:ext cx="5341690" cy="1200329"/>
          </a:xfrm>
          <a:prstGeom prst="rect">
            <a:avLst/>
          </a:prstGeom>
          <a:noFill/>
        </p:spPr>
        <p:txBody>
          <a:bodyPr wrap="square">
            <a:spAutoFit/>
          </a:bodyPr>
          <a:lstStyle/>
          <a:p>
            <a:pPr algn="ctr"/>
            <a:r>
              <a:rPr lang="el-GR" sz="3600" b="1" dirty="0"/>
              <a:t>Η ποσοτική έρευνα (</a:t>
            </a:r>
            <a:r>
              <a:rPr lang="el-GR" sz="3600" b="1" dirty="0" err="1"/>
              <a:t>quantitative</a:t>
            </a:r>
            <a:r>
              <a:rPr lang="el-GR" sz="3600" b="1" dirty="0"/>
              <a:t> </a:t>
            </a:r>
            <a:r>
              <a:rPr lang="el-GR" sz="3600" b="1" dirty="0" err="1"/>
              <a:t>research</a:t>
            </a:r>
            <a:r>
              <a:rPr lang="el-GR" sz="3600" b="1" dirty="0"/>
              <a:t>) </a:t>
            </a:r>
            <a:endParaRPr lang="en-US" sz="3600" b="1" dirty="0"/>
          </a:p>
        </p:txBody>
      </p:sp>
    </p:spTree>
    <p:extLst>
      <p:ext uri="{BB962C8B-B14F-4D97-AF65-F5344CB8AC3E}">
        <p14:creationId xmlns:p14="http://schemas.microsoft.com/office/powerpoint/2010/main" val="2060105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8DE2C5-92E5-412D-9F21-8FCD4BC35322}"/>
              </a:ext>
            </a:extLst>
          </p:cNvPr>
          <p:cNvSpPr txBox="1"/>
          <p:nvPr/>
        </p:nvSpPr>
        <p:spPr>
          <a:xfrm>
            <a:off x="327171" y="614942"/>
            <a:ext cx="10989578" cy="5866350"/>
          </a:xfrm>
          <a:prstGeom prst="rect">
            <a:avLst/>
          </a:prstGeom>
          <a:noFill/>
        </p:spPr>
        <p:txBody>
          <a:bodyPr wrap="square">
            <a:spAutoFit/>
          </a:bodyPr>
          <a:lstStyle/>
          <a:p>
            <a:pPr>
              <a:lnSpc>
                <a:spcPct val="150000"/>
              </a:lnSpc>
            </a:pPr>
            <a:r>
              <a:rPr lang="el-GR" b="1" dirty="0"/>
              <a:t>Η ποσοτική έρευνα (</a:t>
            </a:r>
            <a:r>
              <a:rPr lang="el-GR" b="1" dirty="0" err="1"/>
              <a:t>quantitative</a:t>
            </a:r>
            <a:r>
              <a:rPr lang="el-GR" b="1" dirty="0"/>
              <a:t> </a:t>
            </a:r>
            <a:r>
              <a:rPr lang="el-GR" b="1" dirty="0" err="1"/>
              <a:t>research</a:t>
            </a:r>
            <a:r>
              <a:rPr lang="el-GR" b="1" dirty="0"/>
              <a:t>) </a:t>
            </a:r>
            <a:r>
              <a:rPr lang="el-GR" dirty="0"/>
              <a:t>είναι ένας τύπος πρωτογενούς ή δευτερογενούς έρευνας που εστιάζει στη μέτρηση αριθμητικών δεδομένων και στην ανάλυση τους με στατιστικές μεθόδους. Στόχος της είναι να δώσει αντικειμενικά, μετρήσιμα αποτελέσματα που μπορούν να συγκριθούν και να γενικευτούν.</a:t>
            </a:r>
          </a:p>
          <a:p>
            <a:pPr>
              <a:lnSpc>
                <a:spcPct val="150000"/>
              </a:lnSpc>
            </a:pPr>
            <a:endParaRPr lang="el-GR" dirty="0"/>
          </a:p>
          <a:p>
            <a:pPr>
              <a:lnSpc>
                <a:spcPct val="150000"/>
              </a:lnSpc>
            </a:pPr>
            <a:r>
              <a:rPr lang="el-GR" b="1" dirty="0">
                <a:highlight>
                  <a:srgbClr val="FFFF00"/>
                </a:highlight>
              </a:rPr>
              <a:t>Χαρακτηριστικά:</a:t>
            </a:r>
          </a:p>
          <a:p>
            <a:pPr>
              <a:lnSpc>
                <a:spcPct val="150000"/>
              </a:lnSpc>
              <a:buFont typeface="Arial" panose="020B0604020202020204" pitchFamily="34" charset="0"/>
              <a:buChar char="•"/>
            </a:pPr>
            <a:r>
              <a:rPr lang="el-GR" dirty="0">
                <a:highlight>
                  <a:srgbClr val="FFFF00"/>
                </a:highlight>
              </a:rPr>
              <a:t>Χρησιμοποιεί αριθμούς και στατιστικά για την παρουσίαση των αποτελεσμάτων.</a:t>
            </a:r>
          </a:p>
          <a:p>
            <a:pPr>
              <a:lnSpc>
                <a:spcPct val="150000"/>
              </a:lnSpc>
              <a:buFont typeface="Arial" panose="020B0604020202020204" pitchFamily="34" charset="0"/>
              <a:buChar char="•"/>
            </a:pPr>
            <a:r>
              <a:rPr lang="el-GR" dirty="0">
                <a:highlight>
                  <a:srgbClr val="FFFF00"/>
                </a:highlight>
              </a:rPr>
              <a:t>Συχνά περιλαμβάνει μεγάλο δείγμα για να είναι αντιπροσωπευτικό.</a:t>
            </a:r>
          </a:p>
          <a:p>
            <a:pPr>
              <a:lnSpc>
                <a:spcPct val="150000"/>
              </a:lnSpc>
              <a:buFont typeface="Arial" panose="020B0604020202020204" pitchFamily="34" charset="0"/>
              <a:buChar char="•"/>
            </a:pPr>
            <a:r>
              <a:rPr lang="el-GR" dirty="0">
                <a:highlight>
                  <a:srgbClr val="FFFF00"/>
                </a:highlight>
              </a:rPr>
              <a:t>Επικεντρώνεται σε μετρήσιμα στοιχεία όπως ποσοστά, συχνότητες, βαθμολογίες.</a:t>
            </a:r>
          </a:p>
          <a:p>
            <a:pPr>
              <a:lnSpc>
                <a:spcPct val="150000"/>
              </a:lnSpc>
              <a:buFont typeface="Arial" panose="020B0604020202020204" pitchFamily="34" charset="0"/>
              <a:buChar char="•"/>
            </a:pPr>
            <a:r>
              <a:rPr lang="el-GR" dirty="0">
                <a:highlight>
                  <a:srgbClr val="FFFF00"/>
                </a:highlight>
              </a:rPr>
              <a:t>Τα αποτελέσματα μπορούν να παρουσιαστούν σε πίνακες, γραφήματα, διαγράμματα.</a:t>
            </a:r>
          </a:p>
          <a:p>
            <a:pPr>
              <a:lnSpc>
                <a:spcPct val="150000"/>
              </a:lnSpc>
            </a:pPr>
            <a:endParaRPr lang="el-GR" dirty="0"/>
          </a:p>
          <a:p>
            <a:pPr>
              <a:lnSpc>
                <a:spcPct val="150000"/>
              </a:lnSpc>
            </a:pPr>
            <a:r>
              <a:rPr lang="el-GR" b="1" dirty="0"/>
              <a:t>Τρόποι συλλογής:</a:t>
            </a:r>
          </a:p>
          <a:p>
            <a:pPr>
              <a:lnSpc>
                <a:spcPct val="150000"/>
              </a:lnSpc>
              <a:buFont typeface="+mj-lt"/>
              <a:buAutoNum type="arabicPeriod"/>
            </a:pPr>
            <a:r>
              <a:rPr lang="el-GR" dirty="0"/>
              <a:t>Ερωτηματολόγια με κλειστές ερωτήσεις (π.χ. ναι/όχι, κλίμακες 1-5).</a:t>
            </a:r>
          </a:p>
          <a:p>
            <a:pPr>
              <a:lnSpc>
                <a:spcPct val="150000"/>
              </a:lnSpc>
              <a:buFont typeface="+mj-lt"/>
              <a:buAutoNum type="arabicPeriod"/>
            </a:pPr>
            <a:r>
              <a:rPr lang="el-GR" dirty="0"/>
              <a:t>Δοκιμές ή μετρήσεις (π.χ. χρόνος αντίδρασης, βάρος, ύψος).</a:t>
            </a:r>
          </a:p>
          <a:p>
            <a:pPr>
              <a:lnSpc>
                <a:spcPct val="150000"/>
              </a:lnSpc>
              <a:buFont typeface="+mj-lt"/>
              <a:buAutoNum type="arabicPeriod"/>
            </a:pPr>
            <a:r>
              <a:rPr lang="el-GR" dirty="0"/>
              <a:t>Στατιστικά αρχεία ή βάσεις δεδομένων.</a:t>
            </a:r>
          </a:p>
        </p:txBody>
      </p:sp>
      <p:pic>
        <p:nvPicPr>
          <p:cNvPr id="6" name="Picture 5">
            <a:extLst>
              <a:ext uri="{FF2B5EF4-FFF2-40B4-BE49-F238E27FC236}">
                <a16:creationId xmlns:a16="http://schemas.microsoft.com/office/drawing/2014/main" id="{A6F35036-C017-4712-BEDE-615D56AE0598}"/>
              </a:ext>
            </a:extLst>
          </p:cNvPr>
          <p:cNvPicPr>
            <a:picLocks noChangeAspect="1"/>
          </p:cNvPicPr>
          <p:nvPr/>
        </p:nvPicPr>
        <p:blipFill rotWithShape="1">
          <a:blip r:embed="rId2">
            <a:extLst>
              <a:ext uri="{28A0092B-C50C-407E-A947-70E740481C1C}">
                <a14:useLocalDpi xmlns:a14="http://schemas.microsoft.com/office/drawing/2010/main" val="0"/>
              </a:ext>
            </a:extLst>
          </a:blip>
          <a:srcRect t="17974" b="5808"/>
          <a:stretch/>
        </p:blipFill>
        <p:spPr>
          <a:xfrm>
            <a:off x="8827958" y="2901786"/>
            <a:ext cx="1362175" cy="646331"/>
          </a:xfrm>
          <a:prstGeom prst="rect">
            <a:avLst/>
          </a:prstGeom>
        </p:spPr>
      </p:pic>
    </p:spTree>
    <p:extLst>
      <p:ext uri="{BB962C8B-B14F-4D97-AF65-F5344CB8AC3E}">
        <p14:creationId xmlns:p14="http://schemas.microsoft.com/office/powerpoint/2010/main" val="223379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FA31F0-BB87-4873-90DC-D217882224DC}"/>
              </a:ext>
            </a:extLst>
          </p:cNvPr>
          <p:cNvSpPr txBox="1"/>
          <p:nvPr/>
        </p:nvSpPr>
        <p:spPr>
          <a:xfrm>
            <a:off x="455104" y="1689381"/>
            <a:ext cx="10307972" cy="4524315"/>
          </a:xfrm>
          <a:prstGeom prst="rect">
            <a:avLst/>
          </a:prstGeom>
          <a:noFill/>
        </p:spPr>
        <p:txBody>
          <a:bodyPr wrap="square">
            <a:spAutoFit/>
          </a:bodyPr>
          <a:lstStyle/>
          <a:p>
            <a:r>
              <a:rPr lang="el-GR" b="1" dirty="0"/>
              <a:t>1. Καθορισμός του προβλήματος / ερευνητικού στόχου</a:t>
            </a:r>
          </a:p>
          <a:p>
            <a:r>
              <a:rPr lang="el-GR" dirty="0"/>
              <a:t>Τι θέλεις να μετρήσεις;</a:t>
            </a:r>
          </a:p>
          <a:p>
            <a:r>
              <a:rPr lang="el-GR" dirty="0"/>
              <a:t>Παράδειγμα: «Ποιο ποσοστό των φοιτητών προτιμά μάθημα δια ζώσης αντί εξ αποστάσεως;»</a:t>
            </a:r>
          </a:p>
          <a:p>
            <a:pPr marL="342900" indent="-342900">
              <a:buAutoNum type="arabicPeriod"/>
            </a:pPr>
            <a:endParaRPr lang="el-GR" dirty="0"/>
          </a:p>
          <a:p>
            <a:r>
              <a:rPr lang="el-GR" b="1" dirty="0"/>
              <a:t>2. Σχεδιασμός της έρευνας</a:t>
            </a:r>
          </a:p>
          <a:p>
            <a:r>
              <a:rPr lang="el-GR" dirty="0"/>
              <a:t>Επιλογή μεθόδου συλλογής δεδομένων (π.χ. ερωτηματολόγιο, μετρήσεις).</a:t>
            </a:r>
          </a:p>
          <a:p>
            <a:r>
              <a:rPr lang="el-GR" dirty="0"/>
              <a:t>Καθορισμός δείγματος (πόσα άτομα θα συμμετάσχουν).</a:t>
            </a:r>
          </a:p>
          <a:p>
            <a:r>
              <a:rPr lang="el-GR" dirty="0"/>
              <a:t>Σχεδιασμός εργαλείων μέτρησης (κλειστές ερωτήσεις, κλίμακες, αριθμητικά δεδομένα).</a:t>
            </a:r>
          </a:p>
          <a:p>
            <a:pPr marL="342900" indent="-342900">
              <a:buAutoNum type="arabicPeriod"/>
            </a:pPr>
            <a:endParaRPr lang="el-GR" dirty="0"/>
          </a:p>
          <a:p>
            <a:r>
              <a:rPr lang="el-GR" b="1" dirty="0"/>
              <a:t>3. Συλλογή δεδομένων</a:t>
            </a:r>
          </a:p>
          <a:p>
            <a:r>
              <a:rPr lang="el-GR" dirty="0"/>
              <a:t>Διεξαγωγή ερωτηματολογίων, πειραμάτων ή παρατηρήσεων.</a:t>
            </a:r>
          </a:p>
          <a:p>
            <a:r>
              <a:rPr lang="el-GR" dirty="0"/>
              <a:t>Καταγραφή των απαντήσεων με ακρίβεια.</a:t>
            </a:r>
          </a:p>
          <a:p>
            <a:endParaRPr lang="el-GR" dirty="0"/>
          </a:p>
          <a:p>
            <a:r>
              <a:rPr lang="el-GR" b="1" dirty="0"/>
              <a:t>4. Οργάνωση και επεξεργασία δεδομένων</a:t>
            </a:r>
          </a:p>
          <a:p>
            <a:r>
              <a:rPr lang="el-GR" dirty="0"/>
              <a:t>Καταχώρηση δεδομένων σε πίνακες ή λογισμικό (π.χ. Excel, SPSS).</a:t>
            </a:r>
          </a:p>
          <a:p>
            <a:r>
              <a:rPr lang="el-GR" dirty="0"/>
              <a:t>Έλεγχος για ελλιπή ή λανθασμένα στοιχεία.</a:t>
            </a:r>
            <a:endParaRPr lang="en-US" dirty="0"/>
          </a:p>
        </p:txBody>
      </p:sp>
      <p:sp>
        <p:nvSpPr>
          <p:cNvPr id="9" name="TextBox 8">
            <a:extLst>
              <a:ext uri="{FF2B5EF4-FFF2-40B4-BE49-F238E27FC236}">
                <a16:creationId xmlns:a16="http://schemas.microsoft.com/office/drawing/2014/main" id="{220CC5E5-77D7-4BFD-9E7C-16E18FDD051A}"/>
              </a:ext>
            </a:extLst>
          </p:cNvPr>
          <p:cNvSpPr txBox="1"/>
          <p:nvPr/>
        </p:nvSpPr>
        <p:spPr>
          <a:xfrm>
            <a:off x="371212" y="419179"/>
            <a:ext cx="10937147" cy="646331"/>
          </a:xfrm>
          <a:prstGeom prst="rect">
            <a:avLst/>
          </a:prstGeom>
          <a:noFill/>
        </p:spPr>
        <p:txBody>
          <a:bodyPr wrap="square">
            <a:spAutoFit/>
          </a:bodyPr>
          <a:lstStyle/>
          <a:p>
            <a:r>
              <a:rPr lang="el-GR" dirty="0">
                <a:solidFill>
                  <a:schemeClr val="accent1"/>
                </a:solidFill>
              </a:rPr>
              <a:t>Τα στάδια μιας </a:t>
            </a:r>
            <a:r>
              <a:rPr lang="el-GR" b="1" dirty="0">
                <a:solidFill>
                  <a:schemeClr val="accent1"/>
                </a:solidFill>
              </a:rPr>
              <a:t>ποσοτικής έρευνας</a:t>
            </a:r>
            <a:r>
              <a:rPr lang="el-GR" dirty="0">
                <a:solidFill>
                  <a:schemeClr val="accent1"/>
                </a:solidFill>
              </a:rPr>
              <a:t> ακολουθούν συνήθως μια ξεκάθαρη και λογική σειρά, για να εξασφαλιστεί η ακρίβεια και η αξιοπιστία των αποτελεσμάτων.</a:t>
            </a:r>
            <a:endParaRPr lang="en-US" dirty="0">
              <a:solidFill>
                <a:schemeClr val="accent1"/>
              </a:solidFill>
            </a:endParaRPr>
          </a:p>
        </p:txBody>
      </p:sp>
    </p:spTree>
    <p:extLst>
      <p:ext uri="{BB962C8B-B14F-4D97-AF65-F5344CB8AC3E}">
        <p14:creationId xmlns:p14="http://schemas.microsoft.com/office/powerpoint/2010/main" val="1634871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00B697-EE99-4730-B4BC-0994532B92F2}"/>
              </a:ext>
            </a:extLst>
          </p:cNvPr>
          <p:cNvSpPr txBox="1"/>
          <p:nvPr/>
        </p:nvSpPr>
        <p:spPr>
          <a:xfrm>
            <a:off x="572547" y="1207258"/>
            <a:ext cx="11004259" cy="3693319"/>
          </a:xfrm>
          <a:prstGeom prst="rect">
            <a:avLst/>
          </a:prstGeom>
          <a:noFill/>
        </p:spPr>
        <p:txBody>
          <a:bodyPr wrap="square">
            <a:spAutoFit/>
          </a:bodyPr>
          <a:lstStyle/>
          <a:p>
            <a:r>
              <a:rPr lang="el-GR" b="1" dirty="0"/>
              <a:t>5. Ανάλυση δεδομένων</a:t>
            </a:r>
          </a:p>
          <a:p>
            <a:r>
              <a:rPr lang="el-GR" dirty="0"/>
              <a:t>Χρήση στατιστικών μεθόδων (μέσοι όροι, ποσοστά, συσχετίσεις).</a:t>
            </a:r>
          </a:p>
          <a:p>
            <a:r>
              <a:rPr lang="el-GR" dirty="0"/>
              <a:t>Δημιουργία γραφημάτων, πινάκων, διαγραμμάτων για ευκολότερη παρουσίαση.</a:t>
            </a:r>
          </a:p>
          <a:p>
            <a:endParaRPr lang="el-GR" b="1" dirty="0"/>
          </a:p>
          <a:p>
            <a:r>
              <a:rPr lang="el-GR" b="1" dirty="0"/>
              <a:t>6. Ερμηνεία αποτελεσμάτων</a:t>
            </a:r>
          </a:p>
          <a:p>
            <a:r>
              <a:rPr lang="el-GR" dirty="0"/>
              <a:t>Τι δείχνουν τα δεδομένα;</a:t>
            </a:r>
          </a:p>
          <a:p>
            <a:r>
              <a:rPr lang="el-GR" dirty="0"/>
              <a:t>Υπάρχουν τάσεις ή σημαντικές διαφορές;</a:t>
            </a:r>
          </a:p>
          <a:p>
            <a:r>
              <a:rPr lang="el-GR" dirty="0"/>
              <a:t>Παράδειγμα: «Το 65% των φοιτητών προτιμά δια ζώσης μάθημα».</a:t>
            </a:r>
          </a:p>
          <a:p>
            <a:endParaRPr lang="el-GR" dirty="0"/>
          </a:p>
          <a:p>
            <a:r>
              <a:rPr lang="el-GR" b="1" dirty="0"/>
              <a:t>7. Συμπεράσματα και αναφορά</a:t>
            </a:r>
          </a:p>
          <a:p>
            <a:r>
              <a:rPr lang="el-GR" dirty="0"/>
              <a:t>Τι συμπεράσματα προκύπτουν;</a:t>
            </a:r>
          </a:p>
          <a:p>
            <a:r>
              <a:rPr lang="el-GR" dirty="0"/>
              <a:t>Πώς συνδέονται με το αρχικό ερευνητικό ερώτημα;</a:t>
            </a:r>
          </a:p>
          <a:p>
            <a:r>
              <a:rPr lang="el-GR" dirty="0"/>
              <a:t>Ενδεχομένως προτάσεις για δράση ή περαιτέρω έρευνα.</a:t>
            </a:r>
            <a:endParaRPr lang="en-US" dirty="0"/>
          </a:p>
        </p:txBody>
      </p:sp>
    </p:spTree>
    <p:extLst>
      <p:ext uri="{BB962C8B-B14F-4D97-AF65-F5344CB8AC3E}">
        <p14:creationId xmlns:p14="http://schemas.microsoft.com/office/powerpoint/2010/main" val="40150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96B92D-1CD6-4A52-88C5-1D18C0FC2B73}"/>
              </a:ext>
            </a:extLst>
          </p:cNvPr>
          <p:cNvSpPr txBox="1"/>
          <p:nvPr/>
        </p:nvSpPr>
        <p:spPr>
          <a:xfrm>
            <a:off x="3048699" y="2828835"/>
            <a:ext cx="6094602" cy="1200329"/>
          </a:xfrm>
          <a:prstGeom prst="rect">
            <a:avLst/>
          </a:prstGeom>
          <a:noFill/>
        </p:spPr>
        <p:txBody>
          <a:bodyPr wrap="square">
            <a:spAutoFit/>
          </a:bodyPr>
          <a:lstStyle/>
          <a:p>
            <a:pPr algn="ctr"/>
            <a:r>
              <a:rPr lang="el-GR" sz="3600" b="1" dirty="0"/>
              <a:t>Ποιοτική έρευνα </a:t>
            </a:r>
          </a:p>
          <a:p>
            <a:pPr algn="ctr"/>
            <a:r>
              <a:rPr lang="el-GR" sz="3600" b="1" dirty="0"/>
              <a:t>(</a:t>
            </a:r>
            <a:r>
              <a:rPr lang="el-GR" sz="3600" b="1" dirty="0" err="1"/>
              <a:t>Qualitative</a:t>
            </a:r>
            <a:r>
              <a:rPr lang="el-GR" sz="3600" b="1" dirty="0"/>
              <a:t> </a:t>
            </a:r>
            <a:r>
              <a:rPr lang="el-GR" sz="3600" b="1" dirty="0" err="1"/>
              <a:t>research</a:t>
            </a:r>
            <a:r>
              <a:rPr lang="el-GR" sz="3600" b="1" dirty="0"/>
              <a:t>)</a:t>
            </a:r>
          </a:p>
        </p:txBody>
      </p:sp>
    </p:spTree>
    <p:extLst>
      <p:ext uri="{BB962C8B-B14F-4D97-AF65-F5344CB8AC3E}">
        <p14:creationId xmlns:p14="http://schemas.microsoft.com/office/powerpoint/2010/main" val="3171947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050EB9-2798-4C52-8B3C-BA4B0560E727}"/>
              </a:ext>
            </a:extLst>
          </p:cNvPr>
          <p:cNvSpPr txBox="1"/>
          <p:nvPr/>
        </p:nvSpPr>
        <p:spPr>
          <a:xfrm>
            <a:off x="782623" y="1954041"/>
            <a:ext cx="10626754" cy="2126864"/>
          </a:xfrm>
          <a:prstGeom prst="rect">
            <a:avLst/>
          </a:prstGeom>
          <a:noFill/>
        </p:spPr>
        <p:txBody>
          <a:bodyPr wrap="square">
            <a:spAutoFit/>
          </a:bodyPr>
          <a:lstStyle/>
          <a:p>
            <a:pPr>
              <a:lnSpc>
                <a:spcPct val="150000"/>
              </a:lnSpc>
            </a:pPr>
            <a:r>
              <a:rPr lang="el-GR" b="1" dirty="0"/>
              <a:t>Ποιοτική Έρευνα:</a:t>
            </a:r>
            <a:br>
              <a:rPr lang="el-GR" dirty="0"/>
            </a:br>
            <a:r>
              <a:rPr lang="el-GR" dirty="0"/>
              <a:t>Η ποιοτική έρευνα είναι μια μέθοδος συλλογής και ανάλυσης μη αριθμητικών δεδομένων που στοχεύει στην κατανόηση εμπειριών, απόψεων, στάσεων και συναισθημάτων των συμμετεχόντων. Αντί να μετρά ποσότητες, εστιάζει στο “γιατί” και “πώς” των συμπεριφορών και των κοινωνικών φαινομένων, παρέχοντας βαθιά και περιγραφική γνώση.</a:t>
            </a:r>
            <a:endParaRPr lang="en-US" dirty="0"/>
          </a:p>
        </p:txBody>
      </p:sp>
    </p:spTree>
    <p:extLst>
      <p:ext uri="{BB962C8B-B14F-4D97-AF65-F5344CB8AC3E}">
        <p14:creationId xmlns:p14="http://schemas.microsoft.com/office/powerpoint/2010/main" val="702587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1467</Words>
  <Application>Microsoft Office PowerPoint</Application>
  <PresentationFormat>Widescreen</PresentationFormat>
  <Paragraphs>177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karadimitriou</dc:creator>
  <cp:lastModifiedBy>christina karadimitriou</cp:lastModifiedBy>
  <cp:revision>100</cp:revision>
  <dcterms:created xsi:type="dcterms:W3CDTF">2025-09-12T05:31:55Z</dcterms:created>
  <dcterms:modified xsi:type="dcterms:W3CDTF">2025-09-17T09:08:29Z</dcterms:modified>
</cp:coreProperties>
</file>