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2" r:id="rId7"/>
    <p:sldId id="261" r:id="rId8"/>
    <p:sldId id="258"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5E78BEF-4D05-4DAD-A37C-E48435EA7C04}" type="datetimeFigureOut">
              <a:rPr lang="el-GR" smtClean="0"/>
              <a:pPr/>
              <a:t>15/1/2022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B3B30BB-1B5B-47CF-9E8C-8144E5038A4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78BEF-4D05-4DAD-A37C-E48435EA7C04}" type="datetimeFigureOut">
              <a:rPr lang="el-GR" smtClean="0"/>
              <a:pPr/>
              <a:t>15/1/2022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B30BB-1B5B-47CF-9E8C-8144E5038A41}"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vimeo.com/13714652?embedded=true&amp;source=vimeo_logo&amp;owner=135462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estprice.gr/to/72218375/oi-arxaiologies-toy-mellontos-h-epithymia-poy-legetai-oytopia-kai-alles-episthmonikes-fantasies.html?ct=3sB04M-2cMBoW-5ykDz,fW7CWQaIVJD&amp;from=&amp;seq=2&amp;bpref=itemPa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meopro.com/bitforms/korot/video/38061220" TargetMode="External"/><Relationship Id="rId2" Type="http://schemas.openxmlformats.org/officeDocument/2006/relationships/hyperlink" Target="https://www.youtube.com/watch?v=UWMbLK1awLI&amp;ab_channel=Art21"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xn6stTGqYE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nnectingcities.net/project/open-urban-television-out" TargetMode="External"/><Relationship Id="rId2" Type="http://schemas.openxmlformats.org/officeDocument/2006/relationships/hyperlink" Target="https://vimeo.com/159332522?embedded=true&amp;source=vimeo_logo&amp;owner=6740689"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FKfCrChDWpY&amp;ab_channel=LAPhi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SITE SPECIFIC</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857364"/>
          </a:xfrm>
        </p:spPr>
        <p:txBody>
          <a:bodyPr>
            <a:normAutofit fontScale="90000"/>
          </a:bodyPr>
          <a:lstStyle/>
          <a:p>
            <a:r>
              <a:rPr lang="en-US" sz="2000" dirty="0" smtClean="0"/>
              <a:t>Shana Moulton, Whispering Pines 10</a:t>
            </a:r>
            <a:br>
              <a:rPr lang="en-US" sz="2000" dirty="0" smtClean="0"/>
            </a:br>
            <a:r>
              <a:rPr lang="en-US" sz="2000" dirty="0" smtClean="0">
                <a:hlinkClick r:id="rId2"/>
              </a:rPr>
              <a:t>https://vimeo.com/13714652?embedded=true&amp;source=vimeo_logo&amp;owner=1354620</a:t>
            </a:r>
            <a:r>
              <a:rPr lang="en-US" sz="2000" dirty="0" smtClean="0"/>
              <a:t/>
            </a:r>
            <a:br>
              <a:rPr lang="en-US" sz="2000" dirty="0" smtClean="0"/>
            </a:br>
            <a:r>
              <a:rPr lang="el-GR" sz="2000" dirty="0" smtClean="0"/>
              <a:t>Το </a:t>
            </a:r>
            <a:r>
              <a:rPr lang="en-US" sz="1800" dirty="0" smtClean="0"/>
              <a:t>Whispering </a:t>
            </a:r>
            <a:r>
              <a:rPr lang="en-US" sz="1800" dirty="0"/>
              <a:t>Pines 10 </a:t>
            </a:r>
            <a:r>
              <a:rPr lang="el-GR" sz="1800" dirty="0" smtClean="0"/>
              <a:t> είναι μια όπερα γραμμένη από τη Σάνα </a:t>
            </a:r>
            <a:r>
              <a:rPr lang="el-GR" sz="1800" dirty="0" err="1" smtClean="0"/>
              <a:t>Μούλτον</a:t>
            </a:r>
            <a:r>
              <a:rPr lang="el-GR" sz="1800" dirty="0" smtClean="0"/>
              <a:t> και τον </a:t>
            </a:r>
            <a:r>
              <a:rPr lang="el-GR" sz="1800" dirty="0" err="1" smtClean="0"/>
              <a:t>Νικ</a:t>
            </a:r>
            <a:r>
              <a:rPr lang="el-GR" sz="1800" dirty="0" smtClean="0"/>
              <a:t> </a:t>
            </a:r>
            <a:r>
              <a:rPr lang="el-GR" sz="1800" dirty="0" err="1" smtClean="0"/>
              <a:t>Χάλετ</a:t>
            </a:r>
            <a:r>
              <a:rPr lang="el-GR" sz="1800" dirty="0" smtClean="0"/>
              <a:t>. Πραγματοποιήθηκε σε </a:t>
            </a:r>
            <a:r>
              <a:rPr lang="en-US" sz="1800" dirty="0" smtClean="0"/>
              <a:t>multimedia </a:t>
            </a:r>
            <a:r>
              <a:rPr lang="el-GR" sz="1800" dirty="0" smtClean="0"/>
              <a:t>περιβάλλον με 3 κανάλια βίντεο, </a:t>
            </a:r>
            <a:r>
              <a:rPr lang="en-US" sz="1800" dirty="0" smtClean="0"/>
              <a:t>live animation, </a:t>
            </a:r>
            <a:r>
              <a:rPr lang="el-GR" sz="1800" dirty="0" smtClean="0"/>
              <a:t>καθημερινά αντικείμενα  που μετατρέπονται σε τεχνολογικά και πρωτότυπη ηλεκτρονική μουσική. </a:t>
            </a:r>
            <a:endParaRPr lang="el-GR" sz="2000" dirty="0"/>
          </a:p>
        </p:txBody>
      </p:sp>
      <p:pic>
        <p:nvPicPr>
          <p:cNvPr id="4" name="3 - Θέση περιεχομένου" descr="Shana-Moulton.jpg"/>
          <p:cNvPicPr>
            <a:picLocks noGrp="1" noChangeAspect="1"/>
          </p:cNvPicPr>
          <p:nvPr>
            <p:ph idx="1"/>
          </p:nvPr>
        </p:nvPicPr>
        <p:blipFill>
          <a:blip r:embed="rId3"/>
          <a:stretch>
            <a:fillRect/>
          </a:stretch>
        </p:blipFill>
        <p:spPr>
          <a:xfrm>
            <a:off x="428596" y="2428868"/>
            <a:ext cx="8229600" cy="4114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428604"/>
            <a:ext cx="8229600" cy="1928818"/>
          </a:xfrm>
        </p:spPr>
        <p:txBody>
          <a:bodyPr>
            <a:normAutofit/>
          </a:bodyPr>
          <a:lstStyle/>
          <a:p>
            <a:r>
              <a:rPr lang="el-GR" sz="2000" dirty="0" smtClean="0">
                <a:solidFill>
                  <a:schemeClr val="accent3">
                    <a:lumMod val="60000"/>
                    <a:lumOff val="40000"/>
                  </a:schemeClr>
                </a:solidFill>
              </a:rPr>
              <a:t>ΠΡΟΤΕΙΝΟΜΕΝΟ ΒΙΒΛΙΟ</a:t>
            </a:r>
            <a:r>
              <a:rPr lang="el-GR" sz="2000" dirty="0" smtClean="0"/>
              <a:t>: </a:t>
            </a:r>
            <a:r>
              <a:rPr lang="en-US" sz="2000" dirty="0" smtClean="0"/>
              <a:t>FREDERIC </a:t>
            </a:r>
            <a:r>
              <a:rPr lang="en-US" sz="2000" dirty="0" smtClean="0"/>
              <a:t>JAMESON, POST MODERNISM AND UTOPIA-POST UTOPIA:CONFIGURATIONS OF NATURE AND CULTURE IN RECENT SCULPTURE, MIT PRESS, 1988</a:t>
            </a:r>
            <a:r>
              <a:rPr lang="el-GR" sz="2000" dirty="0" smtClean="0"/>
              <a:t/>
            </a:r>
            <a:br>
              <a:rPr lang="el-GR" sz="2000" dirty="0" smtClean="0"/>
            </a:br>
            <a:r>
              <a:rPr lang="el-GR" sz="2000" dirty="0" smtClean="0">
                <a:solidFill>
                  <a:schemeClr val="accent3">
                    <a:lumMod val="60000"/>
                    <a:lumOff val="40000"/>
                  </a:schemeClr>
                </a:solidFill>
              </a:rPr>
              <a:t>ΜΕΤΑΦΡΑΣΜΕΝΟ ΒΙΒΛΙΟ ΤΟΥ ΤΖΕΙΜΣΟΝ </a:t>
            </a:r>
            <a:r>
              <a:rPr lang="el-GR" sz="2000" dirty="0" smtClean="0"/>
              <a:t>:</a:t>
            </a:r>
            <a:br>
              <a:rPr lang="el-GR" sz="2000" dirty="0" smtClean="0"/>
            </a:br>
            <a:r>
              <a:rPr lang="el-GR" sz="1800" dirty="0" smtClean="0">
                <a:hlinkClick r:id="rId2" tooltip="Οι αρχαιολογίες του μέλλοντος Η επιθυμία που λέγεται ουτοπία και άλλες επιστημονικές φαντασίες"/>
              </a:rPr>
              <a:t>Οι </a:t>
            </a:r>
            <a:r>
              <a:rPr lang="el-GR" sz="1800" dirty="0">
                <a:hlinkClick r:id="rId2" tooltip="Οι αρχαιολογίες του μέλλοντος Η επιθυμία που λέγεται ουτοπία και άλλες επιστημονικές φαντασίες"/>
              </a:rPr>
              <a:t>αρχαιολογίες </a:t>
            </a:r>
            <a:r>
              <a:rPr lang="el-GR" sz="1800" dirty="0" smtClean="0">
                <a:hlinkClick r:id="rId2" tooltip="Οι αρχαιολογίες του μέλλοντος Η επιθυμία που λέγεται ουτοπία και άλλες επιστημονικές φαντασίες"/>
              </a:rPr>
              <a:t>του </a:t>
            </a:r>
            <a:r>
              <a:rPr lang="el-GR" sz="1800" dirty="0" smtClean="0">
                <a:hlinkClick r:id="rId2" tooltip="Οι αρχαιολογίες του μέλλοντος Η επιθυμία που λέγεται ουτοπία και άλλες επιστημονικές φαντασίες"/>
              </a:rPr>
              <a:t>μέλλοντος</a:t>
            </a:r>
            <a:br>
              <a:rPr lang="el-GR" sz="1800" dirty="0" smtClean="0">
                <a:hlinkClick r:id="rId2" tooltip="Οι αρχαιολογίες του μέλλοντος Η επιθυμία που λέγεται ουτοπία και άλλες επιστημονικές φαντασίες"/>
              </a:rPr>
            </a:br>
            <a:r>
              <a:rPr lang="el-GR" sz="1800" dirty="0" smtClean="0">
                <a:hlinkClick r:id="rId2" tooltip="Οι αρχαιολογίες του μέλλοντος Η επιθυμία που λέγεται ουτοπία και άλλες επιστημονικές φαντασίες"/>
              </a:rPr>
              <a:t> </a:t>
            </a:r>
            <a:r>
              <a:rPr lang="el-GR" sz="1800" dirty="0">
                <a:hlinkClick r:id="rId2" tooltip="Οι αρχαιολογίες του μέλλοντος Η επιθυμία που λέγεται ουτοπία και άλλες επιστημονικές φαντασίες"/>
              </a:rPr>
              <a:t>Η επιθυμία που λέγεται ουτοπία και άλλες επιστημονικές φαντασίες</a:t>
            </a:r>
            <a:endParaRPr lang="el-GR" sz="2000" dirty="0"/>
          </a:p>
        </p:txBody>
      </p:sp>
      <p:pic>
        <p:nvPicPr>
          <p:cNvPr id="4" name="3 - Θέση περιεχομένου" descr="images.jpg"/>
          <p:cNvPicPr>
            <a:picLocks noGrp="1" noChangeAspect="1"/>
          </p:cNvPicPr>
          <p:nvPr>
            <p:ph idx="1"/>
          </p:nvPr>
        </p:nvPicPr>
        <p:blipFill>
          <a:blip r:embed="rId3"/>
          <a:stretch>
            <a:fillRect/>
          </a:stretch>
        </p:blipFill>
        <p:spPr>
          <a:xfrm>
            <a:off x="3071802" y="3143248"/>
            <a:ext cx="2284593" cy="338295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96974"/>
          </a:xfrm>
        </p:spPr>
        <p:txBody>
          <a:bodyPr>
            <a:normAutofit fontScale="90000"/>
          </a:bodyPr>
          <a:lstStyle/>
          <a:p>
            <a:r>
              <a:rPr lang="el-GR" sz="2000" dirty="0" smtClean="0">
                <a:solidFill>
                  <a:schemeClr val="accent3">
                    <a:lumMod val="60000"/>
                    <a:lumOff val="40000"/>
                  </a:schemeClr>
                </a:solidFill>
              </a:rPr>
              <a:t>ΠΡΟΤΕΙΝΟΜΕΝΟ ΒΙΒΛΙΟ</a:t>
            </a:r>
            <a:r>
              <a:rPr lang="el-GR" sz="2000" dirty="0" smtClean="0"/>
              <a:t>: </a:t>
            </a:r>
            <a:br>
              <a:rPr lang="el-GR" sz="2000" dirty="0" smtClean="0"/>
            </a:br>
            <a:r>
              <a:rPr lang="en-US" sz="2000" dirty="0" smtClean="0"/>
              <a:t>CHRIS </a:t>
            </a:r>
            <a:r>
              <a:rPr lang="en-US" sz="2000" dirty="0" smtClean="0"/>
              <a:t>MEIGH-ANDREWS</a:t>
            </a:r>
            <a:br>
              <a:rPr lang="en-US" sz="2000" dirty="0" smtClean="0"/>
            </a:br>
            <a:r>
              <a:rPr lang="en-US" sz="2000" dirty="0" smtClean="0"/>
              <a:t>A HISTORY OF VIDEO ART</a:t>
            </a:r>
            <a:br>
              <a:rPr lang="en-US" sz="2000" dirty="0" smtClean="0"/>
            </a:br>
            <a:r>
              <a:rPr lang="en-US" sz="2000" dirty="0" smtClean="0"/>
              <a:t>THE DEVELOPMENT OF </a:t>
            </a:r>
            <a:r>
              <a:rPr lang="en-US" sz="2000" dirty="0" smtClean="0"/>
              <a:t>FORM </a:t>
            </a:r>
            <a:r>
              <a:rPr lang="en-US" sz="2000" dirty="0" smtClean="0"/>
              <a:t>AND FUNCTION, BERG, </a:t>
            </a:r>
            <a:r>
              <a:rPr lang="en-US" sz="2000" dirty="0" smtClean="0"/>
              <a:t>2006</a:t>
            </a:r>
            <a:r>
              <a:rPr lang="el-GR" sz="2000" dirty="0" smtClean="0"/>
              <a:t/>
            </a:r>
            <a:br>
              <a:rPr lang="el-GR" sz="2000" dirty="0" smtClean="0"/>
            </a:br>
            <a:r>
              <a:rPr lang="el-GR" sz="2000" dirty="0" smtClean="0"/>
              <a:t>(</a:t>
            </a:r>
            <a:r>
              <a:rPr lang="el-GR" sz="1600" i="1" dirty="0" smtClean="0">
                <a:solidFill>
                  <a:schemeClr val="accent3">
                    <a:lumMod val="60000"/>
                    <a:lumOff val="40000"/>
                  </a:schemeClr>
                </a:solidFill>
              </a:rPr>
              <a:t>Σταχυολόγηση κεντρικών σημείων για τη Βίντεο Εγκατάσταση σε ελεύθερη μετάφραση)</a:t>
            </a:r>
            <a:endParaRPr lang="el-GR" sz="1600" i="1" dirty="0">
              <a:solidFill>
                <a:schemeClr val="accent3">
                  <a:lumMod val="60000"/>
                  <a:lumOff val="40000"/>
                </a:schemeClr>
              </a:solidFill>
            </a:endParaRPr>
          </a:p>
        </p:txBody>
      </p:sp>
      <p:sp>
        <p:nvSpPr>
          <p:cNvPr id="3" name="2 - Θέση περιεχομένου"/>
          <p:cNvSpPr>
            <a:spLocks noGrp="1"/>
          </p:cNvSpPr>
          <p:nvPr>
            <p:ph idx="1"/>
          </p:nvPr>
        </p:nvSpPr>
        <p:spPr>
          <a:xfrm>
            <a:off x="457200" y="2143116"/>
            <a:ext cx="8229600" cy="4500594"/>
          </a:xfrm>
        </p:spPr>
        <p:txBody>
          <a:bodyPr>
            <a:normAutofit/>
          </a:bodyPr>
          <a:lstStyle/>
          <a:p>
            <a:r>
              <a:rPr lang="el-GR" sz="1400" dirty="0" smtClean="0"/>
              <a:t>Οι εγκαταστάσεις είναι από τη φύση τους μη μόνιμες και εφήμερες και ποτέ εντελώς </a:t>
            </a:r>
            <a:r>
              <a:rPr lang="el-GR" sz="1400" dirty="0" err="1" smtClean="0"/>
              <a:t>απεξαρτημένες</a:t>
            </a:r>
            <a:r>
              <a:rPr lang="el-GR" sz="1400" dirty="0" smtClean="0"/>
              <a:t> από την αρχική τοποθεσία τους. Ο χώρος της γκαλερί είναι απλώς το έδαφος για την εγκατάσταση – οι κατασκευές πρέπει να ιδωθούν/βιωθούν απευθείας από τη φυσική παρουσία  και δράση του θεατή.</a:t>
            </a:r>
          </a:p>
          <a:p>
            <a:r>
              <a:rPr lang="el-GR" sz="1400" dirty="0" smtClean="0"/>
              <a:t>Ο καλλιτέχνης απουσιάζει εσκεμμένα κι αφήνει το θεατή να «κάνει τη δουλειά».</a:t>
            </a:r>
          </a:p>
          <a:p>
            <a:r>
              <a:rPr lang="el-GR" sz="1400" dirty="0" smtClean="0"/>
              <a:t>Η βίντεο εγκατάσταση είναι εμφατικά μη </a:t>
            </a:r>
            <a:r>
              <a:rPr lang="el-GR" sz="1400" dirty="0" err="1" smtClean="0"/>
              <a:t>προσκηνιακή</a:t>
            </a:r>
            <a:r>
              <a:rPr lang="el-GR" sz="1400" dirty="0" smtClean="0"/>
              <a:t> τέχνη και ένα μη-προϊόν.</a:t>
            </a:r>
          </a:p>
          <a:p>
            <a:r>
              <a:rPr lang="el-GR" sz="1400" dirty="0" smtClean="0"/>
              <a:t>Η οπτικοακουστική εμπειρία μιας βίντεο εγκατάστασης που απαιτεί κιναισθησία (αφή, κίνηση, δράση, αισθητηριακή διέγερση) είναι μια διαδικασία μάθησης όχι μόνο μέσω του νου αλλά του ίδιου του σώματος.</a:t>
            </a:r>
            <a:endParaRPr lang="en-US" sz="1400" dirty="0" smtClean="0"/>
          </a:p>
          <a:p>
            <a:r>
              <a:rPr lang="el-GR" sz="1400" dirty="0" smtClean="0"/>
              <a:t>Παρόλο που κάθε εγκατάσταση είναι </a:t>
            </a:r>
            <a:r>
              <a:rPr lang="el-GR" sz="1400" dirty="0" err="1" smtClean="0"/>
              <a:t>διαδραστική</a:t>
            </a:r>
            <a:r>
              <a:rPr lang="el-GR" sz="1400" dirty="0" smtClean="0"/>
              <a:t> (ο θεατής έχει να διαχειριστεί μια αφήγηση), η </a:t>
            </a:r>
            <a:r>
              <a:rPr lang="en-US" sz="1400" dirty="0" smtClean="0"/>
              <a:t>site-specific </a:t>
            </a:r>
            <a:r>
              <a:rPr lang="el-GR" sz="1400" dirty="0" smtClean="0"/>
              <a:t>εγκατάσταση εξαρτάται σε μεγάλο βαθμό από το χώρο τον ίδιο που αφορά. </a:t>
            </a:r>
            <a:r>
              <a:rPr lang="el-GR" sz="1400" u="sng" dirty="0" smtClean="0"/>
              <a:t>Αν τα ίδια αντικείμενα ήταν τοποθετημένα με τον ίδιο τρόπο σε άλλο χώρο θα </a:t>
            </a:r>
            <a:r>
              <a:rPr lang="el-GR" sz="1400" u="sng" dirty="0" smtClean="0"/>
              <a:t>συγκροτούσαν  </a:t>
            </a:r>
            <a:r>
              <a:rPr lang="el-GR" sz="1400" u="sng" dirty="0" smtClean="0"/>
              <a:t>μια διαφορετική δουλειά(;)</a:t>
            </a:r>
          </a:p>
          <a:p>
            <a:r>
              <a:rPr lang="el-GR" sz="1400" dirty="0" smtClean="0"/>
              <a:t>Χαρακτηριστικά της </a:t>
            </a:r>
            <a:r>
              <a:rPr lang="en-US" sz="1400" dirty="0" smtClean="0"/>
              <a:t>site-specific </a:t>
            </a:r>
            <a:r>
              <a:rPr lang="el-GR" sz="1400" dirty="0" smtClean="0"/>
              <a:t>εγκατάστασης είναι η θέση της εισόδου ή από πού έρχονται οι θεατές, οι διαστάσεις του χώρου, τα επίπεδα φωτός, το  είδος του χώρου, η κανονική του λειτουργία κλπ.</a:t>
            </a:r>
          </a:p>
          <a:p>
            <a:r>
              <a:rPr lang="el-GR" sz="1400" dirty="0" smtClean="0"/>
              <a:t>Σε αντίθεση με τις προηγούμενες δεκαετίες των πρώιμων εγκαταστάσεων, τώρα οι </a:t>
            </a:r>
            <a:r>
              <a:rPr lang="el-GR" sz="1400" dirty="0" err="1" smtClean="0"/>
              <a:t>πολυκάναλες</a:t>
            </a:r>
            <a:r>
              <a:rPr lang="el-GR" sz="1400" dirty="0" smtClean="0"/>
              <a:t> προβολές απαιτούν κι άλλα στοιχεία που πρέπει να ληφθούν υπόψη: η σειρά τοποθέτησης των μερών της εγκατάστασης, η προέλευση του ήχου, η σχέση μεταξύ των μερών, η γωνία θέασης, τα κενά μεταξύ των μερών και τι ρόλο παίζουν κ.ά.</a:t>
            </a:r>
            <a:endParaRPr lang="el-G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654164"/>
          </a:xfrm>
        </p:spPr>
        <p:txBody>
          <a:bodyPr>
            <a:normAutofit fontScale="90000"/>
          </a:bodyPr>
          <a:lstStyle/>
          <a:p>
            <a:r>
              <a:rPr lang="en-US" sz="2000" dirty="0" smtClean="0"/>
              <a:t>BERYL KOROT, </a:t>
            </a:r>
            <a:br>
              <a:rPr lang="en-US" sz="2000" dirty="0" smtClean="0"/>
            </a:br>
            <a:r>
              <a:rPr lang="en-US" sz="2000" dirty="0" smtClean="0"/>
              <a:t>DACHAU, 1974</a:t>
            </a:r>
            <a:br>
              <a:rPr lang="en-US" sz="2000" dirty="0" smtClean="0"/>
            </a:br>
            <a:r>
              <a:rPr lang="en-US" sz="2000" dirty="0" smtClean="0">
                <a:hlinkClick r:id="rId2"/>
              </a:rPr>
              <a:t>https://www.youtube.com/watch?v=UWMbLK1awLI&amp;ab_channel=Art21</a:t>
            </a:r>
            <a:r>
              <a:rPr lang="en-US" sz="2000" dirty="0" smtClean="0"/>
              <a:t/>
            </a:r>
            <a:br>
              <a:rPr lang="en-US" sz="2000" dirty="0" smtClean="0"/>
            </a:br>
            <a:r>
              <a:rPr lang="el-GR" sz="2000" dirty="0" smtClean="0"/>
              <a:t>προτεινόμενα να ιδωθούν και τα 24’, μετωπική θέαση, κανάλια 1-3 και 2-4</a:t>
            </a:r>
            <a:r>
              <a:rPr lang="en-US" sz="2000" dirty="0" smtClean="0"/>
              <a:t/>
            </a:r>
            <a:br>
              <a:rPr lang="en-US" sz="2000" dirty="0" smtClean="0"/>
            </a:br>
            <a:r>
              <a:rPr lang="en-US" sz="2000" dirty="0" smtClean="0"/>
              <a:t> "Text and Commentary," 1976-1977</a:t>
            </a:r>
            <a:r>
              <a:rPr lang="en-US" sz="2000" dirty="0" smtClean="0">
                <a:hlinkClick r:id="rId3"/>
              </a:rPr>
              <a:t/>
            </a:r>
            <a:br>
              <a:rPr lang="en-US" sz="2000" dirty="0" smtClean="0">
                <a:hlinkClick r:id="rId3"/>
              </a:rPr>
            </a:br>
            <a:r>
              <a:rPr lang="en-US" sz="2000" dirty="0" smtClean="0">
                <a:hlinkClick r:id="rId3"/>
              </a:rPr>
              <a:t>https://vimeopro.com/bitforms/korot/video/38061220</a:t>
            </a:r>
            <a:r>
              <a:rPr lang="en-US" sz="2000" dirty="0" smtClean="0"/>
              <a:t/>
            </a:r>
            <a:br>
              <a:rPr lang="en-US" sz="2000" dirty="0" smtClean="0"/>
            </a:br>
            <a:endParaRPr lang="el-GR" sz="2000" dirty="0"/>
          </a:p>
        </p:txBody>
      </p:sp>
      <p:pic>
        <p:nvPicPr>
          <p:cNvPr id="4" name="3 - Θέση περιεχομένου" descr="αρχείο λήψης.jpg"/>
          <p:cNvPicPr>
            <a:picLocks noGrp="1" noChangeAspect="1"/>
          </p:cNvPicPr>
          <p:nvPr>
            <p:ph idx="1"/>
          </p:nvPr>
        </p:nvPicPr>
        <p:blipFill>
          <a:blip r:embed="rId4"/>
          <a:stretch>
            <a:fillRect/>
          </a:stretch>
        </p:blipFill>
        <p:spPr>
          <a:xfrm>
            <a:off x="2143108" y="2032475"/>
            <a:ext cx="4857783" cy="47933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000" dirty="0" smtClean="0"/>
              <a:t>STUDIO AZZURO, VIDEO ENVIRONMENT: </a:t>
            </a:r>
            <a:br>
              <a:rPr lang="en-US" sz="2000" dirty="0" smtClean="0"/>
            </a:br>
            <a:r>
              <a:rPr lang="en-US" sz="2000" dirty="0" smtClean="0"/>
              <a:t>IL NUOTATORE, 1984</a:t>
            </a:r>
            <a:br>
              <a:rPr lang="en-US" sz="2000" dirty="0" smtClean="0"/>
            </a:br>
            <a:r>
              <a:rPr lang="en-US" sz="2000" dirty="0" smtClean="0">
                <a:hlinkClick r:id="rId2"/>
              </a:rPr>
              <a:t>https://youtu.be/xn6stTGqYEM</a:t>
            </a:r>
            <a:endParaRPr lang="el-GR" sz="2000" dirty="0"/>
          </a:p>
        </p:txBody>
      </p:sp>
      <p:pic>
        <p:nvPicPr>
          <p:cNvPr id="4" name="3 - Θέση περιεχομένου" descr="Il_nuotatore_02.jpg"/>
          <p:cNvPicPr>
            <a:picLocks noGrp="1" noChangeAspect="1"/>
          </p:cNvPicPr>
          <p:nvPr>
            <p:ph idx="1"/>
          </p:nvPr>
        </p:nvPicPr>
        <p:blipFill>
          <a:blip r:embed="rId3"/>
          <a:stretch>
            <a:fillRect/>
          </a:stretch>
        </p:blipFill>
        <p:spPr>
          <a:xfrm>
            <a:off x="12981" y="2643124"/>
            <a:ext cx="9155691" cy="271470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000" dirty="0" smtClean="0">
                <a:hlinkClick r:id="rId2"/>
              </a:rPr>
              <a:t>https://vimeo.com/159332522?embedded=true&amp;source=vimeo_logo&amp;owner=6740689</a:t>
            </a:r>
            <a:r>
              <a:rPr lang="el-GR" sz="2000" dirty="0" smtClean="0"/>
              <a:t/>
            </a:r>
            <a:br>
              <a:rPr lang="el-GR" sz="2000" dirty="0" smtClean="0"/>
            </a:br>
            <a:endParaRPr lang="el-GR" sz="2000" dirty="0"/>
          </a:p>
        </p:txBody>
      </p:sp>
      <p:sp>
        <p:nvSpPr>
          <p:cNvPr id="3" name="2 - Θέση περιεχομένου"/>
          <p:cNvSpPr>
            <a:spLocks noGrp="1"/>
          </p:cNvSpPr>
          <p:nvPr>
            <p:ph idx="1"/>
          </p:nvPr>
        </p:nvSpPr>
        <p:spPr>
          <a:xfrm>
            <a:off x="457200" y="1071546"/>
            <a:ext cx="8229600" cy="5054617"/>
          </a:xfrm>
        </p:spPr>
        <p:txBody>
          <a:bodyPr>
            <a:normAutofit/>
          </a:bodyPr>
          <a:lstStyle/>
          <a:p>
            <a:r>
              <a:rPr lang="en-US" sz="1800" i="1" dirty="0"/>
              <a:t>Open Urban Television</a:t>
            </a:r>
            <a:r>
              <a:rPr lang="en-US" sz="1800" dirty="0"/>
              <a:t>. Developed in 2015 by the collective </a:t>
            </a:r>
            <a:r>
              <a:rPr lang="en-US" sz="1800" u="sng" dirty="0">
                <a:hlinkClick r:id="rId3"/>
              </a:rPr>
              <a:t>JARD</a:t>
            </a:r>
            <a:r>
              <a:rPr lang="en-US" sz="1800" dirty="0"/>
              <a:t>, the installation connects in real-time with CCTV’s across Madrid’s public spaces and puts images in an open circuit. People can activate the city’s wall screens and share instantaneous information with their fellow citizens, like the recording of protests or any other urban life momentum</a:t>
            </a:r>
            <a:r>
              <a:rPr lang="en-US" sz="1800" dirty="0" smtClean="0"/>
              <a:t>.</a:t>
            </a:r>
          </a:p>
          <a:p>
            <a:endParaRPr lang="el-GR" sz="1800" dirty="0"/>
          </a:p>
        </p:txBody>
      </p:sp>
      <p:pic>
        <p:nvPicPr>
          <p:cNvPr id="4" name="3 - Εικόνα" descr="open urban television.jpg"/>
          <p:cNvPicPr>
            <a:picLocks noChangeAspect="1"/>
          </p:cNvPicPr>
          <p:nvPr/>
        </p:nvPicPr>
        <p:blipFill>
          <a:blip r:embed="rId4"/>
          <a:stretch>
            <a:fillRect/>
          </a:stretch>
        </p:blipFill>
        <p:spPr>
          <a:xfrm>
            <a:off x="85741" y="2928934"/>
            <a:ext cx="8915415" cy="37147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939916"/>
          </a:xfrm>
        </p:spPr>
        <p:txBody>
          <a:bodyPr>
            <a:normAutofit fontScale="90000"/>
          </a:bodyPr>
          <a:lstStyle/>
          <a:p>
            <a:r>
              <a:rPr lang="en-US" sz="2000" dirty="0" smtClean="0"/>
              <a:t>REFIC ANADOL , MAPPING PROJECTION </a:t>
            </a:r>
            <a:r>
              <a:rPr lang="el-GR" sz="2000" dirty="0" smtClean="0"/>
              <a:t> ΣΤΟ </a:t>
            </a:r>
            <a:r>
              <a:rPr lang="en-US" sz="2000" dirty="0" smtClean="0"/>
              <a:t>WALT DISNEY CONCERT HALL</a:t>
            </a:r>
            <a:r>
              <a:rPr lang="el-GR" sz="2000" dirty="0" smtClean="0"/>
              <a:t>, 2018</a:t>
            </a:r>
            <a:br>
              <a:rPr lang="el-GR" sz="2000" dirty="0" smtClean="0"/>
            </a:br>
            <a:r>
              <a:rPr lang="en-US" sz="2000" dirty="0" smtClean="0">
                <a:hlinkClick r:id="rId2"/>
              </a:rPr>
              <a:t>https://www.youtube.com/watch?v=FKfCrChDWpY&amp;ab_channel=LAPhil</a:t>
            </a:r>
            <a:r>
              <a:rPr lang="el-GR" sz="2000" dirty="0" smtClean="0"/>
              <a:t/>
            </a:r>
            <a:br>
              <a:rPr lang="el-GR" sz="2000" dirty="0" smtClean="0"/>
            </a:br>
            <a:r>
              <a:rPr lang="el-GR" sz="2000" dirty="0" smtClean="0"/>
              <a:t>Αρχεία από την Φιλαρμονική του Λος </a:t>
            </a:r>
            <a:r>
              <a:rPr lang="el-GR" sz="2000" dirty="0" err="1" smtClean="0"/>
              <a:t>Άντζελες</a:t>
            </a:r>
            <a:r>
              <a:rPr lang="el-GR" sz="2000" dirty="0" smtClean="0"/>
              <a:t> και επεξεργασία </a:t>
            </a:r>
            <a:r>
              <a:rPr lang="en-US" sz="2000" dirty="0" smtClean="0"/>
              <a:t>A.I.  </a:t>
            </a:r>
            <a:r>
              <a:rPr lang="el-GR" sz="2000" dirty="0" smtClean="0"/>
              <a:t>Στο κτίριο του </a:t>
            </a:r>
            <a:r>
              <a:rPr lang="en-US" sz="2000" dirty="0" smtClean="0"/>
              <a:t>Frank </a:t>
            </a:r>
            <a:r>
              <a:rPr lang="en-US" sz="2000" dirty="0" err="1" smtClean="0"/>
              <a:t>Gerhy</a:t>
            </a:r>
            <a:r>
              <a:rPr lang="el-GR" sz="2000" dirty="0" smtClean="0"/>
              <a:t/>
            </a:r>
            <a:br>
              <a:rPr lang="el-GR" sz="2000" dirty="0" smtClean="0"/>
            </a:br>
            <a:r>
              <a:rPr lang="en-US" sz="2000" dirty="0" smtClean="0"/>
              <a:t>https://refikanadol.com/works/virtual-depictions-san-francisco/</a:t>
            </a:r>
            <a:r>
              <a:rPr lang="el-GR" sz="2000" dirty="0" smtClean="0"/>
              <a:t/>
            </a:r>
            <a:br>
              <a:rPr lang="el-GR" sz="2000" dirty="0" smtClean="0"/>
            </a:br>
            <a:r>
              <a:rPr lang="el-GR" sz="2000" dirty="0" smtClean="0"/>
              <a:t/>
            </a:r>
            <a:br>
              <a:rPr lang="el-GR" sz="2000" dirty="0" smtClean="0"/>
            </a:br>
            <a:endParaRPr lang="el-GR" sz="2000" dirty="0"/>
          </a:p>
        </p:txBody>
      </p:sp>
      <p:pic>
        <p:nvPicPr>
          <p:cNvPr id="4" name="3 - Θέση περιεχομένου" descr="refik anadol.jpg"/>
          <p:cNvPicPr>
            <a:picLocks noGrp="1" noChangeAspect="1"/>
          </p:cNvPicPr>
          <p:nvPr>
            <p:ph idx="1"/>
          </p:nvPr>
        </p:nvPicPr>
        <p:blipFill>
          <a:blip r:embed="rId3" cstate="print"/>
          <a:stretch>
            <a:fillRect/>
          </a:stretch>
        </p:blipFill>
        <p:spPr>
          <a:xfrm>
            <a:off x="285720" y="2033387"/>
            <a:ext cx="8584721" cy="4824613"/>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319</Words>
  <Application>Microsoft Office PowerPoint</Application>
  <PresentationFormat>Προβολή στην οθόνη (4:3)</PresentationFormat>
  <Paragraphs>16</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SITE SPECIFIC</vt:lpstr>
      <vt:lpstr>Shana Moulton, Whispering Pines 10 https://vimeo.com/13714652?embedded=true&amp;source=vimeo_logo&amp;owner=1354620 Το Whispering Pines 10  είναι μια όπερα γραμμένη από τη Σάνα Μούλτον και τον Νικ Χάλετ. Πραγματοποιήθηκε σε multimedia περιβάλλον με 3 κανάλια βίντεο, live animation, καθημερινά αντικείμενα  που μετατρέπονται σε τεχνολογικά και πρωτότυπη ηλεκτρονική μουσική. </vt:lpstr>
      <vt:lpstr>ΠΡΟΤΕΙΝΟΜΕΝΟ ΒΙΒΛΙΟ: FREDERIC JAMESON, POST MODERNISM AND UTOPIA-POST UTOPIA:CONFIGURATIONS OF NATURE AND CULTURE IN RECENT SCULPTURE, MIT PRESS, 1988 ΜΕΤΑΦΡΑΣΜΕΝΟ ΒΙΒΛΙΟ ΤΟΥ ΤΖΕΙΜΣΟΝ : Οι αρχαιολογίες του μέλλοντος  Η επιθυμία που λέγεται ουτοπία και άλλες επιστημονικές φαντασίες</vt:lpstr>
      <vt:lpstr>ΠΡΟΤΕΙΝΟΜΕΝΟ ΒΙΒΛΙΟ:  CHRIS MEIGH-ANDREWS A HISTORY OF VIDEO ART THE DEVELOPMENT OF FORM AND FUNCTION, BERG, 2006 (Σταχυολόγηση κεντρικών σημείων για τη Βίντεο Εγκατάσταση σε ελεύθερη μετάφραση)</vt:lpstr>
      <vt:lpstr>BERYL KOROT,  DACHAU, 1974 https://www.youtube.com/watch?v=UWMbLK1awLI&amp;ab_channel=Art21 προτεινόμενα να ιδωθούν και τα 24’, μετωπική θέαση, κανάλια 1-3 και 2-4  "Text and Commentary," 1976-1977 https://vimeopro.com/bitforms/korot/video/38061220 </vt:lpstr>
      <vt:lpstr>STUDIO AZZURO, VIDEO ENVIRONMENT:  IL NUOTATORE, 1984 https://youtu.be/xn6stTGqYEM</vt:lpstr>
      <vt:lpstr>https://vimeo.com/159332522?embedded=true&amp;source=vimeo_logo&amp;owner=6740689 </vt:lpstr>
      <vt:lpstr>REFIC ANADOL , MAPPING PROJECTION  ΣΤΟ WALT DISNEY CONCERT HALL, 2018 https://www.youtube.com/watch?v=FKfCrChDWpY&amp;ab_channel=LAPhil Αρχεία από την Φιλαρμονική του Λος Άντζελες και επεξεργασία A.I.  Στο κτίριο του Frank Gerhy https://refikanadol.com/works/virtual-depictions-san-francisco/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SPECIFIC</dc:title>
  <dc:creator>User</dc:creator>
  <cp:lastModifiedBy>User</cp:lastModifiedBy>
  <cp:revision>15</cp:revision>
  <dcterms:created xsi:type="dcterms:W3CDTF">2022-01-10T16:29:51Z</dcterms:created>
  <dcterms:modified xsi:type="dcterms:W3CDTF">2022-01-15T14:16:45Z</dcterms:modified>
</cp:coreProperties>
</file>