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77" r:id="rId2"/>
    <p:sldId id="278" r:id="rId3"/>
    <p:sldId id="256" r:id="rId4"/>
    <p:sldId id="260" r:id="rId5"/>
    <p:sldId id="261" r:id="rId6"/>
    <p:sldId id="263" r:id="rId7"/>
    <p:sldId id="264" r:id="rId8"/>
    <p:sldId id="265" r:id="rId9"/>
    <p:sldId id="279" r:id="rId10"/>
    <p:sldId id="284" r:id="rId11"/>
    <p:sldId id="283" r:id="rId12"/>
    <p:sldId id="285" r:id="rId13"/>
    <p:sldId id="280" r:id="rId14"/>
    <p:sldId id="282" r:id="rId15"/>
    <p:sldId id="281" r:id="rId16"/>
    <p:sldId id="288" r:id="rId17"/>
    <p:sldId id="268" r:id="rId18"/>
    <p:sldId id="286" r:id="rId19"/>
    <p:sldId id="287" r:id="rId20"/>
    <p:sldId id="289" r:id="rId21"/>
    <p:sldId id="290" r:id="rId22"/>
    <p:sldId id="291" r:id="rId23"/>
    <p:sldId id="292" r:id="rId24"/>
    <p:sldId id="269" r:id="rId25"/>
    <p:sldId id="276" r:id="rId26"/>
    <p:sldId id="270" r:id="rId27"/>
    <p:sldId id="271" r:id="rId28"/>
    <p:sldId id="272" r:id="rId29"/>
    <p:sldId id="273" r:id="rId30"/>
    <p:sldId id="274" r:id="rId31"/>
    <p:sldId id="275" r:id="rId32"/>
    <p:sldId id="296" r:id="rId33"/>
    <p:sldId id="316" r:id="rId34"/>
    <p:sldId id="317" r:id="rId35"/>
    <p:sldId id="318" r:id="rId36"/>
    <p:sldId id="319" r:id="rId37"/>
    <p:sldId id="321" r:id="rId38"/>
    <p:sldId id="320" r:id="rId39"/>
    <p:sldId id="293" r:id="rId40"/>
    <p:sldId id="299" r:id="rId41"/>
    <p:sldId id="301" r:id="rId42"/>
    <p:sldId id="303" r:id="rId43"/>
    <p:sldId id="304" r:id="rId44"/>
    <p:sldId id="305" r:id="rId45"/>
    <p:sldId id="302" r:id="rId46"/>
    <p:sldId id="322" r:id="rId47"/>
    <p:sldId id="306" r:id="rId48"/>
    <p:sldId id="326" r:id="rId49"/>
    <p:sldId id="328" r:id="rId50"/>
    <p:sldId id="327" r:id="rId51"/>
    <p:sldId id="307" r:id="rId52"/>
    <p:sldId id="308" r:id="rId53"/>
    <p:sldId id="311" r:id="rId54"/>
    <p:sldId id="310" r:id="rId55"/>
    <p:sldId id="312" r:id="rId56"/>
    <p:sldId id="313" r:id="rId57"/>
    <p:sldId id="314" r:id="rId58"/>
    <p:sldId id="315" r:id="rId59"/>
    <p:sldId id="325" r:id="rId60"/>
    <p:sldId id="344" r:id="rId61"/>
    <p:sldId id="350" r:id="rId62"/>
    <p:sldId id="349" r:id="rId63"/>
    <p:sldId id="348" r:id="rId64"/>
    <p:sldId id="345" r:id="rId65"/>
    <p:sldId id="351" r:id="rId66"/>
    <p:sldId id="346" r:id="rId67"/>
    <p:sldId id="352" r:id="rId68"/>
    <p:sldId id="347" r:id="rId69"/>
    <p:sldId id="353" r:id="rId70"/>
    <p:sldId id="354" r:id="rId71"/>
    <p:sldId id="329" r:id="rId72"/>
    <p:sldId id="334" r:id="rId73"/>
    <p:sldId id="332" r:id="rId74"/>
    <p:sldId id="331" r:id="rId75"/>
    <p:sldId id="333" r:id="rId76"/>
    <p:sldId id="335" r:id="rId77"/>
    <p:sldId id="342" r:id="rId78"/>
    <p:sldId id="336" r:id="rId79"/>
    <p:sldId id="337" r:id="rId80"/>
    <p:sldId id="338" r:id="rId81"/>
    <p:sldId id="339" r:id="rId82"/>
    <p:sldId id="340" r:id="rId83"/>
    <p:sldId id="341" r:id="rId84"/>
    <p:sldId id="343" r:id="rId85"/>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540" y="3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l-GR"/>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l-GR"/>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l-G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ECFE856F-CF74-4604-894B-B0586EBD42FE}" type="slidenum">
              <a:rPr lang="el-G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4AA024D6-BCA0-4B34-86F3-ACE0540EA014}" type="slidenum">
              <a:rPr lang="el-GR" altLang="en-US"/>
              <a:pPr/>
              <a:t>4</a:t>
            </a:fld>
            <a:endParaRPr lang="el-GR" altLang="en-US"/>
          </a:p>
        </p:txBody>
      </p:sp>
      <p:sp>
        <p:nvSpPr>
          <p:cNvPr id="7171" name="Rectangle 2"/>
          <p:cNvSpPr>
            <a:spLocks noGrp="1" noRot="1" noChangeAspect="1" noChangeArrowheads="1" noTextEdit="1"/>
          </p:cNvSpPr>
          <p:nvPr>
            <p:ph type="sldImg"/>
          </p:nvPr>
        </p:nvSpPr>
        <p:spPr>
          <a:xfrm>
            <a:off x="1143000" y="695325"/>
            <a:ext cx="4572000" cy="3429000"/>
          </a:xfrm>
          <a:ln/>
        </p:spPr>
      </p:sp>
      <p:sp>
        <p:nvSpPr>
          <p:cNvPr id="7172"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miter lim="800000"/>
            <a:headEnd/>
            <a:tailEnd/>
          </a:ln>
        </p:spPr>
        <p:txBody>
          <a:bodyPr/>
          <a:lstStyle/>
          <a:p>
            <a:fld id="{9BB972D0-A601-4EAB-8EE2-DA5C9E759FB1}" type="slidenum">
              <a:rPr lang="el-GR" altLang="en-US"/>
              <a:pPr/>
              <a:t>25</a:t>
            </a:fld>
            <a:endParaRPr lang="el-GR" altLang="en-US"/>
          </a:p>
        </p:txBody>
      </p:sp>
      <p:sp>
        <p:nvSpPr>
          <p:cNvPr id="37891" name="Rectangle 2"/>
          <p:cNvSpPr>
            <a:spLocks noGrp="1" noRot="1" noChangeAspect="1" noChangeArrowheads="1" noTextEdit="1"/>
          </p:cNvSpPr>
          <p:nvPr>
            <p:ph type="sldImg"/>
          </p:nvPr>
        </p:nvSpPr>
        <p:spPr>
          <a:xfrm>
            <a:off x="1143000" y="695325"/>
            <a:ext cx="4572000" cy="3429000"/>
          </a:xfrm>
          <a:ln/>
        </p:spPr>
      </p:sp>
      <p:sp>
        <p:nvSpPr>
          <p:cNvPr id="37892"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1AE3C605-C471-4754-81BD-AE5030E11289}" type="slidenum">
              <a:rPr lang="el-GR" altLang="en-US"/>
              <a:pPr/>
              <a:t>26</a:t>
            </a:fld>
            <a:endParaRPr lang="el-GR" altLang="en-US"/>
          </a:p>
        </p:txBody>
      </p:sp>
      <p:sp>
        <p:nvSpPr>
          <p:cNvPr id="39939" name="Rectangle 2"/>
          <p:cNvSpPr>
            <a:spLocks noGrp="1" noRot="1" noChangeAspect="1" noChangeArrowheads="1" noTextEdit="1"/>
          </p:cNvSpPr>
          <p:nvPr>
            <p:ph type="sldImg"/>
          </p:nvPr>
        </p:nvSpPr>
        <p:spPr>
          <a:xfrm>
            <a:off x="1143000" y="695325"/>
            <a:ext cx="4572000" cy="3429000"/>
          </a:xfrm>
          <a:ln/>
        </p:spPr>
      </p:sp>
      <p:sp>
        <p:nvSpPr>
          <p:cNvPr id="39940"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4CA1E597-D091-46E4-BE81-4D0267D2C841}" type="slidenum">
              <a:rPr lang="el-GR" altLang="en-US"/>
              <a:pPr/>
              <a:t>27</a:t>
            </a:fld>
            <a:endParaRPr lang="el-GR" altLang="en-US"/>
          </a:p>
        </p:txBody>
      </p:sp>
      <p:sp>
        <p:nvSpPr>
          <p:cNvPr id="41987" name="Rectangle 2"/>
          <p:cNvSpPr>
            <a:spLocks noGrp="1" noRot="1" noChangeAspect="1" noChangeArrowheads="1" noTextEdit="1"/>
          </p:cNvSpPr>
          <p:nvPr>
            <p:ph type="sldImg"/>
          </p:nvPr>
        </p:nvSpPr>
        <p:spPr>
          <a:xfrm>
            <a:off x="1143000" y="695325"/>
            <a:ext cx="4572000" cy="3429000"/>
          </a:xfrm>
          <a:ln/>
        </p:spPr>
      </p:sp>
      <p:sp>
        <p:nvSpPr>
          <p:cNvPr id="41988"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0DDFA989-43CD-432B-80A4-89D7A11DD484}" type="slidenum">
              <a:rPr lang="el-GR" altLang="en-US"/>
              <a:pPr/>
              <a:t>28</a:t>
            </a:fld>
            <a:endParaRPr lang="el-GR" altLang="en-US"/>
          </a:p>
        </p:txBody>
      </p:sp>
      <p:sp>
        <p:nvSpPr>
          <p:cNvPr id="44035" name="Rectangle 2"/>
          <p:cNvSpPr>
            <a:spLocks noGrp="1" noRot="1" noChangeAspect="1" noChangeArrowheads="1" noTextEdit="1"/>
          </p:cNvSpPr>
          <p:nvPr>
            <p:ph type="sldImg"/>
          </p:nvPr>
        </p:nvSpPr>
        <p:spPr>
          <a:xfrm>
            <a:off x="1143000" y="695325"/>
            <a:ext cx="4572000" cy="3429000"/>
          </a:xfrm>
          <a:ln/>
        </p:spPr>
      </p:sp>
      <p:sp>
        <p:nvSpPr>
          <p:cNvPr id="44036"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42D5358F-5CE3-4628-A762-DBF531BF9439}" type="slidenum">
              <a:rPr lang="el-GR" altLang="en-US"/>
              <a:pPr/>
              <a:t>29</a:t>
            </a:fld>
            <a:endParaRPr lang="el-GR" altLang="en-US"/>
          </a:p>
        </p:txBody>
      </p:sp>
      <p:sp>
        <p:nvSpPr>
          <p:cNvPr id="46083" name="Rectangle 2"/>
          <p:cNvSpPr>
            <a:spLocks noGrp="1" noRot="1" noChangeAspect="1" noChangeArrowheads="1" noTextEdit="1"/>
          </p:cNvSpPr>
          <p:nvPr>
            <p:ph type="sldImg"/>
          </p:nvPr>
        </p:nvSpPr>
        <p:spPr>
          <a:xfrm>
            <a:off x="1143000" y="695325"/>
            <a:ext cx="4572000" cy="3429000"/>
          </a:xfrm>
          <a:ln/>
        </p:spPr>
      </p:sp>
      <p:sp>
        <p:nvSpPr>
          <p:cNvPr id="46084"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14681239-7EA0-47F9-B146-72B89F85129D}" type="slidenum">
              <a:rPr lang="el-GR" altLang="en-US"/>
              <a:pPr/>
              <a:t>30</a:t>
            </a:fld>
            <a:endParaRPr lang="el-GR" altLang="en-US"/>
          </a:p>
        </p:txBody>
      </p:sp>
      <p:sp>
        <p:nvSpPr>
          <p:cNvPr id="48131" name="Rectangle 2"/>
          <p:cNvSpPr>
            <a:spLocks noGrp="1" noRot="1" noChangeAspect="1" noChangeArrowheads="1" noTextEdit="1"/>
          </p:cNvSpPr>
          <p:nvPr>
            <p:ph type="sldImg"/>
          </p:nvPr>
        </p:nvSpPr>
        <p:spPr>
          <a:xfrm>
            <a:off x="1143000" y="695325"/>
            <a:ext cx="4572000" cy="3429000"/>
          </a:xfrm>
          <a:ln/>
        </p:spPr>
      </p:sp>
      <p:sp>
        <p:nvSpPr>
          <p:cNvPr id="48132"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9766696F-F378-49A5-BF69-043A2E9A2207}" type="slidenum">
              <a:rPr lang="el-GR" altLang="en-US"/>
              <a:pPr/>
              <a:t>31</a:t>
            </a:fld>
            <a:endParaRPr lang="el-GR" altLang="en-US"/>
          </a:p>
        </p:txBody>
      </p:sp>
      <p:sp>
        <p:nvSpPr>
          <p:cNvPr id="50179" name="Rectangle 2"/>
          <p:cNvSpPr>
            <a:spLocks noGrp="1" noRot="1" noChangeAspect="1" noChangeArrowheads="1" noTextEdit="1"/>
          </p:cNvSpPr>
          <p:nvPr>
            <p:ph type="sldImg"/>
          </p:nvPr>
        </p:nvSpPr>
        <p:spPr>
          <a:xfrm>
            <a:off x="1143000" y="695325"/>
            <a:ext cx="4572000" cy="3429000"/>
          </a:xfrm>
          <a:ln/>
        </p:spPr>
      </p:sp>
      <p:sp>
        <p:nvSpPr>
          <p:cNvPr id="50180"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E0E4E344-09DE-459F-9AF3-74AE446889E3}" type="slidenum">
              <a:rPr lang="el-GR" altLang="en-US"/>
              <a:pPr/>
              <a:t>39</a:t>
            </a:fld>
            <a:endParaRPr lang="el-GR" altLang="en-US"/>
          </a:p>
        </p:txBody>
      </p:sp>
      <p:sp>
        <p:nvSpPr>
          <p:cNvPr id="60419" name="Rectangle 2"/>
          <p:cNvSpPr>
            <a:spLocks noGrp="1" noRot="1" noChangeAspect="1" noChangeArrowheads="1" noTextEdit="1"/>
          </p:cNvSpPr>
          <p:nvPr>
            <p:ph type="sldImg"/>
          </p:nvPr>
        </p:nvSpPr>
        <p:spPr>
          <a:xfrm>
            <a:off x="1143000" y="695325"/>
            <a:ext cx="4572000" cy="3429000"/>
          </a:xfrm>
          <a:ln/>
        </p:spPr>
      </p:sp>
      <p:sp>
        <p:nvSpPr>
          <p:cNvPr id="60420"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D875E0BF-8711-45B2-9174-4FDFB244BEF1}" type="slidenum">
              <a:rPr lang="el-GR" altLang="en-US"/>
              <a:pPr/>
              <a:t>40</a:t>
            </a:fld>
            <a:endParaRPr lang="el-GR" altLang="en-US"/>
          </a:p>
        </p:txBody>
      </p:sp>
      <p:sp>
        <p:nvSpPr>
          <p:cNvPr id="62467" name="Rectangle 2"/>
          <p:cNvSpPr>
            <a:spLocks noGrp="1" noRot="1" noChangeAspect="1" noChangeArrowheads="1" noTextEdit="1"/>
          </p:cNvSpPr>
          <p:nvPr>
            <p:ph type="sldImg"/>
          </p:nvPr>
        </p:nvSpPr>
        <p:spPr>
          <a:xfrm>
            <a:off x="1143000" y="695325"/>
            <a:ext cx="4572000" cy="3429000"/>
          </a:xfrm>
          <a:ln/>
        </p:spPr>
      </p:sp>
      <p:sp>
        <p:nvSpPr>
          <p:cNvPr id="62468"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88545318-83BB-4853-84CD-7C1704ADE7B7}" type="slidenum">
              <a:rPr lang="el-GR" altLang="en-US"/>
              <a:pPr/>
              <a:t>41</a:t>
            </a:fld>
            <a:endParaRPr lang="el-GR" altLang="en-US"/>
          </a:p>
        </p:txBody>
      </p:sp>
      <p:sp>
        <p:nvSpPr>
          <p:cNvPr id="64515" name="Rectangle 2"/>
          <p:cNvSpPr>
            <a:spLocks noGrp="1" noRot="1" noChangeAspect="1" noChangeArrowheads="1" noTextEdit="1"/>
          </p:cNvSpPr>
          <p:nvPr>
            <p:ph type="sldImg"/>
          </p:nvPr>
        </p:nvSpPr>
        <p:spPr>
          <a:xfrm>
            <a:off x="1143000" y="695325"/>
            <a:ext cx="4572000" cy="3429000"/>
          </a:xfrm>
          <a:ln/>
        </p:spPr>
      </p:sp>
      <p:sp>
        <p:nvSpPr>
          <p:cNvPr id="64516"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FBB30F58-8E6F-40F5-863F-FCD9640B1A79}" type="slidenum">
              <a:rPr lang="el-GR" altLang="en-US"/>
              <a:pPr/>
              <a:t>5</a:t>
            </a:fld>
            <a:endParaRPr lang="el-GR" altLang="en-US"/>
          </a:p>
        </p:txBody>
      </p:sp>
      <p:sp>
        <p:nvSpPr>
          <p:cNvPr id="9219" name="Rectangle 2"/>
          <p:cNvSpPr>
            <a:spLocks noGrp="1" noRot="1" noChangeAspect="1" noChangeArrowheads="1" noTextEdit="1"/>
          </p:cNvSpPr>
          <p:nvPr>
            <p:ph type="sldImg"/>
          </p:nvPr>
        </p:nvSpPr>
        <p:spPr>
          <a:xfrm>
            <a:off x="1143000" y="695325"/>
            <a:ext cx="4572000" cy="3429000"/>
          </a:xfrm>
          <a:ln/>
        </p:spPr>
      </p:sp>
      <p:sp>
        <p:nvSpPr>
          <p:cNvPr id="9220"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CC9FC06A-5F01-4153-9716-FFD8E6CC0B43}" type="slidenum">
              <a:rPr lang="el-GR" altLang="en-US"/>
              <a:pPr/>
              <a:t>42</a:t>
            </a:fld>
            <a:endParaRPr lang="el-GR" altLang="en-US"/>
          </a:p>
        </p:txBody>
      </p:sp>
      <p:sp>
        <p:nvSpPr>
          <p:cNvPr id="66563" name="Rectangle 2"/>
          <p:cNvSpPr>
            <a:spLocks noGrp="1" noRot="1" noChangeAspect="1" noChangeArrowheads="1" noTextEdit="1"/>
          </p:cNvSpPr>
          <p:nvPr>
            <p:ph type="sldImg"/>
          </p:nvPr>
        </p:nvSpPr>
        <p:spPr>
          <a:xfrm>
            <a:off x="1143000" y="695325"/>
            <a:ext cx="4572000" cy="3429000"/>
          </a:xfrm>
          <a:ln/>
        </p:spPr>
      </p:sp>
      <p:sp>
        <p:nvSpPr>
          <p:cNvPr id="66564"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F7082B62-A95B-486D-9D81-B4D340364E10}" type="slidenum">
              <a:rPr lang="el-GR" altLang="en-US"/>
              <a:pPr/>
              <a:t>45</a:t>
            </a:fld>
            <a:endParaRPr lang="el-GR" altLang="en-US"/>
          </a:p>
        </p:txBody>
      </p:sp>
      <p:sp>
        <p:nvSpPr>
          <p:cNvPr id="70659" name="Rectangle 2"/>
          <p:cNvSpPr>
            <a:spLocks noGrp="1" noRot="1" noChangeAspect="1" noChangeArrowheads="1" noTextEdit="1"/>
          </p:cNvSpPr>
          <p:nvPr>
            <p:ph type="sldImg"/>
          </p:nvPr>
        </p:nvSpPr>
        <p:spPr>
          <a:xfrm>
            <a:off x="1143000" y="695325"/>
            <a:ext cx="4572000" cy="3429000"/>
          </a:xfrm>
          <a:ln/>
        </p:spPr>
      </p:sp>
      <p:sp>
        <p:nvSpPr>
          <p:cNvPr id="70660"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B0E0D294-08AD-4EDC-AA89-A57496B335BA}" type="slidenum">
              <a:rPr lang="el-GR" altLang="en-US"/>
              <a:pPr/>
              <a:t>6</a:t>
            </a:fld>
            <a:endParaRPr lang="el-GR" altLang="en-US"/>
          </a:p>
        </p:txBody>
      </p:sp>
      <p:sp>
        <p:nvSpPr>
          <p:cNvPr id="11267" name="Rectangle 2"/>
          <p:cNvSpPr>
            <a:spLocks noGrp="1" noRot="1" noChangeAspect="1" noChangeArrowheads="1" noTextEdit="1"/>
          </p:cNvSpPr>
          <p:nvPr>
            <p:ph type="sldImg"/>
          </p:nvPr>
        </p:nvSpPr>
        <p:spPr>
          <a:xfrm>
            <a:off x="1143000" y="695325"/>
            <a:ext cx="4572000" cy="3429000"/>
          </a:xfrm>
          <a:ln/>
        </p:spPr>
      </p:sp>
      <p:sp>
        <p:nvSpPr>
          <p:cNvPr id="11268"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30D915A2-B5B5-40D9-84B3-80609C38B040}" type="slidenum">
              <a:rPr lang="el-GR" altLang="en-US"/>
              <a:pPr/>
              <a:t>7</a:t>
            </a:fld>
            <a:endParaRPr lang="el-GR" altLang="en-US"/>
          </a:p>
        </p:txBody>
      </p:sp>
      <p:sp>
        <p:nvSpPr>
          <p:cNvPr id="13315" name="Rectangle 2"/>
          <p:cNvSpPr>
            <a:spLocks noGrp="1" noRot="1" noChangeAspect="1" noChangeArrowheads="1" noTextEdit="1"/>
          </p:cNvSpPr>
          <p:nvPr>
            <p:ph type="sldImg"/>
          </p:nvPr>
        </p:nvSpPr>
        <p:spPr>
          <a:xfrm>
            <a:off x="1143000" y="695325"/>
            <a:ext cx="4572000" cy="3429000"/>
          </a:xfrm>
          <a:ln/>
        </p:spPr>
      </p:sp>
      <p:sp>
        <p:nvSpPr>
          <p:cNvPr id="13316"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miter lim="800000"/>
            <a:headEnd/>
            <a:tailEnd/>
          </a:ln>
        </p:spPr>
        <p:txBody>
          <a:bodyPr/>
          <a:lstStyle/>
          <a:p>
            <a:fld id="{D12BC035-FE1A-4B7B-8F9B-1921221701AD}" type="slidenum">
              <a:rPr lang="el-GR" altLang="en-US"/>
              <a:pPr/>
              <a:t>8</a:t>
            </a:fld>
            <a:endParaRPr lang="el-GR" altLang="en-US"/>
          </a:p>
        </p:txBody>
      </p:sp>
      <p:sp>
        <p:nvSpPr>
          <p:cNvPr id="15363" name="Rectangle 2"/>
          <p:cNvSpPr>
            <a:spLocks noGrp="1" noRot="1" noChangeAspect="1" noChangeArrowheads="1" noTextEdit="1"/>
          </p:cNvSpPr>
          <p:nvPr>
            <p:ph type="sldImg"/>
          </p:nvPr>
        </p:nvSpPr>
        <p:spPr>
          <a:xfrm>
            <a:off x="1143000" y="695325"/>
            <a:ext cx="4572000" cy="3429000"/>
          </a:xfrm>
          <a:ln/>
        </p:spPr>
      </p:sp>
      <p:sp>
        <p:nvSpPr>
          <p:cNvPr id="15364"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F4B1FB3C-B358-4186-86CA-970683DC63B5}" type="slidenum">
              <a:rPr lang="el-GR" altLang="en-US"/>
              <a:pPr/>
              <a:t>10</a:t>
            </a:fld>
            <a:endParaRPr lang="el-GR" altLang="en-US"/>
          </a:p>
        </p:txBody>
      </p:sp>
      <p:sp>
        <p:nvSpPr>
          <p:cNvPr id="18435" name="Rectangle 2"/>
          <p:cNvSpPr>
            <a:spLocks noGrp="1" noRot="1" noChangeAspect="1" noChangeArrowheads="1" noTextEdit="1"/>
          </p:cNvSpPr>
          <p:nvPr>
            <p:ph type="sldImg"/>
          </p:nvPr>
        </p:nvSpPr>
        <p:spPr>
          <a:xfrm>
            <a:off x="1143000" y="695325"/>
            <a:ext cx="4572000" cy="3429000"/>
          </a:xfrm>
          <a:ln/>
        </p:spPr>
      </p:sp>
      <p:sp>
        <p:nvSpPr>
          <p:cNvPr id="18436"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miter lim="800000"/>
            <a:headEnd/>
            <a:tailEnd/>
          </a:ln>
        </p:spPr>
        <p:txBody>
          <a:bodyPr/>
          <a:lstStyle/>
          <a:p>
            <a:fld id="{6BD0E2AB-38EF-4923-BEA6-6EB78904F3A6}" type="slidenum">
              <a:rPr lang="el-GR" altLang="en-US"/>
              <a:pPr/>
              <a:t>12</a:t>
            </a:fld>
            <a:endParaRPr lang="el-GR" altLang="en-US"/>
          </a:p>
        </p:txBody>
      </p:sp>
      <p:sp>
        <p:nvSpPr>
          <p:cNvPr id="21507" name="Rectangle 2"/>
          <p:cNvSpPr>
            <a:spLocks noGrp="1" noRot="1" noChangeAspect="1" noChangeArrowheads="1" noTextEdit="1"/>
          </p:cNvSpPr>
          <p:nvPr>
            <p:ph type="sldImg"/>
          </p:nvPr>
        </p:nvSpPr>
        <p:spPr>
          <a:xfrm>
            <a:off x="1143000" y="695325"/>
            <a:ext cx="4572000" cy="3429000"/>
          </a:xfrm>
          <a:ln/>
        </p:spPr>
      </p:sp>
      <p:sp>
        <p:nvSpPr>
          <p:cNvPr id="21508"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miter lim="800000"/>
            <a:headEnd/>
            <a:tailEnd/>
          </a:ln>
        </p:spPr>
        <p:txBody>
          <a:bodyPr/>
          <a:lstStyle/>
          <a:p>
            <a:fld id="{6A7254A1-C620-40F6-AC8E-41B2ECEA370E}" type="slidenum">
              <a:rPr lang="el-GR" altLang="en-US"/>
              <a:pPr/>
              <a:t>17</a:t>
            </a:fld>
            <a:endParaRPr lang="el-GR" altLang="en-US"/>
          </a:p>
        </p:txBody>
      </p:sp>
      <p:sp>
        <p:nvSpPr>
          <p:cNvPr id="27651" name="Rectangle 2"/>
          <p:cNvSpPr>
            <a:spLocks noGrp="1" noRot="1" noChangeAspect="1" noChangeArrowheads="1" noTextEdit="1"/>
          </p:cNvSpPr>
          <p:nvPr>
            <p:ph type="sldImg"/>
          </p:nvPr>
        </p:nvSpPr>
        <p:spPr>
          <a:xfrm>
            <a:off x="1143000" y="695325"/>
            <a:ext cx="4572000" cy="3429000"/>
          </a:xfrm>
          <a:ln/>
        </p:spPr>
      </p:sp>
      <p:sp>
        <p:nvSpPr>
          <p:cNvPr id="27652"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DF39E013-55E6-4957-ACB6-8B5C993A76B6}" type="slidenum">
              <a:rPr lang="el-GR" altLang="en-US"/>
              <a:pPr/>
              <a:t>24</a:t>
            </a:fld>
            <a:endParaRPr lang="el-GR" altLang="en-US"/>
          </a:p>
        </p:txBody>
      </p:sp>
      <p:sp>
        <p:nvSpPr>
          <p:cNvPr id="35843" name="Rectangle 2"/>
          <p:cNvSpPr>
            <a:spLocks noGrp="1" noRot="1" noChangeAspect="1" noChangeArrowheads="1" noTextEdit="1"/>
          </p:cNvSpPr>
          <p:nvPr>
            <p:ph type="sldImg"/>
          </p:nvPr>
        </p:nvSpPr>
        <p:spPr>
          <a:xfrm>
            <a:off x="1143000" y="695325"/>
            <a:ext cx="4572000" cy="3429000"/>
          </a:xfrm>
          <a:ln/>
        </p:spPr>
      </p:sp>
      <p:sp>
        <p:nvSpPr>
          <p:cNvPr id="35844" name="Rectangle 3"/>
          <p:cNvSpPr>
            <a:spLocks noGrp="1" noChangeArrowheads="1"/>
          </p:cNvSpPr>
          <p:nvPr>
            <p:ph type="body" idx="1"/>
          </p:nvPr>
        </p:nvSpPr>
        <p:spPr>
          <a:noFill/>
        </p:spPr>
        <p:txBody>
          <a:bodyPr wrap="none" anchor="ctr"/>
          <a:lstStyle/>
          <a:p>
            <a:pPr eaLnBrk="1" hangingPunct="1"/>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A3220539-74EB-4D79-92CE-D87B9EF1C3EB}"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1BFD58F7-DC04-4457-9600-96A7FE21FFB1}"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62723BFC-174B-4FFF-8413-6261552B3213}"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D203B770-CBE5-4A9F-8670-E8B2D08B889B}"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1F267CD8-4688-4E40-9FD7-E86DB366A315}"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666CCDD8-6A86-4655-B3A4-F5080C5A20D3}"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fld id="{ECE2B3D6-2373-4859-BDB2-E845B0B8D74B}"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8D9D4111-7F9E-4989-817A-7CFD06FB1D92}"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fld id="{3ABBDF16-49C6-41B8-9476-19AA4316F295}"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23016DBA-8237-4219-82DC-D791B77C0042}"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8FBA4EB2-9275-4363-A9F6-3AD521C28CDC}"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ltLang="en-US"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ltLang="en-US" smtClean="0"/>
              <a:t>Κάντε κλικ για να επεξεργαστείτε τα στυλ κειμένου του υποδείγματος</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C86683B3-03FE-402D-8B25-17BEBFC653EF}"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javatpoint.com/types-of-computer-networ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gsis.gr/"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gov.g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zarpanews.gr/to-schedio-gia-na-ginoyn-ta-chania-exypni-poli/"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zarpanews.gr/egkatastasi-systimatos-smart-cities-sta-kifi-toy-dimoy-chanion/"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228600" y="990600"/>
            <a:ext cx="8763000" cy="5105400"/>
          </a:xfrm>
        </p:spPr>
        <p:txBody>
          <a:bodyPr/>
          <a:lstStyle/>
          <a:p>
            <a:pPr eaLnBrk="1" hangingPunct="1">
              <a:lnSpc>
                <a:spcPct val="80000"/>
              </a:lnSpc>
            </a:pPr>
            <a:endParaRPr lang="en-US" altLang="en-US" sz="2600" b="1" dirty="0" smtClean="0"/>
          </a:p>
          <a:p>
            <a:pPr eaLnBrk="1" hangingPunct="1">
              <a:lnSpc>
                <a:spcPct val="80000"/>
              </a:lnSpc>
            </a:pPr>
            <a:endParaRPr lang="en-US" altLang="en-US" sz="2600" b="1" dirty="0" smtClean="0"/>
          </a:p>
          <a:p>
            <a:pPr eaLnBrk="1" hangingPunct="1">
              <a:lnSpc>
                <a:spcPct val="80000"/>
              </a:lnSpc>
            </a:pPr>
            <a:r>
              <a:rPr lang="el-GR" altLang="en-US" sz="2600" b="1" dirty="0" smtClean="0"/>
              <a:t>Εφαρμογές των Τ.Π.Ε. </a:t>
            </a:r>
            <a:endParaRPr lang="en-US" altLang="en-US" sz="2600" dirty="0" smtClean="0"/>
          </a:p>
          <a:p>
            <a:pPr eaLnBrk="1" hangingPunct="1">
              <a:lnSpc>
                <a:spcPct val="80000"/>
              </a:lnSpc>
            </a:pPr>
            <a:endParaRPr lang="el-GR" altLang="en-US" sz="2600" dirty="0" smtClean="0"/>
          </a:p>
          <a:p>
            <a:pPr eaLnBrk="1" hangingPunct="1">
              <a:lnSpc>
                <a:spcPct val="80000"/>
              </a:lnSpc>
            </a:pPr>
            <a:endParaRPr lang="el-GR" altLang="en-US" b="1" dirty="0" smtClean="0"/>
          </a:p>
          <a:p>
            <a:pPr eaLnBrk="1" hangingPunct="1">
              <a:lnSpc>
                <a:spcPct val="80000"/>
              </a:lnSpc>
            </a:pPr>
            <a:endParaRPr lang="el-GR" altLang="en-US" dirty="0" smtClean="0"/>
          </a:p>
        </p:txBody>
      </p:sp>
      <p:sp>
        <p:nvSpPr>
          <p:cNvPr id="3" name="2 - Θέση αριθμού διαφάνειας"/>
          <p:cNvSpPr>
            <a:spLocks noGrp="1"/>
          </p:cNvSpPr>
          <p:nvPr>
            <p:ph type="sldNum" sz="quarter" idx="12"/>
          </p:nvPr>
        </p:nvSpPr>
        <p:spPr/>
        <p:txBody>
          <a:bodyPr/>
          <a:lstStyle/>
          <a:p>
            <a:fld id="{A3220539-74EB-4D79-92CE-D87B9EF1C3EB}" type="slidenum">
              <a:rPr lang="el-GR" smtClean="0"/>
              <a:pPr/>
              <a:t>1</a:t>
            </a:fld>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Είδη Δικτύων </a:t>
            </a:r>
          </a:p>
        </p:txBody>
      </p:sp>
      <p:sp>
        <p:nvSpPr>
          <p:cNvPr id="17411" name="Text Box 3"/>
          <p:cNvSpPr txBox="1">
            <a:spLocks noChangeArrowheads="1"/>
          </p:cNvSpPr>
          <p:nvPr/>
        </p:nvSpPr>
        <p:spPr bwMode="auto">
          <a:xfrm>
            <a:off x="395288" y="1628775"/>
            <a:ext cx="8229600" cy="4876800"/>
          </a:xfrm>
          <a:prstGeom prst="rect">
            <a:avLst/>
          </a:prstGeom>
          <a:noFill/>
          <a:ln w="9525">
            <a:noFill/>
            <a:round/>
            <a:headEnd/>
            <a:tailEnd/>
          </a:ln>
          <a:effectLst/>
        </p:spPr>
        <p:txBody>
          <a:bodyPr/>
          <a:lstStyle/>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Κατηγορίες</a:t>
            </a:r>
            <a:r>
              <a:rPr lang="el-GR" altLang="en-US" sz="2400">
                <a:solidFill>
                  <a:srgbClr val="000000"/>
                </a:solidFill>
                <a:ea typeface="Microsoft YaHei" pitchFamily="34" charset="-122"/>
              </a:rPr>
              <a:t>  Δικτύων  ανάλογα</a:t>
            </a:r>
            <a:r>
              <a:rPr lang="en-US" altLang="en-US" sz="2400">
                <a:solidFill>
                  <a:srgbClr val="000000"/>
                </a:solidFill>
                <a:ea typeface="Microsoft YaHei" pitchFamily="34" charset="-122"/>
              </a:rPr>
              <a:t>:</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 με το </a:t>
            </a:r>
            <a:r>
              <a:rPr lang="el-GR" altLang="en-US" sz="2400" b="1">
                <a:solidFill>
                  <a:srgbClr val="000000"/>
                </a:solidFill>
                <a:ea typeface="Microsoft YaHei" pitchFamily="34" charset="-122"/>
              </a:rPr>
              <a:t>μέσο</a:t>
            </a:r>
            <a:r>
              <a:rPr lang="el-GR" altLang="en-US" sz="2400">
                <a:solidFill>
                  <a:srgbClr val="000000"/>
                </a:solidFill>
                <a:ea typeface="Microsoft YaHei" pitchFamily="34" charset="-122"/>
              </a:rPr>
              <a:t> που συνδέονται</a:t>
            </a:r>
            <a:r>
              <a:rPr lang="en-US" altLang="en-US" sz="2400">
                <a:solidFill>
                  <a:srgbClr val="000000"/>
                </a:solidFill>
                <a:ea typeface="Microsoft YaHei" pitchFamily="34" charset="-122"/>
              </a:rPr>
              <a:t>:</a:t>
            </a:r>
            <a:r>
              <a:rPr lang="el-GR" altLang="en-US" sz="2400">
                <a:solidFill>
                  <a:srgbClr val="000000"/>
                </a:solidFill>
                <a:ea typeface="Microsoft YaHei" pitchFamily="34" charset="-122"/>
              </a:rPr>
              <a:t> </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Ενσύρματα</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Ασύρματα</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το </a:t>
            </a:r>
            <a:r>
              <a:rPr lang="el-GR" altLang="en-US" sz="2400" b="1">
                <a:solidFill>
                  <a:srgbClr val="000000"/>
                </a:solidFill>
                <a:ea typeface="Microsoft YaHei" pitchFamily="34" charset="-122"/>
              </a:rPr>
              <a:t>φορέα</a:t>
            </a:r>
            <a:r>
              <a:rPr lang="el-GR" altLang="en-US" sz="2400">
                <a:solidFill>
                  <a:srgbClr val="000000"/>
                </a:solidFill>
                <a:ea typeface="Microsoft YaHei" pitchFamily="34" charset="-122"/>
              </a:rPr>
              <a:t> που μεταφέρει τα δεδομένα</a:t>
            </a:r>
            <a:r>
              <a:rPr lang="en-US" altLang="en-US" sz="2400">
                <a:solidFill>
                  <a:srgbClr val="000000"/>
                </a:solidFill>
                <a:ea typeface="Microsoft YaHei" pitchFamily="34" charset="-122"/>
              </a:rPr>
              <a:t>:</a:t>
            </a:r>
            <a:r>
              <a:rPr lang="el-GR" altLang="en-US" sz="2400">
                <a:solidFill>
                  <a:srgbClr val="000000"/>
                </a:solidFill>
                <a:ea typeface="Microsoft YaHei" pitchFamily="34" charset="-122"/>
              </a:rPr>
              <a:t> </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Δημόσια </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Ιδιωτικά</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τη  </a:t>
            </a:r>
            <a:r>
              <a:rPr lang="el-GR" altLang="en-US" sz="2400" b="1">
                <a:solidFill>
                  <a:srgbClr val="000000"/>
                </a:solidFill>
                <a:ea typeface="Microsoft YaHei" pitchFamily="34" charset="-122"/>
              </a:rPr>
              <a:t>γεωγραφική έκταση</a:t>
            </a:r>
            <a:r>
              <a:rPr lang="el-GR" altLang="en-US" sz="2400">
                <a:solidFill>
                  <a:srgbClr val="000000"/>
                </a:solidFill>
                <a:ea typeface="Microsoft YaHei" pitchFamily="34" charset="-122"/>
              </a:rPr>
              <a:t> που καλύπτει</a:t>
            </a:r>
            <a:r>
              <a:rPr lang="en-US" altLang="en-US" sz="2400">
                <a:solidFill>
                  <a:srgbClr val="000000"/>
                </a:solidFill>
                <a:ea typeface="Microsoft YaHei" pitchFamily="34" charset="-122"/>
              </a:rPr>
              <a:t>:</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Τοπικό δίκτυο</a:t>
            </a:r>
          </a:p>
          <a:p>
            <a:pPr lvl="1" indent="-182563" algn="just" defTabSz="449263" eaLnBrk="1" hangingPunct="1">
              <a:spcBef>
                <a:spcPts val="5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000">
                <a:solidFill>
                  <a:srgbClr val="000000"/>
                </a:solidFill>
                <a:ea typeface="Microsoft YaHei" pitchFamily="34" charset="-122"/>
              </a:rPr>
              <a:t>Δίκτυο ευρείας περιοχής </a:t>
            </a:r>
          </a:p>
          <a:p>
            <a:pPr defTabSz="449263" eaLnBrk="1" hangingPunct="1">
              <a:spcBef>
                <a:spcPts val="600"/>
              </a:spcBef>
              <a:buClr>
                <a:srgbClr val="2DA2BF"/>
              </a:buClr>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400">
              <a:solidFill>
                <a:srgbClr val="000000"/>
              </a:solidFill>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10</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981200" y="5943600"/>
            <a:ext cx="6477000" cy="369888"/>
          </a:xfrm>
          <a:prstGeom prst="rect">
            <a:avLst/>
          </a:prstGeom>
          <a:noFill/>
          <a:ln w="9525">
            <a:noFill/>
            <a:miter lim="800000"/>
            <a:headEnd/>
            <a:tailEnd/>
          </a:ln>
        </p:spPr>
        <p:txBody>
          <a:bodyPr>
            <a:spAutoFit/>
          </a:bodyPr>
          <a:lstStyle/>
          <a:p>
            <a:r>
              <a:rPr lang="en-US" altLang="en-US">
                <a:hlinkClick r:id="rId2"/>
              </a:rPr>
              <a:t>https://www.javatpoint.com/types-of-computer-network</a:t>
            </a:r>
            <a:endParaRPr lang="en-US" altLang="en-US"/>
          </a:p>
        </p:txBody>
      </p:sp>
      <p:graphicFrame>
        <p:nvGraphicFramePr>
          <p:cNvPr id="3" name="Group 3"/>
          <p:cNvGraphicFramePr>
            <a:graphicFrameLocks noGrp="1"/>
          </p:cNvGraphicFramePr>
          <p:nvPr/>
        </p:nvGraphicFramePr>
        <p:xfrm>
          <a:off x="609600" y="476250"/>
          <a:ext cx="7924800" cy="819150"/>
        </p:xfrm>
        <a:graphic>
          <a:graphicData uri="http://schemas.openxmlformats.org/drawingml/2006/table">
            <a:tbl>
              <a:tblPr/>
              <a:tblGrid>
                <a:gridCol w="7924800"/>
              </a:tblGrid>
              <a:tr h="81915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Τύποι δικτύων</a:t>
                      </a:r>
                      <a:r>
                        <a:rPr kumimoji="0" lang="en-US"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a:t>
                      </a: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γεωγραφικό εύρος)</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pic>
        <p:nvPicPr>
          <p:cNvPr id="19465" name="Picture 2" descr="Computer Network Types"/>
          <p:cNvPicPr>
            <a:picLocks noChangeAspect="1" noChangeArrowheads="1"/>
          </p:cNvPicPr>
          <p:nvPr/>
        </p:nvPicPr>
        <p:blipFill>
          <a:blip r:embed="rId3" cstate="print"/>
          <a:srcRect/>
          <a:stretch>
            <a:fillRect/>
          </a:stretch>
        </p:blipFill>
        <p:spPr bwMode="auto">
          <a:xfrm>
            <a:off x="1828800" y="1752600"/>
            <a:ext cx="5795963" cy="2819400"/>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11</a:t>
            </a:fld>
            <a:endParaRPr 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Τοπικό Δίκτυο </a:t>
            </a:r>
          </a:p>
        </p:txBody>
      </p:sp>
      <p:sp>
        <p:nvSpPr>
          <p:cNvPr id="20483" name="Text Box 3"/>
          <p:cNvSpPr txBox="1">
            <a:spLocks noChangeArrowheads="1"/>
          </p:cNvSpPr>
          <p:nvPr/>
        </p:nvSpPr>
        <p:spPr bwMode="auto">
          <a:xfrm>
            <a:off x="457200" y="1989138"/>
            <a:ext cx="8229600" cy="4487862"/>
          </a:xfrm>
          <a:prstGeom prst="rect">
            <a:avLst/>
          </a:prstGeom>
          <a:noFill/>
          <a:ln w="9525">
            <a:noFill/>
            <a:round/>
            <a:headEnd/>
            <a:tailEnd/>
          </a:ln>
          <a:effectLst/>
        </p:spPr>
        <p:txBody>
          <a:bodyPr/>
          <a:lstStyle/>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Το τοπικό δίκτυο </a:t>
            </a:r>
            <a:r>
              <a:rPr lang="en-US" altLang="en-US" sz="2800">
                <a:solidFill>
                  <a:srgbClr val="000000"/>
                </a:solidFill>
                <a:ea typeface="Microsoft YaHei" pitchFamily="34" charset="-122"/>
              </a:rPr>
              <a:t> </a:t>
            </a:r>
            <a:r>
              <a:rPr lang="en-US" altLang="en-US" sz="2800" i="1">
                <a:solidFill>
                  <a:srgbClr val="000000"/>
                </a:solidFill>
                <a:ea typeface="Microsoft YaHei" pitchFamily="34" charset="-122"/>
              </a:rPr>
              <a:t>(LAN-Local  Area Network):</a:t>
            </a:r>
          </a:p>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400">
              <a:solidFill>
                <a:srgbClr val="000000"/>
              </a:solidFill>
              <a:ea typeface="Microsoft YaHei" pitchFamily="34" charset="-122"/>
            </a:endParaRP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Καλύπτει μικρές περιοχές </a:t>
            </a:r>
            <a:r>
              <a:rPr lang="el-GR" altLang="en-US" sz="2400" i="1">
                <a:solidFill>
                  <a:srgbClr val="000000"/>
                </a:solidFill>
                <a:ea typeface="Microsoft YaHei" pitchFamily="34" charset="-122"/>
              </a:rPr>
              <a:t>(π.χ. το εργαστήριο πληροφορικής, μία αίθουσα, ένα κτίριο, ένα συγκρότημα γειτονικών κτιρίων).</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Η σύνδεση των υπολογιστών μεταξύ τους γίνεται με τη  χρήση κατάλληλων </a:t>
            </a:r>
            <a:r>
              <a:rPr lang="el-GR" altLang="en-US" sz="2400" b="1">
                <a:solidFill>
                  <a:srgbClr val="000000"/>
                </a:solidFill>
                <a:ea typeface="Microsoft YaHei" pitchFamily="34" charset="-122"/>
              </a:rPr>
              <a:t>ενσύρματων</a:t>
            </a:r>
            <a:r>
              <a:rPr lang="el-GR" altLang="en-US" sz="2400">
                <a:solidFill>
                  <a:srgbClr val="000000"/>
                </a:solidFill>
                <a:ea typeface="Microsoft YaHei" pitchFamily="34" charset="-122"/>
              </a:rPr>
              <a:t> ή </a:t>
            </a:r>
            <a:r>
              <a:rPr lang="el-GR" altLang="en-US" sz="2400" b="1">
                <a:solidFill>
                  <a:srgbClr val="000000"/>
                </a:solidFill>
                <a:ea typeface="Microsoft YaHei" pitchFamily="34" charset="-122"/>
              </a:rPr>
              <a:t>ασύρματων</a:t>
            </a:r>
            <a:r>
              <a:rPr lang="el-GR" altLang="en-US" sz="2400">
                <a:solidFill>
                  <a:srgbClr val="000000"/>
                </a:solidFill>
                <a:ea typeface="Microsoft YaHei" pitchFamily="34" charset="-122"/>
              </a:rPr>
              <a:t> διατάξεων.</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12</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cstate="print"/>
          <a:srcRect l="10605" t="12122" r="23485"/>
          <a:stretch>
            <a:fillRect/>
          </a:stretch>
        </p:blipFill>
        <p:spPr bwMode="auto">
          <a:xfrm>
            <a:off x="1143000" y="1600200"/>
            <a:ext cx="6629400" cy="4972050"/>
          </a:xfrm>
          <a:prstGeom prst="rect">
            <a:avLst/>
          </a:prstGeom>
          <a:noFill/>
          <a:ln w="9525">
            <a:noFill/>
            <a:miter lim="800000"/>
            <a:headEnd/>
            <a:tailEnd/>
          </a:ln>
        </p:spPr>
      </p:pic>
      <p:graphicFrame>
        <p:nvGraphicFramePr>
          <p:cNvPr id="3" name="Group 3"/>
          <p:cNvGraphicFramePr>
            <a:graphicFrameLocks noGrp="1"/>
          </p:cNvGraphicFramePr>
          <p:nvPr/>
        </p:nvGraphicFramePr>
        <p:xfrm>
          <a:off x="838200" y="476250"/>
          <a:ext cx="7696200" cy="819150"/>
        </p:xfrm>
        <a:graphic>
          <a:graphicData uri="http://schemas.openxmlformats.org/drawingml/2006/table">
            <a:tbl>
              <a:tblPr/>
              <a:tblGrid>
                <a:gridCol w="7696200"/>
              </a:tblGrid>
              <a:tr h="81915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Τοπικό δίκτυο υπολογιστών</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13</a:t>
            </a:fld>
            <a:endParaRPr lang="el-G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computer network"/>
          <p:cNvPicPr>
            <a:picLocks noChangeAspect="1" noChangeArrowheads="1"/>
          </p:cNvPicPr>
          <p:nvPr/>
        </p:nvPicPr>
        <p:blipFill>
          <a:blip r:embed="rId2" cstate="print"/>
          <a:srcRect/>
          <a:stretch>
            <a:fillRect/>
          </a:stretch>
        </p:blipFill>
        <p:spPr bwMode="auto">
          <a:xfrm>
            <a:off x="1905000" y="1219200"/>
            <a:ext cx="5791200" cy="5168900"/>
          </a:xfrm>
          <a:prstGeom prst="rect">
            <a:avLst/>
          </a:prstGeom>
          <a:noFill/>
          <a:ln w="9525">
            <a:noFill/>
            <a:miter lim="800000"/>
            <a:headEnd/>
            <a:tailEnd/>
          </a:ln>
        </p:spPr>
      </p:pic>
      <p:graphicFrame>
        <p:nvGraphicFramePr>
          <p:cNvPr id="3" name="Group 3"/>
          <p:cNvGraphicFramePr>
            <a:graphicFrameLocks noGrp="1"/>
          </p:cNvGraphicFramePr>
          <p:nvPr/>
        </p:nvGraphicFramePr>
        <p:xfrm>
          <a:off x="838200" y="476250"/>
          <a:ext cx="7696200" cy="819150"/>
        </p:xfrm>
        <a:graphic>
          <a:graphicData uri="http://schemas.openxmlformats.org/drawingml/2006/table">
            <a:tbl>
              <a:tblPr/>
              <a:tblGrid>
                <a:gridCol w="7696200"/>
              </a:tblGrid>
              <a:tr h="81915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Τοπικό δίκτυο υπολογιστών</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14</a:t>
            </a:fld>
            <a:endParaRPr lang="el-G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omputer network"/>
          <p:cNvPicPr>
            <a:picLocks noChangeAspect="1" noChangeArrowheads="1"/>
          </p:cNvPicPr>
          <p:nvPr/>
        </p:nvPicPr>
        <p:blipFill>
          <a:blip r:embed="rId2" cstate="print"/>
          <a:srcRect t="17599" b="13600"/>
          <a:stretch>
            <a:fillRect/>
          </a:stretch>
        </p:blipFill>
        <p:spPr bwMode="auto">
          <a:xfrm>
            <a:off x="990600" y="1373188"/>
            <a:ext cx="7529513" cy="5180012"/>
          </a:xfrm>
          <a:prstGeom prst="rect">
            <a:avLst/>
          </a:prstGeom>
          <a:noFill/>
          <a:ln w="9525">
            <a:noFill/>
            <a:miter lim="800000"/>
            <a:headEnd/>
            <a:tailEnd/>
          </a:ln>
        </p:spPr>
      </p:pic>
      <p:graphicFrame>
        <p:nvGraphicFramePr>
          <p:cNvPr id="5" name="Group 3"/>
          <p:cNvGraphicFramePr>
            <a:graphicFrameLocks noGrp="1"/>
          </p:cNvGraphicFramePr>
          <p:nvPr/>
        </p:nvGraphicFramePr>
        <p:xfrm>
          <a:off x="838200" y="476250"/>
          <a:ext cx="7696200" cy="666750"/>
        </p:xfrm>
        <a:graphic>
          <a:graphicData uri="http://schemas.openxmlformats.org/drawingml/2006/table">
            <a:tbl>
              <a:tblPr/>
              <a:tblGrid>
                <a:gridCol w="7696200"/>
              </a:tblGrid>
              <a:tr h="66675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Πανελλήνιο Σχολικό Δίκτυο</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15</a:t>
            </a:fld>
            <a:endParaRPr 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computer network man"/>
          <p:cNvPicPr>
            <a:picLocks noChangeAspect="1" noChangeArrowheads="1"/>
          </p:cNvPicPr>
          <p:nvPr/>
        </p:nvPicPr>
        <p:blipFill>
          <a:blip r:embed="rId2" cstate="print"/>
          <a:srcRect b="3201"/>
          <a:stretch>
            <a:fillRect/>
          </a:stretch>
        </p:blipFill>
        <p:spPr bwMode="auto">
          <a:xfrm>
            <a:off x="990600" y="1371600"/>
            <a:ext cx="6400800" cy="5194300"/>
          </a:xfrm>
          <a:prstGeom prst="rect">
            <a:avLst/>
          </a:prstGeom>
          <a:noFill/>
          <a:ln w="9525">
            <a:noFill/>
            <a:miter lim="800000"/>
            <a:headEnd/>
            <a:tailEnd/>
          </a:ln>
        </p:spPr>
      </p:pic>
      <p:sp>
        <p:nvSpPr>
          <p:cNvPr id="25603"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Μητροπολιτικό Δίκτυο </a:t>
            </a:r>
            <a:r>
              <a:rPr lang="en-US" altLang="en-US" sz="4000">
                <a:ea typeface="Microsoft YaHei" pitchFamily="34" charset="-122"/>
              </a:rPr>
              <a:t>- MAN</a:t>
            </a:r>
            <a:endParaRPr lang="el-GR" altLang="en-US" sz="4000">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16</a:t>
            </a:fld>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Δίκτυο ευρείας  περιοχής</a:t>
            </a:r>
            <a:r>
              <a:rPr lang="en-US" altLang="en-US" sz="4000">
                <a:ea typeface="Microsoft YaHei" pitchFamily="34" charset="-122"/>
              </a:rPr>
              <a:t> - WAN</a:t>
            </a:r>
            <a:endParaRPr lang="el-GR" altLang="en-US" sz="4000">
              <a:ea typeface="Microsoft YaHei" pitchFamily="34" charset="-122"/>
            </a:endParaRPr>
          </a:p>
        </p:txBody>
      </p:sp>
      <p:sp>
        <p:nvSpPr>
          <p:cNvPr id="26627" name="Text Box 3"/>
          <p:cNvSpPr txBox="1">
            <a:spLocks noChangeArrowheads="1"/>
          </p:cNvSpPr>
          <p:nvPr/>
        </p:nvSpPr>
        <p:spPr bwMode="auto">
          <a:xfrm>
            <a:off x="457200" y="1600200"/>
            <a:ext cx="8229600" cy="4876800"/>
          </a:xfrm>
          <a:prstGeom prst="rect">
            <a:avLst/>
          </a:prstGeom>
          <a:noFill/>
          <a:ln w="9525">
            <a:noFill/>
            <a:round/>
            <a:headEnd/>
            <a:tailEnd/>
          </a:ln>
          <a:effectLst/>
        </p:spPr>
        <p:txBody>
          <a:bodyPr/>
          <a:lstStyle/>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Το δίκτυο ευρείας  περιοχής</a:t>
            </a:r>
            <a:r>
              <a:rPr lang="el-GR" altLang="en-US" sz="2800" i="1">
                <a:solidFill>
                  <a:srgbClr val="000000"/>
                </a:solidFill>
                <a:ea typeface="Microsoft YaHei" pitchFamily="34" charset="-122"/>
              </a:rPr>
              <a:t> </a:t>
            </a:r>
            <a:r>
              <a:rPr lang="en-US" altLang="en-US" sz="2800" i="1">
                <a:solidFill>
                  <a:srgbClr val="000000"/>
                </a:solidFill>
                <a:ea typeface="Microsoft YaHei" pitchFamily="34" charset="-122"/>
              </a:rPr>
              <a:t>(WAN-Wide  Area  Network</a:t>
            </a:r>
            <a:r>
              <a:rPr lang="en-US" altLang="en-US" sz="2800">
                <a:solidFill>
                  <a:srgbClr val="000000"/>
                </a:solidFill>
                <a:ea typeface="Microsoft YaHei" pitchFamily="34" charset="-122"/>
              </a:rPr>
              <a:t>):</a:t>
            </a:r>
          </a:p>
          <a:p>
            <a:pPr algn="just" defTabSz="449263" eaLnBrk="1" hangingPunct="1">
              <a:spcBef>
                <a:spcPts val="7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Καλύπτει μεγάλες γεωγραφικές περιοχές </a:t>
            </a:r>
            <a:r>
              <a:rPr lang="el-GR" altLang="en-US" sz="2800" i="1">
                <a:solidFill>
                  <a:srgbClr val="000000"/>
                </a:solidFill>
                <a:ea typeface="Microsoft YaHei" pitchFamily="34" charset="-122"/>
              </a:rPr>
              <a:t>(π.χ. μία χώρα, μία ήπειρο, ολόκληρο τον κόσμο)</a:t>
            </a:r>
          </a:p>
          <a:p>
            <a:pPr algn="just" defTabSz="449263" eaLnBrk="1" hangingPunct="1">
              <a:spcBef>
                <a:spcPts val="7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Η σύνδεση των υπολογιστών γίνεται με τη χρήση</a:t>
            </a:r>
            <a:r>
              <a:rPr lang="en-US" altLang="en-US" sz="2800">
                <a:solidFill>
                  <a:srgbClr val="000000"/>
                </a:solidFill>
                <a:ea typeface="Microsoft YaHei" pitchFamily="34" charset="-122"/>
              </a:rPr>
              <a:t>:</a:t>
            </a:r>
          </a:p>
          <a:p>
            <a:pPr lvl="1" indent="-182563" algn="just" defTabSz="449263" eaLnBrk="1" hangingPunct="1">
              <a:spcBef>
                <a:spcPts val="6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Ενσύρματων τηλεπικοινωνιακών γραμμών</a:t>
            </a:r>
            <a:r>
              <a:rPr lang="el-GR" altLang="en-US" sz="2400">
                <a:solidFill>
                  <a:srgbClr val="000000"/>
                </a:solidFill>
                <a:ea typeface="Microsoft YaHei" pitchFamily="34" charset="-122"/>
              </a:rPr>
              <a:t> </a:t>
            </a:r>
            <a:r>
              <a:rPr lang="el-GR" altLang="en-US" sz="2400" i="1">
                <a:solidFill>
                  <a:srgbClr val="000000"/>
                </a:solidFill>
                <a:ea typeface="Microsoft YaHei" pitchFamily="34" charset="-122"/>
              </a:rPr>
              <a:t>(π.χ. γραμμές τηλεπικοινωνιακού δικτύου)</a:t>
            </a:r>
          </a:p>
          <a:p>
            <a:pPr lvl="1" indent="-182563" algn="just" defTabSz="449263" eaLnBrk="1" hangingPunct="1">
              <a:spcBef>
                <a:spcPts val="6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Ασύρματων τηλεπικοινωνιακών γραμμών </a:t>
            </a:r>
            <a:r>
              <a:rPr lang="el-GR" altLang="en-US" sz="2400" i="1">
                <a:solidFill>
                  <a:srgbClr val="000000"/>
                </a:solidFill>
                <a:ea typeface="Microsoft YaHei" pitchFamily="34" charset="-122"/>
              </a:rPr>
              <a:t>(π.χ με τη χρήση δορυφόρων)</a:t>
            </a:r>
          </a:p>
        </p:txBody>
      </p:sp>
      <p:pic>
        <p:nvPicPr>
          <p:cNvPr id="26628" name="Picture 4"/>
          <p:cNvPicPr>
            <a:picLocks noChangeAspect="1" noChangeArrowheads="1"/>
          </p:cNvPicPr>
          <p:nvPr/>
        </p:nvPicPr>
        <p:blipFill>
          <a:blip r:embed="rId3" cstate="print"/>
          <a:srcRect/>
          <a:stretch>
            <a:fillRect/>
          </a:stretch>
        </p:blipFill>
        <p:spPr bwMode="auto">
          <a:xfrm>
            <a:off x="6011863" y="5229225"/>
            <a:ext cx="2808287" cy="1628775"/>
          </a:xfrm>
          <a:prstGeom prst="rect">
            <a:avLst/>
          </a:prstGeom>
          <a:noFill/>
          <a:ln w="9525">
            <a:noFill/>
            <a:round/>
            <a:headEnd/>
            <a:tailEnd/>
          </a:ln>
          <a:effectLst/>
        </p:spPr>
      </p:pic>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17</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computer network wan"/>
          <p:cNvPicPr>
            <a:picLocks noChangeAspect="1" noChangeArrowheads="1"/>
          </p:cNvPicPr>
          <p:nvPr/>
        </p:nvPicPr>
        <p:blipFill>
          <a:blip r:embed="rId2" cstate="print"/>
          <a:srcRect/>
          <a:stretch>
            <a:fillRect/>
          </a:stretch>
        </p:blipFill>
        <p:spPr bwMode="auto">
          <a:xfrm>
            <a:off x="1676400" y="1524000"/>
            <a:ext cx="6324600" cy="4829175"/>
          </a:xfrm>
          <a:prstGeom prst="rect">
            <a:avLst/>
          </a:prstGeom>
          <a:noFill/>
          <a:ln w="9525">
            <a:noFill/>
            <a:miter lim="800000"/>
            <a:headEnd/>
            <a:tailEnd/>
          </a:ln>
        </p:spPr>
      </p:pic>
      <p:sp>
        <p:nvSpPr>
          <p:cNvPr id="28675"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Δίκτυο ευρείας  περιοχής</a:t>
            </a:r>
            <a:r>
              <a:rPr lang="en-US" altLang="en-US" sz="4000">
                <a:ea typeface="Microsoft YaHei" pitchFamily="34" charset="-122"/>
              </a:rPr>
              <a:t> - WAN</a:t>
            </a:r>
            <a:endParaRPr lang="el-GR" altLang="en-US" sz="4000">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18</a:t>
            </a:fld>
            <a:endParaRPr lang="el-G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computer network wan"/>
          <p:cNvPicPr>
            <a:picLocks noChangeAspect="1" noChangeArrowheads="1"/>
          </p:cNvPicPr>
          <p:nvPr/>
        </p:nvPicPr>
        <p:blipFill>
          <a:blip r:embed="rId2" cstate="print"/>
          <a:srcRect/>
          <a:stretch>
            <a:fillRect/>
          </a:stretch>
        </p:blipFill>
        <p:spPr bwMode="auto">
          <a:xfrm>
            <a:off x="1219200" y="1981200"/>
            <a:ext cx="6388100" cy="4491038"/>
          </a:xfrm>
          <a:prstGeom prst="rect">
            <a:avLst/>
          </a:prstGeom>
          <a:noFill/>
          <a:ln w="9525">
            <a:noFill/>
            <a:miter lim="800000"/>
            <a:headEnd/>
            <a:tailEnd/>
          </a:ln>
        </p:spPr>
      </p:pic>
      <p:sp>
        <p:nvSpPr>
          <p:cNvPr id="29699"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Δίκτυο ευρείας  περιοχής</a:t>
            </a:r>
            <a:r>
              <a:rPr lang="en-US" altLang="en-US" sz="4000">
                <a:ea typeface="Microsoft YaHei" pitchFamily="34" charset="-122"/>
              </a:rPr>
              <a:t> - WAN</a:t>
            </a:r>
            <a:endParaRPr lang="el-GR" altLang="en-US" sz="4000">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19</a:t>
            </a:fld>
            <a:endParaRPr 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l-GR" altLang="en-US" smtClean="0"/>
              <a:t>Περιεχόμενα</a:t>
            </a:r>
            <a:endParaRPr lang="en-US" altLang="en-US" smtClean="0"/>
          </a:p>
        </p:txBody>
      </p:sp>
      <p:sp>
        <p:nvSpPr>
          <p:cNvPr id="5123" name="Content Placeholder 2"/>
          <p:cNvSpPr>
            <a:spLocks noGrp="1"/>
          </p:cNvSpPr>
          <p:nvPr>
            <p:ph idx="1"/>
          </p:nvPr>
        </p:nvSpPr>
        <p:spPr/>
        <p:txBody>
          <a:bodyPr/>
          <a:lstStyle/>
          <a:p>
            <a:pPr eaLnBrk="1" hangingPunct="1"/>
            <a:endParaRPr lang="en-US" altLang="en-US" smtClean="0"/>
          </a:p>
          <a:p>
            <a:pPr lvl="1" eaLnBrk="1" hangingPunct="1">
              <a:lnSpc>
                <a:spcPct val="150000"/>
              </a:lnSpc>
              <a:buFont typeface="Arial" charset="0"/>
              <a:buChar char="•"/>
            </a:pPr>
            <a:r>
              <a:rPr lang="el-GR" altLang="en-US" smtClean="0"/>
              <a:t>Δίκτυα υπολογιστών</a:t>
            </a:r>
          </a:p>
          <a:p>
            <a:pPr lvl="1" eaLnBrk="1" hangingPunct="1">
              <a:lnSpc>
                <a:spcPct val="150000"/>
              </a:lnSpc>
              <a:buFont typeface="Arial" charset="0"/>
              <a:buChar char="•"/>
            </a:pPr>
            <a:r>
              <a:rPr lang="el-GR" altLang="en-US" smtClean="0"/>
              <a:t>Υπολογιστικό Νέφος (</a:t>
            </a:r>
            <a:r>
              <a:rPr lang="en-US" altLang="en-US" smtClean="0"/>
              <a:t>Cloud Computing</a:t>
            </a:r>
            <a:r>
              <a:rPr lang="el-GR" altLang="en-US" smtClean="0"/>
              <a:t>)</a:t>
            </a:r>
          </a:p>
          <a:p>
            <a:pPr lvl="1" eaLnBrk="1" hangingPunct="1">
              <a:lnSpc>
                <a:spcPct val="150000"/>
              </a:lnSpc>
              <a:buFont typeface="Arial" charset="0"/>
              <a:buChar char="•"/>
            </a:pPr>
            <a:r>
              <a:rPr lang="el-GR" altLang="en-US" smtClean="0"/>
              <a:t>Διαδίκτυο των Πραγμάτων (</a:t>
            </a:r>
            <a:r>
              <a:rPr lang="en-US" altLang="en-US" smtClean="0"/>
              <a:t>Internet of Things</a:t>
            </a:r>
            <a:r>
              <a:rPr lang="el-GR" altLang="en-US" smtClean="0"/>
              <a:t> - </a:t>
            </a:r>
            <a:r>
              <a:rPr lang="en-US" altLang="en-US" smtClean="0"/>
              <a:t>IoT</a:t>
            </a:r>
            <a:r>
              <a:rPr lang="el-GR" altLang="en-US" smtClean="0"/>
              <a:t>) </a:t>
            </a:r>
          </a:p>
          <a:p>
            <a:pPr lvl="1" eaLnBrk="1" hangingPunct="1">
              <a:lnSpc>
                <a:spcPct val="150000"/>
              </a:lnSpc>
              <a:buFont typeface="Arial" charset="0"/>
              <a:buChar char="•"/>
            </a:pPr>
            <a:r>
              <a:rPr lang="el-GR" altLang="en-US" smtClean="0"/>
              <a:t>Έξυπνη πόλη - έξυπνο σπίτι – έξυπνα κτήρια</a:t>
            </a:r>
          </a:p>
          <a:p>
            <a:pPr lvl="1" eaLnBrk="1" hangingPunct="1">
              <a:lnSpc>
                <a:spcPct val="150000"/>
              </a:lnSpc>
              <a:buFont typeface="Arial" charset="0"/>
              <a:buChar char="•"/>
            </a:pPr>
            <a:r>
              <a:rPr lang="el-GR" altLang="en-US" smtClean="0"/>
              <a:t>4</a:t>
            </a:r>
            <a:r>
              <a:rPr lang="el-GR" altLang="en-US" baseline="30000" smtClean="0"/>
              <a:t>η</a:t>
            </a:r>
            <a:r>
              <a:rPr lang="el-GR" altLang="en-US" smtClean="0"/>
              <a:t> Βιομηχανική Επανάσταση </a:t>
            </a:r>
            <a:endParaRPr lang="en-US" altLang="en-US" sz="2400" smtClean="0"/>
          </a:p>
          <a:p>
            <a:pPr eaLnBrk="1" hangingPunct="1"/>
            <a:endParaRPr lang="en-US" altLang="en-US"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2</a:t>
            </a:fld>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cstate="print"/>
          <a:srcRect/>
          <a:stretch>
            <a:fillRect/>
          </a:stretch>
        </p:blipFill>
        <p:spPr bwMode="auto">
          <a:xfrm>
            <a:off x="1295400" y="2498725"/>
            <a:ext cx="6238875" cy="4006850"/>
          </a:xfrm>
          <a:prstGeom prst="rect">
            <a:avLst/>
          </a:prstGeom>
          <a:noFill/>
          <a:ln w="9525">
            <a:noFill/>
            <a:miter lim="800000"/>
            <a:headEnd/>
            <a:tailEnd/>
          </a:ln>
        </p:spPr>
      </p:pic>
      <p:sp>
        <p:nvSpPr>
          <p:cNvPr id="30723"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Προσωπικό δίκτυο </a:t>
            </a:r>
            <a:r>
              <a:rPr lang="en-US" altLang="en-US" sz="4000">
                <a:ea typeface="Microsoft YaHei" pitchFamily="34" charset="-122"/>
              </a:rPr>
              <a:t>- PAN</a:t>
            </a:r>
            <a:endParaRPr lang="el-GR" altLang="en-US" sz="4000">
              <a:ea typeface="Microsoft YaHei" pitchFamily="34" charset="-122"/>
            </a:endParaRPr>
          </a:p>
        </p:txBody>
      </p:sp>
      <p:sp>
        <p:nvSpPr>
          <p:cNvPr id="30724" name="Text Box 3"/>
          <p:cNvSpPr txBox="1">
            <a:spLocks noChangeArrowheads="1"/>
          </p:cNvSpPr>
          <p:nvPr/>
        </p:nvSpPr>
        <p:spPr bwMode="auto">
          <a:xfrm>
            <a:off x="2362200" y="1600200"/>
            <a:ext cx="6324600" cy="838200"/>
          </a:xfrm>
          <a:prstGeom prst="rect">
            <a:avLst/>
          </a:prstGeom>
          <a:noFill/>
          <a:ln w="9525">
            <a:noFill/>
            <a:round/>
            <a:headEnd/>
            <a:tailEnd/>
          </a:ln>
          <a:effectLst/>
        </p:spPr>
        <p:txBody>
          <a:bodyPr/>
          <a:lstStyle/>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n-US" altLang="en-US" sz="2800">
                <a:solidFill>
                  <a:srgbClr val="000000"/>
                </a:solidFill>
                <a:ea typeface="Microsoft YaHei" pitchFamily="34" charset="-122"/>
              </a:rPr>
              <a:t>Personal Area  Network</a:t>
            </a:r>
          </a:p>
        </p:txBody>
      </p:sp>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20</a:t>
            </a:fld>
            <a:endParaRPr 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Διευθυνσιοδότηση δικτύων</a:t>
            </a:r>
          </a:p>
        </p:txBody>
      </p:sp>
      <p:pic>
        <p:nvPicPr>
          <p:cNvPr id="31747" name="Picture 6"/>
          <p:cNvPicPr>
            <a:picLocks noChangeAspect="1"/>
          </p:cNvPicPr>
          <p:nvPr/>
        </p:nvPicPr>
        <p:blipFill>
          <a:blip r:embed="rId2" cstate="print"/>
          <a:srcRect/>
          <a:stretch>
            <a:fillRect/>
          </a:stretch>
        </p:blipFill>
        <p:spPr bwMode="auto">
          <a:xfrm>
            <a:off x="958850" y="1676400"/>
            <a:ext cx="7226300" cy="4068763"/>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21</a:t>
            </a:fld>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cstate="print"/>
          <a:srcRect/>
          <a:stretch>
            <a:fillRect/>
          </a:stretch>
        </p:blipFill>
        <p:spPr bwMode="auto">
          <a:xfrm>
            <a:off x="5867400" y="3810000"/>
            <a:ext cx="2343150" cy="1952625"/>
          </a:xfrm>
          <a:prstGeom prst="rect">
            <a:avLst/>
          </a:prstGeom>
          <a:noFill/>
          <a:ln w="9525">
            <a:noFill/>
            <a:miter lim="800000"/>
            <a:headEnd/>
            <a:tailEnd/>
          </a:ln>
        </p:spPr>
      </p:pic>
      <p:pic>
        <p:nvPicPr>
          <p:cNvPr id="32771" name="Picture 4" descr="Image result for ip address"/>
          <p:cNvPicPr>
            <a:picLocks noChangeAspect="1" noChangeArrowheads="1"/>
          </p:cNvPicPr>
          <p:nvPr/>
        </p:nvPicPr>
        <p:blipFill>
          <a:blip r:embed="rId3" cstate="print"/>
          <a:srcRect/>
          <a:stretch>
            <a:fillRect/>
          </a:stretch>
        </p:blipFill>
        <p:spPr bwMode="auto">
          <a:xfrm>
            <a:off x="1377950" y="838200"/>
            <a:ext cx="6089650" cy="2209800"/>
          </a:xfrm>
          <a:prstGeom prst="rect">
            <a:avLst/>
          </a:prstGeom>
          <a:noFill/>
          <a:ln w="9525">
            <a:noFill/>
            <a:miter lim="800000"/>
            <a:headEnd/>
            <a:tailEnd/>
          </a:ln>
        </p:spPr>
      </p:pic>
      <p:pic>
        <p:nvPicPr>
          <p:cNvPr id="32772" name="Picture 4" descr="Image result for ip address"/>
          <p:cNvPicPr>
            <a:picLocks noChangeAspect="1" noChangeArrowheads="1"/>
          </p:cNvPicPr>
          <p:nvPr/>
        </p:nvPicPr>
        <p:blipFill>
          <a:blip r:embed="rId4" cstate="print"/>
          <a:srcRect/>
          <a:stretch>
            <a:fillRect/>
          </a:stretch>
        </p:blipFill>
        <p:spPr bwMode="auto">
          <a:xfrm>
            <a:off x="457200" y="3806825"/>
            <a:ext cx="4229100" cy="1806575"/>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22</a:t>
            </a:fld>
            <a:endParaRPr lang="el-G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isualization of Internet routing paths"/>
          <p:cNvPicPr>
            <a:picLocks noChangeAspect="1" noChangeArrowheads="1"/>
          </p:cNvPicPr>
          <p:nvPr/>
        </p:nvPicPr>
        <p:blipFill>
          <a:blip r:embed="rId2" cstate="print"/>
          <a:srcRect/>
          <a:stretch>
            <a:fillRect/>
          </a:stretch>
        </p:blipFill>
        <p:spPr bwMode="auto">
          <a:xfrm>
            <a:off x="2438400" y="381000"/>
            <a:ext cx="6400800" cy="6400800"/>
          </a:xfrm>
          <a:prstGeom prst="rect">
            <a:avLst/>
          </a:prstGeom>
          <a:noFill/>
          <a:ln w="9525">
            <a:noFill/>
            <a:miter lim="800000"/>
            <a:headEnd/>
            <a:tailEnd/>
          </a:ln>
        </p:spPr>
      </p:pic>
      <p:sp>
        <p:nvSpPr>
          <p:cNvPr id="33795" name="Text Box 2"/>
          <p:cNvSpPr txBox="1">
            <a:spLocks noChangeArrowheads="1"/>
          </p:cNvSpPr>
          <p:nvPr/>
        </p:nvSpPr>
        <p:spPr bwMode="auto">
          <a:xfrm>
            <a:off x="-152400" y="0"/>
            <a:ext cx="50292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Διαδίκτυο</a:t>
            </a:r>
            <a:r>
              <a:rPr lang="en-US" altLang="en-US" sz="4000">
                <a:ea typeface="Microsoft YaHei" pitchFamily="34" charset="-122"/>
              </a:rPr>
              <a:t> </a:t>
            </a:r>
            <a:r>
              <a:rPr lang="el-GR" altLang="en-US" sz="4000">
                <a:ea typeface="Microsoft YaHei" pitchFamily="34" charset="-122"/>
              </a:rPr>
              <a:t>-</a:t>
            </a:r>
            <a:r>
              <a:rPr lang="en-US" altLang="en-US" sz="4000">
                <a:ea typeface="Microsoft YaHei" pitchFamily="34" charset="-122"/>
              </a:rPr>
              <a:t> Internet</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23</a:t>
            </a:fld>
            <a:endParaRPr lang="el-G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57200" y="123825"/>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Διαδίκτυο</a:t>
            </a:r>
            <a:r>
              <a:rPr lang="en-US" altLang="en-US" sz="4000">
                <a:ea typeface="Microsoft YaHei" pitchFamily="34" charset="-122"/>
              </a:rPr>
              <a:t> </a:t>
            </a:r>
            <a:r>
              <a:rPr lang="el-GR" altLang="en-US" sz="4000">
                <a:ea typeface="Microsoft YaHei" pitchFamily="34" charset="-122"/>
              </a:rPr>
              <a:t>-</a:t>
            </a:r>
            <a:r>
              <a:rPr lang="en-US" altLang="en-US" sz="4000">
                <a:ea typeface="Microsoft YaHei" pitchFamily="34" charset="-122"/>
              </a:rPr>
              <a:t> Internet</a:t>
            </a:r>
          </a:p>
        </p:txBody>
      </p:sp>
      <p:sp>
        <p:nvSpPr>
          <p:cNvPr id="34819" name="Text Box 3"/>
          <p:cNvSpPr txBox="1">
            <a:spLocks noChangeArrowheads="1"/>
          </p:cNvSpPr>
          <p:nvPr/>
        </p:nvSpPr>
        <p:spPr bwMode="auto">
          <a:xfrm>
            <a:off x="457200" y="1114425"/>
            <a:ext cx="8229600" cy="2414588"/>
          </a:xfrm>
          <a:prstGeom prst="rect">
            <a:avLst/>
          </a:prstGeom>
          <a:noFill/>
          <a:ln w="9525">
            <a:noFill/>
            <a:round/>
            <a:headEnd/>
            <a:tailEnd/>
          </a:ln>
          <a:effectLst/>
        </p:spPr>
        <p:txBody>
          <a:bodyPr/>
          <a:lstStyle/>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t>Παγκόσμιο σύστημα διασυνδεδεμένων δικτύων υπολογιστών, </a:t>
            </a:r>
          </a:p>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t>Εξυπηρετεί εκατομμύρια χρήστες καθημερινά σε ολόκληρο τον κόσμο</a:t>
            </a:r>
          </a:p>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Το πιο γνωστό δίκτυο ευρείας περιοχής</a:t>
            </a:r>
          </a:p>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Το μεγαλύτερο δίκτυο υπολογιστών στον κόσμο</a:t>
            </a:r>
          </a:p>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Διαδίκτυο = Διασύνδεση  Δικτύων</a:t>
            </a:r>
          </a:p>
          <a:p>
            <a:pPr marL="180975" indent="-180975" defTabSz="449263" eaLnBrk="1" hangingPunct="1">
              <a:spcBef>
                <a:spcPts val="6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a:solidFill>
                  <a:srgbClr val="000000"/>
                </a:solidFill>
                <a:ea typeface="Microsoft YaHei" pitchFamily="34" charset="-122"/>
              </a:rPr>
              <a:t>Internet</a:t>
            </a:r>
            <a:r>
              <a:rPr lang="el-GR" altLang="en-US" sz="2400">
                <a:solidFill>
                  <a:srgbClr val="000000"/>
                </a:solidFill>
                <a:ea typeface="Microsoft YaHei" pitchFamily="34" charset="-122"/>
              </a:rPr>
              <a:t> </a:t>
            </a:r>
            <a:r>
              <a:rPr lang="en-US" altLang="en-US" sz="2400">
                <a:solidFill>
                  <a:srgbClr val="000000"/>
                </a:solidFill>
                <a:ea typeface="Microsoft YaHei" pitchFamily="34" charset="-122"/>
              </a:rPr>
              <a:t>=</a:t>
            </a:r>
            <a:r>
              <a:rPr lang="el-GR" altLang="en-US" sz="2400">
                <a:solidFill>
                  <a:srgbClr val="000000"/>
                </a:solidFill>
                <a:ea typeface="Microsoft YaHei" pitchFamily="34" charset="-122"/>
              </a:rPr>
              <a:t> </a:t>
            </a:r>
            <a:r>
              <a:rPr lang="en-US" altLang="en-US" sz="2400">
                <a:solidFill>
                  <a:srgbClr val="000000"/>
                </a:solidFill>
                <a:ea typeface="Microsoft YaHei" pitchFamily="34" charset="-122"/>
              </a:rPr>
              <a:t>International  Network</a:t>
            </a:r>
          </a:p>
          <a:p>
            <a:pPr marL="180975" indent="-180975" defTabSz="449263" eaLnBrk="1" hangingPunct="1">
              <a:spcBef>
                <a:spcPts val="6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400">
              <a:solidFill>
                <a:srgbClr val="000000"/>
              </a:solidFill>
              <a:ea typeface="Microsoft YaHei" pitchFamily="34" charset="-122"/>
            </a:endParaRPr>
          </a:p>
          <a:p>
            <a:pPr marL="180975" indent="-180975" algn="just" defTabSz="449263" eaLnBrk="1" hangingPunct="1">
              <a:spcBef>
                <a:spcPts val="6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400">
              <a:solidFill>
                <a:srgbClr val="000000"/>
              </a:solidFill>
              <a:ea typeface="Microsoft YaHei" pitchFamily="34" charset="-122"/>
            </a:endParaRPr>
          </a:p>
        </p:txBody>
      </p:sp>
      <p:pic>
        <p:nvPicPr>
          <p:cNvPr id="34820" name="Picture 10"/>
          <p:cNvPicPr>
            <a:picLocks noChangeAspect="1" noChangeArrowheads="1"/>
          </p:cNvPicPr>
          <p:nvPr/>
        </p:nvPicPr>
        <p:blipFill>
          <a:blip r:embed="rId3" cstate="print"/>
          <a:srcRect/>
          <a:stretch>
            <a:fillRect/>
          </a:stretch>
        </p:blipFill>
        <p:spPr bwMode="auto">
          <a:xfrm>
            <a:off x="5562600" y="4297363"/>
            <a:ext cx="3170238" cy="2295525"/>
          </a:xfrm>
          <a:prstGeom prst="rect">
            <a:avLst/>
          </a:prstGeom>
          <a:noFill/>
          <a:ln w="9525">
            <a:noFill/>
            <a:round/>
            <a:headEnd/>
            <a:tailEnd/>
          </a:ln>
          <a:effectLst/>
        </p:spPr>
      </p:pic>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24</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57200" y="2286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3600">
                <a:ea typeface="Microsoft YaHei" pitchFamily="34" charset="-122"/>
              </a:rPr>
              <a:t>Τρόπος σύνδεσης στο Διαδίκτυο</a:t>
            </a:r>
          </a:p>
        </p:txBody>
      </p:sp>
      <p:sp>
        <p:nvSpPr>
          <p:cNvPr id="36867" name="Text Box 3"/>
          <p:cNvSpPr txBox="1">
            <a:spLocks noChangeArrowheads="1"/>
          </p:cNvSpPr>
          <p:nvPr/>
        </p:nvSpPr>
        <p:spPr bwMode="auto">
          <a:xfrm>
            <a:off x="457200" y="1341438"/>
            <a:ext cx="8229600" cy="4449762"/>
          </a:xfrm>
          <a:prstGeom prst="rect">
            <a:avLst/>
          </a:prstGeom>
          <a:noFill/>
          <a:ln w="9525">
            <a:noFill/>
            <a:round/>
            <a:headEnd/>
            <a:tailEnd/>
          </a:ln>
          <a:effectLst/>
        </p:spPr>
        <p:txBody>
          <a:bodyPr/>
          <a:lstStyle/>
          <a:p>
            <a:pPr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400">
              <a:solidFill>
                <a:srgbClr val="000000"/>
              </a:solidFill>
              <a:ea typeface="Microsoft YaHei" pitchFamily="34" charset="-122"/>
            </a:endParaRPr>
          </a:p>
          <a:p>
            <a:pPr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Για να συνδεθούμε στο διαδίκτυο χρειαζόμαστε</a:t>
            </a:r>
            <a:r>
              <a:rPr lang="en-US" altLang="en-US" sz="2400">
                <a:solidFill>
                  <a:srgbClr val="000000"/>
                </a:solidFill>
                <a:ea typeface="Microsoft YaHei" pitchFamily="34" charset="-122"/>
              </a:rPr>
              <a:t>:</a:t>
            </a:r>
          </a:p>
          <a:p>
            <a:pPr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Έναν υπολογιστή</a:t>
            </a:r>
          </a:p>
          <a:p>
            <a:pPr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Μία τηλεπικοινωνιακή γραμμή  (ενσύρματη-ασύρματη)</a:t>
            </a:r>
          </a:p>
          <a:p>
            <a:pPr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Την κατάλληλη συσκευή σύνδεσης του υπολογιστή ή του δικτύου με την τηλεπικοινωνιακή γραμμή (π.χ. μόντεμ)</a:t>
            </a:r>
          </a:p>
          <a:p>
            <a:pPr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Πάροχο υπηρεσιών διαδικτύου</a:t>
            </a:r>
          </a:p>
        </p:txBody>
      </p:sp>
      <p:graphicFrame>
        <p:nvGraphicFramePr>
          <p:cNvPr id="43019" name="Group 11"/>
          <p:cNvGraphicFramePr>
            <a:graphicFrameLocks noGrp="1"/>
          </p:cNvGraphicFramePr>
          <p:nvPr/>
        </p:nvGraphicFramePr>
        <p:xfrm>
          <a:off x="533400" y="5181600"/>
          <a:ext cx="7696200" cy="1219200"/>
        </p:xfrm>
        <a:graphic>
          <a:graphicData uri="http://schemas.openxmlformats.org/drawingml/2006/table">
            <a:tbl>
              <a:tblPr/>
              <a:tblGrid>
                <a:gridCol w="7696200"/>
              </a:tblGrid>
              <a:tr h="121920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2400" b="1" i="0" u="none" strike="noStrike" cap="none" normalizeH="0" baseline="0" dirty="0" err="1" smtClean="0">
                          <a:ln>
                            <a:noFill/>
                          </a:ln>
                          <a:solidFill>
                            <a:srgbClr val="FFFFFF"/>
                          </a:solidFill>
                          <a:effectLst/>
                          <a:latin typeface="Arial" panose="020B0604020202020204" pitchFamily="34" charset="0"/>
                          <a:cs typeface="Arial" panose="020B0604020202020204" pitchFamily="34" charset="0"/>
                        </a:rPr>
                        <a:t>Πάροχος</a:t>
                      </a:r>
                      <a:r>
                        <a:rPr kumimoji="0" lang="el-GR" sz="24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υπηρεσιών διαδικτύου είναι μία εταιρεία που παρέχει  στους πελάτες της πρόσβαση στο διαδίκτυο συνήθως με τη μορφή συνδρομής</a:t>
                      </a:r>
                      <a:endParaRPr kumimoji="0" lang="el-GR" sz="2400" b="1" i="1"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L="90000" marR="90000" marT="67884" marB="4674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sp>
        <p:nvSpPr>
          <p:cNvPr id="5" name="4 - Θέση αριθμού διαφάνειας"/>
          <p:cNvSpPr>
            <a:spLocks noGrp="1"/>
          </p:cNvSpPr>
          <p:nvPr>
            <p:ph type="sldNum" sz="quarter" idx="12"/>
          </p:nvPr>
        </p:nvSpPr>
        <p:spPr/>
        <p:txBody>
          <a:bodyPr/>
          <a:lstStyle/>
          <a:p>
            <a:fld id="{3ABBDF16-49C6-41B8-9476-19AA4316F295}" type="slidenum">
              <a:rPr lang="el-GR" smtClean="0"/>
              <a:pPr/>
              <a:t>25</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Πρωτόκολλα Επικοινωνίας</a:t>
            </a:r>
          </a:p>
        </p:txBody>
      </p:sp>
      <p:sp>
        <p:nvSpPr>
          <p:cNvPr id="38915" name="Text Box 3"/>
          <p:cNvSpPr txBox="1">
            <a:spLocks noChangeArrowheads="1"/>
          </p:cNvSpPr>
          <p:nvPr/>
        </p:nvSpPr>
        <p:spPr bwMode="auto">
          <a:xfrm>
            <a:off x="457200" y="1844675"/>
            <a:ext cx="8229600" cy="463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defTabSz="449263">
              <a:spcBef>
                <a:spcPct val="20000"/>
              </a:spcBef>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730250" algn="l"/>
                <a:tab pos="1644650" algn="l"/>
                <a:tab pos="2559050" algn="l"/>
                <a:tab pos="3473450" algn="l"/>
                <a:tab pos="4387850" algn="l"/>
                <a:tab pos="5302250" algn="l"/>
                <a:tab pos="6216650" algn="l"/>
                <a:tab pos="7131050" algn="l"/>
                <a:tab pos="8045450" algn="l"/>
                <a:tab pos="8959850" algn="l"/>
                <a:tab pos="9874250" algn="l"/>
              </a:tabLst>
              <a:defRPr sz="2000">
                <a:solidFill>
                  <a:schemeClr val="tx1"/>
                </a:solidFill>
                <a:latin typeface="Arial" panose="020B0604020202020204" pitchFamily="34" charset="0"/>
                <a:cs typeface="Arial" panose="020B0604020202020204" pitchFamily="34" charset="0"/>
              </a:defRPr>
            </a:lvl9pPr>
          </a:lstStyle>
          <a:p>
            <a:pPr algn="just" eaLnBrk="1" hangingPunct="1">
              <a:spcBef>
                <a:spcPts val="700"/>
              </a:spcBef>
              <a:buSzPct val="85000"/>
              <a:buFontTx/>
              <a:buNone/>
              <a:defRPr/>
            </a:pPr>
            <a:endParaRPr lang="el-GR" altLang="en-US" sz="2800" dirty="0" smtClean="0">
              <a:solidFill>
                <a:srgbClr val="000000"/>
              </a:solidFill>
              <a:ea typeface="Microsoft YaHei" panose="020B0503020204020204" pitchFamily="34" charset="-122"/>
            </a:endParaRPr>
          </a:p>
          <a:p>
            <a:pPr marL="457200" indent="-457200" algn="just" eaLnBrk="1" hangingPunct="1">
              <a:spcBef>
                <a:spcPts val="600"/>
              </a:spcBef>
              <a:buSzPct val="85000"/>
              <a:defRPr/>
            </a:pPr>
            <a:r>
              <a:rPr lang="el-GR" altLang="en-US" sz="2400" dirty="0" smtClean="0">
                <a:solidFill>
                  <a:srgbClr val="000000"/>
                </a:solidFill>
                <a:ea typeface="Microsoft YaHei" panose="020B0503020204020204" pitchFamily="34" charset="-122"/>
              </a:rPr>
              <a:t>Οι υπολογιστές σε ένα δίκτυο πρέπει να ακολουθούν κάποιους κανόνες και διαδικασίες ώστε να επικοινωνούν μεταξύ τους. Αυτοί οι κανόνες και οι διαδικασίες ονομάζονται </a:t>
            </a:r>
            <a:r>
              <a:rPr lang="el-GR" altLang="en-US" sz="2400" b="1" dirty="0" smtClean="0">
                <a:solidFill>
                  <a:srgbClr val="000000"/>
                </a:solidFill>
                <a:ea typeface="Microsoft YaHei" panose="020B0503020204020204" pitchFamily="34" charset="-122"/>
              </a:rPr>
              <a:t>Πρωτόκολλα Επικοινωνίας</a:t>
            </a:r>
            <a:r>
              <a:rPr lang="el-GR" altLang="en-US" sz="2400" dirty="0" smtClean="0">
                <a:solidFill>
                  <a:srgbClr val="000000"/>
                </a:solidFill>
                <a:ea typeface="Microsoft YaHei" panose="020B0503020204020204" pitchFamily="34" charset="-122"/>
              </a:rPr>
              <a:t>.</a:t>
            </a:r>
            <a:endParaRPr lang="en-US" altLang="en-US" sz="2400" dirty="0" smtClean="0">
              <a:solidFill>
                <a:srgbClr val="000000"/>
              </a:solidFill>
              <a:ea typeface="Microsoft YaHei" panose="020B0503020204020204" pitchFamily="34" charset="-122"/>
            </a:endParaRPr>
          </a:p>
          <a:p>
            <a:pPr marL="457200" indent="-457200" algn="just" eaLnBrk="1" hangingPunct="1">
              <a:spcBef>
                <a:spcPts val="600"/>
              </a:spcBef>
              <a:buSzPct val="85000"/>
              <a:defRPr/>
            </a:pPr>
            <a:r>
              <a:rPr lang="el-GR" altLang="en-US" sz="2400" dirty="0" smtClean="0">
                <a:solidFill>
                  <a:srgbClr val="000000"/>
                </a:solidFill>
                <a:ea typeface="Microsoft YaHei" panose="020B0503020204020204" pitchFamily="34" charset="-122"/>
              </a:rPr>
              <a:t>Αντίστοιχα πρωτόκολλα επικοινωνίας αποτελούν οι «ανθρώπινες» γλώσσες (Ελληνικά, Αγγλικά, Γαλλικά, </a:t>
            </a:r>
            <a:r>
              <a:rPr lang="el-GR" altLang="en-US" sz="2400" dirty="0" err="1" smtClean="0">
                <a:solidFill>
                  <a:srgbClr val="000000"/>
                </a:solidFill>
                <a:ea typeface="Microsoft YaHei" panose="020B0503020204020204" pitchFamily="34" charset="-122"/>
              </a:rPr>
              <a:t>κλπ</a:t>
            </a:r>
            <a:r>
              <a:rPr lang="el-GR" altLang="en-US" sz="2400" dirty="0" smtClean="0">
                <a:solidFill>
                  <a:srgbClr val="000000"/>
                </a:solidFill>
                <a:ea typeface="Microsoft YaHei" panose="020B0503020204020204" pitchFamily="34" charset="-122"/>
              </a:rPr>
              <a:t>). </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26</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3600">
                <a:ea typeface="Microsoft YaHei" pitchFamily="34" charset="-122"/>
              </a:rPr>
              <a:t>Πλεονεκτήματα  Δικτύων</a:t>
            </a:r>
            <a:r>
              <a:rPr lang="en-US" altLang="en-US" sz="3600">
                <a:ea typeface="Microsoft YaHei" pitchFamily="34" charset="-122"/>
              </a:rPr>
              <a:t> </a:t>
            </a:r>
            <a:r>
              <a:rPr lang="el-GR" altLang="en-US" sz="3600">
                <a:ea typeface="Microsoft YaHei" pitchFamily="34" charset="-122"/>
              </a:rPr>
              <a:t>Υπολογιστών</a:t>
            </a:r>
          </a:p>
        </p:txBody>
      </p:sp>
      <p:sp>
        <p:nvSpPr>
          <p:cNvPr id="40963" name="Text Box 3"/>
          <p:cNvSpPr txBox="1">
            <a:spLocks noChangeArrowheads="1"/>
          </p:cNvSpPr>
          <p:nvPr/>
        </p:nvSpPr>
        <p:spPr bwMode="auto">
          <a:xfrm>
            <a:off x="457200" y="1600200"/>
            <a:ext cx="8218488" cy="4876800"/>
          </a:xfrm>
          <a:prstGeom prst="rect">
            <a:avLst/>
          </a:prstGeom>
          <a:noFill/>
          <a:ln w="9525">
            <a:noFill/>
            <a:round/>
            <a:headEnd/>
            <a:tailEnd/>
          </a:ln>
          <a:effectLst/>
        </p:spPr>
        <p:txBody>
          <a:bodyPr/>
          <a:lstStyle/>
          <a:p>
            <a:pPr marL="180975" indent="-180975" defTabSz="449263" eaLnBrk="1" hangingPunct="1">
              <a:spcBef>
                <a:spcPts val="6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400" dirty="0">
              <a:solidFill>
                <a:srgbClr val="000000"/>
              </a:solidFill>
              <a:ea typeface="Microsoft YaHei" pitchFamily="34" charset="-122"/>
            </a:endParaRPr>
          </a:p>
          <a:p>
            <a:pPr marL="180975" indent="-180975" defTabSz="449263" eaLnBrk="1" hangingPunct="1">
              <a:spcBef>
                <a:spcPts val="700"/>
              </a:spcBef>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dirty="0">
                <a:solidFill>
                  <a:srgbClr val="000000"/>
                </a:solidFill>
                <a:ea typeface="Microsoft YaHei" pitchFamily="34" charset="-122"/>
              </a:rPr>
              <a:t>Η χρήση των δικτύων των υπολογιστών έχει μεγάλη εφαρμογή στις καθημερινές μας δραστηριότητες και πολλά πλεονεκτήματα όπως</a:t>
            </a:r>
            <a:r>
              <a:rPr lang="en-US" altLang="en-US" sz="2800" dirty="0">
                <a:solidFill>
                  <a:srgbClr val="000000"/>
                </a:solidFill>
                <a:ea typeface="Microsoft YaHei" pitchFamily="34" charset="-122"/>
              </a:rPr>
              <a:t>: </a:t>
            </a:r>
          </a:p>
          <a:p>
            <a:pPr lvl="1" indent="-182563" defTabSz="449263" eaLnBrk="1" hangingPunct="1">
              <a:spcBef>
                <a:spcPts val="600"/>
              </a:spcBef>
              <a:buClr>
                <a:srgbClr val="2DA2BF"/>
              </a:buClr>
              <a:buSzPct val="85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dirty="0">
                <a:solidFill>
                  <a:srgbClr val="000000"/>
                </a:solidFill>
                <a:ea typeface="Microsoft YaHei" pitchFamily="34" charset="-122"/>
              </a:rPr>
              <a:t>Επικοινωνία  μεταξύ διαφορετικών υπολογιστών και ανταλλαγή δεδομένων  (</a:t>
            </a:r>
            <a:r>
              <a:rPr lang="el-GR" altLang="en-US" sz="2400" i="1" dirty="0">
                <a:solidFill>
                  <a:srgbClr val="000000"/>
                </a:solidFill>
                <a:ea typeface="Microsoft YaHei" pitchFamily="34" charset="-122"/>
              </a:rPr>
              <a:t>π.χ. το ηλεκτρονικό ταχυδρομείο)</a:t>
            </a:r>
          </a:p>
          <a:p>
            <a:pPr lvl="1" indent="-182563" defTabSz="449263" eaLnBrk="1" hangingPunct="1">
              <a:spcBef>
                <a:spcPts val="600"/>
              </a:spcBef>
              <a:buClr>
                <a:srgbClr val="2DA2BF"/>
              </a:buClr>
              <a:buSzPct val="85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dirty="0">
                <a:solidFill>
                  <a:srgbClr val="000000"/>
                </a:solidFill>
                <a:ea typeface="Microsoft YaHei" pitchFamily="34" charset="-122"/>
              </a:rPr>
              <a:t>Διαμοιρασμός </a:t>
            </a:r>
            <a:r>
              <a:rPr lang="el-GR" altLang="en-US" sz="2400" dirty="0" smtClean="0">
                <a:solidFill>
                  <a:srgbClr val="000000"/>
                </a:solidFill>
                <a:ea typeface="Microsoft YaHei" pitchFamily="34" charset="-122"/>
              </a:rPr>
              <a:t>εξοπλισμού, </a:t>
            </a:r>
            <a:r>
              <a:rPr lang="el-GR" altLang="en-US" sz="2400" dirty="0">
                <a:solidFill>
                  <a:srgbClr val="000000"/>
                </a:solidFill>
                <a:ea typeface="Microsoft YaHei" pitchFamily="34" charset="-122"/>
              </a:rPr>
              <a:t>προγραμμάτων και δεδομένων του δικτύου (</a:t>
            </a:r>
            <a:r>
              <a:rPr lang="el-GR" altLang="en-US" sz="2400" i="1" dirty="0">
                <a:solidFill>
                  <a:srgbClr val="000000"/>
                </a:solidFill>
                <a:ea typeface="Microsoft YaHei" pitchFamily="34" charset="-122"/>
              </a:rPr>
              <a:t>π.χ. κοινή χρήση εκτυπωτών, σαρωτών, βιντεοκαμερών)</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27</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3600">
                <a:ea typeface="Microsoft YaHei" pitchFamily="34" charset="-122"/>
              </a:rPr>
              <a:t>Πλεονεκτήματα  Δικτύων</a:t>
            </a:r>
            <a:r>
              <a:rPr lang="en-US" altLang="en-US" sz="3600">
                <a:ea typeface="Microsoft YaHei" pitchFamily="34" charset="-122"/>
              </a:rPr>
              <a:t> </a:t>
            </a:r>
            <a:r>
              <a:rPr lang="el-GR" altLang="en-US" sz="3600">
                <a:ea typeface="Microsoft YaHei" pitchFamily="34" charset="-122"/>
              </a:rPr>
              <a:t>Υπολογιστών</a:t>
            </a:r>
          </a:p>
        </p:txBody>
      </p:sp>
      <p:sp>
        <p:nvSpPr>
          <p:cNvPr id="43011" name="Text Box 3"/>
          <p:cNvSpPr txBox="1">
            <a:spLocks noChangeArrowheads="1"/>
          </p:cNvSpPr>
          <p:nvPr/>
        </p:nvSpPr>
        <p:spPr bwMode="auto">
          <a:xfrm>
            <a:off x="457200" y="1600200"/>
            <a:ext cx="8229600" cy="4876800"/>
          </a:xfrm>
          <a:prstGeom prst="rect">
            <a:avLst/>
          </a:prstGeom>
          <a:noFill/>
          <a:ln w="9525">
            <a:noFill/>
            <a:round/>
            <a:headEnd/>
            <a:tailEnd/>
          </a:ln>
          <a:effectLst/>
        </p:spPr>
        <p:txBody>
          <a:bodyPr/>
          <a:lstStyle/>
          <a:p>
            <a:pPr marL="180975" indent="-180975" defTabSz="449263" eaLnBrk="1" hangingPunct="1">
              <a:spcBef>
                <a:spcPts val="7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800">
              <a:solidFill>
                <a:srgbClr val="000000"/>
              </a:solidFill>
              <a:ea typeface="Microsoft YaHei" pitchFamily="34" charset="-122"/>
            </a:endParaRPr>
          </a:p>
          <a:p>
            <a:pPr marL="180975" indent="-180975"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Γρήγορη διεκπεραίωση εργασιών</a:t>
            </a:r>
          </a:p>
          <a:p>
            <a:pPr marL="180975" indent="-180975"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Εξοικονόμηση χρημάτων</a:t>
            </a:r>
          </a:p>
          <a:p>
            <a:pPr marL="180975" indent="-180975"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Παροχή  υψηλής αξιοπιστίας</a:t>
            </a:r>
          </a:p>
          <a:p>
            <a:pPr marL="180975" indent="-180975"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Ευκολία επέκτασης,  δηλαδή προσθήκη στο δίκτυο και  άλλων υπολογιστών  ή περιφερειακών συσκευών ανάλογα με τις ανάγκες μας</a:t>
            </a:r>
          </a:p>
          <a:p>
            <a:pPr marL="180975" indent="-180975"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Πλήθος εφαρμογών (τηλε- εκπαίδευση, τηλε- εργασία, τηλε-ιατρική, κλπ)</a:t>
            </a:r>
          </a:p>
          <a:p>
            <a:pPr marL="180975" indent="-180975" defTabSz="449263" eaLnBrk="1" hangingPunct="1">
              <a:spcBef>
                <a:spcPts val="7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800">
              <a:solidFill>
                <a:srgbClr val="000000"/>
              </a:solidFill>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28</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533400"/>
            <a:ext cx="8229600" cy="12192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3600">
                <a:ea typeface="Microsoft YaHei" pitchFamily="34" charset="-122"/>
              </a:rPr>
              <a:t> Επικοινωνία  μεταξύ Υπολογιστών</a:t>
            </a:r>
          </a:p>
        </p:txBody>
      </p:sp>
      <p:sp>
        <p:nvSpPr>
          <p:cNvPr id="45059" name="Text Box 3"/>
          <p:cNvSpPr txBox="1">
            <a:spLocks noChangeArrowheads="1"/>
          </p:cNvSpPr>
          <p:nvPr/>
        </p:nvSpPr>
        <p:spPr bwMode="auto">
          <a:xfrm>
            <a:off x="457200" y="2133600"/>
            <a:ext cx="8229600" cy="4343400"/>
          </a:xfrm>
          <a:prstGeom prst="rect">
            <a:avLst/>
          </a:prstGeom>
          <a:noFill/>
          <a:ln w="9525">
            <a:noFill/>
            <a:round/>
            <a:headEnd/>
            <a:tailEnd/>
          </a:ln>
          <a:effectLst/>
        </p:spPr>
        <p:txBody>
          <a:bodyPr/>
          <a:lstStyle/>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Τα δίκτυα διευκολύνουν όλες τις φάσεις επεξεργασίας των δεδομένων  για την παροχή χρήσιμων πληροφοριών</a:t>
            </a:r>
            <a:r>
              <a:rPr lang="en-US" altLang="en-US" sz="2400">
                <a:solidFill>
                  <a:srgbClr val="000000"/>
                </a:solidFill>
                <a:ea typeface="Microsoft YaHei" pitchFamily="34" charset="-122"/>
              </a:rPr>
              <a:t>:</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Συλλογή</a:t>
            </a:r>
            <a:r>
              <a:rPr lang="el-GR" altLang="en-US" sz="2400">
                <a:solidFill>
                  <a:srgbClr val="000000"/>
                </a:solidFill>
                <a:ea typeface="Microsoft YaHei" pitchFamily="34" charset="-122"/>
              </a:rPr>
              <a:t> - εισαγωγή μεγάλου αριθμού στοιχείων από διαφορετικούς υπολογιστές </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Επεξεργασία</a:t>
            </a:r>
            <a:r>
              <a:rPr lang="el-GR" altLang="en-US" sz="2400">
                <a:solidFill>
                  <a:srgbClr val="000000"/>
                </a:solidFill>
                <a:ea typeface="Microsoft YaHei" pitchFamily="34" charset="-122"/>
              </a:rPr>
              <a:t> - μοίρασμα του όγκου  των εργασιών μας σε διαφορετικούς υπολογιστές</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Αποθήκευση</a:t>
            </a:r>
            <a:r>
              <a:rPr lang="el-GR" altLang="en-US" sz="2400">
                <a:solidFill>
                  <a:srgbClr val="000000"/>
                </a:solidFill>
                <a:ea typeface="Microsoft YaHei" pitchFamily="34" charset="-122"/>
              </a:rPr>
              <a:t> μεγάλου  όγκου δεδομένων σε διαφορετικούς σκληρούς δίσκους</a:t>
            </a:r>
          </a:p>
          <a:p>
            <a:pPr algn="just" defTabSz="449263" eaLnBrk="1" hangingPunct="1">
              <a:spcBef>
                <a:spcPts val="6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b="1">
                <a:solidFill>
                  <a:srgbClr val="000000"/>
                </a:solidFill>
                <a:ea typeface="Microsoft YaHei" pitchFamily="34" charset="-122"/>
              </a:rPr>
              <a:t>Διανομή</a:t>
            </a:r>
            <a:r>
              <a:rPr lang="el-GR" altLang="en-US" sz="2400">
                <a:solidFill>
                  <a:srgbClr val="000000"/>
                </a:solidFill>
                <a:ea typeface="Microsoft YaHei" pitchFamily="34" charset="-122"/>
              </a:rPr>
              <a:t> - πρόσβαση σε χρήσιμες πληροφορίες από  διαφορετικά μέρη</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29</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nchor="ctr"/>
          <a:lstStyle/>
          <a:p>
            <a:pPr eaLnBrk="1" hangingPunct="1"/>
            <a:r>
              <a:rPr lang="el-GR" altLang="en-US" sz="4400" smtClean="0"/>
              <a:t>ΔΙΚΤΥΑ ΥΠΟΛΟΓΙΣΤΩΝ</a:t>
            </a:r>
          </a:p>
        </p:txBody>
      </p:sp>
      <p:sp>
        <p:nvSpPr>
          <p:cNvPr id="3" name="2 - Θέση αριθμού διαφάνειας"/>
          <p:cNvSpPr>
            <a:spLocks noGrp="1"/>
          </p:cNvSpPr>
          <p:nvPr>
            <p:ph type="sldNum" sz="quarter" idx="12"/>
          </p:nvPr>
        </p:nvSpPr>
        <p:spPr/>
        <p:txBody>
          <a:bodyPr/>
          <a:lstStyle/>
          <a:p>
            <a:fld id="{A3220539-74EB-4D79-92CE-D87B9EF1C3EB}" type="slidenum">
              <a:rPr lang="el-GR" smtClean="0"/>
              <a:pPr/>
              <a:t>3</a:t>
            </a:fld>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Μειονεκτήματα Δικτύων Υπολογιστών</a:t>
            </a:r>
          </a:p>
        </p:txBody>
      </p:sp>
      <p:sp>
        <p:nvSpPr>
          <p:cNvPr id="47107" name="Text Box 3"/>
          <p:cNvSpPr txBox="1">
            <a:spLocks noChangeArrowheads="1"/>
          </p:cNvSpPr>
          <p:nvPr/>
        </p:nvSpPr>
        <p:spPr bwMode="auto">
          <a:xfrm>
            <a:off x="468313" y="1916113"/>
            <a:ext cx="8229600" cy="4445000"/>
          </a:xfrm>
          <a:prstGeom prst="rect">
            <a:avLst/>
          </a:prstGeom>
          <a:noFill/>
          <a:ln w="9525">
            <a:noFill/>
            <a:round/>
            <a:headEnd/>
            <a:tailEnd/>
          </a:ln>
          <a:effectLst/>
        </p:spPr>
        <p:txBody>
          <a:bodyPr/>
          <a:lstStyle/>
          <a:p>
            <a:pPr algn="just" defTabSz="449263" eaLnBrk="1" hangingPunct="1">
              <a:lnSpc>
                <a:spcPct val="90000"/>
              </a:lnSpc>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Η χρήση όμως των δικτύων των υπολογιστών έχει ορισμένα μειονεκτήματα, όπως είναι</a:t>
            </a:r>
            <a:r>
              <a:rPr lang="en-US" altLang="en-US" sz="2800">
                <a:solidFill>
                  <a:srgbClr val="000000"/>
                </a:solidFill>
                <a:ea typeface="Microsoft YaHei" pitchFamily="34" charset="-122"/>
              </a:rPr>
              <a:t>:</a:t>
            </a:r>
          </a:p>
          <a:p>
            <a:pPr algn="just" defTabSz="449263" eaLnBrk="1" hangingPunct="1">
              <a:lnSpc>
                <a:spcPct val="90000"/>
              </a:lnSpc>
              <a:spcBef>
                <a:spcPts val="7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b="1">
                <a:solidFill>
                  <a:srgbClr val="000000"/>
                </a:solidFill>
                <a:ea typeface="Microsoft YaHei" pitchFamily="34" charset="-122"/>
              </a:rPr>
              <a:t>Η </a:t>
            </a:r>
            <a:r>
              <a:rPr lang="en-US" altLang="en-US" sz="2800" b="1">
                <a:solidFill>
                  <a:srgbClr val="000000"/>
                </a:solidFill>
                <a:ea typeface="Microsoft YaHei" pitchFamily="34" charset="-122"/>
              </a:rPr>
              <a:t> </a:t>
            </a:r>
            <a:r>
              <a:rPr lang="el-GR" altLang="en-US" sz="2800" b="1">
                <a:solidFill>
                  <a:srgbClr val="000000"/>
                </a:solidFill>
                <a:ea typeface="Microsoft YaHei" pitchFamily="34" charset="-122"/>
              </a:rPr>
              <a:t>Έλλειψη Ασφάλειας </a:t>
            </a:r>
          </a:p>
          <a:p>
            <a:pPr lvl="1" indent="-182563" algn="just" defTabSz="449263" eaLnBrk="1" hangingPunct="1">
              <a:lnSpc>
                <a:spcPct val="90000"/>
              </a:lnSpc>
              <a:spcBef>
                <a:spcPts val="7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Οι υπολογιστές ενός δικτύου είναι ευάλωτοι σε προσπάθειες πρόσβασης από μη εξουσιοδοτημένα άτομα στα αρχεία τους με σκοπό να </a:t>
            </a:r>
            <a:r>
              <a:rPr lang="el-GR" altLang="en-US" sz="2800" b="1">
                <a:solidFill>
                  <a:srgbClr val="000000"/>
                </a:solidFill>
                <a:ea typeface="Microsoft YaHei" pitchFamily="34" charset="-122"/>
              </a:rPr>
              <a:t>υποκλέψουν  χρήσιμες πληροφορίες</a:t>
            </a:r>
            <a:r>
              <a:rPr lang="el-GR" altLang="en-US" sz="2800">
                <a:solidFill>
                  <a:srgbClr val="000000"/>
                </a:solidFill>
                <a:ea typeface="Microsoft YaHei" pitchFamily="34" charset="-122"/>
              </a:rPr>
              <a:t> ή να </a:t>
            </a:r>
            <a:r>
              <a:rPr lang="el-GR" altLang="en-US" sz="2800" b="1">
                <a:solidFill>
                  <a:srgbClr val="000000"/>
                </a:solidFill>
                <a:ea typeface="Microsoft YaHei" pitchFamily="34" charset="-122"/>
              </a:rPr>
              <a:t>προκαλέσουν ζημιές</a:t>
            </a:r>
            <a:r>
              <a:rPr lang="el-GR" altLang="en-US" sz="2800">
                <a:solidFill>
                  <a:srgbClr val="000000"/>
                </a:solidFill>
                <a:ea typeface="Microsoft YaHei" pitchFamily="34" charset="-122"/>
              </a:rPr>
              <a:t>.</a:t>
            </a:r>
          </a:p>
          <a:p>
            <a:pPr lvl="1" indent="-182563" algn="just" defTabSz="449263" eaLnBrk="1" hangingPunct="1">
              <a:lnSpc>
                <a:spcPct val="90000"/>
              </a:lnSpc>
              <a:spcBef>
                <a:spcPts val="700"/>
              </a:spcBef>
              <a:buClr>
                <a:srgbClr val="2DA2BF"/>
              </a:buClr>
              <a:buSzPct val="85000"/>
              <a:buFont typeface="Wingdings" pitchFamily="2" charset="2"/>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Επιβάλλεται η χρήση κατάλληλων </a:t>
            </a:r>
            <a:r>
              <a:rPr lang="el-GR" altLang="en-US" sz="2800" b="1">
                <a:solidFill>
                  <a:srgbClr val="000000"/>
                </a:solidFill>
                <a:ea typeface="Microsoft YaHei" pitchFamily="34" charset="-122"/>
              </a:rPr>
              <a:t>κωδικών</a:t>
            </a:r>
            <a:r>
              <a:rPr lang="el-GR" altLang="en-US" sz="2800">
                <a:solidFill>
                  <a:srgbClr val="000000"/>
                </a:solidFill>
                <a:ea typeface="Microsoft YaHei" pitchFamily="34" charset="-122"/>
              </a:rPr>
              <a:t> πρόσβασης.</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30</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Μειονεκτήματα Δικτύων Υπολογιστών</a:t>
            </a:r>
          </a:p>
        </p:txBody>
      </p:sp>
      <p:sp>
        <p:nvSpPr>
          <p:cNvPr id="49155" name="Text Box 3"/>
          <p:cNvSpPr txBox="1">
            <a:spLocks noChangeArrowheads="1"/>
          </p:cNvSpPr>
          <p:nvPr/>
        </p:nvSpPr>
        <p:spPr bwMode="auto">
          <a:xfrm>
            <a:off x="457200" y="1844675"/>
            <a:ext cx="8229600" cy="4632325"/>
          </a:xfrm>
          <a:prstGeom prst="rect">
            <a:avLst/>
          </a:prstGeom>
          <a:noFill/>
          <a:ln w="9525">
            <a:noFill/>
            <a:round/>
            <a:headEnd/>
            <a:tailEnd/>
          </a:ln>
          <a:effectLst/>
        </p:spPr>
        <p:txBody>
          <a:bodyPr/>
          <a:lstStyle/>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b="1">
                <a:solidFill>
                  <a:srgbClr val="000000"/>
                </a:solidFill>
                <a:ea typeface="Microsoft YaHei" pitchFamily="34" charset="-122"/>
              </a:rPr>
              <a:t>Οι Ιοί</a:t>
            </a:r>
          </a:p>
          <a:p>
            <a:pPr marL="180975" indent="-180975" algn="just" defTabSz="449263" eaLnBrk="1" hangingPunct="1">
              <a:spcBef>
                <a:spcPts val="7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Η μόλυνση ενός υπολογιστή του δικτύου από ιό μπορεί να μεταδοθεί  και  στους   άλλους υπολογιστές  επειδή είναι συνδεδεμένοι μεταξύ τους</a:t>
            </a:r>
          </a:p>
          <a:p>
            <a:pPr marL="180975" indent="-180975" algn="just" defTabSz="449263" eaLnBrk="1" hangingPunct="1">
              <a:spcBef>
                <a:spcPts val="7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a:solidFill>
                  <a:srgbClr val="000000"/>
                </a:solidFill>
                <a:ea typeface="Microsoft YaHei" pitchFamily="34" charset="-122"/>
              </a:rPr>
              <a:t>Επιβάλλεται</a:t>
            </a:r>
            <a:r>
              <a:rPr lang="en-US" altLang="en-US" sz="2800">
                <a:solidFill>
                  <a:srgbClr val="000000"/>
                </a:solidFill>
                <a:ea typeface="Microsoft YaHei" pitchFamily="34" charset="-122"/>
              </a:rPr>
              <a:t>:</a:t>
            </a:r>
          </a:p>
          <a:p>
            <a:pPr lvl="1" indent="-182563" algn="just" defTabSz="449263" eaLnBrk="1" hangingPunct="1">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Η εγκατάσταση ενός αντιϊκού προγράμματος </a:t>
            </a:r>
            <a:r>
              <a:rPr lang="en-US" altLang="en-US" sz="2400">
                <a:solidFill>
                  <a:srgbClr val="000000"/>
                </a:solidFill>
                <a:ea typeface="Microsoft YaHei" pitchFamily="34" charset="-122"/>
              </a:rPr>
              <a:t>(antivirus) </a:t>
            </a:r>
            <a:r>
              <a:rPr lang="el-GR" altLang="en-US" sz="2400">
                <a:solidFill>
                  <a:srgbClr val="000000"/>
                </a:solidFill>
                <a:ea typeface="Microsoft YaHei" pitchFamily="34" charset="-122"/>
              </a:rPr>
              <a:t>και η συχνή ανανέωσή του από το διαδίκτυο</a:t>
            </a:r>
          </a:p>
          <a:p>
            <a:pPr lvl="1" indent="-182563" algn="just" defTabSz="449263" eaLnBrk="1" hangingPunct="1">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Η τακτική λήψη αντιγράφων ασφαλείας από όλους τους  υπολογιστές του δικτύου</a:t>
            </a:r>
          </a:p>
          <a:p>
            <a:pPr marL="180975" indent="-180975" defTabSz="449263" eaLnBrk="1" hangingPunct="1">
              <a:spcBef>
                <a:spcPts val="600"/>
              </a:spcBef>
              <a:buClr>
                <a:srgbClr val="2DA2BF"/>
              </a:buClr>
              <a:buSzPct val="85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400">
              <a:solidFill>
                <a:srgbClr val="000000"/>
              </a:solidFill>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31</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609600" y="8382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b="1">
                <a:ea typeface="Microsoft YaHei" pitchFamily="34" charset="-122"/>
              </a:rPr>
              <a:t>Υπολογιστικό νέφος</a:t>
            </a:r>
          </a:p>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l-GR" altLang="en-US" sz="4000" b="1">
              <a:ea typeface="Microsoft YaHei" pitchFamily="34" charset="-122"/>
            </a:endParaRPr>
          </a:p>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b="1">
                <a:ea typeface="Microsoft YaHei" pitchFamily="34" charset="-122"/>
              </a:rPr>
              <a:t>Cloud Computing</a:t>
            </a:r>
            <a:endParaRPr lang="el-GR" altLang="en-US" sz="4000" b="1">
              <a:ea typeface="Microsoft YaHei" pitchFamily="34" charset="-122"/>
            </a:endParaRPr>
          </a:p>
        </p:txBody>
      </p:sp>
      <p:pic>
        <p:nvPicPr>
          <p:cNvPr id="51203" name="Picture 2" descr="Image result for cloud computing"/>
          <p:cNvPicPr>
            <a:picLocks noChangeAspect="1" noChangeArrowheads="1"/>
          </p:cNvPicPr>
          <p:nvPr/>
        </p:nvPicPr>
        <p:blipFill>
          <a:blip r:embed="rId2" cstate="print"/>
          <a:srcRect/>
          <a:stretch>
            <a:fillRect/>
          </a:stretch>
        </p:blipFill>
        <p:spPr bwMode="auto">
          <a:xfrm>
            <a:off x="1854200" y="3022600"/>
            <a:ext cx="5461000" cy="3562350"/>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32</a:t>
            </a:fld>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p:cNvPicPr>
          <p:nvPr/>
        </p:nvPicPr>
        <p:blipFill>
          <a:blip r:embed="rId2" cstate="print"/>
          <a:srcRect/>
          <a:stretch>
            <a:fillRect/>
          </a:stretch>
        </p:blipFill>
        <p:spPr bwMode="auto">
          <a:xfrm>
            <a:off x="457200" y="304800"/>
            <a:ext cx="8523288" cy="638175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33</a:t>
            </a:fld>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l-GR" smtClean="0"/>
              <a:t>Τι είναι?</a:t>
            </a:r>
            <a:endParaRPr lang="en-US" smtClean="0"/>
          </a:p>
        </p:txBody>
      </p:sp>
      <p:sp>
        <p:nvSpPr>
          <p:cNvPr id="53251" name="Content Placeholder 2"/>
          <p:cNvSpPr>
            <a:spLocks noGrp="1"/>
          </p:cNvSpPr>
          <p:nvPr>
            <p:ph idx="1"/>
          </p:nvPr>
        </p:nvSpPr>
        <p:spPr/>
        <p:txBody>
          <a:bodyPr/>
          <a:lstStyle/>
          <a:p>
            <a:pPr marL="0" indent="0">
              <a:buFontTx/>
              <a:buNone/>
            </a:pPr>
            <a:r>
              <a:rPr lang="el-GR" smtClean="0"/>
              <a:t>Η  κατ' απαίτηση (</a:t>
            </a:r>
            <a:r>
              <a:rPr lang="en-US" smtClean="0"/>
              <a:t>on demand) </a:t>
            </a:r>
            <a:r>
              <a:rPr lang="el-GR" smtClean="0"/>
              <a:t>διαδικτυακή κεντρική διάθεση υπολογιστικών πόρων (όπως δίκτυο, εξυπηρετητές, εφαρμογές και υπηρεσίες) με υψηλή ευελιξία, ελάχιστη προσπάθεια από τον χρήστη  και υψηλή αυτοματοποίηση.</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34</a:t>
            </a:fld>
            <a:endParaRPr lang="el-G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l-GR" smtClean="0"/>
              <a:t>Πώς λειτουργεί?</a:t>
            </a:r>
            <a:endParaRPr lang="en-US" smtClean="0"/>
          </a:p>
        </p:txBody>
      </p:sp>
      <p:sp>
        <p:nvSpPr>
          <p:cNvPr id="54275" name="Content Placeholder 2"/>
          <p:cNvSpPr>
            <a:spLocks noGrp="1"/>
          </p:cNvSpPr>
          <p:nvPr>
            <p:ph idx="1"/>
          </p:nvPr>
        </p:nvSpPr>
        <p:spPr>
          <a:xfrm>
            <a:off x="457200" y="1371600"/>
            <a:ext cx="8229600" cy="4754563"/>
          </a:xfrm>
        </p:spPr>
        <p:txBody>
          <a:bodyPr/>
          <a:lstStyle/>
          <a:p>
            <a:r>
              <a:rPr lang="en-US" sz="2400" smtClean="0"/>
              <a:t>H</a:t>
            </a:r>
            <a:r>
              <a:rPr lang="el-GR" sz="2400" smtClean="0"/>
              <a:t> αποθήκευση, η επεξεργασία και η χρήση δεδομένων, λογισμικού και υπηρεσιών γίνεται διαδικτυακά, μέσω απομακρυσμένων υπολογιστών σε κεντρικά Datacenter. </a:t>
            </a:r>
          </a:p>
          <a:p>
            <a:r>
              <a:rPr lang="el-GR" sz="2400" smtClean="0"/>
              <a:t>Υπηρεσίες όπως η παροχή εικονικών μηχανών, το διαδικτυακό ηλεκτρονικό ταχυδρομείο ή τα κοινωνικά δίκτυα βασίζονται στην τεχνολογία του Υπολογιστικού Νέφους.</a:t>
            </a:r>
          </a:p>
          <a:p>
            <a:r>
              <a:rPr lang="el-GR" sz="2400" smtClean="0"/>
              <a:t>Οι χρήστες εξοικονομούν πόρους από την αγορά και συντήρηση λογισμικού, τη συντήρηση ακριβών εξυπηρετητών και εγκαταστάσεων αποθήκευσης δεδομένων.  </a:t>
            </a:r>
            <a:endParaRPr lang="en-US" sz="2400" smtClean="0"/>
          </a:p>
          <a:p>
            <a:endParaRPr lang="el-GR"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35</a:t>
            </a:fld>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l-GR" sz="3600" smtClean="0"/>
              <a:t>Γνωστές εφαρμογές </a:t>
            </a:r>
            <a:r>
              <a:rPr lang="en-US" sz="3600" smtClean="0"/>
              <a:t>cloud computing</a:t>
            </a:r>
          </a:p>
        </p:txBody>
      </p:sp>
      <p:pic>
        <p:nvPicPr>
          <p:cNvPr id="56323" name="Picture 2" descr="New image"/>
          <p:cNvPicPr>
            <a:picLocks noGrp="1" noChangeAspect="1" noChangeArrowheads="1"/>
          </p:cNvPicPr>
          <p:nvPr>
            <p:ph idx="1"/>
          </p:nvPr>
        </p:nvPicPr>
        <p:blipFill>
          <a:blip r:embed="rId2" cstate="print"/>
          <a:srcRect/>
          <a:stretch>
            <a:fillRect/>
          </a:stretch>
        </p:blipFill>
        <p:spPr>
          <a:xfrm>
            <a:off x="1905000" y="1524000"/>
            <a:ext cx="5334000" cy="4694238"/>
          </a:xfrm>
          <a:noFill/>
        </p:spPr>
      </p:pic>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36</a:t>
            </a:fld>
            <a:endParaRPr 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l-GR" smtClean="0"/>
              <a:t>Εφαρμογές </a:t>
            </a:r>
            <a:r>
              <a:rPr lang="en-US" smtClean="0"/>
              <a:t>cloud computing</a:t>
            </a:r>
          </a:p>
        </p:txBody>
      </p:sp>
      <p:pic>
        <p:nvPicPr>
          <p:cNvPr id="57347" name="Picture 2" descr="http://aesop.iep.edu.gr/sites/default/files/h5p/content/24107/images/image-560ae46331671.jpg"/>
          <p:cNvPicPr>
            <a:picLocks noGrp="1" noChangeAspect="1" noChangeArrowheads="1"/>
          </p:cNvPicPr>
          <p:nvPr>
            <p:ph idx="1"/>
          </p:nvPr>
        </p:nvPicPr>
        <p:blipFill>
          <a:blip r:embed="rId2" cstate="print"/>
          <a:srcRect/>
          <a:stretch>
            <a:fillRect/>
          </a:stretch>
        </p:blipFill>
        <p:spPr>
          <a:xfrm>
            <a:off x="1143000" y="1905000"/>
            <a:ext cx="6319838" cy="4114800"/>
          </a:xfrm>
          <a:noFill/>
        </p:spPr>
      </p:pic>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37</a:t>
            </a:fld>
            <a:endParaRPr lang="el-G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l-GR" sz="4000" smtClean="0"/>
              <a:t>Εφαρμογές: Αποθηκευτικός χώρος</a:t>
            </a:r>
            <a:endParaRPr lang="en-US" sz="4000" smtClean="0"/>
          </a:p>
        </p:txBody>
      </p:sp>
      <p:sp>
        <p:nvSpPr>
          <p:cNvPr id="58371" name="Content Placeholder 2"/>
          <p:cNvSpPr>
            <a:spLocks noGrp="1"/>
          </p:cNvSpPr>
          <p:nvPr>
            <p:ph idx="1"/>
          </p:nvPr>
        </p:nvSpPr>
        <p:spPr/>
        <p:txBody>
          <a:bodyPr/>
          <a:lstStyle/>
          <a:p>
            <a:endParaRPr lang="en-US" smtClean="0"/>
          </a:p>
        </p:txBody>
      </p:sp>
      <p:pic>
        <p:nvPicPr>
          <p:cNvPr id="58372" name="Picture 2" descr="http://aesop.iep.edu.gr/sites/default/files/h5p/content/24044/images/image-560ad0003ff09.jpg"/>
          <p:cNvPicPr>
            <a:picLocks noChangeAspect="1" noChangeArrowheads="1"/>
          </p:cNvPicPr>
          <p:nvPr/>
        </p:nvPicPr>
        <p:blipFill>
          <a:blip r:embed="rId2" cstate="print"/>
          <a:srcRect/>
          <a:stretch>
            <a:fillRect/>
          </a:stretch>
        </p:blipFill>
        <p:spPr bwMode="auto">
          <a:xfrm>
            <a:off x="271463" y="1600200"/>
            <a:ext cx="8277225" cy="3886200"/>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D203B770-CBE5-4A9F-8670-E8B2D08B889B}" type="slidenum">
              <a:rPr lang="el-GR" smtClean="0"/>
              <a:pPr/>
              <a:t>38</a:t>
            </a:fld>
            <a:endParaRPr 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533400" y="762000"/>
            <a:ext cx="8229600" cy="2743200"/>
          </a:xfrm>
          <a:prstGeom prst="rect">
            <a:avLst/>
          </a:prstGeom>
          <a:noFill/>
          <a:ln w="9525">
            <a:noFill/>
            <a:round/>
            <a:headEnd/>
            <a:tailEnd/>
          </a:ln>
          <a:effectLst/>
        </p:spPr>
        <p:txBody>
          <a:bodyPr/>
          <a:lstStyle/>
          <a:p>
            <a:pPr defTabSz="449263" eaLnBrk="1" hangingPunct="1">
              <a:spcBef>
                <a:spcPts val="7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a:t>H</a:t>
            </a:r>
            <a:r>
              <a:rPr lang="el-GR" sz="2800"/>
              <a:t> διάθεση υπολογιστικών πόρων μέσω διαδικτύου</a:t>
            </a:r>
            <a:r>
              <a:rPr lang="en-US" sz="2800"/>
              <a:t> </a:t>
            </a:r>
            <a:r>
              <a:rPr lang="el-GR" sz="2800"/>
              <a:t>από κεντρικά συστήματα που βρίσκονται απομακρυσμένα από τον τελικό χρήστη, τα οποία τον εξυπηρετούν αυτοματοποιώντας διαδικασίες, παρέχοντας ευκολίες και ευελιξία σύνδεσης.</a:t>
            </a:r>
            <a:endParaRPr lang="el-GR" altLang="en-US" sz="2400">
              <a:solidFill>
                <a:srgbClr val="000000"/>
              </a:solidFill>
              <a:ea typeface="Microsoft YaHei" pitchFamily="34" charset="-122"/>
            </a:endParaRPr>
          </a:p>
        </p:txBody>
      </p:sp>
      <p:pic>
        <p:nvPicPr>
          <p:cNvPr id="59395" name="Picture 2" descr="Image result for cloud computing models"/>
          <p:cNvPicPr>
            <a:picLocks noChangeAspect="1" noChangeArrowheads="1"/>
          </p:cNvPicPr>
          <p:nvPr/>
        </p:nvPicPr>
        <p:blipFill>
          <a:blip r:embed="rId3" cstate="print"/>
          <a:srcRect/>
          <a:stretch>
            <a:fillRect/>
          </a:stretch>
        </p:blipFill>
        <p:spPr bwMode="auto">
          <a:xfrm>
            <a:off x="1447800" y="3200400"/>
            <a:ext cx="5907088" cy="3467100"/>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39</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Δίκτυο Υπολογιστών</a:t>
            </a:r>
          </a:p>
        </p:txBody>
      </p:sp>
      <p:sp>
        <p:nvSpPr>
          <p:cNvPr id="6147" name="Text Box 3"/>
          <p:cNvSpPr txBox="1">
            <a:spLocks noChangeArrowheads="1"/>
          </p:cNvSpPr>
          <p:nvPr/>
        </p:nvSpPr>
        <p:spPr bwMode="auto">
          <a:xfrm>
            <a:off x="457200" y="1484313"/>
            <a:ext cx="8229600" cy="4992687"/>
          </a:xfrm>
          <a:prstGeom prst="rect">
            <a:avLst/>
          </a:prstGeom>
          <a:noFill/>
          <a:ln w="9525">
            <a:noFill/>
            <a:round/>
            <a:headEnd/>
            <a:tailEnd/>
          </a:ln>
          <a:effectLst/>
        </p:spPr>
        <p:txBody>
          <a:bodyPr/>
          <a:lstStyle/>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400">
              <a:solidFill>
                <a:srgbClr val="000000"/>
              </a:solidFill>
              <a:ea typeface="Microsoft YaHei" pitchFamily="34" charset="-122"/>
            </a:endParaRPr>
          </a:p>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400">
              <a:solidFill>
                <a:srgbClr val="000000"/>
              </a:solidFill>
              <a:ea typeface="Microsoft YaHei" pitchFamily="34" charset="-122"/>
            </a:endParaRPr>
          </a:p>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Ένα σύνολο από δύο ή περισσότερους  υπολογιστές που είναι συνδεδεμένοι μεταξύ τους ώστε να μπορούν να ανταλλάσσουν δεδομένα και να μοιράζονται διάφορες συσκευές </a:t>
            </a:r>
            <a:r>
              <a:rPr lang="en-US" altLang="en-US" sz="2800" i="1">
                <a:solidFill>
                  <a:srgbClr val="000000"/>
                </a:solidFill>
                <a:ea typeface="Microsoft YaHei" pitchFamily="34" charset="-122"/>
              </a:rPr>
              <a:t>(</a:t>
            </a:r>
            <a:r>
              <a:rPr lang="el-GR" altLang="en-US" sz="2800" i="1">
                <a:solidFill>
                  <a:srgbClr val="000000"/>
                </a:solidFill>
                <a:ea typeface="Microsoft YaHei" pitchFamily="34" charset="-122"/>
              </a:rPr>
              <a:t>π.χ. εκτυπωτές, σαρωτές, σκληρούς δίσκους</a:t>
            </a:r>
            <a:r>
              <a:rPr lang="en-US" altLang="en-US" sz="2800" i="1">
                <a:solidFill>
                  <a:srgbClr val="000000"/>
                </a:solidFill>
                <a:ea typeface="Microsoft YaHei" pitchFamily="34" charset="-122"/>
              </a:rPr>
              <a:t>)</a:t>
            </a:r>
            <a:r>
              <a:rPr lang="el-GR" altLang="en-US" sz="2800">
                <a:solidFill>
                  <a:srgbClr val="000000"/>
                </a:solidFill>
                <a:ea typeface="Microsoft YaHei" pitchFamily="34" charset="-122"/>
              </a:rPr>
              <a:t>.</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4</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457200" y="1066800"/>
            <a:ext cx="8229600" cy="4632325"/>
          </a:xfrm>
          <a:prstGeom prst="rect">
            <a:avLst/>
          </a:prstGeom>
          <a:noFill/>
          <a:ln w="9525">
            <a:noFill/>
            <a:round/>
            <a:headEnd/>
            <a:tailEnd/>
          </a:ln>
          <a:effectLst/>
        </p:spPr>
        <p:txBody>
          <a:bodyPr/>
          <a:lstStyle/>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000">
                <a:solidFill>
                  <a:srgbClr val="000000"/>
                </a:solidFill>
                <a:ea typeface="Microsoft YaHei" pitchFamily="34" charset="-122"/>
              </a:rPr>
              <a:t>Υπάρχουν τέσσερις βασικές κατηγορίες μοντέλων "υπηρεσιών σύννεφου":</a:t>
            </a:r>
          </a:p>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000" b="1">
                <a:solidFill>
                  <a:srgbClr val="000000"/>
                </a:solidFill>
                <a:ea typeface="Microsoft YaHei" pitchFamily="34" charset="-122"/>
              </a:rPr>
              <a:t>Software-as-a-Service (SaaS): </a:t>
            </a:r>
            <a:r>
              <a:rPr lang="el-GR" altLang="en-US" sz="2000">
                <a:solidFill>
                  <a:srgbClr val="000000"/>
                </a:solidFill>
                <a:ea typeface="Microsoft YaHei" pitchFamily="34" charset="-122"/>
              </a:rPr>
              <a:t>Αντί να εγκαταστηθεί λογισμικό στο μηχάνημα και στον υπολογιστή του πελάτη επιβαρυνοντάς τον με τακτικές επιδιορθώσεις, συχνές εκδόσεις κτλ., εφαρμογές όπως το Word, CRM (Διαχείριση Σχέσεων Πελατών), ERP (Enterprise Resource) Προγραμματισμός) διατίθενται (φιλοξενούνται) μέσω του διαδικτύου για την κατανάλωση του τελικού χρήστη.</a:t>
            </a:r>
          </a:p>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000" b="1">
                <a:solidFill>
                  <a:srgbClr val="000000"/>
                </a:solidFill>
                <a:ea typeface="Microsoft YaHei" pitchFamily="34" charset="-122"/>
              </a:rPr>
              <a:t>Platform-as-a-Service (PaaS): </a:t>
            </a:r>
            <a:r>
              <a:rPr lang="el-GR" altLang="en-US" sz="2000">
                <a:solidFill>
                  <a:srgbClr val="000000"/>
                </a:solidFill>
                <a:ea typeface="Microsoft YaHei" pitchFamily="34" charset="-122"/>
              </a:rPr>
              <a:t>Αντί ο πελάτης να χρειαστεί να αγοράσει - πληρώσει τις άδειες λογισμικού για πλατφόρμες όπως και τα λειτουργικά συστήματα, τις βάσεις δεδομένων και το ενδιάμεσο λογισμικό, μπορεί να το κάνει χρησιμοποιοντας την πλατφόρμα και τα εργαλεία (όπως το Java, το .NET, Python, Ruby on Rails).</a:t>
            </a:r>
          </a:p>
        </p:txBody>
      </p:sp>
      <p:sp>
        <p:nvSpPr>
          <p:cNvPr id="61443" name="Text Box 2"/>
          <p:cNvSpPr txBox="1">
            <a:spLocks noChangeArrowheads="1"/>
          </p:cNvSpPr>
          <p:nvPr/>
        </p:nvSpPr>
        <p:spPr bwMode="auto">
          <a:xfrm>
            <a:off x="481013" y="381000"/>
            <a:ext cx="8229600" cy="5334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Μορφές υπολογιστικού νέφους</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40</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461963" y="1524000"/>
            <a:ext cx="8229600" cy="4327525"/>
          </a:xfrm>
          <a:prstGeom prst="rect">
            <a:avLst/>
          </a:prstGeom>
          <a:noFill/>
          <a:ln w="9525">
            <a:noFill/>
            <a:round/>
            <a:headEnd/>
            <a:tailEnd/>
          </a:ln>
          <a:effectLst/>
        </p:spPr>
        <p:txBody>
          <a:bodyPr/>
          <a:lstStyle/>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000" b="1">
                <a:solidFill>
                  <a:srgbClr val="000000"/>
                </a:solidFill>
                <a:ea typeface="Microsoft YaHei" pitchFamily="34" charset="-122"/>
              </a:rPr>
              <a:t>Infrastructure-as-a-Service (IaaS)</a:t>
            </a:r>
            <a:r>
              <a:rPr lang="el-GR" altLang="en-US" sz="2000">
                <a:solidFill>
                  <a:srgbClr val="000000"/>
                </a:solidFill>
                <a:ea typeface="Microsoft YaHei" pitchFamily="34" charset="-122"/>
              </a:rPr>
              <a:t>: Εικονικοί υπολογιστές, διακομιστές,  συσκευές αποθήκευσης, οι οποίες βρίσκονται φυσικά σε ένα κεντρικό σημείο (</a:t>
            </a:r>
            <a:r>
              <a:rPr lang="en-US" altLang="en-US" sz="2000">
                <a:solidFill>
                  <a:srgbClr val="000000"/>
                </a:solidFill>
                <a:ea typeface="Microsoft YaHei" pitchFamily="34" charset="-122"/>
              </a:rPr>
              <a:t>data center</a:t>
            </a:r>
            <a:r>
              <a:rPr lang="el-GR" altLang="en-US" sz="2000">
                <a:solidFill>
                  <a:srgbClr val="000000"/>
                </a:solidFill>
                <a:ea typeface="Microsoft YaHei" pitchFamily="34" charset="-122"/>
              </a:rPr>
              <a:t>). Υπάρχει η δυνατότητα να προσπελαστούν και να χρησιμοποιηθούν από το διαδίκτυο από οποιοδήποτε τερματικό ή συσκευή.</a:t>
            </a:r>
          </a:p>
          <a:p>
            <a:pPr marL="180975" indent="-180975" algn="just" defTabSz="449263" eaLnBrk="1" hangingPunct="1">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000" b="1">
                <a:solidFill>
                  <a:srgbClr val="000000"/>
                </a:solidFill>
                <a:ea typeface="Microsoft YaHei" pitchFamily="34" charset="-122"/>
              </a:rPr>
              <a:t>Desktop-as-a-Service (DaaS): </a:t>
            </a:r>
            <a:r>
              <a:rPr lang="el-GR" altLang="en-US" sz="2000">
                <a:solidFill>
                  <a:srgbClr val="000000"/>
                </a:solidFill>
                <a:ea typeface="Microsoft YaHei" pitchFamily="34" charset="-122"/>
              </a:rPr>
              <a:t>Εικονική επιφάνεια εργασίας (Virtual Desktop Infrastructure - VDI) που φιλοξενείται από έναν πάροχο λύσεων λογισμικού cloud. Ο πάροχος είναι υπεύθυνος για τη διαχείριση του cloud και της υποκείμενης υποδομής Το τελικό αποτέλεσμα αυτής της υποδομής είναι ότι οι χρήστες μπορούν να έχουν πρόσβαση στα δεδομένα και τις εφαρμογές τους από σχεδόν οποιαδήποτε συσκευή, οπουδήποτε</a:t>
            </a:r>
            <a:r>
              <a:rPr lang="en-US" altLang="en-US" sz="2000">
                <a:solidFill>
                  <a:srgbClr val="000000"/>
                </a:solidFill>
                <a:ea typeface="Microsoft YaHei" pitchFamily="34" charset="-122"/>
              </a:rPr>
              <a:t>.</a:t>
            </a:r>
            <a:endParaRPr lang="el-GR" altLang="en-US" sz="2000">
              <a:solidFill>
                <a:srgbClr val="000000"/>
              </a:solidFill>
              <a:ea typeface="Microsoft YaHei" pitchFamily="34" charset="-122"/>
            </a:endParaRPr>
          </a:p>
        </p:txBody>
      </p:sp>
      <p:sp>
        <p:nvSpPr>
          <p:cNvPr id="63491" name="Text Box 2"/>
          <p:cNvSpPr txBox="1">
            <a:spLocks noChangeArrowheads="1"/>
          </p:cNvSpPr>
          <p:nvPr/>
        </p:nvSpPr>
        <p:spPr bwMode="auto">
          <a:xfrm>
            <a:off x="481013" y="3810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Μορφές υπολογιστικού νέφους</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41</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81013" y="3810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Πάροχοι υπηρεσιών </a:t>
            </a:r>
            <a:r>
              <a:rPr lang="en-US" altLang="en-US" sz="4000">
                <a:ea typeface="Microsoft YaHei" pitchFamily="34" charset="-122"/>
              </a:rPr>
              <a:t>cloud</a:t>
            </a:r>
            <a:endParaRPr lang="el-GR" altLang="en-US" sz="4000">
              <a:ea typeface="Microsoft YaHei" pitchFamily="34" charset="-122"/>
            </a:endParaRPr>
          </a:p>
        </p:txBody>
      </p:sp>
      <p:pic>
        <p:nvPicPr>
          <p:cNvPr id="65539" name="Picture 2" descr="Image result for cloud provider market share 2019"/>
          <p:cNvPicPr>
            <a:picLocks noChangeAspect="1" noChangeArrowheads="1"/>
          </p:cNvPicPr>
          <p:nvPr/>
        </p:nvPicPr>
        <p:blipFill>
          <a:blip r:embed="rId3" cstate="print"/>
          <a:srcRect/>
          <a:stretch>
            <a:fillRect/>
          </a:stretch>
        </p:blipFill>
        <p:spPr bwMode="auto">
          <a:xfrm>
            <a:off x="1128713" y="609600"/>
            <a:ext cx="7581900" cy="5402263"/>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42</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 result for cloud provider market share 2019"/>
          <p:cNvPicPr>
            <a:picLocks noChangeAspect="1" noChangeArrowheads="1"/>
          </p:cNvPicPr>
          <p:nvPr/>
        </p:nvPicPr>
        <p:blipFill>
          <a:blip r:embed="rId2" cstate="print"/>
          <a:srcRect/>
          <a:stretch>
            <a:fillRect/>
          </a:stretch>
        </p:blipFill>
        <p:spPr bwMode="auto">
          <a:xfrm>
            <a:off x="228600" y="622300"/>
            <a:ext cx="8766175" cy="50165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43</a:t>
            </a:fld>
            <a:endParaRPr 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mage result for cloud provider market share 2019"/>
          <p:cNvPicPr>
            <a:picLocks noChangeAspect="1" noChangeArrowheads="1"/>
          </p:cNvPicPr>
          <p:nvPr/>
        </p:nvPicPr>
        <p:blipFill>
          <a:blip r:embed="rId2" cstate="print"/>
          <a:srcRect/>
          <a:stretch>
            <a:fillRect/>
          </a:stretch>
        </p:blipFill>
        <p:spPr bwMode="auto">
          <a:xfrm>
            <a:off x="838200" y="685800"/>
            <a:ext cx="7546975" cy="562292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44</a:t>
            </a:fld>
            <a:endParaRPr 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61963" y="1524000"/>
            <a:ext cx="8229600" cy="4327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numCol="2"/>
          <a:lstStyle>
            <a:lvl1pPr marL="180975" indent="-180975" defTabSz="4492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panose="020B0604020202020204" pitchFamily="34" charset="0"/>
                <a:cs typeface="Arial" panose="020B0604020202020204" pitchFamily="34" charset="0"/>
              </a:defRPr>
            </a:lvl1pPr>
            <a:lvl2pPr marL="742950" indent="-182563" defTabSz="4492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cs typeface="Arial" panose="020B0604020202020204" pitchFamily="34" charset="0"/>
              </a:defRPr>
            </a:lvl9pPr>
          </a:lstStyle>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Google Suite </a:t>
            </a:r>
            <a:endParaRPr lang="el-GR" altLang="en-US" sz="2000" b="1" dirty="0" smtClean="0">
              <a:solidFill>
                <a:srgbClr val="000000"/>
              </a:solidFill>
              <a:ea typeface="Microsoft YaHei" panose="020B0503020204020204" pitchFamily="34" charset="-122"/>
            </a:endParaRPr>
          </a:p>
          <a:p>
            <a:pPr lvl="1" algn="just" eaLnBrk="1" hangingPunct="1">
              <a:spcBef>
                <a:spcPts val="700"/>
              </a:spcBef>
              <a:buClr>
                <a:srgbClr val="2DA2BF"/>
              </a:buClr>
              <a:buSzPct val="85000"/>
              <a:defRPr/>
            </a:pPr>
            <a:r>
              <a:rPr lang="en-US" altLang="en-US" sz="1600" b="1" dirty="0" smtClean="0">
                <a:solidFill>
                  <a:srgbClr val="000000"/>
                </a:solidFill>
                <a:ea typeface="Microsoft YaHei" panose="020B0503020204020204" pitchFamily="34" charset="-122"/>
              </a:rPr>
              <a:t>(Gmail, Google drive, </a:t>
            </a:r>
            <a:r>
              <a:rPr lang="el-GR" altLang="en-US" sz="1600" b="1" dirty="0" smtClean="0">
                <a:solidFill>
                  <a:srgbClr val="000000"/>
                </a:solidFill>
                <a:ea typeface="Microsoft YaHei" panose="020B0503020204020204" pitchFamily="34" charset="-122"/>
              </a:rPr>
              <a:t>κλπ.)</a:t>
            </a:r>
            <a:r>
              <a:rPr lang="en-US" altLang="en-US" sz="1600" b="1" dirty="0" smtClean="0">
                <a:solidFill>
                  <a:srgbClr val="000000"/>
                </a:solidFill>
                <a:ea typeface="Microsoft YaHei" panose="020B0503020204020204" pitchFamily="34" charset="-122"/>
              </a:rPr>
              <a:t> </a:t>
            </a: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Hotmail</a:t>
            </a: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Facebook </a:t>
            </a: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Instagram </a:t>
            </a: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Office 365</a:t>
            </a: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Dropbox</a:t>
            </a:r>
          </a:p>
          <a:p>
            <a:pPr algn="just" eaLnBrk="1" hangingPunct="1">
              <a:spcBef>
                <a:spcPts val="700"/>
              </a:spcBef>
              <a:buClr>
                <a:srgbClr val="2DA2BF"/>
              </a:buClr>
              <a:buSzPct val="85000"/>
              <a:defRPr/>
            </a:pPr>
            <a:r>
              <a:rPr lang="en-US" altLang="en-US" sz="2000" b="1" dirty="0" err="1" smtClean="0">
                <a:solidFill>
                  <a:srgbClr val="000000"/>
                </a:solidFill>
                <a:ea typeface="Microsoft YaHei" panose="020B0503020204020204" pitchFamily="34" charset="-122"/>
              </a:rPr>
              <a:t>Wordpress</a:t>
            </a:r>
            <a:endParaRPr lang="en-US"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r>
              <a:rPr lang="en-US" altLang="en-US" sz="2000" b="1" dirty="0" smtClean="0">
                <a:solidFill>
                  <a:srgbClr val="000000"/>
                </a:solidFill>
                <a:ea typeface="Microsoft YaHei" panose="020B0503020204020204" pitchFamily="34" charset="-122"/>
              </a:rPr>
              <a:t>Joomla</a:t>
            </a:r>
            <a:endParaRPr lang="el-GR"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l-GR"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l-GR"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l-GR" sz="2000" b="1" dirty="0" smtClean="0"/>
          </a:p>
          <a:p>
            <a:pPr algn="just" eaLnBrk="1" hangingPunct="1">
              <a:spcBef>
                <a:spcPts val="700"/>
              </a:spcBef>
              <a:buClr>
                <a:srgbClr val="2DA2BF"/>
              </a:buClr>
              <a:buSzPct val="85000"/>
              <a:defRPr/>
            </a:pPr>
            <a:endParaRPr lang="el-GR" sz="2000" b="1" dirty="0" smtClean="0"/>
          </a:p>
          <a:p>
            <a:pPr algn="just" eaLnBrk="1" hangingPunct="1">
              <a:spcBef>
                <a:spcPts val="700"/>
              </a:spcBef>
              <a:buClr>
                <a:srgbClr val="2DA2BF"/>
              </a:buClr>
              <a:buSzPct val="85000"/>
              <a:defRPr/>
            </a:pPr>
            <a:endParaRPr lang="el-GR" sz="2000" b="1" dirty="0" smtClean="0"/>
          </a:p>
          <a:p>
            <a:pPr algn="just" eaLnBrk="1" hangingPunct="1">
              <a:spcBef>
                <a:spcPts val="700"/>
              </a:spcBef>
              <a:buClr>
                <a:srgbClr val="2DA2BF"/>
              </a:buClr>
              <a:buSzPct val="85000"/>
              <a:defRPr/>
            </a:pPr>
            <a:r>
              <a:rPr lang="el-GR" sz="2000" b="1" dirty="0" smtClean="0"/>
              <a:t>Γενική Γραμματεία Πληροφοριακών Συστημάτων Δημόσιας Διοίκησης	</a:t>
            </a:r>
          </a:p>
          <a:p>
            <a:pPr lvl="1" algn="just" eaLnBrk="1" hangingPunct="1">
              <a:spcBef>
                <a:spcPts val="700"/>
              </a:spcBef>
              <a:buClr>
                <a:srgbClr val="2DA2BF"/>
              </a:buClr>
              <a:buSzPct val="85000"/>
              <a:defRPr/>
            </a:pPr>
            <a:r>
              <a:rPr lang="el-GR" sz="1600" b="1" dirty="0" smtClean="0"/>
              <a:t> </a:t>
            </a:r>
            <a:r>
              <a:rPr lang="en-US" sz="1600" dirty="0" smtClean="0">
                <a:hlinkClick r:id="rId3"/>
              </a:rPr>
              <a:t>https://gsis.gr/</a:t>
            </a:r>
            <a:endParaRPr lang="en-US" sz="1600" b="1" dirty="0" smtClean="0"/>
          </a:p>
          <a:p>
            <a:pPr algn="just" eaLnBrk="1" hangingPunct="1">
              <a:spcBef>
                <a:spcPts val="700"/>
              </a:spcBef>
              <a:buClr>
                <a:srgbClr val="2DA2BF"/>
              </a:buClr>
              <a:buSzPct val="85000"/>
              <a:defRPr/>
            </a:pPr>
            <a:r>
              <a:rPr lang="el-GR" sz="2000" b="1" dirty="0" smtClean="0"/>
              <a:t>Ενιαίο Κυβερνητικό νέφος (Υπηρεσίες G-</a:t>
            </a:r>
            <a:r>
              <a:rPr lang="el-GR" sz="2000" b="1" dirty="0" err="1" smtClean="0"/>
              <a:t>Cloud</a:t>
            </a:r>
            <a:r>
              <a:rPr lang="el-GR" sz="2000" b="1" dirty="0" smtClean="0"/>
              <a:t>)</a:t>
            </a:r>
            <a:endParaRPr lang="en-US" sz="2000" b="1" dirty="0" smtClean="0"/>
          </a:p>
          <a:p>
            <a:pPr lvl="1" algn="just" eaLnBrk="1" hangingPunct="1">
              <a:spcBef>
                <a:spcPts val="700"/>
              </a:spcBef>
              <a:buClr>
                <a:srgbClr val="2DA2BF"/>
              </a:buClr>
              <a:buSzPct val="85000"/>
              <a:defRPr/>
            </a:pPr>
            <a:r>
              <a:rPr lang="en-US" sz="1600" b="1" dirty="0" err="1" smtClean="0"/>
              <a:t>Taxisnet</a:t>
            </a:r>
            <a:endParaRPr lang="en-US" sz="1600" b="1" dirty="0" smtClean="0"/>
          </a:p>
          <a:p>
            <a:pPr lvl="1" algn="just" eaLnBrk="1" hangingPunct="1">
              <a:spcBef>
                <a:spcPts val="700"/>
              </a:spcBef>
              <a:buClr>
                <a:srgbClr val="2DA2BF"/>
              </a:buClr>
              <a:buSzPct val="85000"/>
              <a:defRPr/>
            </a:pPr>
            <a:r>
              <a:rPr lang="en-US" sz="1600" b="1" dirty="0" smtClean="0"/>
              <a:t>E-</a:t>
            </a:r>
            <a:r>
              <a:rPr lang="el-GR" sz="1600" b="1" dirty="0" smtClean="0"/>
              <a:t>Παράβολο</a:t>
            </a:r>
          </a:p>
          <a:p>
            <a:pPr lvl="1" algn="just" eaLnBrk="1" hangingPunct="1">
              <a:spcBef>
                <a:spcPts val="700"/>
              </a:spcBef>
              <a:buClr>
                <a:srgbClr val="2DA2BF"/>
              </a:buClr>
              <a:buSzPct val="85000"/>
              <a:defRPr/>
            </a:pPr>
            <a:r>
              <a:rPr lang="el-GR" sz="1600" b="1" dirty="0" smtClean="0"/>
              <a:t>…</a:t>
            </a:r>
          </a:p>
          <a:p>
            <a:pPr algn="just" eaLnBrk="1" hangingPunct="1">
              <a:spcBef>
                <a:spcPts val="700"/>
              </a:spcBef>
              <a:buClr>
                <a:srgbClr val="2DA2BF"/>
              </a:buClr>
              <a:buSzPct val="85000"/>
              <a:defRPr/>
            </a:pPr>
            <a:r>
              <a:rPr lang="en-US" sz="2000" dirty="0" smtClean="0">
                <a:hlinkClick r:id="rId4"/>
              </a:rPr>
              <a:t>https://www.gov.gr/</a:t>
            </a:r>
            <a:endParaRPr lang="en-US" sz="2000" dirty="0" smtClean="0"/>
          </a:p>
          <a:p>
            <a:pPr algn="just" eaLnBrk="1" hangingPunct="1">
              <a:spcBef>
                <a:spcPts val="700"/>
              </a:spcBef>
              <a:buClr>
                <a:srgbClr val="2DA2BF"/>
              </a:buClr>
              <a:buSzPct val="85000"/>
              <a:defRPr/>
            </a:pPr>
            <a:endParaRPr lang="en-US"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l-GR"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n-US"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n-US" altLang="en-US" sz="2000" b="1" dirty="0" smtClean="0">
              <a:solidFill>
                <a:srgbClr val="000000"/>
              </a:solidFill>
              <a:ea typeface="Microsoft YaHei" panose="020B0503020204020204" pitchFamily="34" charset="-122"/>
            </a:endParaRPr>
          </a:p>
          <a:p>
            <a:pPr algn="just" eaLnBrk="1" hangingPunct="1">
              <a:spcBef>
                <a:spcPts val="700"/>
              </a:spcBef>
              <a:buClr>
                <a:srgbClr val="2DA2BF"/>
              </a:buClr>
              <a:buSzPct val="85000"/>
              <a:defRPr/>
            </a:pPr>
            <a:endParaRPr lang="el-GR" altLang="en-US" sz="2000" dirty="0" smtClean="0">
              <a:solidFill>
                <a:srgbClr val="000000"/>
              </a:solidFill>
              <a:ea typeface="Microsoft YaHei" panose="020B0503020204020204" pitchFamily="34" charset="-122"/>
            </a:endParaRPr>
          </a:p>
        </p:txBody>
      </p:sp>
      <p:sp>
        <p:nvSpPr>
          <p:cNvPr id="69635" name="Text Box 2"/>
          <p:cNvSpPr txBox="1">
            <a:spLocks noChangeArrowheads="1"/>
          </p:cNvSpPr>
          <p:nvPr/>
        </p:nvSpPr>
        <p:spPr bwMode="auto">
          <a:xfrm>
            <a:off x="481013" y="3810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Παραδείγματα εφαρμογών </a:t>
            </a:r>
            <a:r>
              <a:rPr lang="en-US" altLang="en-US" sz="4000">
                <a:ea typeface="Microsoft YaHei" pitchFamily="34" charset="-122"/>
              </a:rPr>
              <a:t>cloud</a:t>
            </a:r>
            <a:endParaRPr lang="el-GR" altLang="en-US" sz="4000">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45</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b="1" smtClean="0"/>
              <a:t>Homework </a:t>
            </a:r>
            <a:endParaRPr lang="en-US" smtClean="0"/>
          </a:p>
        </p:txBody>
      </p:sp>
      <p:sp>
        <p:nvSpPr>
          <p:cNvPr id="71683" name="Content Placeholder 2"/>
          <p:cNvSpPr>
            <a:spLocks noGrp="1"/>
          </p:cNvSpPr>
          <p:nvPr>
            <p:ph idx="1"/>
          </p:nvPr>
        </p:nvSpPr>
        <p:spPr/>
        <p:txBody>
          <a:bodyPr/>
          <a:lstStyle/>
          <a:p>
            <a:pPr marL="0" indent="0">
              <a:buFontTx/>
              <a:buNone/>
            </a:pPr>
            <a:endParaRPr lang="en-US" smtClean="0"/>
          </a:p>
          <a:p>
            <a:pPr marL="0" indent="0" algn="ctr">
              <a:buFontTx/>
              <a:buNone/>
            </a:pPr>
            <a:r>
              <a:rPr lang="el-GR" b="1" smtClean="0"/>
              <a:t>Ασφάλεια - Κίνδυνοι από τη χρήση του</a:t>
            </a:r>
            <a:br>
              <a:rPr lang="el-GR" b="1" smtClean="0"/>
            </a:br>
            <a:r>
              <a:rPr lang="el-GR" b="1" smtClean="0"/>
              <a:t>Νέφους</a:t>
            </a:r>
            <a:endParaRPr lang="en-US"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46</a:t>
            </a:fld>
            <a:endParaRPr lang="el-G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609600" y="8382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b="1">
                <a:ea typeface="Microsoft YaHei" pitchFamily="34" charset="-122"/>
              </a:rPr>
              <a:t>Διαδίκτυο των Πραγμάτων</a:t>
            </a:r>
          </a:p>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b="1">
                <a:ea typeface="Microsoft YaHei" pitchFamily="34" charset="-122"/>
              </a:rPr>
              <a:t>Internet of Things - IoT</a:t>
            </a:r>
            <a:endParaRPr lang="el-GR" altLang="en-US" sz="4000" b="1">
              <a:ea typeface="Microsoft YaHei" pitchFamily="34" charset="-122"/>
            </a:endParaRPr>
          </a:p>
        </p:txBody>
      </p:sp>
      <p:grpSp>
        <p:nvGrpSpPr>
          <p:cNvPr id="73731" name="Group 2"/>
          <p:cNvGrpSpPr>
            <a:grpSpLocks/>
          </p:cNvGrpSpPr>
          <p:nvPr/>
        </p:nvGrpSpPr>
        <p:grpSpPr bwMode="auto">
          <a:xfrm>
            <a:off x="2819400" y="2089150"/>
            <a:ext cx="4259263" cy="4395788"/>
            <a:chOff x="2819400" y="2089297"/>
            <a:chExt cx="4259164" cy="4396408"/>
          </a:xfrm>
        </p:grpSpPr>
        <p:pic>
          <p:nvPicPr>
            <p:cNvPr id="73732" name="Picture 2" descr="https://upload.wikimedia.org/wikipedia/commons/thumb/a/ab/Internet_of_Things.jpg/1024px-Internet_of_Things.jpg"/>
            <p:cNvPicPr>
              <a:picLocks noChangeAspect="1" noChangeArrowheads="1"/>
            </p:cNvPicPr>
            <p:nvPr/>
          </p:nvPicPr>
          <p:blipFill>
            <a:blip r:embed="rId2" cstate="print"/>
            <a:srcRect/>
            <a:stretch>
              <a:fillRect/>
            </a:stretch>
          </p:blipFill>
          <p:spPr bwMode="auto">
            <a:xfrm>
              <a:off x="2819400" y="2089297"/>
              <a:ext cx="4259164" cy="4088631"/>
            </a:xfrm>
            <a:prstGeom prst="rect">
              <a:avLst/>
            </a:prstGeom>
            <a:noFill/>
            <a:ln w="9525">
              <a:noFill/>
              <a:miter lim="800000"/>
              <a:headEnd/>
              <a:tailEnd/>
            </a:ln>
          </p:spPr>
        </p:pic>
        <p:sp>
          <p:nvSpPr>
            <p:cNvPr id="73733" name="Rectangle 1"/>
            <p:cNvSpPr>
              <a:spLocks noChangeArrowheads="1"/>
            </p:cNvSpPr>
            <p:nvPr/>
          </p:nvSpPr>
          <p:spPr bwMode="auto">
            <a:xfrm>
              <a:off x="3962400" y="6177928"/>
              <a:ext cx="2680542" cy="307777"/>
            </a:xfrm>
            <a:prstGeom prst="rect">
              <a:avLst/>
            </a:prstGeom>
            <a:noFill/>
            <a:ln w="9525">
              <a:noFill/>
              <a:miter lim="800000"/>
              <a:headEnd/>
              <a:tailEnd/>
            </a:ln>
          </p:spPr>
          <p:txBody>
            <a:bodyPr wrap="none">
              <a:spAutoFit/>
            </a:bodyPr>
            <a:lstStyle/>
            <a:p>
              <a:r>
                <a:rPr lang="el-GR" sz="1400" i="1"/>
                <a:t>Πηγή: </a:t>
              </a:r>
              <a:r>
                <a:rPr lang="en-US" sz="1400" i="1"/>
                <a:t>Wilgengebroed on Flickr </a:t>
              </a:r>
            </a:p>
          </p:txBody>
        </p:sp>
      </p:grpSp>
      <p:sp>
        <p:nvSpPr>
          <p:cNvPr id="6" name="5 - Θέση αριθμού διαφάνειας"/>
          <p:cNvSpPr>
            <a:spLocks noGrp="1"/>
          </p:cNvSpPr>
          <p:nvPr>
            <p:ph type="sldNum" sz="quarter" idx="12"/>
          </p:nvPr>
        </p:nvSpPr>
        <p:spPr/>
        <p:txBody>
          <a:bodyPr/>
          <a:lstStyle/>
          <a:p>
            <a:fld id="{3ABBDF16-49C6-41B8-9476-19AA4316F295}" type="slidenum">
              <a:rPr lang="el-GR" smtClean="0"/>
              <a:pPr/>
              <a:t>47</a:t>
            </a:fld>
            <a:endParaRPr lang="el-G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8229600" cy="868362"/>
          </a:xfrm>
        </p:spPr>
        <p:txBody>
          <a:bodyPr/>
          <a:lstStyle/>
          <a:p>
            <a:r>
              <a:rPr lang="el-GR" smtClean="0"/>
              <a:t>Τι είναι?</a:t>
            </a:r>
            <a:endParaRPr lang="en-US" smtClean="0"/>
          </a:p>
        </p:txBody>
      </p:sp>
      <p:sp>
        <p:nvSpPr>
          <p:cNvPr id="3" name="Content Placeholder 2"/>
          <p:cNvSpPr>
            <a:spLocks noGrp="1"/>
          </p:cNvSpPr>
          <p:nvPr>
            <p:ph idx="1"/>
          </p:nvPr>
        </p:nvSpPr>
        <p:spPr>
          <a:xfrm>
            <a:off x="457200" y="1143000"/>
            <a:ext cx="8229600" cy="5181600"/>
          </a:xfrm>
        </p:spPr>
        <p:txBody>
          <a:bodyPr/>
          <a:lstStyle/>
          <a:p>
            <a:pPr>
              <a:defRPr/>
            </a:pPr>
            <a:r>
              <a:rPr lang="el-GR" sz="2800" dirty="0"/>
              <a:t>Δ</a:t>
            </a:r>
            <a:r>
              <a:rPr lang="el-GR" sz="2800" dirty="0" smtClean="0"/>
              <a:t>ίκτυο </a:t>
            </a:r>
            <a:r>
              <a:rPr lang="el-GR" sz="2800" dirty="0"/>
              <a:t>επικοινωνίας πληθώρας συσκευών, </a:t>
            </a:r>
            <a:r>
              <a:rPr lang="el-GR" sz="2800" dirty="0" smtClean="0"/>
              <a:t>(οικιακών </a:t>
            </a:r>
            <a:r>
              <a:rPr lang="el-GR" sz="2800" dirty="0"/>
              <a:t>συσκευών, </a:t>
            </a:r>
            <a:r>
              <a:rPr lang="el-GR" sz="2800" dirty="0" smtClean="0"/>
              <a:t>αυτοκινήτων, </a:t>
            </a:r>
            <a:r>
              <a:rPr lang="el-GR" sz="2800" dirty="0" err="1" smtClean="0"/>
              <a:t>κλπ</a:t>
            </a:r>
            <a:r>
              <a:rPr lang="el-GR" sz="2800" dirty="0" smtClean="0"/>
              <a:t>) καθώς </a:t>
            </a:r>
            <a:r>
              <a:rPr lang="el-GR" sz="2800" dirty="0"/>
              <a:t>και κάθε αντικειμένου που ενσωματώνει ηλεκτρονικά μέσα, λογισμικό, αισθητήρες και συνδεσιμότητα σε </a:t>
            </a:r>
            <a:r>
              <a:rPr lang="el-GR" sz="2800" dirty="0" smtClean="0"/>
              <a:t>δίκτυο </a:t>
            </a:r>
            <a:r>
              <a:rPr lang="el-GR" sz="2800" dirty="0"/>
              <a:t>ώστε να επιτρέπεται η σύνδεση και η ανταλλαγή δεδομένων</a:t>
            </a:r>
            <a:endParaRPr lang="el-GR" sz="2800" dirty="0" smtClean="0"/>
          </a:p>
          <a:p>
            <a:pPr>
              <a:defRPr/>
            </a:pPr>
            <a:r>
              <a:rPr lang="el-GR" sz="2800" dirty="0" smtClean="0"/>
              <a:t>Η φιλοσοφία του IoT είναι η σύνδεση όλων των ηλεκτρονικών συσκευών μεταξύ τους </a:t>
            </a:r>
            <a:r>
              <a:rPr lang="el-GR" sz="2800" dirty="0" smtClean="0"/>
              <a:t>μέσω του διαδικτύου.</a:t>
            </a:r>
            <a:endParaRPr lang="el-GR" sz="2800" dirty="0" smtClean="0"/>
          </a:p>
          <a:p>
            <a:pPr>
              <a:defRPr/>
            </a:pPr>
            <a:r>
              <a:rPr lang="el-GR" sz="2800" dirty="0" smtClean="0"/>
              <a:t>Βασίζεται στο </a:t>
            </a:r>
            <a:r>
              <a:rPr lang="en-US" sz="2800" dirty="0" smtClean="0"/>
              <a:t>IP/v6</a:t>
            </a:r>
          </a:p>
          <a:p>
            <a:pPr marL="0" indent="0">
              <a:buFontTx/>
              <a:buNone/>
              <a:defRPr/>
            </a:pPr>
            <a:endParaRPr lang="el-GR" sz="2800" dirty="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48</a:t>
            </a:fld>
            <a:endParaRPr lang="el-G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715962"/>
          </a:xfrm>
        </p:spPr>
        <p:txBody>
          <a:bodyPr/>
          <a:lstStyle/>
          <a:p>
            <a:r>
              <a:rPr lang="en-US" smtClean="0"/>
              <a:t>Things</a:t>
            </a:r>
          </a:p>
        </p:txBody>
      </p:sp>
      <p:sp>
        <p:nvSpPr>
          <p:cNvPr id="75779" name="Content Placeholder 2"/>
          <p:cNvSpPr>
            <a:spLocks noGrp="1"/>
          </p:cNvSpPr>
          <p:nvPr>
            <p:ph idx="1"/>
          </p:nvPr>
        </p:nvSpPr>
        <p:spPr>
          <a:xfrm>
            <a:off x="457200" y="1143000"/>
            <a:ext cx="8229600" cy="4983163"/>
          </a:xfrm>
        </p:spPr>
        <p:txBody>
          <a:bodyPr/>
          <a:lstStyle/>
          <a:p>
            <a:r>
              <a:rPr lang="el-GR" sz="2800" smtClean="0"/>
              <a:t>Ευρεία ποικιλία διαφορετικών μεταξύ τους συσκευών.</a:t>
            </a:r>
          </a:p>
          <a:p>
            <a:r>
              <a:rPr lang="el-GR" sz="2800" smtClean="0"/>
              <a:t>Π.χ. αυτοκίνητα με ενσωματωμένους αισθητήρες, κάμερες, κλιματιστικά, φώτα, συστήματα ασφαλείας, smartwatches, </a:t>
            </a:r>
            <a:r>
              <a:rPr lang="en-US" sz="2800" smtClean="0"/>
              <a:t>wearables, </a:t>
            </a:r>
            <a:r>
              <a:rPr lang="el-GR" sz="2800" smtClean="0"/>
              <a:t>κλπ.</a:t>
            </a:r>
          </a:p>
          <a:p>
            <a:r>
              <a:rPr lang="el-GR" sz="2800" smtClean="0"/>
              <a:t>Βασικό χαρακτηριστικό όλων είναι η σύνδεση μεταξύ τους με απώτερο σκοπό την δυνατότητα του χρήστη να τα ελέγχει από έναν υπολογιστή ή κινητό. </a:t>
            </a:r>
            <a:endParaRPr lang="en-US" sz="28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49</a:t>
            </a:fld>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57200" y="533400"/>
            <a:ext cx="8229600" cy="9906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Σύνδεση Υπολογιστών</a:t>
            </a:r>
            <a:r>
              <a:rPr lang="en-US" altLang="en-US" sz="4000">
                <a:ea typeface="Microsoft YaHei" pitchFamily="34" charset="-122"/>
              </a:rPr>
              <a:t> </a:t>
            </a:r>
            <a:r>
              <a:rPr lang="el-GR" altLang="en-US" sz="4000">
                <a:ea typeface="Microsoft YaHei" pitchFamily="34" charset="-122"/>
              </a:rPr>
              <a:t>σε Δίκτυο</a:t>
            </a:r>
          </a:p>
        </p:txBody>
      </p:sp>
      <p:sp>
        <p:nvSpPr>
          <p:cNvPr id="8195" name="Text Box 3"/>
          <p:cNvSpPr txBox="1">
            <a:spLocks noChangeArrowheads="1"/>
          </p:cNvSpPr>
          <p:nvPr/>
        </p:nvSpPr>
        <p:spPr bwMode="auto">
          <a:xfrm>
            <a:off x="457200" y="1844675"/>
            <a:ext cx="8229600" cy="4632325"/>
          </a:xfrm>
          <a:prstGeom prst="rect">
            <a:avLst/>
          </a:prstGeom>
          <a:noFill/>
          <a:ln w="9525">
            <a:noFill/>
            <a:round/>
            <a:headEnd/>
            <a:tailEnd/>
          </a:ln>
          <a:effectLst/>
        </p:spPr>
        <p:txBody>
          <a:bodyPr/>
          <a:lstStyle/>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l-GR" altLang="en-US" sz="2800">
              <a:solidFill>
                <a:srgbClr val="000000"/>
              </a:solidFill>
              <a:ea typeface="Microsoft YaHei" pitchFamily="34" charset="-122"/>
            </a:endParaRPr>
          </a:p>
          <a:p>
            <a:pPr algn="just" defTabSz="449263" eaLnBrk="1" hangingPunct="1">
              <a:spcBef>
                <a:spcPts val="7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Σύνδεση υπολογιστών  σε δίκτυο που βρίσκονται</a:t>
            </a:r>
            <a:r>
              <a:rPr lang="en-US" altLang="en-US" sz="2800">
                <a:solidFill>
                  <a:srgbClr val="000000"/>
                </a:solidFill>
                <a:ea typeface="Microsoft YaHei" pitchFamily="34" charset="-122"/>
              </a:rPr>
              <a:t>:</a:t>
            </a:r>
          </a:p>
          <a:p>
            <a:pPr algn="just" defTabSz="449263" eaLnBrk="1" hangingPunct="1">
              <a:spcBef>
                <a:spcPts val="600"/>
              </a:spcBef>
              <a:buSzPct val="85000"/>
              <a:tabLst>
                <a:tab pos="730250" algn="l"/>
                <a:tab pos="1644650" algn="l"/>
                <a:tab pos="2559050" algn="l"/>
                <a:tab pos="3473450" algn="l"/>
                <a:tab pos="4387850" algn="l"/>
                <a:tab pos="5302250" algn="l"/>
                <a:tab pos="6216650" algn="l"/>
                <a:tab pos="7131050" algn="l"/>
                <a:tab pos="8045450" algn="l"/>
                <a:tab pos="8959850" algn="l"/>
                <a:tab pos="9874250" algn="l"/>
              </a:tabLst>
            </a:pPr>
            <a:endParaRPr lang="en-US" altLang="en-US" sz="2400">
              <a:solidFill>
                <a:srgbClr val="000000"/>
              </a:solidFill>
              <a:ea typeface="Microsoft YaHei" pitchFamily="34" charset="-122"/>
            </a:endParaRPr>
          </a:p>
          <a:p>
            <a:pPr algn="just" defTabSz="449263" eaLnBrk="1" hangingPunct="1">
              <a:spcBef>
                <a:spcPts val="7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400">
                <a:solidFill>
                  <a:srgbClr val="000000"/>
                </a:solidFill>
                <a:ea typeface="Microsoft YaHei" pitchFamily="34" charset="-122"/>
              </a:rPr>
              <a:t> </a:t>
            </a:r>
            <a:r>
              <a:rPr lang="el-GR" altLang="en-US" sz="2800">
                <a:solidFill>
                  <a:srgbClr val="000000"/>
                </a:solidFill>
                <a:ea typeface="Microsoft YaHei" pitchFamily="34" charset="-122"/>
              </a:rPr>
              <a:t>σε </a:t>
            </a:r>
            <a:r>
              <a:rPr lang="el-GR" altLang="en-US" sz="2800" b="1">
                <a:solidFill>
                  <a:srgbClr val="000000"/>
                </a:solidFill>
                <a:ea typeface="Microsoft YaHei" pitchFamily="34" charset="-122"/>
              </a:rPr>
              <a:t>κοντινή</a:t>
            </a:r>
            <a:r>
              <a:rPr lang="el-GR" altLang="en-US" sz="2800">
                <a:solidFill>
                  <a:srgbClr val="000000"/>
                </a:solidFill>
                <a:ea typeface="Microsoft YaHei" pitchFamily="34" charset="-122"/>
              </a:rPr>
              <a:t> απόσταση μεταξύ τους</a:t>
            </a:r>
          </a:p>
          <a:p>
            <a:pPr algn="just" defTabSz="449263" eaLnBrk="1" hangingPunct="1">
              <a:spcBef>
                <a:spcPts val="700"/>
              </a:spcBef>
              <a:buClr>
                <a:srgbClr val="2DA2BF"/>
              </a:buClr>
              <a:buSzPct val="85000"/>
              <a:buFontTx/>
              <a:buChar char="•"/>
              <a:tabLst>
                <a:tab pos="730250" algn="l"/>
                <a:tab pos="1644650" algn="l"/>
                <a:tab pos="2559050" algn="l"/>
                <a:tab pos="3473450" algn="l"/>
                <a:tab pos="4387850" algn="l"/>
                <a:tab pos="5302250" algn="l"/>
                <a:tab pos="6216650" algn="l"/>
                <a:tab pos="7131050" algn="l"/>
                <a:tab pos="8045450" algn="l"/>
                <a:tab pos="8959850" algn="l"/>
                <a:tab pos="9874250" algn="l"/>
              </a:tabLst>
            </a:pPr>
            <a:r>
              <a:rPr lang="el-GR" altLang="en-US" sz="2800">
                <a:solidFill>
                  <a:srgbClr val="000000"/>
                </a:solidFill>
                <a:ea typeface="Microsoft YaHei" pitchFamily="34" charset="-122"/>
              </a:rPr>
              <a:t> σε </a:t>
            </a:r>
            <a:r>
              <a:rPr lang="el-GR" altLang="en-US" sz="2800" b="1">
                <a:solidFill>
                  <a:srgbClr val="000000"/>
                </a:solidFill>
                <a:ea typeface="Microsoft YaHei" pitchFamily="34" charset="-122"/>
              </a:rPr>
              <a:t>μακρινή </a:t>
            </a:r>
            <a:r>
              <a:rPr lang="el-GR" altLang="en-US" sz="2800">
                <a:solidFill>
                  <a:srgbClr val="000000"/>
                </a:solidFill>
                <a:ea typeface="Microsoft YaHei" pitchFamily="34" charset="-122"/>
              </a:rPr>
              <a:t>απόσταση μεταξύ τους</a:t>
            </a: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5</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l-GR" smtClean="0"/>
              <a:t>Παραδείγματα</a:t>
            </a:r>
            <a:endParaRPr lang="en-US" smtClean="0"/>
          </a:p>
        </p:txBody>
      </p:sp>
      <p:sp>
        <p:nvSpPr>
          <p:cNvPr id="76803" name="Content Placeholder 2"/>
          <p:cNvSpPr>
            <a:spLocks noGrp="1"/>
          </p:cNvSpPr>
          <p:nvPr>
            <p:ph idx="1"/>
          </p:nvPr>
        </p:nvSpPr>
        <p:spPr/>
        <p:txBody>
          <a:bodyPr/>
          <a:lstStyle/>
          <a:p>
            <a:r>
              <a:rPr lang="el-GR" smtClean="0"/>
              <a:t>Έξυπνες λύσεις μεταφοράς επιταχύνουν την ροή της κυκλοφορίας</a:t>
            </a:r>
          </a:p>
          <a:p>
            <a:r>
              <a:rPr lang="el-GR" smtClean="0"/>
              <a:t>Έξυπνα ηλεκτρικά δίκτυα (smart electric grids)</a:t>
            </a:r>
            <a:r>
              <a:rPr lang="en-US" smtClean="0"/>
              <a:t> –</a:t>
            </a:r>
            <a:r>
              <a:rPr lang="el-GR" smtClean="0"/>
              <a:t> έξυπνοι μετρητές</a:t>
            </a:r>
          </a:p>
          <a:p>
            <a:r>
              <a:rPr lang="el-GR" smtClean="0"/>
              <a:t>Έξυπνες πόλεις (</a:t>
            </a:r>
            <a:r>
              <a:rPr lang="en-US" smtClean="0"/>
              <a:t>smart cities)</a:t>
            </a:r>
            <a:r>
              <a:rPr lang="el-GR" smtClean="0"/>
              <a:t>.</a:t>
            </a:r>
          </a:p>
          <a:p>
            <a:r>
              <a:rPr lang="el-GR" smtClean="0"/>
              <a:t>Έξυπνα σπίτια (</a:t>
            </a:r>
            <a:r>
              <a:rPr lang="en-US" smtClean="0"/>
              <a:t>smart homes)</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50</a:t>
            </a:fld>
            <a:endParaRPr lang="el-G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2" cstate="print"/>
          <a:srcRect/>
          <a:stretch>
            <a:fillRect/>
          </a:stretch>
        </p:blipFill>
        <p:spPr bwMode="auto">
          <a:xfrm>
            <a:off x="990600" y="304800"/>
            <a:ext cx="7416800" cy="57912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51</a:t>
            </a:fld>
            <a:endParaRPr 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2" cstate="print"/>
          <a:srcRect/>
          <a:stretch>
            <a:fillRect/>
          </a:stretch>
        </p:blipFill>
        <p:spPr bwMode="auto">
          <a:xfrm>
            <a:off x="1104900" y="828675"/>
            <a:ext cx="6934200" cy="520065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52</a:t>
            </a:fld>
            <a:endParaRPr lang="el-G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HANK YOU&#10;EMAIL: mazlan@gmail.com&#10;TWITTER: mazlan_abbas&#10;FACEBOOK: www.facebook.com/drmazlanabbas&#10;LINKEDIN: my.linkedin.com..."/>
          <p:cNvPicPr>
            <a:picLocks noChangeAspect="1" noChangeArrowheads="1"/>
          </p:cNvPicPr>
          <p:nvPr/>
        </p:nvPicPr>
        <p:blipFill>
          <a:blip r:embed="rId2" cstate="print"/>
          <a:srcRect/>
          <a:stretch>
            <a:fillRect/>
          </a:stretch>
        </p:blipFill>
        <p:spPr bwMode="auto">
          <a:xfrm>
            <a:off x="228600" y="228600"/>
            <a:ext cx="7924800" cy="59436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53</a:t>
            </a:fld>
            <a:endParaRPr lang="el-G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image.slidesharecdn.com/whatexactlyistheiot-140323203403-phpapp02/95/what-exactly-is-the-internet-of-things-5-1024.jpg?cb=1405987306"/>
          <p:cNvPicPr>
            <a:picLocks noChangeAspect="1" noChangeArrowheads="1"/>
          </p:cNvPicPr>
          <p:nvPr/>
        </p:nvPicPr>
        <p:blipFill>
          <a:blip r:embed="rId2" cstate="print"/>
          <a:srcRect/>
          <a:stretch>
            <a:fillRect/>
          </a:stretch>
        </p:blipFill>
        <p:spPr bwMode="auto">
          <a:xfrm>
            <a:off x="685800" y="304800"/>
            <a:ext cx="8331200" cy="62484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54</a:t>
            </a:fld>
            <a:endParaRPr lang="el-G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2" cstate="print"/>
          <a:srcRect/>
          <a:stretch>
            <a:fillRect/>
          </a:stretch>
        </p:blipFill>
        <p:spPr bwMode="auto">
          <a:xfrm>
            <a:off x="533400" y="533400"/>
            <a:ext cx="8229600" cy="61722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55</a:t>
            </a:fld>
            <a:endParaRPr lang="el-G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cstate="print"/>
          <a:srcRect/>
          <a:stretch>
            <a:fillRect/>
          </a:stretch>
        </p:blipFill>
        <p:spPr bwMode="auto">
          <a:xfrm>
            <a:off x="762000" y="381000"/>
            <a:ext cx="7924800" cy="59436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56</a:t>
            </a:fld>
            <a:endParaRPr lang="el-G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image.slidesharecdn.com/whatexactlyistheiot-140323203403-phpapp02/95/what-exactly-is-the-internet-of-things-8-1024.jpg?cb=1405987306"/>
          <p:cNvPicPr>
            <a:picLocks noChangeAspect="1" noChangeArrowheads="1"/>
          </p:cNvPicPr>
          <p:nvPr/>
        </p:nvPicPr>
        <p:blipFill>
          <a:blip r:embed="rId2" cstate="print"/>
          <a:srcRect/>
          <a:stretch>
            <a:fillRect/>
          </a:stretch>
        </p:blipFill>
        <p:spPr bwMode="auto">
          <a:xfrm>
            <a:off x="457200" y="1371600"/>
            <a:ext cx="7924800" cy="59436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57</a:t>
            </a:fld>
            <a:endParaRPr lang="el-G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p:cNvPicPr>
          <p:nvPr/>
        </p:nvPicPr>
        <p:blipFill>
          <a:blip r:embed="rId2" cstate="print"/>
          <a:srcRect l="5696" r="4114"/>
          <a:stretch>
            <a:fillRect/>
          </a:stretch>
        </p:blipFill>
        <p:spPr bwMode="auto">
          <a:xfrm>
            <a:off x="685800" y="152400"/>
            <a:ext cx="7924800" cy="6589713"/>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3ABBDF16-49C6-41B8-9476-19AA4316F295}" type="slidenum">
              <a:rPr lang="el-GR" smtClean="0"/>
              <a:pPr/>
              <a:t>58</a:t>
            </a:fld>
            <a:endParaRPr lang="el-G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Homework	</a:t>
            </a:r>
          </a:p>
        </p:txBody>
      </p:sp>
      <p:sp>
        <p:nvSpPr>
          <p:cNvPr id="86019" name="Content Placeholder 2"/>
          <p:cNvSpPr>
            <a:spLocks noGrp="1"/>
          </p:cNvSpPr>
          <p:nvPr>
            <p:ph idx="1"/>
          </p:nvPr>
        </p:nvSpPr>
        <p:spPr/>
        <p:txBody>
          <a:bodyPr/>
          <a:lstStyle/>
          <a:p>
            <a:pPr marL="0" indent="0">
              <a:buFontTx/>
              <a:buNone/>
            </a:pPr>
            <a:r>
              <a:rPr lang="en-US" smtClean="0"/>
              <a:t>IoT </a:t>
            </a:r>
            <a:r>
              <a:rPr lang="el-GR" smtClean="0"/>
              <a:t>στην εκπαίδευση -  </a:t>
            </a:r>
            <a:r>
              <a:rPr lang="en-US" smtClean="0"/>
              <a:t>smart school</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59</a:t>
            </a:fld>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57200" y="533400"/>
            <a:ext cx="8229600" cy="1066800"/>
          </a:xfrm>
          <a:prstGeom prst="rect">
            <a:avLst/>
          </a:prstGeom>
          <a:noFill/>
          <a:ln w="9525">
            <a:noFill/>
            <a:round/>
            <a:headEnd/>
            <a:tailEnd/>
          </a:ln>
          <a:effectLst/>
        </p:spPr>
        <p:txBody>
          <a:bodyPr anchor="ct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4000">
                <a:ea typeface="Microsoft YaHei" pitchFamily="34" charset="-122"/>
              </a:rPr>
              <a:t>Σύνδεση Υπολογιστών σε Δίκτυο</a:t>
            </a:r>
            <a:br>
              <a:rPr lang="el-GR" altLang="en-US" sz="4000">
                <a:ea typeface="Microsoft YaHei" pitchFamily="34" charset="-122"/>
              </a:rPr>
            </a:br>
            <a:endParaRPr lang="el-GR" altLang="en-US" sz="4000">
              <a:ea typeface="Microsoft YaHei" pitchFamily="34" charset="-122"/>
            </a:endParaRPr>
          </a:p>
        </p:txBody>
      </p:sp>
      <p:sp>
        <p:nvSpPr>
          <p:cNvPr id="10243" name="Text Box 3"/>
          <p:cNvSpPr txBox="1">
            <a:spLocks noChangeArrowheads="1"/>
          </p:cNvSpPr>
          <p:nvPr/>
        </p:nvSpPr>
        <p:spPr bwMode="auto">
          <a:xfrm>
            <a:off x="381000" y="1752600"/>
            <a:ext cx="8229600" cy="3984625"/>
          </a:xfrm>
          <a:prstGeom prst="rect">
            <a:avLst/>
          </a:prstGeom>
          <a:noFill/>
          <a:ln w="9525">
            <a:noFill/>
            <a:round/>
            <a:headEnd/>
            <a:tailEnd/>
          </a:ln>
          <a:effectLst/>
        </p:spPr>
        <p:txBody>
          <a:bodyPr/>
          <a:lstStyle/>
          <a:p>
            <a:pPr marL="180975" indent="-180975" algn="just" defTabSz="449263" eaLnBrk="1" hangingPunct="1">
              <a:lnSpc>
                <a:spcPct val="90000"/>
              </a:lnSpc>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b="1">
                <a:solidFill>
                  <a:srgbClr val="000000"/>
                </a:solidFill>
                <a:ea typeface="Microsoft YaHei" pitchFamily="34" charset="-122"/>
              </a:rPr>
              <a:t>Ενσύρματη Σύνδεση</a:t>
            </a:r>
            <a:r>
              <a:rPr lang="en-US" altLang="en-US" sz="2800">
                <a:solidFill>
                  <a:srgbClr val="000000"/>
                </a:solidFill>
                <a:ea typeface="Microsoft YaHei" pitchFamily="34" charset="-122"/>
              </a:rPr>
              <a:t>:</a:t>
            </a:r>
          </a:p>
          <a:p>
            <a:pPr lvl="1" indent="-182563" algn="just" defTabSz="449263" eaLnBrk="1" hangingPunct="1">
              <a:lnSpc>
                <a:spcPct val="90000"/>
              </a:lnSpc>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γίνεται με τη βοήθεια καλωδίου χρησιμοποιώντας την κάρτα δικτύου κάθε υπολογιστή.</a:t>
            </a:r>
          </a:p>
          <a:p>
            <a:pPr lvl="1" indent="-182563" algn="just" defTabSz="449263" eaLnBrk="1" hangingPunct="1">
              <a:lnSpc>
                <a:spcPct val="90000"/>
              </a:lnSpc>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μπορούμε να επιλέξουμε μεταξύ των θυρών</a:t>
            </a:r>
            <a:r>
              <a:rPr lang="en-US" altLang="en-US" sz="2400">
                <a:solidFill>
                  <a:srgbClr val="000000"/>
                </a:solidFill>
                <a:ea typeface="Microsoft YaHei" pitchFamily="34" charset="-122"/>
              </a:rPr>
              <a:t>:</a:t>
            </a:r>
            <a:r>
              <a:rPr lang="el-GR" altLang="en-US" sz="2400">
                <a:solidFill>
                  <a:srgbClr val="000000"/>
                </a:solidFill>
                <a:ea typeface="Microsoft YaHei" pitchFamily="34" charset="-122"/>
              </a:rPr>
              <a:t> </a:t>
            </a:r>
            <a:r>
              <a:rPr lang="el-GR" altLang="en-US" sz="2400" i="1">
                <a:solidFill>
                  <a:srgbClr val="000000"/>
                </a:solidFill>
                <a:ea typeface="Microsoft YaHei" pitchFamily="34" charset="-122"/>
              </a:rPr>
              <a:t>παράλληλη, </a:t>
            </a:r>
            <a:r>
              <a:rPr lang="en-US" altLang="en-US" sz="2400" i="1">
                <a:solidFill>
                  <a:srgbClr val="000000"/>
                </a:solidFill>
                <a:ea typeface="Microsoft YaHei" pitchFamily="34" charset="-122"/>
              </a:rPr>
              <a:t>usb, firewire</a:t>
            </a:r>
            <a:r>
              <a:rPr lang="el-GR" altLang="en-US" sz="2400" i="1">
                <a:solidFill>
                  <a:srgbClr val="000000"/>
                </a:solidFill>
                <a:ea typeface="Microsoft YaHei" pitchFamily="34" charset="-122"/>
              </a:rPr>
              <a:t>.</a:t>
            </a:r>
          </a:p>
          <a:p>
            <a:pPr marL="180975" indent="-180975" algn="just" defTabSz="449263" eaLnBrk="1" hangingPunct="1">
              <a:lnSpc>
                <a:spcPct val="90000"/>
              </a:lnSpc>
              <a:spcBef>
                <a:spcPts val="700"/>
              </a:spcBef>
              <a:buClr>
                <a:srgbClr val="2DA2BF"/>
              </a:buClr>
              <a:buSzPct val="85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800" b="1">
                <a:solidFill>
                  <a:srgbClr val="000000"/>
                </a:solidFill>
                <a:ea typeface="Microsoft YaHei" pitchFamily="34" charset="-122"/>
              </a:rPr>
              <a:t>Ασύρματη Σύνδεση</a:t>
            </a:r>
            <a:r>
              <a:rPr lang="en-US" altLang="en-US" sz="2800">
                <a:solidFill>
                  <a:srgbClr val="000000"/>
                </a:solidFill>
                <a:ea typeface="Microsoft YaHei" pitchFamily="34" charset="-122"/>
              </a:rPr>
              <a:t>:</a:t>
            </a:r>
          </a:p>
          <a:p>
            <a:pPr lvl="1" indent="-182563" algn="just" defTabSz="449263" eaLnBrk="1" hangingPunct="1">
              <a:lnSpc>
                <a:spcPct val="90000"/>
              </a:lnSpc>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γίνεται χωρίς καλώδια  με τη βοήθεια ασύρματων καρτών δικτύου.</a:t>
            </a:r>
          </a:p>
          <a:p>
            <a:pPr lvl="1" indent="-182563" algn="just" defTabSz="449263" eaLnBrk="1" hangingPunct="1">
              <a:lnSpc>
                <a:spcPct val="90000"/>
              </a:lnSpc>
              <a:spcBef>
                <a:spcPts val="600"/>
              </a:spcBef>
              <a:buClr>
                <a:srgbClr val="2DA2BF"/>
              </a:buClr>
              <a:buSzPct val="8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n-US" sz="2400">
                <a:solidFill>
                  <a:srgbClr val="000000"/>
                </a:solidFill>
                <a:ea typeface="Microsoft YaHei" pitchFamily="34" charset="-122"/>
              </a:rPr>
              <a:t>μπορούμε να επιλέξουμε</a:t>
            </a:r>
            <a:r>
              <a:rPr lang="en-US" altLang="en-US" sz="2400">
                <a:solidFill>
                  <a:srgbClr val="000000"/>
                </a:solidFill>
                <a:ea typeface="Microsoft YaHei" pitchFamily="34" charset="-122"/>
              </a:rPr>
              <a:t> </a:t>
            </a:r>
            <a:r>
              <a:rPr lang="el-GR" altLang="en-US" sz="2400">
                <a:solidFill>
                  <a:srgbClr val="000000"/>
                </a:solidFill>
                <a:ea typeface="Microsoft YaHei" pitchFamily="34" charset="-122"/>
              </a:rPr>
              <a:t>τις θύρες </a:t>
            </a:r>
            <a:r>
              <a:rPr lang="en-US" altLang="en-US" sz="2400">
                <a:solidFill>
                  <a:srgbClr val="000000"/>
                </a:solidFill>
                <a:ea typeface="Microsoft YaHei" pitchFamily="34" charset="-122"/>
              </a:rPr>
              <a:t>wifi,</a:t>
            </a:r>
            <a:r>
              <a:rPr lang="el-GR" altLang="en-US" sz="2400">
                <a:solidFill>
                  <a:srgbClr val="000000"/>
                </a:solidFill>
                <a:ea typeface="Microsoft YaHei" pitchFamily="34" charset="-122"/>
              </a:rPr>
              <a:t> υπερύθρων ή </a:t>
            </a:r>
            <a:r>
              <a:rPr lang="en-US" altLang="en-US" sz="2400">
                <a:solidFill>
                  <a:srgbClr val="000000"/>
                </a:solidFill>
                <a:ea typeface="Microsoft YaHei" pitchFamily="34" charset="-122"/>
              </a:rPr>
              <a:t>bluetooth</a:t>
            </a:r>
            <a:r>
              <a:rPr lang="el-GR" altLang="en-US" sz="2400">
                <a:solidFill>
                  <a:srgbClr val="000000"/>
                </a:solidFill>
                <a:ea typeface="Microsoft YaHei" pitchFamily="34" charset="-122"/>
              </a:rPr>
              <a:t>.</a:t>
            </a:r>
          </a:p>
          <a:p>
            <a:pPr marL="180975" indent="-180975" algn="just" defTabSz="449263" eaLnBrk="1" hangingPunct="1">
              <a:lnSpc>
                <a:spcPct val="90000"/>
              </a:lnSpc>
              <a:spcBef>
                <a:spcPts val="6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400">
              <a:solidFill>
                <a:srgbClr val="000000"/>
              </a:solidFill>
              <a:ea typeface="Microsoft YaHei" pitchFamily="34" charset="-122"/>
            </a:endParaRPr>
          </a:p>
          <a:p>
            <a:pPr marL="180975" indent="-180975" algn="just" defTabSz="449263" eaLnBrk="1" hangingPunct="1">
              <a:lnSpc>
                <a:spcPct val="90000"/>
              </a:lnSpc>
              <a:spcBef>
                <a:spcPts val="600"/>
              </a:spcBef>
              <a:buClr>
                <a:srgbClr val="2DA2BF"/>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n-US" sz="2400">
              <a:solidFill>
                <a:srgbClr val="000000"/>
              </a:solidFill>
              <a:ea typeface="Microsoft YaHei" pitchFamily="34" charset="-122"/>
            </a:endParaRPr>
          </a:p>
        </p:txBody>
      </p:sp>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6</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3400" y="2667000"/>
            <a:ext cx="8229600" cy="1143000"/>
          </a:xfrm>
        </p:spPr>
        <p:txBody>
          <a:bodyPr/>
          <a:lstStyle/>
          <a:p>
            <a:r>
              <a:rPr lang="el-GR" smtClean="0"/>
              <a:t>Εφαρμογές ΙοΤ</a:t>
            </a:r>
            <a:br>
              <a:rPr lang="el-GR" smtClean="0"/>
            </a:br>
            <a:r>
              <a:rPr lang="el-GR" smtClean="0"/>
              <a:t/>
            </a:r>
            <a:br>
              <a:rPr lang="el-GR" smtClean="0"/>
            </a:br>
            <a:r>
              <a:rPr lang="en-US" smtClean="0"/>
              <a:t>Smart Cities</a:t>
            </a:r>
          </a:p>
        </p:txBody>
      </p:sp>
      <p:sp>
        <p:nvSpPr>
          <p:cNvPr id="3" name="2 - Θέση αριθμού διαφάνειας"/>
          <p:cNvSpPr>
            <a:spLocks noGrp="1"/>
          </p:cNvSpPr>
          <p:nvPr>
            <p:ph type="sldNum" sz="quarter" idx="12"/>
          </p:nvPr>
        </p:nvSpPr>
        <p:spPr/>
        <p:txBody>
          <a:bodyPr/>
          <a:lstStyle/>
          <a:p>
            <a:fld id="{D203B770-CBE5-4A9F-8670-E8B2D08B889B}" type="slidenum">
              <a:rPr lang="el-GR" smtClean="0"/>
              <a:pPr/>
              <a:t>60</a:t>
            </a:fld>
            <a:endParaRPr lang="el-G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l-GR" smtClean="0"/>
              <a:t>Έξυπνες πόλεις - </a:t>
            </a:r>
            <a:r>
              <a:rPr lang="en-US" smtClean="0"/>
              <a:t>Smart Cities</a:t>
            </a:r>
          </a:p>
        </p:txBody>
      </p:sp>
      <p:sp>
        <p:nvSpPr>
          <p:cNvPr id="88067" name="Content Placeholder 2"/>
          <p:cNvSpPr>
            <a:spLocks noGrp="1"/>
          </p:cNvSpPr>
          <p:nvPr>
            <p:ph idx="1"/>
          </p:nvPr>
        </p:nvSpPr>
        <p:spPr/>
        <p:txBody>
          <a:bodyPr/>
          <a:lstStyle/>
          <a:p>
            <a:pPr marL="0" indent="0">
              <a:buFontTx/>
              <a:buNone/>
            </a:pPr>
            <a:r>
              <a:rPr lang="el-GR" sz="2800" smtClean="0"/>
              <a:t>Έξυπνες λειτουργίες </a:t>
            </a:r>
          </a:p>
          <a:p>
            <a:pPr lvl="1"/>
            <a:r>
              <a:rPr lang="el-GR" sz="2400" smtClean="0"/>
              <a:t>Οικονομία, </a:t>
            </a:r>
          </a:p>
          <a:p>
            <a:pPr lvl="1"/>
            <a:r>
              <a:rPr lang="el-GR" sz="2400" smtClean="0"/>
              <a:t>Κτίρια, </a:t>
            </a:r>
          </a:p>
          <a:p>
            <a:pPr lvl="1"/>
            <a:r>
              <a:rPr lang="el-GR" sz="2400" smtClean="0"/>
              <a:t>Κινητικότητα, </a:t>
            </a:r>
          </a:p>
          <a:p>
            <a:pPr lvl="1"/>
            <a:r>
              <a:rPr lang="el-GR" sz="2400" smtClean="0"/>
              <a:t>Ενέργεια, </a:t>
            </a:r>
          </a:p>
          <a:p>
            <a:pPr lvl="1"/>
            <a:r>
              <a:rPr lang="el-GR" sz="2400" smtClean="0"/>
              <a:t>Πληροφορική και Τεχνολογία, </a:t>
            </a:r>
          </a:p>
          <a:p>
            <a:pPr lvl="1"/>
            <a:r>
              <a:rPr lang="el-GR" sz="2400" smtClean="0"/>
              <a:t>Σχεδιασμός, </a:t>
            </a:r>
          </a:p>
          <a:p>
            <a:pPr lvl="1"/>
            <a:r>
              <a:rPr lang="el-GR" sz="2400" smtClean="0"/>
              <a:t>Πολίτης,</a:t>
            </a:r>
          </a:p>
          <a:p>
            <a:pPr lvl="1"/>
            <a:r>
              <a:rPr lang="el-GR" sz="2400" smtClean="0"/>
              <a:t>Διακυβέρνηση. </a:t>
            </a:r>
            <a:endParaRPr lang="en-US"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61</a:t>
            </a:fld>
            <a:endParaRPr lang="el-G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Tx/>
              <a:buNone/>
              <a:defRPr/>
            </a:pPr>
            <a:r>
              <a:rPr lang="el-GR" dirty="0"/>
              <a:t>Μια έξυπνη πόλη είναι μια ανεπτυγμένη αστική περιοχή που δημιουργεί βιώσιμη οικονομική ανάπτυξη και υψηλή ποιότητα ζωής με υπεροχή σε πολλούς βασικούς τομείς: την οικονομία, την κινητικότητα, το περιβάλλον, τους ανθρώπους</a:t>
            </a:r>
            <a:r>
              <a:rPr lang="el-GR"/>
              <a:t>, </a:t>
            </a:r>
            <a:r>
              <a:rPr lang="el-GR" smtClean="0"/>
              <a:t>την διαβίωση</a:t>
            </a:r>
            <a:r>
              <a:rPr lang="el-GR" dirty="0"/>
              <a:t>, και την </a:t>
            </a:r>
            <a:r>
              <a:rPr lang="el-GR" dirty="0" smtClean="0"/>
              <a:t>διακυβέρνηση, κυρίως με χρήση της τεχνολογίας.</a:t>
            </a:r>
            <a:endParaRPr lang="en-US" dirty="0"/>
          </a:p>
          <a:p>
            <a:pPr>
              <a:defRPr/>
            </a:pPr>
            <a:endParaRPr lang="en-US" dirty="0"/>
          </a:p>
        </p:txBody>
      </p:sp>
      <p:sp>
        <p:nvSpPr>
          <p:cNvPr id="89091" name="Title 1"/>
          <p:cNvSpPr>
            <a:spLocks noGrp="1"/>
          </p:cNvSpPr>
          <p:nvPr>
            <p:ph type="title"/>
          </p:nvPr>
        </p:nvSpPr>
        <p:spPr/>
        <p:txBody>
          <a:bodyPr/>
          <a:lstStyle/>
          <a:p>
            <a:r>
              <a:rPr lang="el-GR" smtClean="0"/>
              <a:t>Έξυπνες πόλεις - </a:t>
            </a:r>
            <a:r>
              <a:rPr lang="en-US" smtClean="0"/>
              <a:t>Smart Cities</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62</a:t>
            </a:fld>
            <a:endParaRPr lang="el-G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04800" y="6019800"/>
            <a:ext cx="8229600" cy="533400"/>
          </a:xfrm>
        </p:spPr>
        <p:txBody>
          <a:bodyPr/>
          <a:lstStyle/>
          <a:p>
            <a:r>
              <a:rPr lang="en-US" sz="1800" dirty="0" smtClean="0">
                <a:hlinkClick r:id="rId2"/>
              </a:rPr>
              <a:t>https://www.zarpanews.gr/to-schedio-gia-na-ginoyn-ta-chania-exypni-poli/</a:t>
            </a:r>
            <a:endParaRPr lang="en-US" sz="1800" dirty="0" smtClean="0"/>
          </a:p>
        </p:txBody>
      </p:sp>
      <p:pic>
        <p:nvPicPr>
          <p:cNvPr id="90115" name="Picture 2" descr="https://www.zarpanews.gr/wp-content/uploads/2020/02/smart-cities-graphic.jpg"/>
          <p:cNvPicPr>
            <a:picLocks noChangeAspect="1" noChangeArrowheads="1"/>
          </p:cNvPicPr>
          <p:nvPr/>
        </p:nvPicPr>
        <p:blipFill>
          <a:blip r:embed="rId3" cstate="print"/>
          <a:srcRect/>
          <a:stretch>
            <a:fillRect/>
          </a:stretch>
        </p:blipFill>
        <p:spPr bwMode="auto">
          <a:xfrm>
            <a:off x="304800" y="11113"/>
            <a:ext cx="8897938" cy="5932487"/>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63</a:t>
            </a:fld>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152400"/>
            <a:ext cx="8229600" cy="914400"/>
          </a:xfrm>
        </p:spPr>
        <p:txBody>
          <a:bodyPr/>
          <a:lstStyle/>
          <a:p>
            <a:r>
              <a:rPr lang="el-GR" smtClean="0"/>
              <a:t>Έξυπνη πόλη</a:t>
            </a:r>
            <a:endParaRPr lang="en-US" smtClean="0"/>
          </a:p>
        </p:txBody>
      </p:sp>
      <p:sp>
        <p:nvSpPr>
          <p:cNvPr id="3" name="Content Placeholder 2"/>
          <p:cNvSpPr>
            <a:spLocks noGrp="1"/>
          </p:cNvSpPr>
          <p:nvPr>
            <p:ph idx="1"/>
          </p:nvPr>
        </p:nvSpPr>
        <p:spPr>
          <a:xfrm>
            <a:off x="457200" y="1066800"/>
            <a:ext cx="8229600" cy="4525963"/>
          </a:xfrm>
        </p:spPr>
        <p:txBody>
          <a:bodyPr/>
          <a:lstStyle/>
          <a:p>
            <a:pPr marL="0" indent="0">
              <a:buFontTx/>
              <a:buNone/>
              <a:defRPr/>
            </a:pPr>
            <a:r>
              <a:rPr lang="el-GR" sz="2800" dirty="0"/>
              <a:t>Μια </a:t>
            </a:r>
            <a:r>
              <a:rPr lang="el-GR" sz="2800" dirty="0" smtClean="0"/>
              <a:t>πόλη </a:t>
            </a:r>
            <a:r>
              <a:rPr lang="el-GR" sz="2800" dirty="0"/>
              <a:t>που </a:t>
            </a:r>
            <a:endParaRPr lang="el-GR" sz="2800" dirty="0" smtClean="0"/>
          </a:p>
          <a:p>
            <a:pPr>
              <a:defRPr/>
            </a:pPr>
            <a:r>
              <a:rPr lang="el-GR" sz="2800" dirty="0" smtClean="0"/>
              <a:t>παρακολουθεί </a:t>
            </a:r>
            <a:r>
              <a:rPr lang="el-GR" sz="2800" dirty="0"/>
              <a:t>και ενσωματώνει τις συνθήκες όλων των κρίσιμων υποδομών της, </a:t>
            </a:r>
            <a:r>
              <a:rPr lang="el-GR" sz="2800" dirty="0" smtClean="0"/>
              <a:t>(δρόμοι, γέφυρες, </a:t>
            </a:r>
            <a:r>
              <a:rPr lang="el-GR" sz="2800" dirty="0"/>
              <a:t>αεροδρόμια, λιμάνια, επικοινωνίες, νερό, ενέργεια, ακόμα και μεγάλα </a:t>
            </a:r>
            <a:r>
              <a:rPr lang="el-GR" sz="2800" dirty="0" smtClean="0"/>
              <a:t>κτίρια),</a:t>
            </a:r>
          </a:p>
          <a:p>
            <a:pPr>
              <a:defRPr/>
            </a:pPr>
            <a:r>
              <a:rPr lang="el-GR" sz="2800" dirty="0" smtClean="0"/>
              <a:t>βελτιστοποιεί τη χρήση των πόρων της, </a:t>
            </a:r>
          </a:p>
          <a:p>
            <a:pPr>
              <a:defRPr/>
            </a:pPr>
            <a:r>
              <a:rPr lang="el-GR" sz="2800" dirty="0" smtClean="0"/>
              <a:t>προγραμματίζει </a:t>
            </a:r>
            <a:r>
              <a:rPr lang="el-GR" sz="2800" dirty="0"/>
              <a:t>δραστηριότητές προληπτικής </a:t>
            </a:r>
            <a:r>
              <a:rPr lang="el-GR" sz="2800" dirty="0" smtClean="0"/>
              <a:t>συντήρησής </a:t>
            </a:r>
            <a:r>
              <a:rPr lang="el-GR" sz="2800" dirty="0"/>
              <a:t>της, </a:t>
            </a:r>
            <a:endParaRPr lang="el-GR" sz="2800" dirty="0" smtClean="0"/>
          </a:p>
          <a:p>
            <a:pPr>
              <a:defRPr/>
            </a:pPr>
            <a:r>
              <a:rPr lang="el-GR" sz="2800" dirty="0" smtClean="0"/>
              <a:t>παρακολουθεί </a:t>
            </a:r>
            <a:r>
              <a:rPr lang="el-GR" sz="2800" dirty="0"/>
              <a:t>τις πτυχές της ασφάλειας μεγιστοποιώντας παράλληλα τις υπηρεσίες προς τους πολίτες της. </a:t>
            </a:r>
            <a:endParaRPr lang="en-US" sz="2800" dirty="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64</a:t>
            </a:fld>
            <a:endParaRPr lang="el-G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609600" y="6096000"/>
            <a:ext cx="8229600" cy="533400"/>
          </a:xfrm>
        </p:spPr>
        <p:txBody>
          <a:bodyPr/>
          <a:lstStyle/>
          <a:p>
            <a:r>
              <a:rPr lang="en-US" sz="1600" smtClean="0">
                <a:hlinkClick r:id="rId2"/>
              </a:rPr>
              <a:t>https://www.zarpanews.gr/egkatastasi-systimatos-smart-cities-sta-kifi-toy-dimoy-chanion/</a:t>
            </a:r>
            <a:endParaRPr lang="en-US" sz="1600" smtClean="0"/>
          </a:p>
        </p:txBody>
      </p:sp>
      <p:pic>
        <p:nvPicPr>
          <p:cNvPr id="92163" name="Picture 2" descr="https://www.zarpanews.gr/wp-content/uploads/2019/11/smart_cities.jpg"/>
          <p:cNvPicPr>
            <a:picLocks noGrp="1" noChangeAspect="1" noChangeArrowheads="1"/>
          </p:cNvPicPr>
          <p:nvPr>
            <p:ph idx="1"/>
          </p:nvPr>
        </p:nvPicPr>
        <p:blipFill>
          <a:blip r:embed="rId3" cstate="print"/>
          <a:srcRect/>
          <a:stretch>
            <a:fillRect/>
          </a:stretch>
        </p:blipFill>
        <p:spPr>
          <a:xfrm>
            <a:off x="457200" y="274638"/>
            <a:ext cx="8229600" cy="5522912"/>
          </a:xfrm>
          <a:noFill/>
        </p:spPr>
      </p:pic>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65</a:t>
            </a:fld>
            <a:endParaRPr 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l-GR" smtClean="0"/>
              <a:t>Έξυπνη πόλη</a:t>
            </a:r>
            <a:endParaRPr lang="en-US" smtClean="0"/>
          </a:p>
        </p:txBody>
      </p:sp>
      <p:sp>
        <p:nvSpPr>
          <p:cNvPr id="93187" name="Content Placeholder 2"/>
          <p:cNvSpPr>
            <a:spLocks noGrp="1"/>
          </p:cNvSpPr>
          <p:nvPr>
            <p:ph idx="1"/>
          </p:nvPr>
        </p:nvSpPr>
        <p:spPr/>
        <p:txBody>
          <a:bodyPr/>
          <a:lstStyle/>
          <a:p>
            <a:r>
              <a:rPr lang="el-GR" sz="2800" smtClean="0"/>
              <a:t>Με προηγμένα συστήματα παρακολούθησης και έξυπνους αισθητήρες, τα δεδομένα μπορούν να συλλέγονται και να αξιολογούνται σε πραγματικό χρόνο, </a:t>
            </a:r>
          </a:p>
          <a:p>
            <a:r>
              <a:rPr lang="el-GR" sz="2800" smtClean="0"/>
              <a:t>Ενισχύεται η λήψη αποφάσεων για την διαχείριση της πόλης. </a:t>
            </a:r>
          </a:p>
          <a:p>
            <a:r>
              <a:rPr lang="el-GR" sz="2800" smtClean="0"/>
              <a:t>Π.χ., έξυπνοι μετρητές κατανάλωσης ηλεκτρικού ρεύματος, εφαρμογές τηλεματικής (δρομολόγια συγκοινωνιών) αισθητήρες κίνησης στους δρόμους, έξυπνος φωτισμός, έξυπνοι κάδοι, κλπ.</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66</a:t>
            </a:fld>
            <a:endParaRPr lang="el-G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mtClean="0"/>
              <a:t>Homework</a:t>
            </a:r>
          </a:p>
        </p:txBody>
      </p:sp>
      <p:sp>
        <p:nvSpPr>
          <p:cNvPr id="94211" name="Content Placeholder 2"/>
          <p:cNvSpPr>
            <a:spLocks noGrp="1"/>
          </p:cNvSpPr>
          <p:nvPr>
            <p:ph idx="1"/>
          </p:nvPr>
        </p:nvSpPr>
        <p:spPr/>
        <p:txBody>
          <a:bodyPr/>
          <a:lstStyle/>
          <a:p>
            <a:pPr marL="0" indent="0">
              <a:buFontTx/>
              <a:buNone/>
            </a:pPr>
            <a:r>
              <a:rPr lang="el-GR" smtClean="0"/>
              <a:t>Εφαρμογές της έξυπνης πόλης</a:t>
            </a:r>
            <a:endParaRPr lang="en-US"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67</a:t>
            </a:fld>
            <a:endParaRPr lang="el-G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l-GR" smtClean="0"/>
              <a:t>Έξυπνο σπίτι – έξυπνα κτήρια</a:t>
            </a:r>
            <a:endParaRPr lang="en-US" smtClean="0"/>
          </a:p>
        </p:txBody>
      </p:sp>
      <p:sp>
        <p:nvSpPr>
          <p:cNvPr id="95235" name="Content Placeholder 2"/>
          <p:cNvSpPr>
            <a:spLocks noGrp="1"/>
          </p:cNvSpPr>
          <p:nvPr>
            <p:ph idx="1"/>
          </p:nvPr>
        </p:nvSpPr>
        <p:spPr/>
        <p:txBody>
          <a:bodyPr/>
          <a:lstStyle/>
          <a:p>
            <a:r>
              <a:rPr lang="el-GR" dirty="0" smtClean="0"/>
              <a:t>Κτήρια με συστήματα αυτοματισμού, δυνατότητες ελέγχου, </a:t>
            </a:r>
            <a:r>
              <a:rPr lang="el-GR" dirty="0" err="1" smtClean="0"/>
              <a:t>τηλε</a:t>
            </a:r>
            <a:r>
              <a:rPr lang="el-GR" dirty="0" smtClean="0"/>
              <a:t>-εποπτείας και τηλεχειρισμού μέσω ενός κεντρικού συστήματος, οι οποίες είναι μεγάλες, εξελίξιμες και επεκτεινόμενες.</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68</a:t>
            </a:fld>
            <a:endParaRPr lang="el-G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l-GR" smtClean="0"/>
              <a:t>Έξυπνο σπίτι – έξυπνα κτήρια</a:t>
            </a:r>
            <a:endParaRPr lang="en-US" smtClean="0"/>
          </a:p>
        </p:txBody>
      </p:sp>
      <p:sp>
        <p:nvSpPr>
          <p:cNvPr id="96259" name="Content Placeholder 2"/>
          <p:cNvSpPr>
            <a:spLocks noGrp="1"/>
          </p:cNvSpPr>
          <p:nvPr>
            <p:ph idx="1"/>
          </p:nvPr>
        </p:nvSpPr>
        <p:spPr/>
        <p:txBody>
          <a:bodyPr/>
          <a:lstStyle/>
          <a:p>
            <a:r>
              <a:rPr lang="el-GR" sz="2400" smtClean="0"/>
              <a:t>Δεν αποτελούν πρόσφατη τεχνολογική ανακάλυψη, αφού τα πρώτα έξυπνα σπίτι εμφανίστηκαν για πρώτη φορά πριν από δύο δεκαετίες </a:t>
            </a:r>
          </a:p>
          <a:p>
            <a:r>
              <a:rPr lang="el-GR" sz="2400" smtClean="0"/>
              <a:t>Η δημοτικότητά τους αυξήθηκε περισσότερο τα τελευταία χρόνια, εξαιτίας της εξέλιξης που σημειώθηκε στους τομείς, των ηλεκτρονικών υπολογιστών, των ψηφιακών συστημάτων ψυχαγωγίας και του διαδικτύου, </a:t>
            </a:r>
          </a:p>
          <a:p>
            <a:r>
              <a:rPr lang="el-GR" sz="2400" smtClean="0"/>
              <a:t>Σε συνδυασμό με την αύξηση της ζήτησης για απλότητα και άνεση στην καθημερινή ζωή, η οποία βοήθησε τη διάχυσή τους.</a:t>
            </a:r>
            <a:endParaRPr lang="en-US"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69</a:t>
            </a:fld>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5" name="Group 3"/>
          <p:cNvGraphicFramePr>
            <a:graphicFrameLocks noGrp="1"/>
          </p:cNvGraphicFramePr>
          <p:nvPr/>
        </p:nvGraphicFramePr>
        <p:xfrm>
          <a:off x="609600" y="620713"/>
          <a:ext cx="8001000" cy="1152525"/>
        </p:xfrm>
        <a:graphic>
          <a:graphicData uri="http://schemas.openxmlformats.org/drawingml/2006/table">
            <a:tbl>
              <a:tblPr/>
              <a:tblGrid>
                <a:gridCol w="8001000"/>
              </a:tblGrid>
              <a:tr h="1152525">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Ενσύρματο δίκτυο υπολογιστών</a:t>
                      </a:r>
                    </a:p>
                  </a:txBody>
                  <a:tcPr marL="90000" marR="90000" marT="71495" marB="468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pic>
        <p:nvPicPr>
          <p:cNvPr id="12296" name="Picture 2"/>
          <p:cNvPicPr>
            <a:picLocks noChangeAspect="1"/>
          </p:cNvPicPr>
          <p:nvPr/>
        </p:nvPicPr>
        <p:blipFill>
          <a:blip r:embed="rId3" cstate="print"/>
          <a:srcRect/>
          <a:stretch>
            <a:fillRect/>
          </a:stretch>
        </p:blipFill>
        <p:spPr bwMode="auto">
          <a:xfrm>
            <a:off x="1524000" y="2133600"/>
            <a:ext cx="5867400" cy="3841750"/>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7</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l-GR" smtClean="0"/>
              <a:t>Έξυπνο σπίτι – έξυπνα κτήρια</a:t>
            </a:r>
            <a:endParaRPr lang="en-US" smtClean="0"/>
          </a:p>
        </p:txBody>
      </p:sp>
      <p:sp>
        <p:nvSpPr>
          <p:cNvPr id="97283" name="Content Placeholder 2"/>
          <p:cNvSpPr>
            <a:spLocks noGrp="1"/>
          </p:cNvSpPr>
          <p:nvPr>
            <p:ph idx="1"/>
          </p:nvPr>
        </p:nvSpPr>
        <p:spPr/>
        <p:txBody>
          <a:bodyPr/>
          <a:lstStyle/>
          <a:p>
            <a:r>
              <a:rPr lang="el-GR" sz="2400" smtClean="0"/>
              <a:t>Οι σημερινές τεχνολογίες αυτοματισμών προσφέρουν πολύ περισσότερα από τους απλούς προγραμματιζόμενους χρονοδιακόπτες. </a:t>
            </a:r>
          </a:p>
          <a:p>
            <a:r>
              <a:rPr lang="el-GR" sz="2400" smtClean="0"/>
              <a:t>Δυνατότητα δημιουργίας πολύπλοκων συνθηκών φωτισμού, εξελιγμένου ελέγχου ασφαλείας, διανομής εικόνας και ήχου και διαχείρισης ενέργειας.</a:t>
            </a:r>
          </a:p>
          <a:p>
            <a:r>
              <a:rPr lang="el-GR" sz="2400" smtClean="0"/>
              <a:t>Πλήθος πληροφοριών χειρισμού, ειδοποίησης και ενημέρωσης, σε κινητά τηλέφωνα - ηλεκτρονικούς υπολογιστές, ενημέρωση της κατάστασης της κατοικίας και χειρισμό ασφαλείας του χώρου, μέσω τηλεπικοινωνιακών συσκευών.</a:t>
            </a:r>
          </a:p>
          <a:p>
            <a:endParaRPr lang="en-US"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70</a:t>
            </a:fld>
            <a:endParaRPr lang="el-G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dirty="0" smtClean="0"/>
              <a:t>4</a:t>
            </a:r>
            <a:r>
              <a:rPr lang="el-GR" baseline="30000" dirty="0" smtClean="0"/>
              <a:t>η</a:t>
            </a:r>
            <a:r>
              <a:rPr lang="el-GR" dirty="0" smtClean="0"/>
              <a:t> Βιομηχανική Επανάσταση</a:t>
            </a:r>
            <a:endParaRPr lang="en-US" dirty="0" smtClean="0"/>
          </a:p>
        </p:txBody>
      </p:sp>
      <p:pic>
        <p:nvPicPr>
          <p:cNvPr id="98307" name="Picture 2" descr="Effects of the 4th Industrial Revolution - What will happen to ..."/>
          <p:cNvPicPr>
            <a:picLocks noGrp="1" noChangeAspect="1" noChangeArrowheads="1"/>
          </p:cNvPicPr>
          <p:nvPr>
            <p:ph idx="1"/>
          </p:nvPr>
        </p:nvPicPr>
        <p:blipFill>
          <a:blip r:embed="rId2" cstate="print"/>
          <a:srcRect/>
          <a:stretch>
            <a:fillRect/>
          </a:stretch>
        </p:blipFill>
        <p:spPr>
          <a:xfrm>
            <a:off x="549275" y="1600200"/>
            <a:ext cx="8045450" cy="4525963"/>
          </a:xfrm>
          <a:noFill/>
        </p:spPr>
      </p:pic>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71</a:t>
            </a:fld>
            <a:endParaRPr lang="el-G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274638"/>
            <a:ext cx="8229600" cy="792162"/>
          </a:xfrm>
        </p:spPr>
        <p:txBody>
          <a:bodyPr/>
          <a:lstStyle/>
          <a:p>
            <a:r>
              <a:rPr lang="el-GR" smtClean="0"/>
              <a:t>Τι είναι?</a:t>
            </a:r>
            <a:endParaRPr lang="en-US" smtClean="0"/>
          </a:p>
        </p:txBody>
      </p:sp>
      <p:sp>
        <p:nvSpPr>
          <p:cNvPr id="99331" name="Content Placeholder 2"/>
          <p:cNvSpPr>
            <a:spLocks noGrp="1"/>
          </p:cNvSpPr>
          <p:nvPr>
            <p:ph idx="1"/>
          </p:nvPr>
        </p:nvSpPr>
        <p:spPr>
          <a:xfrm>
            <a:off x="457200" y="1417638"/>
            <a:ext cx="8229600" cy="4708525"/>
          </a:xfrm>
        </p:spPr>
        <p:txBody>
          <a:bodyPr/>
          <a:lstStyle/>
          <a:p>
            <a:r>
              <a:rPr lang="el-GR" sz="2400" smtClean="0"/>
              <a:t>Η Βιομηχανία 4.0 (Industry 4.0) είναι η ονομασία που δόθηκε στην τρέχουσα τάση της αυτοματοποίησης και της ανταλλαγής δεδομένων στις τεχνολογίες παραγωγής. </a:t>
            </a:r>
            <a:endParaRPr lang="en-US" sz="2400" smtClean="0"/>
          </a:p>
          <a:p>
            <a:r>
              <a:rPr lang="en-US" sz="2400" smtClean="0"/>
              <a:t>X</a:t>
            </a:r>
            <a:r>
              <a:rPr lang="el-GR" sz="2400" smtClean="0"/>
              <a:t>αρακτηρίζεται από την ευφυή εκμάθηση/αυτό-εκπαίδευση των ίδιων των Μηχανών (Machine Learning), την επιστήμη των Δεδομένων (Data Science) και την Τεχνητή Νοημοσύνη (Artificial Intelligence) που συνδυαστικά δημιουργούν προκλήσεις και ευκαιρίες.</a:t>
            </a:r>
            <a:endParaRPr lang="en-US" sz="2400" smtClean="0"/>
          </a:p>
          <a:p>
            <a:r>
              <a:rPr lang="el-GR" sz="2400" smtClean="0"/>
              <a:t> Αναφέρεται ως η τέταρτη βιομηχανική επανάσταση.</a:t>
            </a:r>
            <a:endParaRPr lang="en-US" sz="2400" smtClean="0"/>
          </a:p>
          <a:p>
            <a:endParaRPr lang="en-US"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72</a:t>
            </a:fld>
            <a:endParaRPr lang="el-G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endParaRPr lang="en-US" smtClean="0"/>
          </a:p>
        </p:txBody>
      </p:sp>
      <p:sp>
        <p:nvSpPr>
          <p:cNvPr id="100355" name="Content Placeholder 2"/>
          <p:cNvSpPr>
            <a:spLocks noGrp="1"/>
          </p:cNvSpPr>
          <p:nvPr>
            <p:ph idx="1"/>
          </p:nvPr>
        </p:nvSpPr>
        <p:spPr/>
        <p:txBody>
          <a:bodyPr/>
          <a:lstStyle/>
          <a:p>
            <a:endParaRPr lang="en-US" smtClean="0"/>
          </a:p>
        </p:txBody>
      </p:sp>
      <p:pic>
        <p:nvPicPr>
          <p:cNvPr id="100356" name="Picture 2" descr="Human Rights in the Fourth Industrial Revolution: Industry's role ..."/>
          <p:cNvPicPr>
            <a:picLocks noChangeAspect="1" noChangeArrowheads="1"/>
          </p:cNvPicPr>
          <p:nvPr/>
        </p:nvPicPr>
        <p:blipFill>
          <a:blip r:embed="rId2" cstate="print"/>
          <a:srcRect/>
          <a:stretch>
            <a:fillRect/>
          </a:stretch>
        </p:blipFill>
        <p:spPr bwMode="auto">
          <a:xfrm>
            <a:off x="430213" y="1325563"/>
            <a:ext cx="8535987" cy="4800600"/>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D203B770-CBE5-4A9F-8670-E8B2D08B889B}" type="slidenum">
              <a:rPr lang="el-GR" smtClean="0"/>
              <a:pPr/>
              <a:t>73</a:t>
            </a:fld>
            <a:endParaRPr lang="el-G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smtClean="0"/>
          </a:p>
        </p:txBody>
      </p:sp>
      <p:sp>
        <p:nvSpPr>
          <p:cNvPr id="101379" name="Content Placeholder 2"/>
          <p:cNvSpPr>
            <a:spLocks noGrp="1"/>
          </p:cNvSpPr>
          <p:nvPr>
            <p:ph idx="1"/>
          </p:nvPr>
        </p:nvSpPr>
        <p:spPr/>
        <p:txBody>
          <a:bodyPr/>
          <a:lstStyle/>
          <a:p>
            <a:endParaRPr lang="en-US" smtClean="0"/>
          </a:p>
        </p:txBody>
      </p:sp>
      <p:pic>
        <p:nvPicPr>
          <p:cNvPr id="101380" name="Picture 2" descr="www.researchgate.net/profile/Carlos_Gonzalez181..."/>
          <p:cNvPicPr>
            <a:picLocks noChangeAspect="1" noChangeArrowheads="1"/>
          </p:cNvPicPr>
          <p:nvPr/>
        </p:nvPicPr>
        <p:blipFill>
          <a:blip r:embed="rId2" cstate="print"/>
          <a:srcRect/>
          <a:stretch>
            <a:fillRect/>
          </a:stretch>
        </p:blipFill>
        <p:spPr bwMode="auto">
          <a:xfrm>
            <a:off x="990600" y="2114550"/>
            <a:ext cx="7315200" cy="3524250"/>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D203B770-CBE5-4A9F-8670-E8B2D08B889B}" type="slidenum">
              <a:rPr lang="el-GR" smtClean="0"/>
              <a:pPr/>
              <a:t>74</a:t>
            </a:fld>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smtClean="0"/>
              <a:t>Homework</a:t>
            </a:r>
          </a:p>
        </p:txBody>
      </p:sp>
      <p:sp>
        <p:nvSpPr>
          <p:cNvPr id="102403" name="Content Placeholder 2"/>
          <p:cNvSpPr>
            <a:spLocks noGrp="1"/>
          </p:cNvSpPr>
          <p:nvPr>
            <p:ph idx="1"/>
          </p:nvPr>
        </p:nvSpPr>
        <p:spPr/>
        <p:txBody>
          <a:bodyPr/>
          <a:lstStyle/>
          <a:p>
            <a:pPr marL="0" indent="0">
              <a:buFontTx/>
              <a:buNone/>
            </a:pPr>
            <a:r>
              <a:rPr lang="el-GR" smtClean="0"/>
              <a:t>Τι είναι η 4η βιομηχανική επανάσταση και πώς αλλάζει τη ζωή μας</a:t>
            </a:r>
            <a:endParaRPr lang="en-US"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75</a:t>
            </a:fld>
            <a:endParaRPr lang="el-G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l-GR" smtClean="0"/>
              <a:t>Ψηφιακός μετασχηματισμός σχολείου</a:t>
            </a:r>
            <a:endParaRPr lang="en-US" smtClean="0"/>
          </a:p>
        </p:txBody>
      </p:sp>
      <p:sp>
        <p:nvSpPr>
          <p:cNvPr id="103427" name="Content Placeholder 2"/>
          <p:cNvSpPr>
            <a:spLocks noGrp="1"/>
          </p:cNvSpPr>
          <p:nvPr>
            <p:ph idx="1"/>
          </p:nvPr>
        </p:nvSpPr>
        <p:spPr/>
        <p:txBody>
          <a:bodyPr/>
          <a:lstStyle/>
          <a:p>
            <a:r>
              <a:rPr lang="el-GR" smtClean="0"/>
              <a:t>Δεν αφορά στην καινοτομία ή στην τεχνολογία, είναι περισσότερο θέμα πολιτισμού. </a:t>
            </a:r>
            <a:endParaRPr lang="en-US" smtClean="0"/>
          </a:p>
          <a:p>
            <a:r>
              <a:rPr lang="el-GR" smtClean="0"/>
              <a:t>Μέσω της ψηφιοποίησης της μαθησιακής εμπειρίας, οι δάσκαλοι και οι μαθητές μπορούν να βελτιώσουν τις δεξιότητές τους, με κοινό στόχο τη δημιουργία μιας πιο συμμετοχικής και αποτελεσματικής εκπαιδευτικής διαδικασίας.</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76</a:t>
            </a:fld>
            <a:endParaRPr lang="el-G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l-GR" smtClean="0"/>
              <a:t>Επίδραση ψηφιακού μετασχηματισμού στο σχολείο</a:t>
            </a:r>
            <a:endParaRPr lang="en-US" smtClean="0"/>
          </a:p>
        </p:txBody>
      </p:sp>
      <p:sp>
        <p:nvSpPr>
          <p:cNvPr id="104451" name="Content Placeholder 2"/>
          <p:cNvSpPr>
            <a:spLocks noGrp="1"/>
          </p:cNvSpPr>
          <p:nvPr>
            <p:ph idx="1"/>
          </p:nvPr>
        </p:nvSpPr>
        <p:spPr/>
        <p:txBody>
          <a:bodyPr/>
          <a:lstStyle/>
          <a:p>
            <a:r>
              <a:rPr lang="el-GR" smtClean="0"/>
              <a:t>Ψηφιακή ισότητα</a:t>
            </a:r>
          </a:p>
          <a:p>
            <a:r>
              <a:rPr lang="el-GR" smtClean="0"/>
              <a:t>Προσαρμοσμένη μάθηση</a:t>
            </a:r>
          </a:p>
          <a:p>
            <a:r>
              <a:rPr lang="el-GR" smtClean="0"/>
              <a:t>Δομημένη μάθηση</a:t>
            </a:r>
          </a:p>
          <a:p>
            <a:r>
              <a:rPr lang="el-GR" smtClean="0"/>
              <a:t>Ανοιχτό ακροατήριο</a:t>
            </a:r>
          </a:p>
          <a:p>
            <a:r>
              <a:rPr lang="el-GR" smtClean="0"/>
              <a:t>Εκπαιδευτικοί υψηλής ποιότητας</a:t>
            </a:r>
          </a:p>
          <a:p>
            <a:endParaRPr lang="en-US"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77</a:t>
            </a:fld>
            <a:endParaRPr lang="el-G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l-GR" smtClean="0"/>
              <a:t>Ψηφιακή ισότητα</a:t>
            </a:r>
            <a:endParaRPr lang="en-US" smtClean="0"/>
          </a:p>
        </p:txBody>
      </p:sp>
      <p:sp>
        <p:nvSpPr>
          <p:cNvPr id="105475" name="Content Placeholder 2"/>
          <p:cNvSpPr>
            <a:spLocks noGrp="1"/>
          </p:cNvSpPr>
          <p:nvPr>
            <p:ph idx="1"/>
          </p:nvPr>
        </p:nvSpPr>
        <p:spPr/>
        <p:txBody>
          <a:bodyPr/>
          <a:lstStyle/>
          <a:p>
            <a:r>
              <a:rPr lang="el-GR" sz="2800" smtClean="0"/>
              <a:t>Όλοι οι μαθητές μπορούν να έχουν πρόσβαση σε μαθησιακούς πόρους με έναν ευκολότερο και λιγότερο δαπανηρό τρόπο από τον παραδοσιακό. </a:t>
            </a:r>
          </a:p>
          <a:p>
            <a:r>
              <a:rPr lang="el-GR" sz="2800" smtClean="0"/>
              <a:t>Με τον ψηφιακό μετασχηματισμό, δεν υπάρχει πλέον ανάγκη για τη βιβλιοθήκη να συλλέγει βιβλία.</a:t>
            </a:r>
          </a:p>
          <a:p>
            <a:r>
              <a:rPr lang="el-GR" sz="2800" smtClean="0"/>
              <a:t>Τα ψηφιακά περιεχόμενα είναι λιγότερο δαπανηρά και μπορούν να μοιραστούν μεταξύ των μαθητών και των εκπαιδευτικών με ένα κλικ.</a:t>
            </a:r>
          </a:p>
          <a:p>
            <a:endParaRPr lang="el-GR" sz="28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78</a:t>
            </a:fld>
            <a:endParaRPr lang="el-G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l-GR" smtClean="0"/>
              <a:t>Ψηφιακή ισότητα</a:t>
            </a:r>
            <a:endParaRPr lang="en-US" smtClean="0"/>
          </a:p>
        </p:txBody>
      </p:sp>
      <p:sp>
        <p:nvSpPr>
          <p:cNvPr id="106499" name="Content Placeholder 2"/>
          <p:cNvSpPr>
            <a:spLocks noGrp="1"/>
          </p:cNvSpPr>
          <p:nvPr>
            <p:ph idx="1"/>
          </p:nvPr>
        </p:nvSpPr>
        <p:spPr/>
        <p:txBody>
          <a:bodyPr/>
          <a:lstStyle/>
          <a:p>
            <a:r>
              <a:rPr lang="el-GR" sz="2800" smtClean="0"/>
              <a:t>Χάρη στον ψηφιακό μετασχηματισμό, οι μαθητές μπορούν να ελέγξουν μόνο μία συσκευή - ένα smartphone, ένα tablet ή ένα φορητό υπολογιστή - για να έχουν πρόσβαση σε πολλά διαφορετικά περιεχόμενα στο σχολείο, στο σπίτι, οπουδήποτε κι αν βρίσκονται και ανεξάρτητα από την οικονομική τους κατάσταση.</a:t>
            </a:r>
          </a:p>
          <a:p>
            <a:endParaRPr lang="en-US" sz="28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79</a:t>
            </a:fld>
            <a:endParaRPr lang="el-G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3" name="Group 3"/>
          <p:cNvGraphicFramePr>
            <a:graphicFrameLocks noGrp="1"/>
          </p:cNvGraphicFramePr>
          <p:nvPr/>
        </p:nvGraphicFramePr>
        <p:xfrm>
          <a:off x="838200" y="476250"/>
          <a:ext cx="7696200" cy="1138238"/>
        </p:xfrm>
        <a:graphic>
          <a:graphicData uri="http://schemas.openxmlformats.org/drawingml/2006/table">
            <a:tbl>
              <a:tblPr/>
              <a:tblGrid>
                <a:gridCol w="7696200"/>
              </a:tblGrid>
              <a:tr h="1138238">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Ασύρματο δίκτυο υπολογιστών</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pic>
        <p:nvPicPr>
          <p:cNvPr id="14344" name="Picture 10" descr="Image result for computer network"/>
          <p:cNvPicPr>
            <a:picLocks noChangeAspect="1" noChangeArrowheads="1"/>
          </p:cNvPicPr>
          <p:nvPr/>
        </p:nvPicPr>
        <p:blipFill>
          <a:blip r:embed="rId3" cstate="print"/>
          <a:srcRect/>
          <a:stretch>
            <a:fillRect/>
          </a:stretch>
        </p:blipFill>
        <p:spPr bwMode="auto">
          <a:xfrm>
            <a:off x="1066800" y="1752600"/>
            <a:ext cx="7159625" cy="4754563"/>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8</a:t>
            </a:fld>
            <a:endParaRPr 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l-GR" smtClean="0"/>
              <a:t>Προσαρμοσμένη μάθηση</a:t>
            </a:r>
            <a:endParaRPr lang="en-US" smtClean="0"/>
          </a:p>
        </p:txBody>
      </p:sp>
      <p:sp>
        <p:nvSpPr>
          <p:cNvPr id="107523" name="Content Placeholder 2"/>
          <p:cNvSpPr>
            <a:spLocks noGrp="1"/>
          </p:cNvSpPr>
          <p:nvPr>
            <p:ph idx="1"/>
          </p:nvPr>
        </p:nvSpPr>
        <p:spPr/>
        <p:txBody>
          <a:bodyPr/>
          <a:lstStyle/>
          <a:p>
            <a:r>
              <a:rPr lang="el-GR" sz="2400" smtClean="0"/>
              <a:t>Ο κάθε μαθητής θα μπορεί να διαμορφώσει και να παρακολουθεί προγράμματα σπουδών ανάλογα με τα μαθήματα που ολοκλήρωσε προηγουμένως, τα αποτελέσματα και τις ικανότητές του.</a:t>
            </a:r>
          </a:p>
          <a:p>
            <a:r>
              <a:rPr lang="el-GR" sz="2400" smtClean="0"/>
              <a:t>Η δυνατότητα προσαρμογής της μάθησης για κάθε μαθητή καθιστά την εκπαίδευση πιο εξειδικευμένη και πιο παραγωγική: π.χ. οι πιο ειδικές ανάγκες ανιχνεύονται πιο γρήγορα.</a:t>
            </a:r>
            <a:endParaRPr lang="en-US" sz="240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80</a:t>
            </a:fld>
            <a:endParaRPr lang="el-G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l-GR" smtClean="0"/>
              <a:t>Ανοιχτό ακροατήριο</a:t>
            </a:r>
            <a:endParaRPr lang="en-US" smtClean="0"/>
          </a:p>
        </p:txBody>
      </p:sp>
      <p:sp>
        <p:nvSpPr>
          <p:cNvPr id="108547" name="Content Placeholder 2"/>
          <p:cNvSpPr>
            <a:spLocks noGrp="1"/>
          </p:cNvSpPr>
          <p:nvPr>
            <p:ph idx="1"/>
          </p:nvPr>
        </p:nvSpPr>
        <p:spPr/>
        <p:txBody>
          <a:bodyPr/>
          <a:lstStyle/>
          <a:p>
            <a:r>
              <a:rPr lang="el-GR" sz="2800" smtClean="0"/>
              <a:t>Οι πλατφόρμες ψηφιακής μάθησης σπάζουν τα γεωγραφικά και πολιτισμικά όρια, επιτρέποντας στους εκπαιδευτικούς να φέρουν τη γνώση πέρα από την τάξη, ακόμα και σε παγκόσμιο ακροατήριο.</a:t>
            </a:r>
          </a:p>
          <a:p>
            <a:r>
              <a:rPr lang="el-GR" sz="2800" smtClean="0"/>
              <a:t>Μαθητές από όλο τον κόσμο μπορούν να παρακολουθήσουν και να συνεισφέρουν σε μαθήματα, δημιουργώντας συνομιλίες σε παγκόσμιο επίπεδο μέσω τόσων διαφορετικών απόψεων για το ίδιο θέμα, με αποτέλεσμα μια εμπλουτισμένη εκπαιδευτική εμπειρία.</a:t>
            </a:r>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81</a:t>
            </a:fld>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l-GR" smtClean="0"/>
              <a:t>Δομημένη μάθηση</a:t>
            </a:r>
            <a:endParaRPr lang="en-US" smtClean="0"/>
          </a:p>
        </p:txBody>
      </p:sp>
      <p:sp>
        <p:nvSpPr>
          <p:cNvPr id="109571" name="Content Placeholder 2"/>
          <p:cNvSpPr>
            <a:spLocks noGrp="1"/>
          </p:cNvSpPr>
          <p:nvPr>
            <p:ph idx="1"/>
          </p:nvPr>
        </p:nvSpPr>
        <p:spPr>
          <a:xfrm>
            <a:off x="457200" y="1295400"/>
            <a:ext cx="8382000" cy="4830763"/>
          </a:xfrm>
        </p:spPr>
        <p:txBody>
          <a:bodyPr/>
          <a:lstStyle/>
          <a:p>
            <a:r>
              <a:rPr lang="el-GR" sz="2400" dirty="0" smtClean="0"/>
              <a:t>Ένας από τους ισχυρότερους και θετικότερους αντίκτυπους στην εκπαίδευση που παρέχεται από την ψηφιακή μετατροπή στα σχολεία είναι η δυνατότητα  ανάπτυξης μαθησιακών ενοτήτων. </a:t>
            </a:r>
          </a:p>
          <a:p>
            <a:r>
              <a:rPr lang="el-GR" sz="2400" dirty="0" smtClean="0"/>
              <a:t>Οι εκπαιδευτικοί μπορούν να προετοιμάσουν τα μαθήματα και τα προγράμματά τους βασιζόμενοι σε περιεχόμενο που είχε προηγουμένως αναπτυχθεί από άλλους συναδέλφους, από το ίδιο ή άλλα σχολεία, ή ψηφιακά αποθετήρια.</a:t>
            </a:r>
          </a:p>
          <a:p>
            <a:r>
              <a:rPr lang="el-GR" sz="2400" dirty="0" smtClean="0"/>
              <a:t>Επιπλέον, χάρη στα ψηφιακά εργαλεία, οι εκπαιδευτικοί μπορούν να αξιολογήσουν τον τρόπο με τον οποίο οι μαθητές μαθαίνουν πιο αποτελεσματικά, προσαρμόζοντας ανάλογα τη διαδικασία μάθησης. </a:t>
            </a:r>
            <a:endParaRPr lang="en-US" sz="2400" dirty="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82</a:t>
            </a:fld>
            <a:endParaRPr lang="el-G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442913" y="304800"/>
            <a:ext cx="8229600" cy="639763"/>
          </a:xfrm>
        </p:spPr>
        <p:txBody>
          <a:bodyPr/>
          <a:lstStyle/>
          <a:p>
            <a:r>
              <a:rPr lang="el-GR" smtClean="0"/>
              <a:t>Εκπαιδευτικοί υψηλής ποιότητας</a:t>
            </a:r>
            <a:endParaRPr lang="en-US" smtClean="0"/>
          </a:p>
        </p:txBody>
      </p:sp>
      <p:sp>
        <p:nvSpPr>
          <p:cNvPr id="110595" name="Content Placeholder 2"/>
          <p:cNvSpPr>
            <a:spLocks noGrp="1"/>
          </p:cNvSpPr>
          <p:nvPr>
            <p:ph idx="1"/>
          </p:nvPr>
        </p:nvSpPr>
        <p:spPr>
          <a:xfrm>
            <a:off x="442913" y="1371600"/>
            <a:ext cx="8229600" cy="4525963"/>
          </a:xfrm>
        </p:spPr>
        <p:txBody>
          <a:bodyPr/>
          <a:lstStyle/>
          <a:p>
            <a:r>
              <a:rPr lang="el-GR" sz="2400" dirty="0" smtClean="0"/>
              <a:t>Η κατάρτιση των εκπαιδευτικών είναι θεμελιώδους σημασίας για την επιτυχία του ψηφιακού μετασχηματισμού στα σχολεία. </a:t>
            </a:r>
          </a:p>
          <a:p>
            <a:r>
              <a:rPr lang="el-GR" sz="2400" dirty="0" smtClean="0"/>
              <a:t>Απαιτούνται προετοιμασμένοι εκπαιδευτικοί που υποστηρίζονται από τη χρήση ψηφιακών εργαλείων και τα χρησιμοποιήσουν με τον πλέον αποτελεσματικό τρόπο.</a:t>
            </a:r>
          </a:p>
          <a:p>
            <a:r>
              <a:rPr lang="el-GR" sz="2400" dirty="0" smtClean="0"/>
              <a:t>Οι εκπαιδευτικοί μπορούν να συμμετάσχουν σε απευθείας σύνδεση με επαγγελματικές κοινότητες μάθησης για να κάνουν ερωτήσεις και να μοιραστούν συμβουλές με τους συναδέλφους τους, να μείνουν συνδεδεμένοι και να ενθαρρύνουν τον κοινό στόχο να δημιουργήσουν ένα εξελιγμένο και ποιοτικό επίπεδο εκπαίδευσης.</a:t>
            </a:r>
            <a:endParaRPr lang="en-US" sz="2400" dirty="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83</a:t>
            </a:fld>
            <a:endParaRPr lang="el-G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t>Homework</a:t>
            </a:r>
          </a:p>
        </p:txBody>
      </p:sp>
      <p:sp>
        <p:nvSpPr>
          <p:cNvPr id="111619" name="Content Placeholder 2"/>
          <p:cNvSpPr>
            <a:spLocks noGrp="1"/>
          </p:cNvSpPr>
          <p:nvPr>
            <p:ph idx="1"/>
          </p:nvPr>
        </p:nvSpPr>
        <p:spPr/>
        <p:txBody>
          <a:bodyPr/>
          <a:lstStyle/>
          <a:p>
            <a:pPr marL="0" indent="0">
              <a:buFontTx/>
              <a:buNone/>
            </a:pPr>
            <a:r>
              <a:rPr lang="el-GR" dirty="0" smtClean="0"/>
              <a:t>Ψηφιακός μετασχηματισμός Πανεπιστημίου - </a:t>
            </a:r>
            <a:r>
              <a:rPr lang="el-GR" smtClean="0"/>
              <a:t>Το Πανεπιστήμιο </a:t>
            </a:r>
            <a:r>
              <a:rPr lang="el-GR" dirty="0" smtClean="0"/>
              <a:t>του μέλλοντος</a:t>
            </a:r>
            <a:endParaRPr lang="en-US" dirty="0" smtClean="0"/>
          </a:p>
        </p:txBody>
      </p:sp>
      <p:sp>
        <p:nvSpPr>
          <p:cNvPr id="4" name="3 - Θέση αριθμού διαφάνειας"/>
          <p:cNvSpPr>
            <a:spLocks noGrp="1"/>
          </p:cNvSpPr>
          <p:nvPr>
            <p:ph type="sldNum" sz="quarter" idx="12"/>
          </p:nvPr>
        </p:nvSpPr>
        <p:spPr/>
        <p:txBody>
          <a:bodyPr/>
          <a:lstStyle/>
          <a:p>
            <a:fld id="{D203B770-CBE5-4A9F-8670-E8B2D08B889B}" type="slidenum">
              <a:rPr lang="el-GR" smtClean="0"/>
              <a:pPr/>
              <a:t>84</a:t>
            </a:fld>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computer network"/>
          <p:cNvPicPr>
            <a:picLocks noChangeAspect="1" noChangeArrowheads="1"/>
          </p:cNvPicPr>
          <p:nvPr/>
        </p:nvPicPr>
        <p:blipFill>
          <a:blip r:embed="rId2" cstate="print"/>
          <a:srcRect/>
          <a:stretch>
            <a:fillRect/>
          </a:stretch>
        </p:blipFill>
        <p:spPr bwMode="auto">
          <a:xfrm>
            <a:off x="1600200" y="2133600"/>
            <a:ext cx="6353175" cy="4133850"/>
          </a:xfrm>
          <a:prstGeom prst="rect">
            <a:avLst/>
          </a:prstGeom>
          <a:noFill/>
          <a:ln w="9525">
            <a:noFill/>
            <a:miter lim="800000"/>
            <a:headEnd/>
            <a:tailEnd/>
          </a:ln>
        </p:spPr>
      </p:pic>
      <p:graphicFrame>
        <p:nvGraphicFramePr>
          <p:cNvPr id="3" name="Group 3"/>
          <p:cNvGraphicFramePr>
            <a:graphicFrameLocks noGrp="1"/>
          </p:cNvGraphicFramePr>
          <p:nvPr/>
        </p:nvGraphicFramePr>
        <p:xfrm>
          <a:off x="838200" y="476250"/>
          <a:ext cx="7696200" cy="819150"/>
        </p:xfrm>
        <a:graphic>
          <a:graphicData uri="http://schemas.openxmlformats.org/drawingml/2006/table">
            <a:tbl>
              <a:tblPr/>
              <a:tblGrid>
                <a:gridCol w="7696200"/>
              </a:tblGrid>
              <a:tr h="819150">
                <a:tc>
                  <a:txBody>
                    <a:bodyPr/>
                    <a:lstStyle>
                      <a:lvl1pPr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2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93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l-GR" sz="3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Υβριδικό δίκτυο υπολογιστών</a:t>
                      </a:r>
                    </a:p>
                  </a:txBody>
                  <a:tcPr marL="90000" marR="90000" marT="71463" marB="46779"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2DA2BF"/>
                    </a:solidFill>
                  </a:tcPr>
                </a:tc>
              </a:tr>
            </a:tbl>
          </a:graphicData>
        </a:graphic>
      </p:graphicFrame>
      <p:sp>
        <p:nvSpPr>
          <p:cNvPr id="4" name="3 - Θέση αριθμού διαφάνειας"/>
          <p:cNvSpPr>
            <a:spLocks noGrp="1"/>
          </p:cNvSpPr>
          <p:nvPr>
            <p:ph type="sldNum" sz="quarter" idx="12"/>
          </p:nvPr>
        </p:nvSpPr>
        <p:spPr/>
        <p:txBody>
          <a:bodyPr/>
          <a:lstStyle/>
          <a:p>
            <a:fld id="{3ABBDF16-49C6-41B8-9476-19AA4316F295}" type="slidenum">
              <a:rPr lang="el-GR" smtClean="0"/>
              <a:pPr/>
              <a:t>9</a:t>
            </a:fld>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11816</TotalTime>
  <Words>2373</Words>
  <Application>Microsoft Office PowerPoint</Application>
  <PresentationFormat>Προβολή στην οθόνη (4:3)</PresentationFormat>
  <Paragraphs>361</Paragraphs>
  <Slides>84</Slides>
  <Notes>21</Notes>
  <HiddenSlides>0</HiddenSlides>
  <MMClips>0</MMClips>
  <ScaleCrop>false</ScaleCrop>
  <HeadingPairs>
    <vt:vector size="4" baseType="variant">
      <vt:variant>
        <vt:lpstr>Θέμα</vt:lpstr>
      </vt:variant>
      <vt:variant>
        <vt:i4>1</vt:i4>
      </vt:variant>
      <vt:variant>
        <vt:lpstr>Τίτλοι διαφανειών</vt:lpstr>
      </vt:variant>
      <vt:variant>
        <vt:i4>84</vt:i4>
      </vt:variant>
    </vt:vector>
  </HeadingPairs>
  <TitlesOfParts>
    <vt:vector size="85" baseType="lpstr">
      <vt:lpstr>Προεπιλεγμένη σχεδίαση</vt:lpstr>
      <vt:lpstr>Διαφάνεια 1</vt:lpstr>
      <vt:lpstr>Περιεχόμενα</vt:lpstr>
      <vt:lpstr>ΔΙΚΤΥΑ ΥΠΟΛΟΓΙΣΤΩΝ</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Τι είναι?</vt:lpstr>
      <vt:lpstr>Πώς λειτουργεί?</vt:lpstr>
      <vt:lpstr>Γνωστές εφαρμογές cloud computing</vt:lpstr>
      <vt:lpstr>Εφαρμογές cloud computing</vt:lpstr>
      <vt:lpstr>Εφαρμογές: Αποθηκευτικός χώρος</vt:lpstr>
      <vt:lpstr>Διαφάνεια 39</vt:lpstr>
      <vt:lpstr>Διαφάνεια 40</vt:lpstr>
      <vt:lpstr>Διαφάνεια 41</vt:lpstr>
      <vt:lpstr>Διαφάνεια 42</vt:lpstr>
      <vt:lpstr>Διαφάνεια 43</vt:lpstr>
      <vt:lpstr>Διαφάνεια 44</vt:lpstr>
      <vt:lpstr>Διαφάνεια 45</vt:lpstr>
      <vt:lpstr>Homework </vt:lpstr>
      <vt:lpstr>Διαφάνεια 47</vt:lpstr>
      <vt:lpstr>Τι είναι?</vt:lpstr>
      <vt:lpstr>Things</vt:lpstr>
      <vt:lpstr>Παραδείγματα</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Homework </vt:lpstr>
      <vt:lpstr>Εφαρμογές ΙοΤ  Smart Cities</vt:lpstr>
      <vt:lpstr>Έξυπνες πόλεις - Smart Cities</vt:lpstr>
      <vt:lpstr>Έξυπνες πόλεις - Smart Cities</vt:lpstr>
      <vt:lpstr>https://www.zarpanews.gr/to-schedio-gia-na-ginoyn-ta-chania-exypni-poli/</vt:lpstr>
      <vt:lpstr>Έξυπνη πόλη</vt:lpstr>
      <vt:lpstr>https://www.zarpanews.gr/egkatastasi-systimatos-smart-cities-sta-kifi-toy-dimoy-chanion/</vt:lpstr>
      <vt:lpstr>Έξυπνη πόλη</vt:lpstr>
      <vt:lpstr>Homework</vt:lpstr>
      <vt:lpstr>Έξυπνο σπίτι – έξυπνα κτήρια</vt:lpstr>
      <vt:lpstr>Έξυπνο σπίτι – έξυπνα κτήρια</vt:lpstr>
      <vt:lpstr>Έξυπνο σπίτι – έξυπνα κτήρια</vt:lpstr>
      <vt:lpstr>4η Βιομηχανική Επανάσταση</vt:lpstr>
      <vt:lpstr>Τι είναι?</vt:lpstr>
      <vt:lpstr>Διαφάνεια 73</vt:lpstr>
      <vt:lpstr>Διαφάνεια 74</vt:lpstr>
      <vt:lpstr>Homework</vt:lpstr>
      <vt:lpstr>Ψηφιακός μετασχηματισμός σχολείου</vt:lpstr>
      <vt:lpstr>Επίδραση ψηφιακού μετασχηματισμού στο σχολείο</vt:lpstr>
      <vt:lpstr>Ψηφιακή ισότητα</vt:lpstr>
      <vt:lpstr>Ψηφιακή ισότητα</vt:lpstr>
      <vt:lpstr>Προσαρμοσμένη μάθηση</vt:lpstr>
      <vt:lpstr>Ανοιχτό ακροατήριο</vt:lpstr>
      <vt:lpstr>Δομημένη μάθηση</vt:lpstr>
      <vt:lpstr>Εκπαιδευτικοί υψηλής ποιότητας</vt:lpstr>
      <vt:lpstr>Homework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17-E030</dc:creator>
  <cp:lastModifiedBy>Astara</cp:lastModifiedBy>
  <cp:revision>170</cp:revision>
  <cp:lastPrinted>1601-01-01T00:00:00Z</cp:lastPrinted>
  <dcterms:created xsi:type="dcterms:W3CDTF">2015-01-11T21:21:54Z</dcterms:created>
  <dcterms:modified xsi:type="dcterms:W3CDTF">2022-05-05T12:13:35Z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