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122FD6-B546-0617-ED60-D92F73A4D21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EE16FD6-A277-4B5C-FC94-475ECCC8B1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19722C1-4E23-877D-D511-CD0842717EBA}"/>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5" name="Θέση υποσέλιδου 4">
            <a:extLst>
              <a:ext uri="{FF2B5EF4-FFF2-40B4-BE49-F238E27FC236}">
                <a16:creationId xmlns:a16="http://schemas.microsoft.com/office/drawing/2014/main" id="{07307AAD-5CB1-C360-CB4A-2935A7E00FE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EF784DB-14BF-6BFC-F195-11D49971CE57}"/>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559169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DD4D7A-10A8-96B5-B61C-87FC9C6F5C7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201AE66-C401-EE83-E5F0-07F2EFF9DDCB}"/>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8E22A84-EE82-BE9E-8AA3-23FC29A8A64C}"/>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5" name="Θέση υποσέλιδου 4">
            <a:extLst>
              <a:ext uri="{FF2B5EF4-FFF2-40B4-BE49-F238E27FC236}">
                <a16:creationId xmlns:a16="http://schemas.microsoft.com/office/drawing/2014/main" id="{885D5EC2-6846-7232-2FD4-D4FBE182AD1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4CE8C57-AD7C-5DBE-0343-054BDCD4FF6C}"/>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1756225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793EA14-BBE2-FA59-616A-D1AE048B32A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4208D55-F569-2870-766C-B13F253DC4E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7CA276D-09AE-EB5A-B792-3500CC0A844C}"/>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5" name="Θέση υποσέλιδου 4">
            <a:extLst>
              <a:ext uri="{FF2B5EF4-FFF2-40B4-BE49-F238E27FC236}">
                <a16:creationId xmlns:a16="http://schemas.microsoft.com/office/drawing/2014/main" id="{2F645C2F-C277-CF2C-CCCA-8129B3DFBC4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33D7A25-5FD7-3495-F5CB-2C5A7000BE86}"/>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3458593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6AB664-D3F0-585A-EB2A-E00BECDE629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F67827A-BCA1-6934-7A3B-E97A590CFA8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30CE21D-3DE9-1742-2E51-754EBF63A451}"/>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5" name="Θέση υποσέλιδου 4">
            <a:extLst>
              <a:ext uri="{FF2B5EF4-FFF2-40B4-BE49-F238E27FC236}">
                <a16:creationId xmlns:a16="http://schemas.microsoft.com/office/drawing/2014/main" id="{D803B433-9321-F398-7CF0-E8CEF63475E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4BF8625-D0FD-ADE5-1189-E2FD85D803E9}"/>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132158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329B5C-F9F2-6912-B1B0-C54550A4F05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7EF7D58-FAC5-A0E4-FEFD-BB3519BE13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D63DC42-C87B-B992-3029-9CB432D531FD}"/>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5" name="Θέση υποσέλιδου 4">
            <a:extLst>
              <a:ext uri="{FF2B5EF4-FFF2-40B4-BE49-F238E27FC236}">
                <a16:creationId xmlns:a16="http://schemas.microsoft.com/office/drawing/2014/main" id="{D4178E55-504C-B84D-331A-46B3DB700FD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952C3FB-E668-94D3-A423-094C7CF8B61F}"/>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4179182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1F6DA5-56B3-1C29-1219-6FAE587262B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11E98A7-750F-199A-85D3-2288F65CE32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824754E-6CD2-7280-7406-7B6356969189}"/>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AEECF03-029F-1F01-5FD4-795FE96605B3}"/>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6" name="Θέση υποσέλιδου 5">
            <a:extLst>
              <a:ext uri="{FF2B5EF4-FFF2-40B4-BE49-F238E27FC236}">
                <a16:creationId xmlns:a16="http://schemas.microsoft.com/office/drawing/2014/main" id="{26428DB7-8AEC-1FD2-1CDF-11FFDFE2E2E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627C3A5-4382-8FB9-B2D9-93C994DE84F8}"/>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1613137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5C5CA0-441F-D7AB-193A-72B71B71652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5326988-901B-F257-BBA7-BC709A902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94ED12A-A125-6D0A-0864-FA0FB05201A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031DB98-35B6-A1A2-93AD-B8E171E8FF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2C6A771-245B-E2F2-7A86-09C029121181}"/>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78A1933-6676-D35F-2B13-3468BA08F808}"/>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8" name="Θέση υποσέλιδου 7">
            <a:extLst>
              <a:ext uri="{FF2B5EF4-FFF2-40B4-BE49-F238E27FC236}">
                <a16:creationId xmlns:a16="http://schemas.microsoft.com/office/drawing/2014/main" id="{60DDB679-6933-7FE4-83E9-2F61BF2DFF8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F70FFCB-0FD8-DAA5-4E7C-4C896DA3CBEE}"/>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98141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E083A0-4C2E-36B1-EE48-594147C74E1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13C7D6D-001D-441F-0EC3-4D897CC2A6E4}"/>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4" name="Θέση υποσέλιδου 3">
            <a:extLst>
              <a:ext uri="{FF2B5EF4-FFF2-40B4-BE49-F238E27FC236}">
                <a16:creationId xmlns:a16="http://schemas.microsoft.com/office/drawing/2014/main" id="{C433CB04-D0B8-DAEF-028F-20F26E35D942}"/>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9845731-D9BB-E1D9-B54C-B89CCBD70F89}"/>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1535581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046DBF5E-51F8-6080-C3BD-4A743B7AECA2}"/>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3" name="Θέση υποσέλιδου 2">
            <a:extLst>
              <a:ext uri="{FF2B5EF4-FFF2-40B4-BE49-F238E27FC236}">
                <a16:creationId xmlns:a16="http://schemas.microsoft.com/office/drawing/2014/main" id="{C81E888A-A5EB-BDAC-1BE1-07D79D695B1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E506816-EB4C-1EA7-3E62-9709FE3E02A6}"/>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1145545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1F7D1E-E2C0-FF78-8CCD-375A4E6AFB1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4CF0CE6-D5CB-538A-0E22-3E6AF7F362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8CA8D9D-3F53-4E4F-376D-33022DFF3F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37111D5-B4BB-37B6-1974-2CEA77E32D17}"/>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6" name="Θέση υποσέλιδου 5">
            <a:extLst>
              <a:ext uri="{FF2B5EF4-FFF2-40B4-BE49-F238E27FC236}">
                <a16:creationId xmlns:a16="http://schemas.microsoft.com/office/drawing/2014/main" id="{177565BF-1CBE-B186-3A1B-A3736BE3E75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8AB631E-F1C2-5783-9B46-C96EC686A6BE}"/>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1454390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E81A59-F9B3-CA3B-8B98-C39D6CE9C0D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AFBC4B1-C688-CA9A-1062-61233525AD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0318D07-41A0-CDDD-BB0B-C37E3642A4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6BC635E-B23D-FAE9-682C-A2FE33B1F5EE}"/>
              </a:ext>
            </a:extLst>
          </p:cNvPr>
          <p:cNvSpPr>
            <a:spLocks noGrp="1"/>
          </p:cNvSpPr>
          <p:nvPr>
            <p:ph type="dt" sz="half" idx="10"/>
          </p:nvPr>
        </p:nvSpPr>
        <p:spPr/>
        <p:txBody>
          <a:bodyPr/>
          <a:lstStyle/>
          <a:p>
            <a:fld id="{045A10E8-75CF-48A8-8774-FB54B4DD9CD4}" type="datetimeFigureOut">
              <a:rPr lang="el-GR" smtClean="0"/>
              <a:t>17/5/2025</a:t>
            </a:fld>
            <a:endParaRPr lang="el-GR"/>
          </a:p>
        </p:txBody>
      </p:sp>
      <p:sp>
        <p:nvSpPr>
          <p:cNvPr id="6" name="Θέση υποσέλιδου 5">
            <a:extLst>
              <a:ext uri="{FF2B5EF4-FFF2-40B4-BE49-F238E27FC236}">
                <a16:creationId xmlns:a16="http://schemas.microsoft.com/office/drawing/2014/main" id="{57504BF4-B8B4-D65E-8B40-EC6CF826CB2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8D0618F-79A6-741C-D401-D330480FA83F}"/>
              </a:ext>
            </a:extLst>
          </p:cNvPr>
          <p:cNvSpPr>
            <a:spLocks noGrp="1"/>
          </p:cNvSpPr>
          <p:nvPr>
            <p:ph type="sldNum" sz="quarter" idx="12"/>
          </p:nvPr>
        </p:nvSpPr>
        <p:spPr/>
        <p:txBody>
          <a:bodyPr/>
          <a:lstStyle/>
          <a:p>
            <a:fld id="{1B98A2A1-32FB-46BA-B349-72EA57684BEA}" type="slidenum">
              <a:rPr lang="el-GR" smtClean="0"/>
              <a:t>‹#›</a:t>
            </a:fld>
            <a:endParaRPr lang="el-GR"/>
          </a:p>
        </p:txBody>
      </p:sp>
    </p:spTree>
    <p:extLst>
      <p:ext uri="{BB962C8B-B14F-4D97-AF65-F5344CB8AC3E}">
        <p14:creationId xmlns:p14="http://schemas.microsoft.com/office/powerpoint/2010/main" val="1927150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8A37807-4765-0B52-94AB-0DD7C0CA22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5515521-282F-9DD1-0A6C-40F45F4F6A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A9E8669-DB00-4DA7-AA8F-CF88BB1C25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5A10E8-75CF-48A8-8774-FB54B4DD9CD4}" type="datetimeFigureOut">
              <a:rPr lang="el-GR" smtClean="0"/>
              <a:t>17/5/2025</a:t>
            </a:fld>
            <a:endParaRPr lang="el-GR"/>
          </a:p>
        </p:txBody>
      </p:sp>
      <p:sp>
        <p:nvSpPr>
          <p:cNvPr id="5" name="Θέση υποσέλιδου 4">
            <a:extLst>
              <a:ext uri="{FF2B5EF4-FFF2-40B4-BE49-F238E27FC236}">
                <a16:creationId xmlns:a16="http://schemas.microsoft.com/office/drawing/2014/main" id="{E9B7EC8C-6046-B7BC-FA1F-867674DB09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3763667-B791-42B7-2466-F930F97EBE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98A2A1-32FB-46BA-B349-72EA57684BEA}" type="slidenum">
              <a:rPr lang="el-GR" smtClean="0"/>
              <a:t>‹#›</a:t>
            </a:fld>
            <a:endParaRPr lang="el-GR"/>
          </a:p>
        </p:txBody>
      </p:sp>
    </p:spTree>
    <p:extLst>
      <p:ext uri="{BB962C8B-B14F-4D97-AF65-F5344CB8AC3E}">
        <p14:creationId xmlns:p14="http://schemas.microsoft.com/office/powerpoint/2010/main" val="3428676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775A24-C3BB-E71A-FA72-B76EF85275EF}"/>
              </a:ext>
            </a:extLst>
          </p:cNvPr>
          <p:cNvSpPr>
            <a:spLocks noGrp="1"/>
          </p:cNvSpPr>
          <p:nvPr>
            <p:ph type="ctrTitle"/>
          </p:nvPr>
        </p:nvSpPr>
        <p:spPr/>
        <p:txBody>
          <a:bodyPr>
            <a:normAutofit fontScale="90000"/>
          </a:bodyPr>
          <a:lstStyle/>
          <a:p>
            <a:r>
              <a:rPr lang="el-GR" sz="2400" b="1" dirty="0"/>
              <a:t>Θεματικός Τουρισμός – Τουρισμός Υγείας</a:t>
            </a:r>
            <a:br>
              <a:rPr lang="el-GR" sz="2400" b="1" dirty="0"/>
            </a:br>
            <a:r>
              <a:rPr lang="el-GR" sz="2400" b="1" dirty="0"/>
              <a:t> </a:t>
            </a:r>
            <a:br>
              <a:rPr lang="el-GR" sz="2400" b="1" dirty="0"/>
            </a:br>
            <a:r>
              <a:rPr lang="el-GR" sz="2400" b="1" dirty="0"/>
              <a:t>1.2.3. Παραδείγματα Επιλεγμένων Περιπτώσεων Οργανωμένου</a:t>
            </a:r>
            <a:br>
              <a:rPr lang="el-GR" sz="2400" b="1" dirty="0"/>
            </a:br>
            <a:r>
              <a:rPr lang="el-GR" sz="2400" b="1" dirty="0"/>
              <a:t>Τουρισμού Τρίτης Ηλικίας</a:t>
            </a:r>
            <a:br>
              <a:rPr lang="el-GR" sz="2400" b="1" dirty="0"/>
            </a:br>
            <a:br>
              <a:rPr lang="el-GR" sz="2400" b="1" dirty="0"/>
            </a:br>
            <a:r>
              <a:rPr lang="el-GR" sz="2400" b="1" dirty="0"/>
              <a:t>διάλεξη 20-05-25</a:t>
            </a:r>
            <a:br>
              <a:rPr lang="el-GR" sz="2400" b="1" dirty="0"/>
            </a:br>
            <a:endParaRPr lang="el-GR" sz="2400" b="1" dirty="0"/>
          </a:p>
        </p:txBody>
      </p:sp>
      <p:sp>
        <p:nvSpPr>
          <p:cNvPr id="3" name="Υπότιτλος 2">
            <a:extLst>
              <a:ext uri="{FF2B5EF4-FFF2-40B4-BE49-F238E27FC236}">
                <a16:creationId xmlns:a16="http://schemas.microsoft.com/office/drawing/2014/main" id="{8376795C-5706-D649-ED0D-10140E5F3AAB}"/>
              </a:ext>
            </a:extLst>
          </p:cNvPr>
          <p:cNvSpPr>
            <a:spLocks noGrp="1"/>
          </p:cNvSpPr>
          <p:nvPr>
            <p:ph type="subTitle" idx="1"/>
          </p:nvPr>
        </p:nvSpPr>
        <p:spPr/>
        <p:txBody>
          <a:bodyPr/>
          <a:lstStyle/>
          <a:p>
            <a:r>
              <a:rPr lang="el-GR" dirty="0"/>
              <a:t>Διδάσκων Ευθύμιος Παππάς</a:t>
            </a:r>
          </a:p>
        </p:txBody>
      </p:sp>
    </p:spTree>
    <p:extLst>
      <p:ext uri="{BB962C8B-B14F-4D97-AF65-F5344CB8AC3E}">
        <p14:creationId xmlns:p14="http://schemas.microsoft.com/office/powerpoint/2010/main" val="987532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F2D9A4-7D80-A156-682E-C267465331A8}"/>
              </a:ext>
            </a:extLst>
          </p:cNvPr>
          <p:cNvSpPr>
            <a:spLocks noGrp="1"/>
          </p:cNvSpPr>
          <p:nvPr>
            <p:ph type="title"/>
          </p:nvPr>
        </p:nvSpPr>
        <p:spPr/>
        <p:txBody>
          <a:bodyPr/>
          <a:lstStyle/>
          <a:p>
            <a:pPr algn="ctr"/>
            <a:r>
              <a:rPr lang="el-GR" dirty="0"/>
              <a:t>10</a:t>
            </a:r>
            <a:br>
              <a:rPr lang="el-GR" dirty="0"/>
            </a:b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τα δίκτυα περιφερειακής ανάπτυξης</a:t>
            </a:r>
            <a:endParaRPr lang="el-GR" dirty="0"/>
          </a:p>
        </p:txBody>
      </p:sp>
      <p:sp>
        <p:nvSpPr>
          <p:cNvPr id="3" name="Θέση περιεχομένου 2">
            <a:extLst>
              <a:ext uri="{FF2B5EF4-FFF2-40B4-BE49-F238E27FC236}">
                <a16:creationId xmlns:a16="http://schemas.microsoft.com/office/drawing/2014/main" id="{27340A5F-B2BE-0CA9-FBC8-101D7177E766}"/>
              </a:ext>
            </a:extLst>
          </p:cNvPr>
          <p:cNvSpPr>
            <a:spLocks noGrp="1"/>
          </p:cNvSpPr>
          <p:nvPr>
            <p:ph idx="1"/>
          </p:nvPr>
        </p:nvSpPr>
        <p:spPr/>
        <p:txBody>
          <a:bodyPr/>
          <a:lstStyle/>
          <a:p>
            <a:r>
              <a:rPr lang="el-GR" dirty="0"/>
              <a:t>Ενώ οι ανωτέρω πολιτικές εφαρμόζονται σε τοπικό επίπεδο για τους τουριστικούς προορισμούς μέσω πλατφορμών, όπως το </a:t>
            </a:r>
            <a:r>
              <a:rPr lang="el-GR" dirty="0" err="1"/>
              <a:t>DestiNet</a:t>
            </a:r>
            <a:r>
              <a:rPr lang="el-GR" dirty="0"/>
              <a:t> ή το </a:t>
            </a:r>
            <a:r>
              <a:rPr lang="el-GR" dirty="0" err="1"/>
              <a:t>NECSTouR</a:t>
            </a:r>
            <a:r>
              <a:rPr lang="el-GR" dirty="0"/>
              <a:t>, άλλες διακρατικές τομεακές δομές μπορεί να είναι χρήσιμες, όπως τα δίκτυα περιφερειακής ανάπτυξης, τα δίκτυα EDEN ή τα προγράμματα </a:t>
            </a:r>
            <a:r>
              <a:rPr lang="el-GR" dirty="0" err="1"/>
              <a:t>city</a:t>
            </a:r>
            <a:r>
              <a:rPr lang="el-GR" dirty="0"/>
              <a:t> tourism (τουρισμός πόλεων).</a:t>
            </a:r>
          </a:p>
        </p:txBody>
      </p:sp>
    </p:spTree>
    <p:extLst>
      <p:ext uri="{BB962C8B-B14F-4D97-AF65-F5344CB8AC3E}">
        <p14:creationId xmlns:p14="http://schemas.microsoft.com/office/powerpoint/2010/main" val="929552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0A98CD-30D7-B274-3BB9-DF74EF60478A}"/>
              </a:ext>
            </a:extLst>
          </p:cNvPr>
          <p:cNvSpPr>
            <a:spLocks noGrp="1"/>
          </p:cNvSpPr>
          <p:nvPr>
            <p:ph type="title"/>
          </p:nvPr>
        </p:nvSpPr>
        <p:spPr/>
        <p:txBody>
          <a:bodyPr/>
          <a:lstStyle/>
          <a:p>
            <a:pPr algn="ctr"/>
            <a:r>
              <a:rPr lang="el-GR" dirty="0"/>
              <a:t>11</a:t>
            </a:r>
            <a:br>
              <a:rPr lang="el-GR" dirty="0"/>
            </a:br>
            <a:endParaRPr lang="el-GR" dirty="0"/>
          </a:p>
        </p:txBody>
      </p:sp>
      <p:sp>
        <p:nvSpPr>
          <p:cNvPr id="3" name="Θέση περιεχομένου 2">
            <a:extLst>
              <a:ext uri="{FF2B5EF4-FFF2-40B4-BE49-F238E27FC236}">
                <a16:creationId xmlns:a16="http://schemas.microsoft.com/office/drawing/2014/main" id="{B285F661-FF62-64EA-1A76-7D7D96D99775}"/>
              </a:ext>
            </a:extLst>
          </p:cNvPr>
          <p:cNvSpPr>
            <a:spLocks noGrp="1"/>
          </p:cNvSpPr>
          <p:nvPr>
            <p:ph idx="1"/>
          </p:nvPr>
        </p:nvSpPr>
        <p:spPr/>
        <p:txBody>
          <a:bodyPr/>
          <a:lstStyle/>
          <a:p>
            <a:r>
              <a:rPr lang="el-GR" dirty="0"/>
              <a:t>Ορισμένα θεματικά δίκτυα τα οποία οργανώνονται υπό τη μορφή </a:t>
            </a:r>
            <a:r>
              <a:rPr lang="el-GR" dirty="0" err="1"/>
              <a:t>clusters</a:t>
            </a:r>
            <a:r>
              <a:rPr lang="el-GR" dirty="0"/>
              <a:t> παρουσιάζουν ιδιαίτερο ενδιαφέρον για συνεργασία στον τουρισμό τρίτης ηλικίας, αποτελούμενα από ξενοδοχεία, διοργανωτές ομαδικών εκδρομών και εταιρείες μεταφορών, ιαματικά λουτρά ή ταξιδιωτικά πρακτορεία που ασχολούνται με τον πολιτιστικό τομέα.</a:t>
            </a:r>
          </a:p>
        </p:txBody>
      </p:sp>
    </p:spTree>
    <p:extLst>
      <p:ext uri="{BB962C8B-B14F-4D97-AF65-F5344CB8AC3E}">
        <p14:creationId xmlns:p14="http://schemas.microsoft.com/office/powerpoint/2010/main" val="3451406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DA0C38-11BC-A037-B659-36462B4DE639}"/>
              </a:ext>
            </a:extLst>
          </p:cNvPr>
          <p:cNvSpPr>
            <a:spLocks noGrp="1"/>
          </p:cNvSpPr>
          <p:nvPr>
            <p:ph type="title"/>
          </p:nvPr>
        </p:nvSpPr>
        <p:spPr/>
        <p:txBody>
          <a:bodyPr/>
          <a:lstStyle/>
          <a:p>
            <a:pPr algn="ctr"/>
            <a:r>
              <a:rPr lang="el-GR" dirty="0"/>
              <a:t>12</a:t>
            </a:r>
            <a:br>
              <a:rPr lang="el-GR" dirty="0"/>
            </a:br>
            <a:endParaRPr lang="el-GR" dirty="0"/>
          </a:p>
        </p:txBody>
      </p:sp>
      <p:sp>
        <p:nvSpPr>
          <p:cNvPr id="3" name="Θέση περιεχομένου 2">
            <a:extLst>
              <a:ext uri="{FF2B5EF4-FFF2-40B4-BE49-F238E27FC236}">
                <a16:creationId xmlns:a16="http://schemas.microsoft.com/office/drawing/2014/main" id="{8AB97C82-E814-B61B-559F-D675DA884672}"/>
              </a:ext>
            </a:extLst>
          </p:cNvPr>
          <p:cNvSpPr>
            <a:spLocks noGrp="1"/>
          </p:cNvSpPr>
          <p:nvPr>
            <p:ph idx="1"/>
          </p:nvPr>
        </p:nvSpPr>
        <p:spPr/>
        <p:txBody>
          <a:bodyPr/>
          <a:lstStyle/>
          <a:p>
            <a:r>
              <a:rPr lang="el-GR" dirty="0"/>
              <a:t>Καλύτερο αποτέλεσμα προκύπτει στην περίπτωση που ενθαρρύνονται να συμμετέχουν ιδιωτικοί ή </a:t>
            </a:r>
            <a:r>
              <a:rPr lang="el-GR" dirty="0" err="1"/>
              <a:t>ημικρατικοί</a:t>
            </a:r>
            <a:r>
              <a:rPr lang="el-GR" dirty="0"/>
              <a:t> οργανισμοί (π.χ. μη κερδοσκοπικοί κοινωφελείς οργανισμοί ΜΚΟ, εμπορικοί οργανισμοί ή συνδυασμοί εκπροσώπων της αγοράς όπως HOTREC, </a:t>
            </a:r>
            <a:r>
              <a:rPr lang="el-GR" dirty="0" err="1"/>
              <a:t>EuroGites</a:t>
            </a:r>
            <a:r>
              <a:rPr lang="el-GR" dirty="0"/>
              <a:t>, IRU, EUFED, οργανισμοί όπως οι </a:t>
            </a:r>
            <a:r>
              <a:rPr lang="el-GR" dirty="0" err="1"/>
              <a:t>operators</a:t>
            </a:r>
            <a:r>
              <a:rPr lang="el-GR" dirty="0"/>
              <a:t>, οι αεροπορικές εταιρείες, οι ταξιδιωτικοί πράκτορες) στην παρακολούθηση, προώθηση και επικοινωνία της πρωτοβουλίας μεταξύ των μελών και της πώλησης πακέτων τουρισμού τρίτης ηλικίας. </a:t>
            </a:r>
          </a:p>
        </p:txBody>
      </p:sp>
    </p:spTree>
    <p:extLst>
      <p:ext uri="{BB962C8B-B14F-4D97-AF65-F5344CB8AC3E}">
        <p14:creationId xmlns:p14="http://schemas.microsoft.com/office/powerpoint/2010/main" val="4213174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28EAD4-1454-6F98-9507-4C0A33BAD33A}"/>
              </a:ext>
            </a:extLst>
          </p:cNvPr>
          <p:cNvSpPr>
            <a:spLocks noGrp="1"/>
          </p:cNvSpPr>
          <p:nvPr>
            <p:ph type="title"/>
          </p:nvPr>
        </p:nvSpPr>
        <p:spPr/>
        <p:txBody>
          <a:bodyPr/>
          <a:lstStyle/>
          <a:p>
            <a:pPr algn="ctr"/>
            <a:r>
              <a:rPr lang="el-GR" dirty="0"/>
              <a:t>13</a:t>
            </a:r>
            <a:br>
              <a:rPr lang="el-GR" dirty="0"/>
            </a:br>
            <a:endParaRPr lang="el-GR" dirty="0"/>
          </a:p>
        </p:txBody>
      </p:sp>
      <p:sp>
        <p:nvSpPr>
          <p:cNvPr id="3" name="Θέση περιεχομένου 2">
            <a:extLst>
              <a:ext uri="{FF2B5EF4-FFF2-40B4-BE49-F238E27FC236}">
                <a16:creationId xmlns:a16="http://schemas.microsoft.com/office/drawing/2014/main" id="{B09D4B84-6E44-2B71-B1BC-500AF5619937}"/>
              </a:ext>
            </a:extLst>
          </p:cNvPr>
          <p:cNvSpPr>
            <a:spLocks noGrp="1"/>
          </p:cNvSpPr>
          <p:nvPr>
            <p:ph idx="1"/>
          </p:nvPr>
        </p:nvSpPr>
        <p:spPr/>
        <p:txBody>
          <a:bodyPr/>
          <a:lstStyle/>
          <a:p>
            <a:r>
              <a:rPr lang="el-GR" dirty="0"/>
              <a:t>Εξαιρετικά σημαντική παράμετρος είναι το γεγονός πως οι υπηρεσίες του συστήματος υγειονομικής περίθαλψης για τον Ευρωπαίο πολίτη εκτός της χώρας του είναι προσβάσιμες σε κράτος της Ευρώπης στην περίπτωση προσωρινής διαμονής (π.χ. διακοπές) χάρη στην κατοχή του EHIC (European Health Insurance </a:t>
            </a:r>
            <a:r>
              <a:rPr lang="el-GR" dirty="0" err="1"/>
              <a:t>Card</a:t>
            </a:r>
            <a:r>
              <a:rPr lang="el-GR" dirty="0"/>
              <a:t>), αλλά και η δυνατότητα του Ευρωπαίου Πολίτη να λάβει προγραμματισμένες ιατρικές υπηρεσίες εκτός της χώρας ασφάλισής του, στο πλαίσιο της Διασυνοριακής Περίθαλψης (Κοινοτική Οδηγία 2011/24/EΕ). (Βλέπε κεφ. 3.7.7.).</a:t>
            </a:r>
          </a:p>
        </p:txBody>
      </p:sp>
    </p:spTree>
    <p:extLst>
      <p:ext uri="{BB962C8B-B14F-4D97-AF65-F5344CB8AC3E}">
        <p14:creationId xmlns:p14="http://schemas.microsoft.com/office/powerpoint/2010/main" val="3810219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8EA994-726A-1A50-A6D0-3C1045D67A90}"/>
              </a:ext>
            </a:extLst>
          </p:cNvPr>
          <p:cNvSpPr>
            <a:spLocks noGrp="1"/>
          </p:cNvSpPr>
          <p:nvPr>
            <p:ph type="title"/>
          </p:nvPr>
        </p:nvSpPr>
        <p:spPr/>
        <p:txBody>
          <a:bodyPr/>
          <a:lstStyle/>
          <a:p>
            <a:pPr algn="ctr"/>
            <a:r>
              <a:rPr lang="el-GR" dirty="0"/>
              <a:t>14</a:t>
            </a:r>
            <a:br>
              <a:rPr lang="el-GR" dirty="0"/>
            </a:br>
            <a:endParaRPr lang="el-GR" dirty="0"/>
          </a:p>
        </p:txBody>
      </p:sp>
      <p:sp>
        <p:nvSpPr>
          <p:cNvPr id="3" name="Θέση περιεχομένου 2">
            <a:extLst>
              <a:ext uri="{FF2B5EF4-FFF2-40B4-BE49-F238E27FC236}">
                <a16:creationId xmlns:a16="http://schemas.microsoft.com/office/drawing/2014/main" id="{8B10694B-6702-0DC1-23E7-7EABBE5A8EC5}"/>
              </a:ext>
            </a:extLst>
          </p:cNvPr>
          <p:cNvSpPr>
            <a:spLocks noGrp="1"/>
          </p:cNvSpPr>
          <p:nvPr>
            <p:ph idx="1"/>
          </p:nvPr>
        </p:nvSpPr>
        <p:spPr/>
        <p:txBody>
          <a:bodyPr/>
          <a:lstStyle/>
          <a:p>
            <a:r>
              <a:rPr lang="el-GR" dirty="0"/>
              <a:t>ElderTreks:105 Το </a:t>
            </a:r>
            <a:r>
              <a:rPr lang="el-GR" dirty="0" err="1"/>
              <a:t>ElderTreks</a:t>
            </a:r>
            <a:r>
              <a:rPr lang="el-GR" dirty="0"/>
              <a:t> (www.eldertreks.com) είναι μια ταξιδιωτική εταιρεία που ιδρύθηκε το 1987 και έχει σχεδιαστεί αποκλειστικά για τουρίστες ηλικίας άνω των 50 ετών που αναζητούν περιπετειώδεις ταξιδιωτικές εμπειρίες. Ένα άλλο παράδειγμα ταξιδιωτικού πρακτορείου που απευθύνεται στην ανώτερη αγορά είναι το «</a:t>
            </a:r>
            <a:r>
              <a:rPr lang="el-GR" dirty="0" err="1"/>
              <a:t>Kavaliero</a:t>
            </a:r>
            <a:r>
              <a:rPr lang="el-GR" dirty="0"/>
              <a:t> Viajes»106 (www.kavaliero-viajes. com) που προσφέρει εξατομικευμένα πακέτα τουρισμού για ταξιδιώτες άνω των 55 ετών σε πολλούς ελκυστικούς ευρωπαϊκούς προορισμούς, όπως η Ελλάδα, η Κύπρος, η Ισπανία, η Πορτογαλία και το Ηνωμένο Βασίλειο.</a:t>
            </a:r>
          </a:p>
        </p:txBody>
      </p:sp>
    </p:spTree>
    <p:extLst>
      <p:ext uri="{BB962C8B-B14F-4D97-AF65-F5344CB8AC3E}">
        <p14:creationId xmlns:p14="http://schemas.microsoft.com/office/powerpoint/2010/main" val="1293653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FCE379-3D10-1FC5-ABD7-09CDD269DDAB}"/>
              </a:ext>
            </a:extLst>
          </p:cNvPr>
          <p:cNvSpPr>
            <a:spLocks noGrp="1"/>
          </p:cNvSpPr>
          <p:nvPr>
            <p:ph type="title"/>
          </p:nvPr>
        </p:nvSpPr>
        <p:spPr/>
        <p:txBody>
          <a:bodyPr/>
          <a:lstStyle/>
          <a:p>
            <a:pPr algn="ctr"/>
            <a:r>
              <a:rPr lang="el-GR" dirty="0"/>
              <a:t>15</a:t>
            </a:r>
            <a:br>
              <a:rPr lang="el-GR" dirty="0"/>
            </a:br>
            <a:endParaRPr lang="el-GR" dirty="0"/>
          </a:p>
        </p:txBody>
      </p:sp>
      <p:sp>
        <p:nvSpPr>
          <p:cNvPr id="3" name="Θέση περιεχομένου 2">
            <a:extLst>
              <a:ext uri="{FF2B5EF4-FFF2-40B4-BE49-F238E27FC236}">
                <a16:creationId xmlns:a16="http://schemas.microsoft.com/office/drawing/2014/main" id="{051D5443-FED5-A0F2-2E0B-5CEB11610831}"/>
              </a:ext>
            </a:extLst>
          </p:cNvPr>
          <p:cNvSpPr>
            <a:spLocks noGrp="1"/>
          </p:cNvSpPr>
          <p:nvPr>
            <p:ph idx="1"/>
          </p:nvPr>
        </p:nvSpPr>
        <p:spPr/>
        <p:txBody>
          <a:bodyPr/>
          <a:lstStyle/>
          <a:p>
            <a:r>
              <a:rPr lang="el-GR" dirty="0"/>
              <a:t>SOWELL:107 Το πρόγραμμα «SOWELL» (Κοινωνικές τουριστικές ευκαιρίες στους τομείς ευεξίας και ψυχαγωγίας) συντονίζεται από την Περιφέρεια </a:t>
            </a:r>
            <a:r>
              <a:rPr lang="el-GR" dirty="0" err="1"/>
              <a:t>Midi-Pyrénées</a:t>
            </a:r>
            <a:r>
              <a:rPr lang="el-GR" dirty="0"/>
              <a:t> της Γαλλία. Όπως αναφέρεται στην περιγραφή του έργου, το σχέδιο «SOWELL» στοχεύει στην προώθηση της ανάπτυξης ενός βιώσιμου κοινωνικού τουρισμού κατά τις περιόδους χαμηλής ζήτησης, στον τομέα των δραστηριοτήτων ευεξίας και αναψυχής για ηλικιωμένους και νέους.</a:t>
            </a:r>
          </a:p>
        </p:txBody>
      </p:sp>
    </p:spTree>
    <p:extLst>
      <p:ext uri="{BB962C8B-B14F-4D97-AF65-F5344CB8AC3E}">
        <p14:creationId xmlns:p14="http://schemas.microsoft.com/office/powerpoint/2010/main" val="922068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53301B-A09D-9A39-DB91-836A1C89D599}"/>
              </a:ext>
            </a:extLst>
          </p:cNvPr>
          <p:cNvSpPr>
            <a:spLocks noGrp="1"/>
          </p:cNvSpPr>
          <p:nvPr>
            <p:ph type="title"/>
          </p:nvPr>
        </p:nvSpPr>
        <p:spPr/>
        <p:txBody>
          <a:bodyPr/>
          <a:lstStyle/>
          <a:p>
            <a:pPr algn="ctr"/>
            <a:r>
              <a:rPr lang="el-GR" dirty="0"/>
              <a:t>16</a:t>
            </a:r>
            <a:br>
              <a:rPr lang="el-GR" dirty="0"/>
            </a:br>
            <a:endParaRPr lang="el-GR" dirty="0"/>
          </a:p>
        </p:txBody>
      </p:sp>
      <p:sp>
        <p:nvSpPr>
          <p:cNvPr id="3" name="Θέση περιεχομένου 2">
            <a:extLst>
              <a:ext uri="{FF2B5EF4-FFF2-40B4-BE49-F238E27FC236}">
                <a16:creationId xmlns:a16="http://schemas.microsoft.com/office/drawing/2014/main" id="{008659EF-F790-7822-7EA1-8111F69490E9}"/>
              </a:ext>
            </a:extLst>
          </p:cNvPr>
          <p:cNvSpPr>
            <a:spLocks noGrp="1"/>
          </p:cNvSpPr>
          <p:nvPr>
            <p:ph idx="1"/>
          </p:nvPr>
        </p:nvSpPr>
        <p:spPr/>
        <p:txBody>
          <a:bodyPr/>
          <a:lstStyle/>
          <a:p>
            <a:r>
              <a:rPr lang="el-GR" dirty="0"/>
              <a:t>Καθώς ο τουρισμός σπα απευθύνεται κυρίως σε εθνικό επίπεδο, το πρόγραμμα «SOWELL» επιδιώκει να επεκτείνει τις πρακτικές ευεξίας σε ευρωπαϊκό κοινό, καθώς και σε κατηγορίες πληθυσμού που γενικά δεν έχουν πρόσβαση σε αυτού του είδους τον τουρισμό, λόγω έλλειψης πληροφοριών, κατάλληλων προσφορών ή οικονομικών πόρων.</a:t>
            </a:r>
          </a:p>
        </p:txBody>
      </p:sp>
    </p:spTree>
    <p:extLst>
      <p:ext uri="{BB962C8B-B14F-4D97-AF65-F5344CB8AC3E}">
        <p14:creationId xmlns:p14="http://schemas.microsoft.com/office/powerpoint/2010/main" val="3858977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CDC1B5-5DAB-98DB-F7B3-BF7A7CC3C8F6}"/>
              </a:ext>
            </a:extLst>
          </p:cNvPr>
          <p:cNvSpPr>
            <a:spLocks noGrp="1"/>
          </p:cNvSpPr>
          <p:nvPr>
            <p:ph type="title"/>
          </p:nvPr>
        </p:nvSpPr>
        <p:spPr/>
        <p:txBody>
          <a:bodyPr/>
          <a:lstStyle/>
          <a:p>
            <a:pPr algn="ctr"/>
            <a:r>
              <a:rPr lang="el-GR" dirty="0"/>
              <a:t>17</a:t>
            </a:r>
            <a:br>
              <a:rPr lang="el-GR" dirty="0"/>
            </a:br>
            <a:endParaRPr lang="el-GR" dirty="0"/>
          </a:p>
        </p:txBody>
      </p:sp>
      <p:sp>
        <p:nvSpPr>
          <p:cNvPr id="3" name="Θέση περιεχομένου 2">
            <a:extLst>
              <a:ext uri="{FF2B5EF4-FFF2-40B4-BE49-F238E27FC236}">
                <a16:creationId xmlns:a16="http://schemas.microsoft.com/office/drawing/2014/main" id="{74F0650A-6B25-2973-9021-42C58BBECFAD}"/>
              </a:ext>
            </a:extLst>
          </p:cNvPr>
          <p:cNvSpPr>
            <a:spLocks noGrp="1"/>
          </p:cNvSpPr>
          <p:nvPr>
            <p:ph idx="1"/>
          </p:nvPr>
        </p:nvSpPr>
        <p:spPr/>
        <p:txBody>
          <a:bodyPr/>
          <a:lstStyle/>
          <a:p>
            <a:r>
              <a:rPr lang="el-GR" dirty="0"/>
              <a:t>ESCAPE:108 Το πρόγραμμα «ESCAPE» συγκεντρώνει οκτώ εταίρους από έξι διαφορετικές χώρες για την ενίσχυση της υπάρχουσας τουριστικής υποδομής και του προσωπικού στη χαμηλή τουριστική περίοδο εστιάζοντας στην αγορά των ηλικιωμένων και διευκολύνοντας τις διακρατικές ανταλλαγές εκτός εποχής στις χώρες Βουλγαρία, Κύπρο, Γαλλία, Ιταλία και Πορτογαλία.</a:t>
            </a:r>
          </a:p>
        </p:txBody>
      </p:sp>
    </p:spTree>
    <p:extLst>
      <p:ext uri="{BB962C8B-B14F-4D97-AF65-F5344CB8AC3E}">
        <p14:creationId xmlns:p14="http://schemas.microsoft.com/office/powerpoint/2010/main" val="203338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EC7AA4-48B1-6F69-02BF-464F31DC3D67}"/>
              </a:ext>
            </a:extLst>
          </p:cNvPr>
          <p:cNvSpPr>
            <a:spLocks noGrp="1"/>
          </p:cNvSpPr>
          <p:nvPr>
            <p:ph type="title"/>
          </p:nvPr>
        </p:nvSpPr>
        <p:spPr/>
        <p:txBody>
          <a:bodyPr/>
          <a:lstStyle/>
          <a:p>
            <a:pPr algn="ctr"/>
            <a:r>
              <a:rPr lang="el-GR" dirty="0"/>
              <a:t>18</a:t>
            </a:r>
            <a:br>
              <a:rPr lang="el-GR" dirty="0"/>
            </a:br>
            <a:endParaRPr lang="el-GR" dirty="0"/>
          </a:p>
        </p:txBody>
      </p:sp>
      <p:sp>
        <p:nvSpPr>
          <p:cNvPr id="3" name="Θέση περιεχομένου 2">
            <a:extLst>
              <a:ext uri="{FF2B5EF4-FFF2-40B4-BE49-F238E27FC236}">
                <a16:creationId xmlns:a16="http://schemas.microsoft.com/office/drawing/2014/main" id="{61C17EA0-2DCF-BF45-CA4F-CED46528CD62}"/>
              </a:ext>
            </a:extLst>
          </p:cNvPr>
          <p:cNvSpPr>
            <a:spLocks noGrp="1"/>
          </p:cNvSpPr>
          <p:nvPr>
            <p:ph idx="1"/>
          </p:nvPr>
        </p:nvSpPr>
        <p:spPr/>
        <p:txBody>
          <a:bodyPr/>
          <a:lstStyle/>
          <a:p>
            <a:r>
              <a:rPr lang="el-GR" dirty="0"/>
              <a:t>Το πρόγραμμα απευθύνεται σε ηλικιωμένους 55 ετών και άνω, άτομα, ομάδες ή ζευγάρια, με δυσκολίες να ταξιδεύουν μόνοι, που έχουν κοινά ενδιαφέροντα και χόμπι, που επιθυμούν να αυξήσουν τις πολιτιστικές γνώσεις από ανθρώπους από άλλες χώρες, καθώς και σε ηλικιωμένους που είναι πρόθυμοι να μάθουν να χρησιμοποιούν νέες τεχνολογίες (π.χ. </a:t>
            </a:r>
            <a:r>
              <a:rPr lang="el-GR" dirty="0" err="1"/>
              <a:t>tablets</a:t>
            </a:r>
            <a:r>
              <a:rPr lang="el-GR" dirty="0"/>
              <a:t>, </a:t>
            </a:r>
            <a:r>
              <a:rPr lang="el-GR" dirty="0" err="1"/>
              <a:t>smartphones</a:t>
            </a:r>
            <a:r>
              <a:rPr lang="el-GR" dirty="0"/>
              <a:t>, χρήση κοινωνικών μέσων δικτύωσης, κτλ.).</a:t>
            </a:r>
          </a:p>
        </p:txBody>
      </p:sp>
    </p:spTree>
    <p:extLst>
      <p:ext uri="{BB962C8B-B14F-4D97-AF65-F5344CB8AC3E}">
        <p14:creationId xmlns:p14="http://schemas.microsoft.com/office/powerpoint/2010/main" val="3579707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CAA3C9-FF6E-DECB-382F-7403A660A65A}"/>
              </a:ext>
            </a:extLst>
          </p:cNvPr>
          <p:cNvSpPr>
            <a:spLocks noGrp="1"/>
          </p:cNvSpPr>
          <p:nvPr>
            <p:ph type="title"/>
          </p:nvPr>
        </p:nvSpPr>
        <p:spPr/>
        <p:txBody>
          <a:bodyPr/>
          <a:lstStyle/>
          <a:p>
            <a:pPr algn="ctr"/>
            <a:r>
              <a:rPr lang="el-GR" dirty="0"/>
              <a:t>19</a:t>
            </a:r>
            <a:br>
              <a:rPr lang="el-GR" dirty="0"/>
            </a:br>
            <a:endParaRPr lang="el-GR" dirty="0"/>
          </a:p>
        </p:txBody>
      </p:sp>
      <p:sp>
        <p:nvSpPr>
          <p:cNvPr id="3" name="Θέση περιεχομένου 2">
            <a:extLst>
              <a:ext uri="{FF2B5EF4-FFF2-40B4-BE49-F238E27FC236}">
                <a16:creationId xmlns:a16="http://schemas.microsoft.com/office/drawing/2014/main" id="{FCA0C19C-6317-45DE-2132-7F580AB8BFA6}"/>
              </a:ext>
            </a:extLst>
          </p:cNvPr>
          <p:cNvSpPr>
            <a:spLocks noGrp="1"/>
          </p:cNvSpPr>
          <p:nvPr>
            <p:ph idx="1"/>
          </p:nvPr>
        </p:nvSpPr>
        <p:spPr/>
        <p:txBody>
          <a:bodyPr/>
          <a:lstStyle/>
          <a:p>
            <a:r>
              <a:rPr lang="el-GR" dirty="0"/>
              <a:t>TOURAGE:109 Το πρόγραμμα «TOURAGE» αφορά την ανάπτυξη του τουρισμού τρίτης ηλικίας σε απομακρυσμένες περιφέρειες/περιοχές. Βασίστηκε στην ιδέα ότι η δημογραφική αλλαγή δημιουργεί δυνατότητες και όχι μόνο απειλές για τις περιφέρειες. Ο τουρισμός είναι ένας από τους ταχύτερα αναπτυσσόμενους κλάδους στην Ευρώπη και οι σχετικά απομακρυσμένες περιφέρειες έχουν δυναμικό που δεν έχει αξιοποιηθεί.</a:t>
            </a:r>
          </a:p>
        </p:txBody>
      </p:sp>
    </p:spTree>
    <p:extLst>
      <p:ext uri="{BB962C8B-B14F-4D97-AF65-F5344CB8AC3E}">
        <p14:creationId xmlns:p14="http://schemas.microsoft.com/office/powerpoint/2010/main" val="2874232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D7775B-0E43-4EFF-8C2B-73FADF27FE25}"/>
              </a:ext>
            </a:extLst>
          </p:cNvPr>
          <p:cNvSpPr>
            <a:spLocks noGrp="1"/>
          </p:cNvSpPr>
          <p:nvPr>
            <p:ph type="title"/>
          </p:nvPr>
        </p:nvSpPr>
        <p:spPr>
          <a:xfrm>
            <a:off x="838200" y="365126"/>
            <a:ext cx="10515600" cy="873366"/>
          </a:xfrm>
        </p:spPr>
        <p:txBody>
          <a:bodyPr/>
          <a:lstStyle/>
          <a:p>
            <a:pPr algn="ctr"/>
            <a:r>
              <a:rPr kumimoji="0" lang="el-GR" sz="2400" b="1" i="0" u="none" strike="noStrike" kern="1200" cap="none" spc="0" normalizeH="0" baseline="0" noProof="0" dirty="0">
                <a:ln>
                  <a:noFill/>
                </a:ln>
                <a:solidFill>
                  <a:prstClr val="black"/>
                </a:solidFill>
                <a:effectLst/>
                <a:uLnTx/>
                <a:uFillTx/>
                <a:latin typeface="Calibri Light" panose="020F0302020204030204"/>
                <a:ea typeface="+mj-ea"/>
                <a:cs typeface="+mj-cs"/>
              </a:rPr>
              <a:t>2</a:t>
            </a:r>
            <a:br>
              <a:rPr kumimoji="0" lang="el-GR" sz="2400" b="1"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l-GR" sz="2400" b="1" i="0" u="none" strike="noStrike" kern="1200" cap="none" spc="0" normalizeH="0" baseline="0" noProof="0" dirty="0">
                <a:ln>
                  <a:noFill/>
                </a:ln>
                <a:solidFill>
                  <a:prstClr val="black"/>
                </a:solidFill>
                <a:effectLst/>
                <a:uLnTx/>
                <a:uFillTx/>
                <a:latin typeface="Calibri Light" panose="020F0302020204030204"/>
                <a:ea typeface="+mj-ea"/>
                <a:cs typeface="+mj-cs"/>
              </a:rPr>
              <a:t>1.2.3.1. Ευρώπη: διεθνείς πρωτοβουλίες - προγράμματα</a:t>
            </a:r>
            <a:endParaRPr lang="el-GR" dirty="0"/>
          </a:p>
        </p:txBody>
      </p:sp>
      <p:sp>
        <p:nvSpPr>
          <p:cNvPr id="3" name="Θέση περιεχομένου 2">
            <a:extLst>
              <a:ext uri="{FF2B5EF4-FFF2-40B4-BE49-F238E27FC236}">
                <a16:creationId xmlns:a16="http://schemas.microsoft.com/office/drawing/2014/main" id="{E0826F45-5777-DBB6-3C2E-D5850242FCD8}"/>
              </a:ext>
            </a:extLst>
          </p:cNvPr>
          <p:cNvSpPr>
            <a:spLocks noGrp="1"/>
          </p:cNvSpPr>
          <p:nvPr>
            <p:ph idx="1"/>
          </p:nvPr>
        </p:nvSpPr>
        <p:spPr>
          <a:xfrm>
            <a:off x="0" y="1539433"/>
            <a:ext cx="12192000" cy="4637530"/>
          </a:xfrm>
        </p:spPr>
        <p:txBody>
          <a:bodyPr>
            <a:normAutofit/>
          </a:bodyPr>
          <a:lstStyle/>
          <a:p>
            <a:r>
              <a:rPr lang="el-GR" b="1" dirty="0"/>
              <a:t>EU </a:t>
            </a:r>
            <a:r>
              <a:rPr lang="el-GR" b="1" dirty="0" err="1"/>
              <a:t>Senior</a:t>
            </a:r>
            <a:r>
              <a:rPr lang="el-GR" b="1" dirty="0"/>
              <a:t> Tourism Initiative:101 </a:t>
            </a:r>
          </a:p>
          <a:p>
            <a:r>
              <a:rPr lang="el-GR" b="1" dirty="0"/>
              <a:t>Η Ευρώπη μετά από σειρά εγχειρημάτων </a:t>
            </a:r>
            <a:r>
              <a:rPr lang="el-GR" dirty="0"/>
              <a:t>ανασχεδιασμού των στρατηγικών που</a:t>
            </a:r>
          </a:p>
          <a:p>
            <a:r>
              <a:rPr lang="el-GR" dirty="0"/>
              <a:t> σχετίζονται με τον κλάδο του Τουρισμού, ενεργοποίησε το πρόγραμμα EU</a:t>
            </a:r>
          </a:p>
          <a:p>
            <a:r>
              <a:rPr lang="el-GR" dirty="0"/>
              <a:t> </a:t>
            </a:r>
            <a:r>
              <a:rPr lang="el-GR" dirty="0" err="1"/>
              <a:t>Senior</a:t>
            </a:r>
            <a:r>
              <a:rPr lang="el-GR" dirty="0"/>
              <a:t> Tourism </a:t>
            </a:r>
            <a:r>
              <a:rPr lang="el-GR" dirty="0" err="1"/>
              <a:t>Initiative</a:t>
            </a:r>
            <a:r>
              <a:rPr lang="el-GR" dirty="0"/>
              <a:t>/ </a:t>
            </a:r>
            <a:r>
              <a:rPr lang="el-GR" dirty="0" err="1"/>
              <a:t>Oscar</a:t>
            </a:r>
            <a:r>
              <a:rPr lang="el-GR" dirty="0"/>
              <a:t> </a:t>
            </a:r>
            <a:r>
              <a:rPr lang="el-GR" dirty="0" err="1"/>
              <a:t>Almendros-Bonis</a:t>
            </a:r>
            <a:r>
              <a:rPr lang="el-GR" dirty="0"/>
              <a:t>. Ο </a:t>
            </a:r>
            <a:r>
              <a:rPr lang="el-GR" dirty="0" err="1"/>
              <a:t>Oscar</a:t>
            </a:r>
            <a:r>
              <a:rPr lang="el-GR" dirty="0"/>
              <a:t> </a:t>
            </a:r>
            <a:r>
              <a:rPr lang="el-GR" dirty="0" err="1"/>
              <a:t>Almendros-Bonis</a:t>
            </a:r>
            <a:endParaRPr lang="el-GR" dirty="0"/>
          </a:p>
          <a:p>
            <a:r>
              <a:rPr lang="el-GR" dirty="0"/>
              <a:t> είναι εμπειρογνώμονας της μονάδας Τουρισμού, Επιχειρήσεων και Βιομηχανίας</a:t>
            </a:r>
          </a:p>
          <a:p>
            <a:r>
              <a:rPr lang="el-GR" dirty="0"/>
              <a:t> της Ευρωπαϊκής Επιτροπής, ο οποίος εισήγαγε την πρωτοβουλία τουρισμού για</a:t>
            </a:r>
          </a:p>
          <a:p>
            <a:r>
              <a:rPr lang="el-GR" dirty="0"/>
              <a:t> την τρίτη ηλικία στην Ευρώπη. </a:t>
            </a:r>
          </a:p>
          <a:p>
            <a:r>
              <a:rPr lang="el-GR" b="1" dirty="0"/>
              <a:t>Η συγκεκριμένη πρωτοβουλία της Ευρωπαϊκής Επιτροπής </a:t>
            </a:r>
            <a:r>
              <a:rPr lang="el-GR" dirty="0"/>
              <a:t>αφορά μια μεγάλη</a:t>
            </a:r>
          </a:p>
          <a:p>
            <a:r>
              <a:rPr lang="el-GR" dirty="0"/>
              <a:t> μερίδα του ευρωπαϊκού πληθυσμού όλων των κρατών – μελών.</a:t>
            </a:r>
          </a:p>
        </p:txBody>
      </p:sp>
    </p:spTree>
    <p:extLst>
      <p:ext uri="{BB962C8B-B14F-4D97-AF65-F5344CB8AC3E}">
        <p14:creationId xmlns:p14="http://schemas.microsoft.com/office/powerpoint/2010/main" val="3140757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F3FD8-9B5C-94F5-5351-1560CB37D498}"/>
              </a:ext>
            </a:extLst>
          </p:cNvPr>
          <p:cNvSpPr>
            <a:spLocks noGrp="1"/>
          </p:cNvSpPr>
          <p:nvPr>
            <p:ph type="title"/>
          </p:nvPr>
        </p:nvSpPr>
        <p:spPr/>
        <p:txBody>
          <a:bodyPr/>
          <a:lstStyle/>
          <a:p>
            <a:pPr algn="ctr"/>
            <a:r>
              <a:rPr lang="el-GR" dirty="0"/>
              <a:t>20</a:t>
            </a:r>
          </a:p>
        </p:txBody>
      </p:sp>
      <p:sp>
        <p:nvSpPr>
          <p:cNvPr id="3" name="Θέση περιεχομένου 2">
            <a:extLst>
              <a:ext uri="{FF2B5EF4-FFF2-40B4-BE49-F238E27FC236}">
                <a16:creationId xmlns:a16="http://schemas.microsoft.com/office/drawing/2014/main" id="{AF7EA8D8-6B1C-5F1F-62BF-F801C20DD5D9}"/>
              </a:ext>
            </a:extLst>
          </p:cNvPr>
          <p:cNvSpPr>
            <a:spLocks noGrp="1"/>
          </p:cNvSpPr>
          <p:nvPr>
            <p:ph idx="1"/>
          </p:nvPr>
        </p:nvSpPr>
        <p:spPr/>
        <p:txBody>
          <a:bodyPr>
            <a:normAutofit/>
          </a:bodyPr>
          <a:lstStyle/>
          <a:p>
            <a:r>
              <a:rPr lang="el-GR" dirty="0"/>
              <a:t>Το πρόγραμμα επιδιώκει να εντοπίσει καλές πρακτικές που μπορούν να αξιοποιηθούν για την ανάπτυξη τουριστικών υπηρεσιών για ηλικιωμένους. Τα αποτελέσματα του προγράμματος συμβάλλουν στην ανάπτυξη και ενίσχυση ενός μοντέλου «τουρισμού τρίτης ηλικίας» στην Ευρώπη, που θα λαμβάνει καλύτερα υπόψη τον </a:t>
            </a:r>
            <a:r>
              <a:rPr lang="el-GR" dirty="0" err="1"/>
              <a:t>γηράσκοντα</a:t>
            </a:r>
            <a:r>
              <a:rPr lang="el-GR" dirty="0"/>
              <a:t> πληθυσμό στην ανάπτυξη του τουρισμού. Επιπλέον, τα αποτελέσματα προσφέρουν εργαλεία για την ανάπτυξη περιφερειακών πολιτικών τουρισμού στην Φινλανδία, Λετονία, Ουγγαρία, Ελλάδα, Σλοβακία, Πολωνία, Βουλγαρία, Ιρλανδία, Ισπανία.</a:t>
            </a:r>
          </a:p>
          <a:p>
            <a:r>
              <a:rPr lang="el-GR" sz="1200" b="1" dirty="0"/>
              <a:t>Βιβλιογραφία 101-109, τέλος σελ 78</a:t>
            </a:r>
          </a:p>
        </p:txBody>
      </p:sp>
    </p:spTree>
    <p:extLst>
      <p:ext uri="{BB962C8B-B14F-4D97-AF65-F5344CB8AC3E}">
        <p14:creationId xmlns:p14="http://schemas.microsoft.com/office/powerpoint/2010/main" val="2064582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7967CF-088B-DF59-5177-AD3142AC4B74}"/>
              </a:ext>
            </a:extLst>
          </p:cNvPr>
          <p:cNvSpPr>
            <a:spLocks noGrp="1"/>
          </p:cNvSpPr>
          <p:nvPr>
            <p:ph type="title"/>
          </p:nvPr>
        </p:nvSpPr>
        <p:spPr/>
        <p:txBody>
          <a:bodyPr/>
          <a:lstStyle/>
          <a:p>
            <a:pPr algn="ctr"/>
            <a:r>
              <a:rPr lang="el-GR" dirty="0"/>
              <a:t>21</a:t>
            </a:r>
            <a:br>
              <a:rPr lang="el-GR"/>
            </a:br>
            <a:r>
              <a:rPr lang="el-GR"/>
              <a:t>βιβλιογραφία</a:t>
            </a:r>
            <a:endParaRPr lang="el-GR" dirty="0"/>
          </a:p>
        </p:txBody>
      </p:sp>
      <p:sp>
        <p:nvSpPr>
          <p:cNvPr id="3" name="Θέση περιεχομένου 2">
            <a:extLst>
              <a:ext uri="{FF2B5EF4-FFF2-40B4-BE49-F238E27FC236}">
                <a16:creationId xmlns:a16="http://schemas.microsoft.com/office/drawing/2014/main" id="{F3B069B2-5996-0630-7E71-769BE957FB6A}"/>
              </a:ext>
            </a:extLst>
          </p:cNvPr>
          <p:cNvSpPr>
            <a:spLocks noGrp="1"/>
          </p:cNvSpPr>
          <p:nvPr>
            <p:ph idx="1"/>
          </p:nvPr>
        </p:nvSpPr>
        <p:spPr/>
        <p:txBody>
          <a:bodyPr>
            <a:normAutofit fontScale="85000" lnSpcReduction="20000"/>
          </a:bodyPr>
          <a:lstStyle/>
          <a:p>
            <a:r>
              <a:rPr lang="en-US" dirty="0"/>
              <a:t>101. http://www.tourage.eu.</a:t>
            </a:r>
          </a:p>
          <a:p>
            <a:r>
              <a:rPr lang="en-US" dirty="0"/>
              <a:t>102. Europe for Seniors (EUROSEN): http://ec.europa.eu/DocsRoom/</a:t>
            </a:r>
          </a:p>
          <a:p>
            <a:r>
              <a:rPr lang="en-US" dirty="0"/>
              <a:t>documents/18986</a:t>
            </a:r>
          </a:p>
          <a:p>
            <a:r>
              <a:rPr lang="en-US" dirty="0"/>
              <a:t>103. http://www.accessibletourism.org/?i=enat.en.enat_projects_and_</a:t>
            </a:r>
          </a:p>
          <a:p>
            <a:r>
              <a:rPr lang="en-US" dirty="0"/>
              <a:t>good_practices.1311</a:t>
            </a:r>
          </a:p>
          <a:p>
            <a:r>
              <a:rPr lang="en-US" dirty="0"/>
              <a:t>104. http://www.ecalypso.eu/steep/public/index.jsf</a:t>
            </a:r>
          </a:p>
          <a:p>
            <a:r>
              <a:rPr lang="en-US" dirty="0"/>
              <a:t>105. www.eldertreks.com</a:t>
            </a:r>
          </a:p>
          <a:p>
            <a:r>
              <a:rPr lang="en-US" dirty="0"/>
              <a:t>106. www.kavaliero-viajes.com</a:t>
            </a:r>
          </a:p>
          <a:p>
            <a:r>
              <a:rPr lang="en-US" dirty="0"/>
              <a:t>107. https://cordis.europa.eu/project/rcn/198450_en.html</a:t>
            </a:r>
          </a:p>
          <a:p>
            <a:r>
              <a:rPr lang="en-US" dirty="0"/>
              <a:t>108. https://www.age-platform.eu/project/escape-facilitating-tourism-55</a:t>
            </a:r>
          </a:p>
          <a:p>
            <a:r>
              <a:rPr lang="en-US" dirty="0"/>
              <a:t>109. http://www.tourage.eu</a:t>
            </a:r>
            <a:endParaRPr lang="el-GR" dirty="0"/>
          </a:p>
        </p:txBody>
      </p:sp>
    </p:spTree>
    <p:extLst>
      <p:ext uri="{BB962C8B-B14F-4D97-AF65-F5344CB8AC3E}">
        <p14:creationId xmlns:p14="http://schemas.microsoft.com/office/powerpoint/2010/main" val="2543509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2659B2-8A95-D644-4434-4B2B068AF427}"/>
              </a:ext>
            </a:extLst>
          </p:cNvPr>
          <p:cNvSpPr>
            <a:spLocks noGrp="1"/>
          </p:cNvSpPr>
          <p:nvPr>
            <p:ph type="title"/>
          </p:nvPr>
        </p:nvSpPr>
        <p:spPr/>
        <p:txBody>
          <a:bodyPr/>
          <a:lstStyle/>
          <a:p>
            <a:pPr algn="ctr"/>
            <a:endParaRPr lang="el-GR" dirty="0"/>
          </a:p>
        </p:txBody>
      </p:sp>
      <p:sp>
        <p:nvSpPr>
          <p:cNvPr id="3" name="Θέση περιεχομένου 2">
            <a:extLst>
              <a:ext uri="{FF2B5EF4-FFF2-40B4-BE49-F238E27FC236}">
                <a16:creationId xmlns:a16="http://schemas.microsoft.com/office/drawing/2014/main" id="{990051EA-26FF-B7DB-C45C-5FC852B640C4}"/>
              </a:ext>
            </a:extLst>
          </p:cNvPr>
          <p:cNvSpPr>
            <a:spLocks noGrp="1"/>
          </p:cNvSpPr>
          <p:nvPr>
            <p:ph idx="1"/>
          </p:nvPr>
        </p:nvSpPr>
        <p:spPr/>
        <p:txBody>
          <a:bodyPr>
            <a:normAutofit fontScale="92500"/>
          </a:bodyPr>
          <a:lstStyle/>
          <a:p>
            <a:r>
              <a:rPr lang="el-GR" dirty="0"/>
              <a:t>Η Επιτροπή αναμένει αύξηση των διακρατικών ροών για τους τουρίστες</a:t>
            </a:r>
          </a:p>
          <a:p>
            <a:r>
              <a:rPr lang="el-GR" dirty="0"/>
              <a:t>τρίτης ηλικίας, γεγονός που διαμορφώνει την ανάγκη για σχεδιασμό και</a:t>
            </a:r>
          </a:p>
          <a:p>
            <a:r>
              <a:rPr lang="el-GR" dirty="0"/>
              <a:t>ανάπτυξη νέων τουριστικών προϊόντων στις χώρες της Ευρώπης. Επιπλέον,</a:t>
            </a:r>
          </a:p>
          <a:p>
            <a:r>
              <a:rPr lang="el-GR" dirty="0"/>
              <a:t>στον σχεδιασμό της Επιτροπής τέθηκε και η προσπάθεια ενίσχυσης του</a:t>
            </a:r>
          </a:p>
          <a:p>
            <a:r>
              <a:rPr lang="el-GR" dirty="0"/>
              <a:t>δικτύου των προσβάσιμων χωρών για τον τουρισμό τρίτης ηλικίας και</a:t>
            </a:r>
          </a:p>
          <a:p>
            <a:r>
              <a:rPr lang="el-GR" dirty="0"/>
              <a:t>εκτός των ευρωπαϊκών συνόρων (π.χ. να διευκολύνει τον τουρισμό τρίτης</a:t>
            </a:r>
          </a:p>
          <a:p>
            <a:r>
              <a:rPr lang="el-GR" dirty="0"/>
              <a:t>ηλικίας προς την Κίνα, τις ΗΠΑ και τη Βραζιλία).</a:t>
            </a:r>
          </a:p>
        </p:txBody>
      </p:sp>
    </p:spTree>
    <p:extLst>
      <p:ext uri="{BB962C8B-B14F-4D97-AF65-F5344CB8AC3E}">
        <p14:creationId xmlns:p14="http://schemas.microsoft.com/office/powerpoint/2010/main" val="362686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CFEC8D-38EF-37E5-F9DB-AFBDAED598C8}"/>
              </a:ext>
            </a:extLst>
          </p:cNvPr>
          <p:cNvSpPr>
            <a:spLocks noGrp="1"/>
          </p:cNvSpPr>
          <p:nvPr>
            <p:ph type="title"/>
          </p:nvPr>
        </p:nvSpPr>
        <p:spPr/>
        <p:txBody>
          <a:bodyPr/>
          <a:lstStyle/>
          <a:p>
            <a:pPr algn="ctr"/>
            <a:r>
              <a:rPr lang="el-GR" dirty="0"/>
              <a:t>4</a:t>
            </a:r>
            <a:br>
              <a:rPr lang="el-GR" dirty="0"/>
            </a:b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Ευρωπαϊκό Κοινωνικό Τουρισμό (STEEP):103</a:t>
            </a:r>
            <a:endParaRPr lang="el-GR" dirty="0"/>
          </a:p>
        </p:txBody>
      </p:sp>
      <p:sp>
        <p:nvSpPr>
          <p:cNvPr id="3" name="Θέση περιεχομένου 2">
            <a:extLst>
              <a:ext uri="{FF2B5EF4-FFF2-40B4-BE49-F238E27FC236}">
                <a16:creationId xmlns:a16="http://schemas.microsoft.com/office/drawing/2014/main" id="{8EC8866A-1921-E231-C705-155964B0F9DD}"/>
              </a:ext>
            </a:extLst>
          </p:cNvPr>
          <p:cNvSpPr>
            <a:spLocks noGrp="1"/>
          </p:cNvSpPr>
          <p:nvPr>
            <p:ph idx="1"/>
          </p:nvPr>
        </p:nvSpPr>
        <p:spPr/>
        <p:txBody>
          <a:bodyPr/>
          <a:lstStyle/>
          <a:p>
            <a:r>
              <a:rPr lang="el-GR" dirty="0"/>
              <a:t>Το πρόγραμμα για τον Ευρωπαϊκό κοινωνικό τουρισμό (STEEP) ξεκίνησε τον Απρίλιο του 2012 με στόχο τη δημιουργία μιας διαδικτυακής πλατφόρμας B2B για τη διευκόλυνση του διακρατικού τουρισμού στην Ευρώπη, συνδέοντας την προσφορά και τη ζήτηση για τη στέγαση τριών ομάδων-στόχων: οικογένειες που αντιμετωπίζουν δυσκολίες, ηλικιωμένους και άτομα με ειδικές ανάγκες</a:t>
            </a:r>
          </a:p>
        </p:txBody>
      </p:sp>
    </p:spTree>
    <p:extLst>
      <p:ext uri="{BB962C8B-B14F-4D97-AF65-F5344CB8AC3E}">
        <p14:creationId xmlns:p14="http://schemas.microsoft.com/office/powerpoint/2010/main" val="2665697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CC0D97-8D99-1C73-F60C-5B6F4FC881F8}"/>
              </a:ext>
            </a:extLst>
          </p:cNvPr>
          <p:cNvSpPr>
            <a:spLocks noGrp="1"/>
          </p:cNvSpPr>
          <p:nvPr>
            <p:ph type="title"/>
          </p:nvPr>
        </p:nvSpPr>
        <p:spPr>
          <a:xfrm>
            <a:off x="838200" y="365125"/>
            <a:ext cx="10515600" cy="746045"/>
          </a:xfrm>
        </p:spPr>
        <p:txBody>
          <a:bodyPr>
            <a:normAutofit fontScale="90000"/>
          </a:bodyPr>
          <a:lstStyle/>
          <a:p>
            <a:pPr algn="ctr"/>
            <a:r>
              <a:rPr lang="el-GR" dirty="0"/>
              <a:t>5</a:t>
            </a:r>
            <a:br>
              <a:rPr lang="el-GR" dirty="0"/>
            </a:b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Η πρωτοβουλία Calypso</a:t>
            </a:r>
            <a:endParaRPr lang="el-GR" dirty="0"/>
          </a:p>
        </p:txBody>
      </p:sp>
      <p:sp>
        <p:nvSpPr>
          <p:cNvPr id="3" name="Θέση περιεχομένου 2">
            <a:extLst>
              <a:ext uri="{FF2B5EF4-FFF2-40B4-BE49-F238E27FC236}">
                <a16:creationId xmlns:a16="http://schemas.microsoft.com/office/drawing/2014/main" id="{5430FD46-BA0F-5786-9A8D-D8930F3E08E2}"/>
              </a:ext>
            </a:extLst>
          </p:cNvPr>
          <p:cNvSpPr>
            <a:spLocks noGrp="1"/>
          </p:cNvSpPr>
          <p:nvPr>
            <p:ph idx="1"/>
          </p:nvPr>
        </p:nvSpPr>
        <p:spPr>
          <a:xfrm>
            <a:off x="-1" y="1412111"/>
            <a:ext cx="12072395" cy="5208608"/>
          </a:xfrm>
        </p:spPr>
        <p:txBody>
          <a:bodyPr/>
          <a:lstStyle/>
          <a:p>
            <a:r>
              <a:rPr lang="el-GR" b="1" dirty="0"/>
              <a:t>Τέθηκε σε εφαρμογή από την επιτροπή </a:t>
            </a:r>
            <a:r>
              <a:rPr lang="el-GR" dirty="0"/>
              <a:t>κατά την περίοδο 2009-2012 για να</a:t>
            </a:r>
          </a:p>
          <a:p>
            <a:r>
              <a:rPr lang="el-GR" dirty="0"/>
              <a:t> βοηθήσει ομάδες </a:t>
            </a:r>
            <a:r>
              <a:rPr lang="el-GR" dirty="0" err="1"/>
              <a:t>μειονεκτούντων</a:t>
            </a:r>
            <a:r>
              <a:rPr lang="el-GR" dirty="0"/>
              <a:t> ατόμων να κάνουν διακοπές, αυξάνοντας</a:t>
            </a:r>
          </a:p>
          <a:p>
            <a:r>
              <a:rPr lang="el-GR" dirty="0"/>
              <a:t> ταυτόχρονα τον τουρισμό στη χαμηλή περίοδο, επεκτείνοντας έτσι την</a:t>
            </a:r>
          </a:p>
          <a:p>
            <a:r>
              <a:rPr lang="el-GR" dirty="0"/>
              <a:t> τουριστική σεζόν. </a:t>
            </a:r>
          </a:p>
          <a:p>
            <a:r>
              <a:rPr lang="el-GR" b="1" dirty="0"/>
              <a:t>Η Ευρωπαϊκή επιτροπή έχει χρηματοδοτήσει </a:t>
            </a:r>
            <a:r>
              <a:rPr lang="el-GR" dirty="0"/>
              <a:t>αρκετά έργα όλα αυτά τα χρόνια,</a:t>
            </a:r>
          </a:p>
          <a:p>
            <a:r>
              <a:rPr lang="el-GR" dirty="0"/>
              <a:t> τα οποία συμβάλλουν στην επίτευξη αυτού του στόχου. </a:t>
            </a:r>
          </a:p>
          <a:p>
            <a:r>
              <a:rPr lang="el-GR" b="1" dirty="0"/>
              <a:t>Στις ομάδες στόχους περιλαμβάνονται </a:t>
            </a:r>
            <a:r>
              <a:rPr lang="el-GR" dirty="0"/>
              <a:t>νέοι (ηλικίας 18-30 ετών), άτομα άνω</a:t>
            </a:r>
          </a:p>
          <a:p>
            <a:r>
              <a:rPr lang="el-GR" dirty="0"/>
              <a:t> των 65 ετών και συνταξιούχοι που δεν μπορούν να ανταποκριθούν στις</a:t>
            </a:r>
          </a:p>
          <a:p>
            <a:r>
              <a:rPr lang="el-GR" dirty="0"/>
              <a:t> προκλήσεις της οργάνωσης ταξιδιού, οικογένειες με χαμηλά εισοδήματα και</a:t>
            </a:r>
          </a:p>
          <a:p>
            <a:r>
              <a:rPr lang="el-GR" dirty="0"/>
              <a:t> άτομα με ειδικές ανάγκες.</a:t>
            </a:r>
          </a:p>
        </p:txBody>
      </p:sp>
    </p:spTree>
    <p:extLst>
      <p:ext uri="{BB962C8B-B14F-4D97-AF65-F5344CB8AC3E}">
        <p14:creationId xmlns:p14="http://schemas.microsoft.com/office/powerpoint/2010/main" val="242665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242138-3957-6CDF-7F87-91B245104EBB}"/>
              </a:ext>
            </a:extLst>
          </p:cNvPr>
          <p:cNvSpPr>
            <a:spLocks noGrp="1"/>
          </p:cNvSpPr>
          <p:nvPr>
            <p:ph type="title"/>
          </p:nvPr>
        </p:nvSpPr>
        <p:spPr/>
        <p:txBody>
          <a:bodyPr/>
          <a:lstStyle/>
          <a:p>
            <a:pPr algn="ctr"/>
            <a:r>
              <a:rPr lang="el-GR" dirty="0"/>
              <a:t>6</a:t>
            </a:r>
            <a:br>
              <a:rPr lang="el-GR" dirty="0"/>
            </a:br>
            <a:endParaRPr lang="el-GR" dirty="0"/>
          </a:p>
        </p:txBody>
      </p:sp>
      <p:sp>
        <p:nvSpPr>
          <p:cNvPr id="3" name="Θέση περιεχομένου 2">
            <a:extLst>
              <a:ext uri="{FF2B5EF4-FFF2-40B4-BE49-F238E27FC236}">
                <a16:creationId xmlns:a16="http://schemas.microsoft.com/office/drawing/2014/main" id="{5F4A80E6-7E8B-5143-F764-FE06F590486D}"/>
              </a:ext>
            </a:extLst>
          </p:cNvPr>
          <p:cNvSpPr>
            <a:spLocks noGrp="1"/>
          </p:cNvSpPr>
          <p:nvPr>
            <p:ph idx="1"/>
          </p:nvPr>
        </p:nvSpPr>
        <p:spPr/>
        <p:txBody>
          <a:bodyPr>
            <a:normAutofit lnSpcReduction="10000"/>
          </a:bodyPr>
          <a:lstStyle/>
          <a:p>
            <a:r>
              <a:rPr lang="el-GR" b="1" dirty="0"/>
              <a:t>Στο πλαίσιο αυτής της πρωτοβουλίας</a:t>
            </a:r>
            <a:r>
              <a:rPr lang="el-GR" dirty="0"/>
              <a:t>, η Ευρωπαϊκή επιτροπή χρηματοδότησε μετά το 2013, μεταξύ άλλων, δέκα σχέδια που δημιούργησαν διμερή ή πολυμερή μοντέλα ανταλλαγών, υποστηρίζοντας τα ταξίδια για τις ομάδες στόχους και τη δημιουργία της πλατφόρμας B2B </a:t>
            </a:r>
            <a:r>
              <a:rPr lang="el-GR" dirty="0" err="1"/>
              <a:t>eCalypso</a:t>
            </a:r>
            <a:r>
              <a:rPr lang="el-GR" dirty="0"/>
              <a:t>. Η συγκεκριμένη πλατφόρμα συγκεντρώνει οργανισμούς-</a:t>
            </a:r>
            <a:r>
              <a:rPr lang="el-GR" dirty="0" err="1"/>
              <a:t>stakeholders</a:t>
            </a:r>
            <a:r>
              <a:rPr lang="el-GR" dirty="0"/>
              <a:t> που συμμετέχουν στη διοργάνωση των διακοπών για τις ομάδες-στόχους, ή διευκολύνουν τη συναλλαγή με φορείς παροχής καταλύματος, ειδικά στη χαμηλή περίοδο. Αποτελεί, επίσης, τόπο συνάντησης για την κοινότητα των ευρωπαϊκών κοινωνικών φορέων στον τομέα του τουρισμού, ενώ προσφέρει μια σειρά αναφορών σχετικά με τον κοινωνικό τουρισμό στην Ευρώπη.</a:t>
            </a:r>
          </a:p>
        </p:txBody>
      </p:sp>
    </p:spTree>
    <p:extLst>
      <p:ext uri="{BB962C8B-B14F-4D97-AF65-F5344CB8AC3E}">
        <p14:creationId xmlns:p14="http://schemas.microsoft.com/office/powerpoint/2010/main" val="2564153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76B7A7-25A9-E63C-5AB9-3A2A27DE5604}"/>
              </a:ext>
            </a:extLst>
          </p:cNvPr>
          <p:cNvSpPr>
            <a:spLocks noGrp="1"/>
          </p:cNvSpPr>
          <p:nvPr>
            <p:ph type="title"/>
          </p:nvPr>
        </p:nvSpPr>
        <p:spPr/>
        <p:txBody>
          <a:bodyPr/>
          <a:lstStyle/>
          <a:p>
            <a:pPr algn="ctr"/>
            <a:r>
              <a:rPr lang="el-GR" dirty="0"/>
              <a:t>7</a:t>
            </a:r>
            <a:br>
              <a:rPr lang="el-GR" dirty="0"/>
            </a:br>
            <a:endParaRPr lang="el-GR" dirty="0"/>
          </a:p>
        </p:txBody>
      </p:sp>
      <p:sp>
        <p:nvSpPr>
          <p:cNvPr id="3" name="Θέση περιεχομένου 2">
            <a:extLst>
              <a:ext uri="{FF2B5EF4-FFF2-40B4-BE49-F238E27FC236}">
                <a16:creationId xmlns:a16="http://schemas.microsoft.com/office/drawing/2014/main" id="{8D5C43E2-37F1-028C-FE29-6A73C7BD94FB}"/>
              </a:ext>
            </a:extLst>
          </p:cNvPr>
          <p:cNvSpPr>
            <a:spLocks noGrp="1"/>
          </p:cNvSpPr>
          <p:nvPr>
            <p:ph idx="1"/>
          </p:nvPr>
        </p:nvSpPr>
        <p:spPr/>
        <p:txBody>
          <a:bodyPr/>
          <a:lstStyle/>
          <a:p>
            <a:r>
              <a:rPr lang="el-GR" dirty="0"/>
              <a:t>Ένα σχετικό workshop που πραγματοποιήθηκε στις Βρυξέλλες τον Ιούνιο του 2015, αποσκοπούσε στην προώθηση της ανταλλαγής απόψεων και βέλτιστων πρακτικών μεταξύ επιλεγμένων δημόσιων και ιδιωτικών φορέων. Σε συνέχεια αυτού, στις 30 Απριλίου 2015, δημοσιεύθηκε πρόσκληση υποβολής προτάσεων έργων με στόχο την αύξηση των τουριστικών ροών κατά τις εποχές χαμηλής και μέσης τουριστικής περιόδου για τους ηλικιωμένους (κάθε ηλικίας άνω των 55 ετών) και τους νέους (ηλικίας 15 έως 29 ετών).</a:t>
            </a:r>
          </a:p>
        </p:txBody>
      </p:sp>
    </p:spTree>
    <p:extLst>
      <p:ext uri="{BB962C8B-B14F-4D97-AF65-F5344CB8AC3E}">
        <p14:creationId xmlns:p14="http://schemas.microsoft.com/office/powerpoint/2010/main" val="284679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1D67E7-C0CD-1CEF-D8AC-D1FCF9AB56BF}"/>
              </a:ext>
            </a:extLst>
          </p:cNvPr>
          <p:cNvSpPr>
            <a:spLocks noGrp="1"/>
          </p:cNvSpPr>
          <p:nvPr>
            <p:ph type="title"/>
          </p:nvPr>
        </p:nvSpPr>
        <p:spPr/>
        <p:txBody>
          <a:bodyPr/>
          <a:lstStyle/>
          <a:p>
            <a:pPr algn="ctr"/>
            <a:r>
              <a:rPr lang="el-GR" dirty="0"/>
              <a:t>8</a:t>
            </a:r>
            <a:br>
              <a:rPr lang="el-GR" dirty="0"/>
            </a:br>
            <a:endParaRPr lang="el-GR" dirty="0"/>
          </a:p>
        </p:txBody>
      </p:sp>
      <p:sp>
        <p:nvSpPr>
          <p:cNvPr id="3" name="Θέση περιεχομένου 2">
            <a:extLst>
              <a:ext uri="{FF2B5EF4-FFF2-40B4-BE49-F238E27FC236}">
                <a16:creationId xmlns:a16="http://schemas.microsoft.com/office/drawing/2014/main" id="{A36EACF9-7B64-0250-D02C-FD6EEC03DE07}"/>
              </a:ext>
            </a:extLst>
          </p:cNvPr>
          <p:cNvSpPr>
            <a:spLocks noGrp="1"/>
          </p:cNvSpPr>
          <p:nvPr>
            <p:ph idx="1"/>
          </p:nvPr>
        </p:nvSpPr>
        <p:spPr/>
        <p:txBody>
          <a:bodyPr>
            <a:normAutofit lnSpcReduction="10000"/>
          </a:bodyPr>
          <a:lstStyle/>
          <a:p>
            <a:r>
              <a:rPr lang="el-GR" dirty="0"/>
              <a:t>Για συγχρηματοδότηση επιλέχθηκαν συνολικά τα ακόλουθα έντεκα έργα. Εννέα σχέδια απευθύνονται σε τουρίστες τρίτης ηλικίας και δύο έργα επικεντρώνονται σε νέους. </a:t>
            </a:r>
          </a:p>
          <a:p>
            <a:r>
              <a:rPr lang="el-GR" dirty="0"/>
              <a:t>Η υλοποίηση των δράσεων – διάρκειας μεταξύ 12 και 18 μηνών- ξεκίνησε τον Μάρτιο και τον Απρίλιο του 2016, αντίστοιχα.</a:t>
            </a:r>
          </a:p>
          <a:p>
            <a:endParaRPr lang="el-GR" dirty="0"/>
          </a:p>
          <a:p>
            <a:r>
              <a:rPr lang="en-US" dirty="0"/>
              <a:t>YOUTH - MVNGO (ITALY) / (FY) Forever Young! • YOUTH - Network of European Regions for Competitive and Sustainable Tourism </a:t>
            </a:r>
            <a:r>
              <a:rPr lang="en-US" dirty="0" err="1"/>
              <a:t>Asbl</a:t>
            </a:r>
            <a:r>
              <a:rPr lang="en-US" dirty="0"/>
              <a:t> (</a:t>
            </a:r>
            <a:r>
              <a:rPr lang="en-US" dirty="0" err="1"/>
              <a:t>NECSTouR</a:t>
            </a:r>
            <a:r>
              <a:rPr lang="en-US" dirty="0"/>
              <a:t>) (Belgium) / SPIRIT-Youth • SENIOR - </a:t>
            </a:r>
            <a:r>
              <a:rPr lang="en-US" dirty="0" err="1"/>
              <a:t>Timesis</a:t>
            </a:r>
            <a:r>
              <a:rPr lang="en-US" dirty="0"/>
              <a:t> Ltd </a:t>
            </a:r>
            <a:r>
              <a:rPr lang="en-US" dirty="0" err="1"/>
              <a:t>Montepisano</a:t>
            </a:r>
            <a:r>
              <a:rPr lang="en-US" dirty="0"/>
              <a:t> DMC (Italy)/ (DiscOver55) DiscOver55-Tourism Destinations Crossover</a:t>
            </a:r>
            <a:endParaRPr lang="el-GR" dirty="0"/>
          </a:p>
        </p:txBody>
      </p:sp>
    </p:spTree>
    <p:extLst>
      <p:ext uri="{BB962C8B-B14F-4D97-AF65-F5344CB8AC3E}">
        <p14:creationId xmlns:p14="http://schemas.microsoft.com/office/powerpoint/2010/main" val="2800133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06CDD0-8060-DD32-63A4-BE859520F1E5}"/>
              </a:ext>
            </a:extLst>
          </p:cNvPr>
          <p:cNvSpPr>
            <a:spLocks noGrp="1"/>
          </p:cNvSpPr>
          <p:nvPr>
            <p:ph type="title"/>
          </p:nvPr>
        </p:nvSpPr>
        <p:spPr>
          <a:xfrm>
            <a:off x="838200" y="365126"/>
            <a:ext cx="10515600" cy="526126"/>
          </a:xfrm>
        </p:spPr>
        <p:txBody>
          <a:bodyPr>
            <a:normAutofit fontScale="90000"/>
          </a:bodyPr>
          <a:lstStyle/>
          <a:p>
            <a:pPr algn="ctr"/>
            <a:r>
              <a:rPr lang="el-GR" dirty="0"/>
              <a:t>9</a:t>
            </a:r>
            <a:br>
              <a:rPr lang="el-GR" dirty="0"/>
            </a:br>
            <a:endParaRPr lang="el-GR" dirty="0"/>
          </a:p>
        </p:txBody>
      </p:sp>
      <p:sp>
        <p:nvSpPr>
          <p:cNvPr id="3" name="Θέση περιεχομένου 2">
            <a:extLst>
              <a:ext uri="{FF2B5EF4-FFF2-40B4-BE49-F238E27FC236}">
                <a16:creationId xmlns:a16="http://schemas.microsoft.com/office/drawing/2014/main" id="{41BCF2FB-DB20-DC12-A428-8021D805F476}"/>
              </a:ext>
            </a:extLst>
          </p:cNvPr>
          <p:cNvSpPr>
            <a:spLocks noGrp="1"/>
          </p:cNvSpPr>
          <p:nvPr>
            <p:ph idx="1"/>
          </p:nvPr>
        </p:nvSpPr>
        <p:spPr>
          <a:xfrm>
            <a:off x="838200" y="1145894"/>
            <a:ext cx="10515600" cy="5497974"/>
          </a:xfrm>
        </p:spPr>
        <p:txBody>
          <a:bodyPr>
            <a:normAutofit fontScale="92500" lnSpcReduction="20000"/>
          </a:bodyPr>
          <a:lstStyle/>
          <a:p>
            <a:r>
              <a:rPr lang="en-US" dirty="0"/>
              <a:t>SENIOR- RCSS (Slovenia) (EDEN55plusNW) Developing the network of tourism products for seniors – building a cooperation along the tourism value chain for EDEN destinations in partner countries for EDEN destinations in partner countries for more competitive and sustainable growth • </a:t>
            </a:r>
            <a:endParaRPr lang="el-GR" dirty="0"/>
          </a:p>
          <a:p>
            <a:r>
              <a:rPr lang="en-US" dirty="0"/>
              <a:t>SENIOR - Camera di Commercio Italiana per il </a:t>
            </a:r>
            <a:r>
              <a:rPr lang="en-US" dirty="0" err="1"/>
              <a:t>Portogallo</a:t>
            </a:r>
            <a:r>
              <a:rPr lang="en-US" dirty="0"/>
              <a:t> (CCIP, Portugal) / (ESI) European Sweets Itineraries •</a:t>
            </a:r>
            <a:endParaRPr lang="el-GR" dirty="0"/>
          </a:p>
          <a:p>
            <a:r>
              <a:rPr lang="en-US" dirty="0"/>
              <a:t> SENIOR - PLEF (Italy) / (EUROSEN) Europe for Seniors •</a:t>
            </a:r>
            <a:endParaRPr lang="el-GR" dirty="0"/>
          </a:p>
          <a:p>
            <a:r>
              <a:rPr lang="en-US" dirty="0"/>
              <a:t> SENIOR - RCMS (Slovenia) / (GARDEN ROUTE) Enjoying central European gardens and parks • </a:t>
            </a:r>
            <a:endParaRPr lang="el-GR" dirty="0"/>
          </a:p>
          <a:p>
            <a:r>
              <a:rPr lang="en-US" dirty="0"/>
              <a:t>SENIOR - Municipality of </a:t>
            </a:r>
            <a:r>
              <a:rPr lang="en-US" dirty="0" err="1"/>
              <a:t>Iseo</a:t>
            </a:r>
            <a:r>
              <a:rPr lang="en-US" dirty="0"/>
              <a:t> (Italy) / (</a:t>
            </a:r>
            <a:r>
              <a:rPr lang="en-US" dirty="0" err="1"/>
              <a:t>LAKtive</a:t>
            </a:r>
            <a:r>
              <a:rPr lang="en-US" dirty="0"/>
              <a:t> Tourism) - </a:t>
            </a:r>
            <a:r>
              <a:rPr lang="en-US" dirty="0" err="1"/>
              <a:t>LAKtive</a:t>
            </a:r>
            <a:r>
              <a:rPr lang="en-US" dirty="0"/>
              <a:t> Tourism - Improving senior tourism on small medium lakeside towns in Europe •</a:t>
            </a:r>
            <a:endParaRPr lang="el-GR" dirty="0"/>
          </a:p>
          <a:p>
            <a:r>
              <a:rPr lang="en-US" dirty="0"/>
              <a:t> SENIOR - ANAS (Italy) / (PLEASE) Please Let Enjoy A Seniors Experience •</a:t>
            </a:r>
            <a:endParaRPr lang="el-GR" dirty="0"/>
          </a:p>
          <a:p>
            <a:r>
              <a:rPr lang="en-US" dirty="0"/>
              <a:t> SENIOR - Diesis (Belgium) / (SENINTER) Senior </a:t>
            </a:r>
            <a:r>
              <a:rPr lang="en-US" dirty="0" err="1"/>
              <a:t>ENhancing</a:t>
            </a:r>
            <a:r>
              <a:rPr lang="en-US" dirty="0"/>
              <a:t> Intangible and </a:t>
            </a:r>
            <a:r>
              <a:rPr lang="en-US" dirty="0" err="1"/>
              <a:t>INTERgenerational</a:t>
            </a:r>
            <a:r>
              <a:rPr lang="en-US" dirty="0"/>
              <a:t> in Europe during the low season and medium season • SENIOR – </a:t>
            </a:r>
            <a:r>
              <a:rPr lang="en-US" dirty="0" err="1"/>
              <a:t>Mentores</a:t>
            </a:r>
            <a:r>
              <a:rPr lang="en-US" dirty="0"/>
              <a:t> (Greece) / (SORT) Seniors on Reciprocal Tourism</a:t>
            </a:r>
            <a:endParaRPr lang="el-GR" dirty="0"/>
          </a:p>
        </p:txBody>
      </p:sp>
    </p:spTree>
    <p:extLst>
      <p:ext uri="{BB962C8B-B14F-4D97-AF65-F5344CB8AC3E}">
        <p14:creationId xmlns:p14="http://schemas.microsoft.com/office/powerpoint/2010/main" val="413998800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1731</Words>
  <Application>Microsoft Office PowerPoint</Application>
  <PresentationFormat>Ευρεία οθόνη</PresentationFormat>
  <Paragraphs>84</Paragraphs>
  <Slides>21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21</vt:i4>
      </vt:variant>
    </vt:vector>
  </HeadingPairs>
  <TitlesOfParts>
    <vt:vector size="25" baseType="lpstr">
      <vt:lpstr>Arial</vt:lpstr>
      <vt:lpstr>Calibri</vt:lpstr>
      <vt:lpstr>Calibri Light</vt:lpstr>
      <vt:lpstr>Θέμα του Office</vt:lpstr>
      <vt:lpstr>Θεματικός Τουρισμός – Τουρισμός Υγείας   1.2.3. Παραδείγματα Επιλεγμένων Περιπτώσεων Οργανωμένου Τουρισμού Τρίτης Ηλικίας  διάλεξη 20-05-25 </vt:lpstr>
      <vt:lpstr>2 1.2.3.1. Ευρώπη: διεθνείς πρωτοβουλίες - προγράμματα</vt:lpstr>
      <vt:lpstr>Παρουσίαση του PowerPoint</vt:lpstr>
      <vt:lpstr>4 Ευρωπαϊκό Κοινωνικό Τουρισμό (STEEP):103</vt:lpstr>
      <vt:lpstr>5 Η πρωτοβουλία Calypso</vt:lpstr>
      <vt:lpstr>6 </vt:lpstr>
      <vt:lpstr>7 </vt:lpstr>
      <vt:lpstr>8 </vt:lpstr>
      <vt:lpstr>9 </vt:lpstr>
      <vt:lpstr>10 τα δίκτυα περιφερειακής ανάπτυξης</vt:lpstr>
      <vt:lpstr>11 </vt:lpstr>
      <vt:lpstr>12 </vt:lpstr>
      <vt:lpstr>13 </vt:lpstr>
      <vt:lpstr>14 </vt:lpstr>
      <vt:lpstr>15 </vt:lpstr>
      <vt:lpstr>16 </vt:lpstr>
      <vt:lpstr>17 </vt:lpstr>
      <vt:lpstr>18 </vt:lpstr>
      <vt:lpstr>19 </vt:lpstr>
      <vt:lpstr>20</vt:lpstr>
      <vt:lpstr>21 βιβλιογραφία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EFTHYMIOS PAPPAS</dc:creator>
  <cp:lastModifiedBy>EFTHYMIOS PAPPAS</cp:lastModifiedBy>
  <cp:revision>9</cp:revision>
  <dcterms:created xsi:type="dcterms:W3CDTF">2025-05-17T08:21:14Z</dcterms:created>
  <dcterms:modified xsi:type="dcterms:W3CDTF">2025-05-17T10:22:25Z</dcterms:modified>
</cp:coreProperties>
</file>