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62" r:id="rId5"/>
    <p:sldId id="257" r:id="rId6"/>
    <p:sldId id="265" r:id="rId7"/>
    <p:sldId id="260" r:id="rId8"/>
    <p:sldId id="329" r:id="rId9"/>
    <p:sldId id="330" r:id="rId10"/>
    <p:sldId id="261" r:id="rId11"/>
    <p:sldId id="331" r:id="rId12"/>
    <p:sldId id="267" r:id="rId13"/>
    <p:sldId id="268" r:id="rId14"/>
    <p:sldId id="332" r:id="rId15"/>
    <p:sldId id="269" r:id="rId16"/>
    <p:sldId id="323" r:id="rId17"/>
    <p:sldId id="333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317" r:id="rId40"/>
    <p:sldId id="314" r:id="rId41"/>
    <p:sldId id="291" r:id="rId42"/>
    <p:sldId id="318" r:id="rId43"/>
    <p:sldId id="319" r:id="rId44"/>
    <p:sldId id="320" r:id="rId45"/>
    <p:sldId id="322" r:id="rId46"/>
    <p:sldId id="321" r:id="rId47"/>
    <p:sldId id="324" r:id="rId48"/>
    <p:sldId id="325" r:id="rId49"/>
    <p:sldId id="326" r:id="rId50"/>
    <p:sldId id="327" r:id="rId5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65"/>
    <p:restoredTop sz="94691"/>
  </p:normalViewPr>
  <p:slideViewPr>
    <p:cSldViewPr snapToGrid="0">
      <p:cViewPr varScale="1">
        <p:scale>
          <a:sx n="118" d="100"/>
          <a:sy n="118" d="100"/>
        </p:scale>
        <p:origin x="8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9A42CB-8C2C-4803-947D-0BF73D046676}" type="doc">
      <dgm:prSet loTypeId="urn:microsoft.com/office/officeart/2005/8/layout/hierarchy1" loCatId="hierarchy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E103124C-DB38-4660-895E-20F67C5D76C1}">
      <dgm:prSet/>
      <dgm:spPr/>
      <dgm:t>
        <a:bodyPr/>
        <a:lstStyle/>
        <a:p>
          <a:r>
            <a:rPr lang="el-GR"/>
            <a:t>Έρευνα μπορεί να χαρακτηριστεί η αναζήτηση της γνώσης, καθώς και η συστηματική εξέταση δεδομένων για τον εμπλουτισμό, την επιβεβαίωση ή την ανακάλυψη νέων στοιχείων. </a:t>
          </a:r>
          <a:endParaRPr lang="en-US"/>
        </a:p>
      </dgm:t>
    </dgm:pt>
    <dgm:pt modelId="{DE2202A7-63FE-459F-B1D6-00D4BE241CA3}" type="parTrans" cxnId="{CDA582D0-A830-4776-A01C-405FB537FBE0}">
      <dgm:prSet/>
      <dgm:spPr/>
      <dgm:t>
        <a:bodyPr/>
        <a:lstStyle/>
        <a:p>
          <a:endParaRPr lang="en-US"/>
        </a:p>
      </dgm:t>
    </dgm:pt>
    <dgm:pt modelId="{C5FFCD43-0B80-4046-846C-21FB807B9AFD}" type="sibTrans" cxnId="{CDA582D0-A830-4776-A01C-405FB537FBE0}">
      <dgm:prSet/>
      <dgm:spPr/>
      <dgm:t>
        <a:bodyPr/>
        <a:lstStyle/>
        <a:p>
          <a:endParaRPr lang="en-US"/>
        </a:p>
      </dgm:t>
    </dgm:pt>
    <dgm:pt modelId="{E255E20D-0152-4BBB-91A4-DF4B04432422}">
      <dgm:prSet/>
      <dgm:spPr/>
      <dgm:t>
        <a:bodyPr/>
        <a:lstStyle/>
        <a:p>
          <a:r>
            <a:rPr lang="el-GR"/>
            <a:t>Η έρευνα οφείλει να αποτελεί μία συμβολή στο υπάρχον απόθεμα γνώσης, έχοντας ως κύριο σκοπό την ανάπτυξή της</a:t>
          </a:r>
          <a:endParaRPr lang="en-US"/>
        </a:p>
      </dgm:t>
    </dgm:pt>
    <dgm:pt modelId="{ABF4CD67-EDE8-459A-88B2-3ABE5ACF4116}" type="parTrans" cxnId="{8028629D-9B11-495E-86A6-713739464B27}">
      <dgm:prSet/>
      <dgm:spPr/>
      <dgm:t>
        <a:bodyPr/>
        <a:lstStyle/>
        <a:p>
          <a:endParaRPr lang="en-US"/>
        </a:p>
      </dgm:t>
    </dgm:pt>
    <dgm:pt modelId="{D63AA376-5753-4F01-AA2A-C8A85CAB7D26}" type="sibTrans" cxnId="{8028629D-9B11-495E-86A6-713739464B27}">
      <dgm:prSet/>
      <dgm:spPr/>
      <dgm:t>
        <a:bodyPr/>
        <a:lstStyle/>
        <a:p>
          <a:endParaRPr lang="en-US"/>
        </a:p>
      </dgm:t>
    </dgm:pt>
    <dgm:pt modelId="{A5C0BDED-1BAD-A34D-8233-38A41D5CA457}" type="pres">
      <dgm:prSet presAssocID="{F99A42CB-8C2C-4803-947D-0BF73D04667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54E7144-C9AB-5641-AA8D-F7755BFBAC48}" type="pres">
      <dgm:prSet presAssocID="{E103124C-DB38-4660-895E-20F67C5D76C1}" presName="hierRoot1" presStyleCnt="0"/>
      <dgm:spPr/>
    </dgm:pt>
    <dgm:pt modelId="{EEA10D19-8976-A640-89C2-BB21DC7E6C33}" type="pres">
      <dgm:prSet presAssocID="{E103124C-DB38-4660-895E-20F67C5D76C1}" presName="composite" presStyleCnt="0"/>
      <dgm:spPr/>
    </dgm:pt>
    <dgm:pt modelId="{04FFA492-E472-F241-8231-039B5563E881}" type="pres">
      <dgm:prSet presAssocID="{E103124C-DB38-4660-895E-20F67C5D76C1}" presName="background" presStyleLbl="node0" presStyleIdx="0" presStyleCnt="2"/>
      <dgm:spPr/>
    </dgm:pt>
    <dgm:pt modelId="{BC45CAC4-41F9-A642-9400-6916FE1C0CEF}" type="pres">
      <dgm:prSet presAssocID="{E103124C-DB38-4660-895E-20F67C5D76C1}" presName="text" presStyleLbl="fgAcc0" presStyleIdx="0" presStyleCnt="2">
        <dgm:presLayoutVars>
          <dgm:chPref val="3"/>
        </dgm:presLayoutVars>
      </dgm:prSet>
      <dgm:spPr/>
    </dgm:pt>
    <dgm:pt modelId="{6BC4CF50-C3AC-0F49-B9A2-DF7C22D55ED1}" type="pres">
      <dgm:prSet presAssocID="{E103124C-DB38-4660-895E-20F67C5D76C1}" presName="hierChild2" presStyleCnt="0"/>
      <dgm:spPr/>
    </dgm:pt>
    <dgm:pt modelId="{6AFFCFA5-6BB0-414B-9A98-5EF9EF14DBE2}" type="pres">
      <dgm:prSet presAssocID="{E255E20D-0152-4BBB-91A4-DF4B04432422}" presName="hierRoot1" presStyleCnt="0"/>
      <dgm:spPr/>
    </dgm:pt>
    <dgm:pt modelId="{A13905F7-BFA7-5349-BEFA-6A749C4E0ABF}" type="pres">
      <dgm:prSet presAssocID="{E255E20D-0152-4BBB-91A4-DF4B04432422}" presName="composite" presStyleCnt="0"/>
      <dgm:spPr/>
    </dgm:pt>
    <dgm:pt modelId="{96787884-C7A9-2848-B674-C3C603580893}" type="pres">
      <dgm:prSet presAssocID="{E255E20D-0152-4BBB-91A4-DF4B04432422}" presName="background" presStyleLbl="node0" presStyleIdx="1" presStyleCnt="2"/>
      <dgm:spPr/>
    </dgm:pt>
    <dgm:pt modelId="{E0799D35-4AC9-D845-9A29-4D560626751A}" type="pres">
      <dgm:prSet presAssocID="{E255E20D-0152-4BBB-91A4-DF4B04432422}" presName="text" presStyleLbl="fgAcc0" presStyleIdx="1" presStyleCnt="2">
        <dgm:presLayoutVars>
          <dgm:chPref val="3"/>
        </dgm:presLayoutVars>
      </dgm:prSet>
      <dgm:spPr/>
    </dgm:pt>
    <dgm:pt modelId="{083460C6-2873-9E45-AF06-A8CEEA18B6B1}" type="pres">
      <dgm:prSet presAssocID="{E255E20D-0152-4BBB-91A4-DF4B04432422}" presName="hierChild2" presStyleCnt="0"/>
      <dgm:spPr/>
    </dgm:pt>
  </dgm:ptLst>
  <dgm:cxnLst>
    <dgm:cxn modelId="{979BB124-B670-4649-A715-27FE371D6694}" type="presOf" srcId="{E103124C-DB38-4660-895E-20F67C5D76C1}" destId="{BC45CAC4-41F9-A642-9400-6916FE1C0CEF}" srcOrd="0" destOrd="0" presId="urn:microsoft.com/office/officeart/2005/8/layout/hierarchy1"/>
    <dgm:cxn modelId="{92AFA752-ADCB-B142-B8A4-4128088B24CB}" type="presOf" srcId="{E255E20D-0152-4BBB-91A4-DF4B04432422}" destId="{E0799D35-4AC9-D845-9A29-4D560626751A}" srcOrd="0" destOrd="0" presId="urn:microsoft.com/office/officeart/2005/8/layout/hierarchy1"/>
    <dgm:cxn modelId="{6379D77F-773E-FB45-96FB-70FB0D0C633A}" type="presOf" srcId="{F99A42CB-8C2C-4803-947D-0BF73D046676}" destId="{A5C0BDED-1BAD-A34D-8233-38A41D5CA457}" srcOrd="0" destOrd="0" presId="urn:microsoft.com/office/officeart/2005/8/layout/hierarchy1"/>
    <dgm:cxn modelId="{8028629D-9B11-495E-86A6-713739464B27}" srcId="{F99A42CB-8C2C-4803-947D-0BF73D046676}" destId="{E255E20D-0152-4BBB-91A4-DF4B04432422}" srcOrd="1" destOrd="0" parTransId="{ABF4CD67-EDE8-459A-88B2-3ABE5ACF4116}" sibTransId="{D63AA376-5753-4F01-AA2A-C8A85CAB7D26}"/>
    <dgm:cxn modelId="{CDA582D0-A830-4776-A01C-405FB537FBE0}" srcId="{F99A42CB-8C2C-4803-947D-0BF73D046676}" destId="{E103124C-DB38-4660-895E-20F67C5D76C1}" srcOrd="0" destOrd="0" parTransId="{DE2202A7-63FE-459F-B1D6-00D4BE241CA3}" sibTransId="{C5FFCD43-0B80-4046-846C-21FB807B9AFD}"/>
    <dgm:cxn modelId="{6C25240E-7E22-1944-B8F5-DB7ACD3D2A85}" type="presParOf" srcId="{A5C0BDED-1BAD-A34D-8233-38A41D5CA457}" destId="{754E7144-C9AB-5641-AA8D-F7755BFBAC48}" srcOrd="0" destOrd="0" presId="urn:microsoft.com/office/officeart/2005/8/layout/hierarchy1"/>
    <dgm:cxn modelId="{C91E2E7D-7977-354F-AC0D-D293ADFD2F62}" type="presParOf" srcId="{754E7144-C9AB-5641-AA8D-F7755BFBAC48}" destId="{EEA10D19-8976-A640-89C2-BB21DC7E6C33}" srcOrd="0" destOrd="0" presId="urn:microsoft.com/office/officeart/2005/8/layout/hierarchy1"/>
    <dgm:cxn modelId="{C23433A8-97E7-A24E-BBE0-027632E38C78}" type="presParOf" srcId="{EEA10D19-8976-A640-89C2-BB21DC7E6C33}" destId="{04FFA492-E472-F241-8231-039B5563E881}" srcOrd="0" destOrd="0" presId="urn:microsoft.com/office/officeart/2005/8/layout/hierarchy1"/>
    <dgm:cxn modelId="{84B76BC2-4CB0-A34B-808E-A43FAD7AD229}" type="presParOf" srcId="{EEA10D19-8976-A640-89C2-BB21DC7E6C33}" destId="{BC45CAC4-41F9-A642-9400-6916FE1C0CEF}" srcOrd="1" destOrd="0" presId="urn:microsoft.com/office/officeart/2005/8/layout/hierarchy1"/>
    <dgm:cxn modelId="{FD9B5885-709A-7E48-9A65-05FBF0A925EF}" type="presParOf" srcId="{754E7144-C9AB-5641-AA8D-F7755BFBAC48}" destId="{6BC4CF50-C3AC-0F49-B9A2-DF7C22D55ED1}" srcOrd="1" destOrd="0" presId="urn:microsoft.com/office/officeart/2005/8/layout/hierarchy1"/>
    <dgm:cxn modelId="{C17DA0FE-4E70-0B40-AB8D-4DBD12ACD6E1}" type="presParOf" srcId="{A5C0BDED-1BAD-A34D-8233-38A41D5CA457}" destId="{6AFFCFA5-6BB0-414B-9A98-5EF9EF14DBE2}" srcOrd="1" destOrd="0" presId="urn:microsoft.com/office/officeart/2005/8/layout/hierarchy1"/>
    <dgm:cxn modelId="{834222EB-CEC6-7D4C-B06E-105CB6D962D1}" type="presParOf" srcId="{6AFFCFA5-6BB0-414B-9A98-5EF9EF14DBE2}" destId="{A13905F7-BFA7-5349-BEFA-6A749C4E0ABF}" srcOrd="0" destOrd="0" presId="urn:microsoft.com/office/officeart/2005/8/layout/hierarchy1"/>
    <dgm:cxn modelId="{09EF5A78-D9D0-9043-A55D-66FCFF5F8218}" type="presParOf" srcId="{A13905F7-BFA7-5349-BEFA-6A749C4E0ABF}" destId="{96787884-C7A9-2848-B674-C3C603580893}" srcOrd="0" destOrd="0" presId="urn:microsoft.com/office/officeart/2005/8/layout/hierarchy1"/>
    <dgm:cxn modelId="{F8040082-BC7C-B042-8B54-293E66C2C381}" type="presParOf" srcId="{A13905F7-BFA7-5349-BEFA-6A749C4E0ABF}" destId="{E0799D35-4AC9-D845-9A29-4D560626751A}" srcOrd="1" destOrd="0" presId="urn:microsoft.com/office/officeart/2005/8/layout/hierarchy1"/>
    <dgm:cxn modelId="{785B3D10-2164-C84B-8A74-26CA7ACA8239}" type="presParOf" srcId="{6AFFCFA5-6BB0-414B-9A98-5EF9EF14DBE2}" destId="{083460C6-2873-9E45-AF06-A8CEEA18B6B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E5C7DB-CB65-4F35-9A36-0E92DF5859B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7BF3FFF8-F7DD-49BE-983A-3D48A83E4021}">
      <dgm:prSet/>
      <dgm:spPr/>
      <dgm:t>
        <a:bodyPr/>
        <a:lstStyle/>
        <a:p>
          <a:r>
            <a:rPr lang="en-US"/>
            <a:t>academia ή</a:t>
          </a:r>
          <a:r>
            <a:rPr lang="el-GR"/>
            <a:t> </a:t>
          </a:r>
          <a:r>
            <a:rPr lang="en-US"/>
            <a:t>researchgate</a:t>
          </a:r>
        </a:p>
      </dgm:t>
    </dgm:pt>
    <dgm:pt modelId="{C429B03C-EC07-4DA1-9B40-7E82C92FEB52}" type="parTrans" cxnId="{F7567BD9-FAC6-46DA-B152-B7C2B421CA15}">
      <dgm:prSet/>
      <dgm:spPr/>
      <dgm:t>
        <a:bodyPr/>
        <a:lstStyle/>
        <a:p>
          <a:endParaRPr lang="en-US"/>
        </a:p>
      </dgm:t>
    </dgm:pt>
    <dgm:pt modelId="{1B5DE701-BB5B-4277-A9E3-1AAC829A609B}" type="sibTrans" cxnId="{F7567BD9-FAC6-46DA-B152-B7C2B421CA15}">
      <dgm:prSet/>
      <dgm:spPr/>
      <dgm:t>
        <a:bodyPr/>
        <a:lstStyle/>
        <a:p>
          <a:endParaRPr lang="en-US"/>
        </a:p>
      </dgm:t>
    </dgm:pt>
    <dgm:pt modelId="{83354B11-E05B-4D75-A805-CA6F9E0BB21C}">
      <dgm:prSet/>
      <dgm:spPr/>
      <dgm:t>
        <a:bodyPr/>
        <a:lstStyle/>
        <a:p>
          <a:r>
            <a:rPr lang="en-US"/>
            <a:t>Google scholar</a:t>
          </a:r>
        </a:p>
      </dgm:t>
    </dgm:pt>
    <dgm:pt modelId="{F0697A07-0A8E-48FC-87D3-5CB779B1840A}" type="parTrans" cxnId="{F4D34256-C503-4EE3-A830-8C10D96AB74E}">
      <dgm:prSet/>
      <dgm:spPr/>
      <dgm:t>
        <a:bodyPr/>
        <a:lstStyle/>
        <a:p>
          <a:endParaRPr lang="en-US"/>
        </a:p>
      </dgm:t>
    </dgm:pt>
    <dgm:pt modelId="{E6D7A247-7B9B-4DB3-A44B-CAF0593F2205}" type="sibTrans" cxnId="{F4D34256-C503-4EE3-A830-8C10D96AB74E}">
      <dgm:prSet/>
      <dgm:spPr/>
      <dgm:t>
        <a:bodyPr/>
        <a:lstStyle/>
        <a:p>
          <a:endParaRPr lang="en-US"/>
        </a:p>
      </dgm:t>
    </dgm:pt>
    <dgm:pt modelId="{7FF77B02-7529-47A4-8E37-D28AB80DE59E}" type="pres">
      <dgm:prSet presAssocID="{17E5C7DB-CB65-4F35-9A36-0E92DF5859BA}" presName="root" presStyleCnt="0">
        <dgm:presLayoutVars>
          <dgm:dir/>
          <dgm:resizeHandles val="exact"/>
        </dgm:presLayoutVars>
      </dgm:prSet>
      <dgm:spPr/>
    </dgm:pt>
    <dgm:pt modelId="{A404E78F-9B75-46BF-967A-3B5C7173085F}" type="pres">
      <dgm:prSet presAssocID="{7BF3FFF8-F7DD-49BE-983A-3D48A83E4021}" presName="compNode" presStyleCnt="0"/>
      <dgm:spPr/>
    </dgm:pt>
    <dgm:pt modelId="{C89E0909-F930-470A-814D-7E56546977F3}" type="pres">
      <dgm:prSet presAssocID="{7BF3FFF8-F7DD-49BE-983A-3D48A83E402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tom"/>
        </a:ext>
      </dgm:extLst>
    </dgm:pt>
    <dgm:pt modelId="{ADD67479-D442-4E84-9FAD-06574991AA9C}" type="pres">
      <dgm:prSet presAssocID="{7BF3FFF8-F7DD-49BE-983A-3D48A83E4021}" presName="spaceRect" presStyleCnt="0"/>
      <dgm:spPr/>
    </dgm:pt>
    <dgm:pt modelId="{3C31B038-1469-4229-94B0-F06370CC756D}" type="pres">
      <dgm:prSet presAssocID="{7BF3FFF8-F7DD-49BE-983A-3D48A83E4021}" presName="textRect" presStyleLbl="revTx" presStyleIdx="0" presStyleCnt="2">
        <dgm:presLayoutVars>
          <dgm:chMax val="1"/>
          <dgm:chPref val="1"/>
        </dgm:presLayoutVars>
      </dgm:prSet>
      <dgm:spPr/>
    </dgm:pt>
    <dgm:pt modelId="{CE8952F2-6274-42EF-861A-80D4D56E4D5F}" type="pres">
      <dgm:prSet presAssocID="{1B5DE701-BB5B-4277-A9E3-1AAC829A609B}" presName="sibTrans" presStyleCnt="0"/>
      <dgm:spPr/>
    </dgm:pt>
    <dgm:pt modelId="{C1B685D0-A8BB-480E-8DDC-483B01BCE53B}" type="pres">
      <dgm:prSet presAssocID="{83354B11-E05B-4D75-A805-CA6F9E0BB21C}" presName="compNode" presStyleCnt="0"/>
      <dgm:spPr/>
    </dgm:pt>
    <dgm:pt modelId="{029FBC78-87BB-4E8A-A743-E3ABF7636EB8}" type="pres">
      <dgm:prSet presAssocID="{83354B11-E05B-4D75-A805-CA6F9E0BB21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Βιβλία"/>
        </a:ext>
      </dgm:extLst>
    </dgm:pt>
    <dgm:pt modelId="{3B82DA2B-5F86-45DA-89F4-10B029C9E184}" type="pres">
      <dgm:prSet presAssocID="{83354B11-E05B-4D75-A805-CA6F9E0BB21C}" presName="spaceRect" presStyleCnt="0"/>
      <dgm:spPr/>
    </dgm:pt>
    <dgm:pt modelId="{97B0A8D9-37FE-4162-AAAF-F3D774100A2F}" type="pres">
      <dgm:prSet presAssocID="{83354B11-E05B-4D75-A805-CA6F9E0BB21C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F4D34256-C503-4EE3-A830-8C10D96AB74E}" srcId="{17E5C7DB-CB65-4F35-9A36-0E92DF5859BA}" destId="{83354B11-E05B-4D75-A805-CA6F9E0BB21C}" srcOrd="1" destOrd="0" parTransId="{F0697A07-0A8E-48FC-87D3-5CB779B1840A}" sibTransId="{E6D7A247-7B9B-4DB3-A44B-CAF0593F2205}"/>
    <dgm:cxn modelId="{EA4957C1-3BD3-46BF-9D5E-3DDA5E4AAFDC}" type="presOf" srcId="{7BF3FFF8-F7DD-49BE-983A-3D48A83E4021}" destId="{3C31B038-1469-4229-94B0-F06370CC756D}" srcOrd="0" destOrd="0" presId="urn:microsoft.com/office/officeart/2018/2/layout/IconLabelList"/>
    <dgm:cxn modelId="{2B78A3D0-9FB6-4D8E-A6E3-C4FF346EF15E}" type="presOf" srcId="{17E5C7DB-CB65-4F35-9A36-0E92DF5859BA}" destId="{7FF77B02-7529-47A4-8E37-D28AB80DE59E}" srcOrd="0" destOrd="0" presId="urn:microsoft.com/office/officeart/2018/2/layout/IconLabelList"/>
    <dgm:cxn modelId="{F7567BD9-FAC6-46DA-B152-B7C2B421CA15}" srcId="{17E5C7DB-CB65-4F35-9A36-0E92DF5859BA}" destId="{7BF3FFF8-F7DD-49BE-983A-3D48A83E4021}" srcOrd="0" destOrd="0" parTransId="{C429B03C-EC07-4DA1-9B40-7E82C92FEB52}" sibTransId="{1B5DE701-BB5B-4277-A9E3-1AAC829A609B}"/>
    <dgm:cxn modelId="{21B139ED-06CE-466F-8E28-43405F67D851}" type="presOf" srcId="{83354B11-E05B-4D75-A805-CA6F9E0BB21C}" destId="{97B0A8D9-37FE-4162-AAAF-F3D774100A2F}" srcOrd="0" destOrd="0" presId="urn:microsoft.com/office/officeart/2018/2/layout/IconLabelList"/>
    <dgm:cxn modelId="{D995B819-3D2E-44C2-9B4C-8C8927D7BCBA}" type="presParOf" srcId="{7FF77B02-7529-47A4-8E37-D28AB80DE59E}" destId="{A404E78F-9B75-46BF-967A-3B5C7173085F}" srcOrd="0" destOrd="0" presId="urn:microsoft.com/office/officeart/2018/2/layout/IconLabelList"/>
    <dgm:cxn modelId="{9AABD6BA-7D15-47E7-8DC6-D5769EB43EA2}" type="presParOf" srcId="{A404E78F-9B75-46BF-967A-3B5C7173085F}" destId="{C89E0909-F930-470A-814D-7E56546977F3}" srcOrd="0" destOrd="0" presId="urn:microsoft.com/office/officeart/2018/2/layout/IconLabelList"/>
    <dgm:cxn modelId="{D7556455-4CF1-4857-A2A8-EED1DD1D7264}" type="presParOf" srcId="{A404E78F-9B75-46BF-967A-3B5C7173085F}" destId="{ADD67479-D442-4E84-9FAD-06574991AA9C}" srcOrd="1" destOrd="0" presId="urn:microsoft.com/office/officeart/2018/2/layout/IconLabelList"/>
    <dgm:cxn modelId="{7361780D-FDA3-4F4D-AB82-6A970EA528F3}" type="presParOf" srcId="{A404E78F-9B75-46BF-967A-3B5C7173085F}" destId="{3C31B038-1469-4229-94B0-F06370CC756D}" srcOrd="2" destOrd="0" presId="urn:microsoft.com/office/officeart/2018/2/layout/IconLabelList"/>
    <dgm:cxn modelId="{F1B6022B-8E1C-463B-B8FE-E07C756E64A3}" type="presParOf" srcId="{7FF77B02-7529-47A4-8E37-D28AB80DE59E}" destId="{CE8952F2-6274-42EF-861A-80D4D56E4D5F}" srcOrd="1" destOrd="0" presId="urn:microsoft.com/office/officeart/2018/2/layout/IconLabelList"/>
    <dgm:cxn modelId="{BBF22A07-879F-4D6A-9B08-900482A82745}" type="presParOf" srcId="{7FF77B02-7529-47A4-8E37-D28AB80DE59E}" destId="{C1B685D0-A8BB-480E-8DDC-483B01BCE53B}" srcOrd="2" destOrd="0" presId="urn:microsoft.com/office/officeart/2018/2/layout/IconLabelList"/>
    <dgm:cxn modelId="{8DEDDB5D-B4FD-4CDC-8613-07B6F53DBBC9}" type="presParOf" srcId="{C1B685D0-A8BB-480E-8DDC-483B01BCE53B}" destId="{029FBC78-87BB-4E8A-A743-E3ABF7636EB8}" srcOrd="0" destOrd="0" presId="urn:microsoft.com/office/officeart/2018/2/layout/IconLabelList"/>
    <dgm:cxn modelId="{217B45D5-BED7-45D3-832B-F25F2045E9CC}" type="presParOf" srcId="{C1B685D0-A8BB-480E-8DDC-483B01BCE53B}" destId="{3B82DA2B-5F86-45DA-89F4-10B029C9E184}" srcOrd="1" destOrd="0" presId="urn:microsoft.com/office/officeart/2018/2/layout/IconLabelList"/>
    <dgm:cxn modelId="{164A04A0-3724-4A76-96A4-0B37A7D3F74D}" type="presParOf" srcId="{C1B685D0-A8BB-480E-8DDC-483B01BCE53B}" destId="{97B0A8D9-37FE-4162-AAAF-F3D774100A2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EAE8DF-07C7-44DE-A2D2-254A792CEA9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3F8A741-6E2C-4684-825F-09FF53F3C0BE}">
      <dgm:prSet/>
      <dgm:spPr/>
      <dgm:t>
        <a:bodyPr/>
        <a:lstStyle/>
        <a:p>
          <a:r>
            <a:rPr lang="el-GR" b="0" i="0" baseline="0"/>
            <a:t>Φαινομενολογία</a:t>
          </a:r>
          <a:r>
            <a:rPr lang="en-US" b="0" i="0" baseline="0"/>
            <a:t> (Phenomenology)</a:t>
          </a:r>
          <a:endParaRPr lang="en-US"/>
        </a:p>
      </dgm:t>
    </dgm:pt>
    <dgm:pt modelId="{2C248DC8-5E16-4803-9673-25B3A5EC42D4}" type="parTrans" cxnId="{7BE7EE78-1FBC-494C-89F0-9109D4A671B0}">
      <dgm:prSet/>
      <dgm:spPr/>
      <dgm:t>
        <a:bodyPr/>
        <a:lstStyle/>
        <a:p>
          <a:endParaRPr lang="en-US"/>
        </a:p>
      </dgm:t>
    </dgm:pt>
    <dgm:pt modelId="{3B330EC9-45F3-43FB-A001-632867AD1628}" type="sibTrans" cxnId="{7BE7EE78-1FBC-494C-89F0-9109D4A671B0}">
      <dgm:prSet/>
      <dgm:spPr/>
      <dgm:t>
        <a:bodyPr/>
        <a:lstStyle/>
        <a:p>
          <a:endParaRPr lang="en-US"/>
        </a:p>
      </dgm:t>
    </dgm:pt>
    <dgm:pt modelId="{55A4C9E0-1D34-4314-B0FD-4D15A06E80DD}">
      <dgm:prSet/>
      <dgm:spPr/>
      <dgm:t>
        <a:bodyPr/>
        <a:lstStyle/>
        <a:p>
          <a:r>
            <a:rPr lang="el-GR" b="0" i="0" baseline="0"/>
            <a:t>Εθνογραφία</a:t>
          </a:r>
          <a:r>
            <a:rPr lang="en-US" b="0" i="0" baseline="0"/>
            <a:t> (Ethnography)</a:t>
          </a:r>
          <a:endParaRPr lang="en-US"/>
        </a:p>
      </dgm:t>
    </dgm:pt>
    <dgm:pt modelId="{38327A54-EDCB-474F-BDEB-E0F0AA993AB4}" type="parTrans" cxnId="{4C040E34-7F85-47C9-8E67-BE0192B11D20}">
      <dgm:prSet/>
      <dgm:spPr/>
      <dgm:t>
        <a:bodyPr/>
        <a:lstStyle/>
        <a:p>
          <a:endParaRPr lang="en-US"/>
        </a:p>
      </dgm:t>
    </dgm:pt>
    <dgm:pt modelId="{54505B10-2A29-41EA-8B1C-D92FD2D446DF}" type="sibTrans" cxnId="{4C040E34-7F85-47C9-8E67-BE0192B11D20}">
      <dgm:prSet/>
      <dgm:spPr/>
      <dgm:t>
        <a:bodyPr/>
        <a:lstStyle/>
        <a:p>
          <a:endParaRPr lang="en-US"/>
        </a:p>
      </dgm:t>
    </dgm:pt>
    <dgm:pt modelId="{E95FF2ED-DF6E-4FD8-A4AB-7D4E62347C8A}">
      <dgm:prSet/>
      <dgm:spPr/>
      <dgm:t>
        <a:bodyPr/>
        <a:lstStyle/>
        <a:p>
          <a:r>
            <a:rPr lang="el-GR" b="0" i="0" baseline="0"/>
            <a:t>Ανάλυση περίπτωσης</a:t>
          </a:r>
          <a:r>
            <a:rPr lang="en-US" b="0" i="0" baseline="0"/>
            <a:t> (case study)</a:t>
          </a:r>
          <a:endParaRPr lang="en-US"/>
        </a:p>
      </dgm:t>
    </dgm:pt>
    <dgm:pt modelId="{8D35E273-D5E1-4810-8BB7-C5811BF03FAA}" type="parTrans" cxnId="{0CED0C99-E640-4444-A247-94B237408D09}">
      <dgm:prSet/>
      <dgm:spPr/>
      <dgm:t>
        <a:bodyPr/>
        <a:lstStyle/>
        <a:p>
          <a:endParaRPr lang="en-US"/>
        </a:p>
      </dgm:t>
    </dgm:pt>
    <dgm:pt modelId="{3AB93F72-957C-4ECE-BB8D-A4414CC05524}" type="sibTrans" cxnId="{0CED0C99-E640-4444-A247-94B237408D09}">
      <dgm:prSet/>
      <dgm:spPr/>
      <dgm:t>
        <a:bodyPr/>
        <a:lstStyle/>
        <a:p>
          <a:endParaRPr lang="en-US"/>
        </a:p>
      </dgm:t>
    </dgm:pt>
    <dgm:pt modelId="{15330450-4670-472E-89BC-FAB2CB85C9C5}">
      <dgm:prSet/>
      <dgm:spPr/>
      <dgm:t>
        <a:bodyPr/>
        <a:lstStyle/>
        <a:p>
          <a:r>
            <a:rPr lang="el-GR" b="0" i="0" baseline="0"/>
            <a:t>Εμπειρικά θεμελιωμένη θεωρία (</a:t>
          </a:r>
          <a:r>
            <a:rPr lang="en-US" b="0" i="0" baseline="0"/>
            <a:t>Grounded Theory</a:t>
          </a:r>
          <a:r>
            <a:rPr lang="el-GR" b="0" i="0" baseline="0"/>
            <a:t>)</a:t>
          </a:r>
          <a:endParaRPr lang="en-US"/>
        </a:p>
      </dgm:t>
    </dgm:pt>
    <dgm:pt modelId="{3ADCF71B-B8B5-4EB3-9786-ACA23359B393}" type="parTrans" cxnId="{59CB5267-6FF1-4314-9570-D1161CB99DF6}">
      <dgm:prSet/>
      <dgm:spPr/>
      <dgm:t>
        <a:bodyPr/>
        <a:lstStyle/>
        <a:p>
          <a:endParaRPr lang="en-US"/>
        </a:p>
      </dgm:t>
    </dgm:pt>
    <dgm:pt modelId="{6DAABBB0-3C78-4EC6-B823-33EEFFABB8D3}" type="sibTrans" cxnId="{59CB5267-6FF1-4314-9570-D1161CB99DF6}">
      <dgm:prSet/>
      <dgm:spPr/>
      <dgm:t>
        <a:bodyPr/>
        <a:lstStyle/>
        <a:p>
          <a:endParaRPr lang="en-US"/>
        </a:p>
      </dgm:t>
    </dgm:pt>
    <dgm:pt modelId="{2B9E4A73-F63E-BE42-AEA3-916AD03820AA}" type="pres">
      <dgm:prSet presAssocID="{62EAE8DF-07C7-44DE-A2D2-254A792CEA9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D7C01A-24A1-6544-90B3-6A281F638E72}" type="pres">
      <dgm:prSet presAssocID="{83F8A741-6E2C-4684-825F-09FF53F3C0BE}" presName="hierRoot1" presStyleCnt="0"/>
      <dgm:spPr/>
    </dgm:pt>
    <dgm:pt modelId="{6AA8B4D9-F803-6A4E-A561-6E505D3A8D4F}" type="pres">
      <dgm:prSet presAssocID="{83F8A741-6E2C-4684-825F-09FF53F3C0BE}" presName="composite" presStyleCnt="0"/>
      <dgm:spPr/>
    </dgm:pt>
    <dgm:pt modelId="{69061EA2-96A7-2543-A69E-3A15DD13E583}" type="pres">
      <dgm:prSet presAssocID="{83F8A741-6E2C-4684-825F-09FF53F3C0BE}" presName="background" presStyleLbl="node0" presStyleIdx="0" presStyleCnt="4"/>
      <dgm:spPr/>
    </dgm:pt>
    <dgm:pt modelId="{699863B4-23A8-5544-8F14-2867B3853A41}" type="pres">
      <dgm:prSet presAssocID="{83F8A741-6E2C-4684-825F-09FF53F3C0BE}" presName="text" presStyleLbl="fgAcc0" presStyleIdx="0" presStyleCnt="4">
        <dgm:presLayoutVars>
          <dgm:chPref val="3"/>
        </dgm:presLayoutVars>
      </dgm:prSet>
      <dgm:spPr/>
    </dgm:pt>
    <dgm:pt modelId="{BC631BFE-6658-B642-8519-F71779AD5553}" type="pres">
      <dgm:prSet presAssocID="{83F8A741-6E2C-4684-825F-09FF53F3C0BE}" presName="hierChild2" presStyleCnt="0"/>
      <dgm:spPr/>
    </dgm:pt>
    <dgm:pt modelId="{6982716D-0FB6-244D-A26B-C76688886CA5}" type="pres">
      <dgm:prSet presAssocID="{55A4C9E0-1D34-4314-B0FD-4D15A06E80DD}" presName="hierRoot1" presStyleCnt="0"/>
      <dgm:spPr/>
    </dgm:pt>
    <dgm:pt modelId="{78F31D1E-7A6B-DA4D-B660-D41EBAC09272}" type="pres">
      <dgm:prSet presAssocID="{55A4C9E0-1D34-4314-B0FD-4D15A06E80DD}" presName="composite" presStyleCnt="0"/>
      <dgm:spPr/>
    </dgm:pt>
    <dgm:pt modelId="{EF86D806-C851-9642-90A2-0E9428615608}" type="pres">
      <dgm:prSet presAssocID="{55A4C9E0-1D34-4314-B0FD-4D15A06E80DD}" presName="background" presStyleLbl="node0" presStyleIdx="1" presStyleCnt="4"/>
      <dgm:spPr/>
    </dgm:pt>
    <dgm:pt modelId="{30631038-F2A5-E74F-9657-0CD352360724}" type="pres">
      <dgm:prSet presAssocID="{55A4C9E0-1D34-4314-B0FD-4D15A06E80DD}" presName="text" presStyleLbl="fgAcc0" presStyleIdx="1" presStyleCnt="4">
        <dgm:presLayoutVars>
          <dgm:chPref val="3"/>
        </dgm:presLayoutVars>
      </dgm:prSet>
      <dgm:spPr/>
    </dgm:pt>
    <dgm:pt modelId="{D79338F6-CE58-FA44-91FA-5C2D0ADE61D3}" type="pres">
      <dgm:prSet presAssocID="{55A4C9E0-1D34-4314-B0FD-4D15A06E80DD}" presName="hierChild2" presStyleCnt="0"/>
      <dgm:spPr/>
    </dgm:pt>
    <dgm:pt modelId="{CD1DD194-91EA-0942-8C75-7267A22DC2A1}" type="pres">
      <dgm:prSet presAssocID="{E95FF2ED-DF6E-4FD8-A4AB-7D4E62347C8A}" presName="hierRoot1" presStyleCnt="0"/>
      <dgm:spPr/>
    </dgm:pt>
    <dgm:pt modelId="{4F4FE96C-AEC4-5245-80D2-597D8B2155E0}" type="pres">
      <dgm:prSet presAssocID="{E95FF2ED-DF6E-4FD8-A4AB-7D4E62347C8A}" presName="composite" presStyleCnt="0"/>
      <dgm:spPr/>
    </dgm:pt>
    <dgm:pt modelId="{6C2A0ADF-6A1C-3141-99D6-AA08B887D6B2}" type="pres">
      <dgm:prSet presAssocID="{E95FF2ED-DF6E-4FD8-A4AB-7D4E62347C8A}" presName="background" presStyleLbl="node0" presStyleIdx="2" presStyleCnt="4"/>
      <dgm:spPr/>
    </dgm:pt>
    <dgm:pt modelId="{8EF03637-B54A-7344-A7C3-31823A1BE0C4}" type="pres">
      <dgm:prSet presAssocID="{E95FF2ED-DF6E-4FD8-A4AB-7D4E62347C8A}" presName="text" presStyleLbl="fgAcc0" presStyleIdx="2" presStyleCnt="4">
        <dgm:presLayoutVars>
          <dgm:chPref val="3"/>
        </dgm:presLayoutVars>
      </dgm:prSet>
      <dgm:spPr/>
    </dgm:pt>
    <dgm:pt modelId="{6126B243-8AE9-6A42-B52F-7224EDF86003}" type="pres">
      <dgm:prSet presAssocID="{E95FF2ED-DF6E-4FD8-A4AB-7D4E62347C8A}" presName="hierChild2" presStyleCnt="0"/>
      <dgm:spPr/>
    </dgm:pt>
    <dgm:pt modelId="{5366AD38-CA55-464B-9C70-16CF5DEEF391}" type="pres">
      <dgm:prSet presAssocID="{15330450-4670-472E-89BC-FAB2CB85C9C5}" presName="hierRoot1" presStyleCnt="0"/>
      <dgm:spPr/>
    </dgm:pt>
    <dgm:pt modelId="{999A6DAD-2039-E94B-9185-7423AB94C0E4}" type="pres">
      <dgm:prSet presAssocID="{15330450-4670-472E-89BC-FAB2CB85C9C5}" presName="composite" presStyleCnt="0"/>
      <dgm:spPr/>
    </dgm:pt>
    <dgm:pt modelId="{6A468A59-5230-A346-87EE-B0D93F3ACAC7}" type="pres">
      <dgm:prSet presAssocID="{15330450-4670-472E-89BC-FAB2CB85C9C5}" presName="background" presStyleLbl="node0" presStyleIdx="3" presStyleCnt="4"/>
      <dgm:spPr/>
    </dgm:pt>
    <dgm:pt modelId="{2B58AAF8-BECB-D946-B613-6F7B4CAB981F}" type="pres">
      <dgm:prSet presAssocID="{15330450-4670-472E-89BC-FAB2CB85C9C5}" presName="text" presStyleLbl="fgAcc0" presStyleIdx="3" presStyleCnt="4">
        <dgm:presLayoutVars>
          <dgm:chPref val="3"/>
        </dgm:presLayoutVars>
      </dgm:prSet>
      <dgm:spPr/>
    </dgm:pt>
    <dgm:pt modelId="{55D76F4B-16FC-4A47-A387-8F39CA9E3CA6}" type="pres">
      <dgm:prSet presAssocID="{15330450-4670-472E-89BC-FAB2CB85C9C5}" presName="hierChild2" presStyleCnt="0"/>
      <dgm:spPr/>
    </dgm:pt>
  </dgm:ptLst>
  <dgm:cxnLst>
    <dgm:cxn modelId="{D8A12229-920E-2D46-AE8C-27A1F4D65B18}" type="presOf" srcId="{83F8A741-6E2C-4684-825F-09FF53F3C0BE}" destId="{699863B4-23A8-5544-8F14-2867B3853A41}" srcOrd="0" destOrd="0" presId="urn:microsoft.com/office/officeart/2005/8/layout/hierarchy1"/>
    <dgm:cxn modelId="{4C040E34-7F85-47C9-8E67-BE0192B11D20}" srcId="{62EAE8DF-07C7-44DE-A2D2-254A792CEA98}" destId="{55A4C9E0-1D34-4314-B0FD-4D15A06E80DD}" srcOrd="1" destOrd="0" parTransId="{38327A54-EDCB-474F-BDEB-E0F0AA993AB4}" sibTransId="{54505B10-2A29-41EA-8B1C-D92FD2D446DF}"/>
    <dgm:cxn modelId="{59CB5267-6FF1-4314-9570-D1161CB99DF6}" srcId="{62EAE8DF-07C7-44DE-A2D2-254A792CEA98}" destId="{15330450-4670-472E-89BC-FAB2CB85C9C5}" srcOrd="3" destOrd="0" parTransId="{3ADCF71B-B8B5-4EB3-9786-ACA23359B393}" sibTransId="{6DAABBB0-3C78-4EC6-B823-33EEFFABB8D3}"/>
    <dgm:cxn modelId="{7BE7EE78-1FBC-494C-89F0-9109D4A671B0}" srcId="{62EAE8DF-07C7-44DE-A2D2-254A792CEA98}" destId="{83F8A741-6E2C-4684-825F-09FF53F3C0BE}" srcOrd="0" destOrd="0" parTransId="{2C248DC8-5E16-4803-9673-25B3A5EC42D4}" sibTransId="{3B330EC9-45F3-43FB-A001-632867AD1628}"/>
    <dgm:cxn modelId="{71E16C86-4B17-0C4A-9164-A6BCD19C8821}" type="presOf" srcId="{62EAE8DF-07C7-44DE-A2D2-254A792CEA98}" destId="{2B9E4A73-F63E-BE42-AEA3-916AD03820AA}" srcOrd="0" destOrd="0" presId="urn:microsoft.com/office/officeart/2005/8/layout/hierarchy1"/>
    <dgm:cxn modelId="{0CED0C99-E640-4444-A247-94B237408D09}" srcId="{62EAE8DF-07C7-44DE-A2D2-254A792CEA98}" destId="{E95FF2ED-DF6E-4FD8-A4AB-7D4E62347C8A}" srcOrd="2" destOrd="0" parTransId="{8D35E273-D5E1-4810-8BB7-C5811BF03FAA}" sibTransId="{3AB93F72-957C-4ECE-BB8D-A4414CC05524}"/>
    <dgm:cxn modelId="{6E2C68BB-477F-3541-AFC4-3D62FBC925C4}" type="presOf" srcId="{15330450-4670-472E-89BC-FAB2CB85C9C5}" destId="{2B58AAF8-BECB-D946-B613-6F7B4CAB981F}" srcOrd="0" destOrd="0" presId="urn:microsoft.com/office/officeart/2005/8/layout/hierarchy1"/>
    <dgm:cxn modelId="{C38FC7D5-2F88-B341-AC0D-7C2B3E02DE16}" type="presOf" srcId="{E95FF2ED-DF6E-4FD8-A4AB-7D4E62347C8A}" destId="{8EF03637-B54A-7344-A7C3-31823A1BE0C4}" srcOrd="0" destOrd="0" presId="urn:microsoft.com/office/officeart/2005/8/layout/hierarchy1"/>
    <dgm:cxn modelId="{3DAB55E4-3C69-034A-94A8-E0D5A7F7C716}" type="presOf" srcId="{55A4C9E0-1D34-4314-B0FD-4D15A06E80DD}" destId="{30631038-F2A5-E74F-9657-0CD352360724}" srcOrd="0" destOrd="0" presId="urn:microsoft.com/office/officeart/2005/8/layout/hierarchy1"/>
    <dgm:cxn modelId="{4AD75096-4F97-2242-A298-30A949C60856}" type="presParOf" srcId="{2B9E4A73-F63E-BE42-AEA3-916AD03820AA}" destId="{FAD7C01A-24A1-6544-90B3-6A281F638E72}" srcOrd="0" destOrd="0" presId="urn:microsoft.com/office/officeart/2005/8/layout/hierarchy1"/>
    <dgm:cxn modelId="{E453056D-604B-B944-9C0F-688ABC1CF2D0}" type="presParOf" srcId="{FAD7C01A-24A1-6544-90B3-6A281F638E72}" destId="{6AA8B4D9-F803-6A4E-A561-6E505D3A8D4F}" srcOrd="0" destOrd="0" presId="urn:microsoft.com/office/officeart/2005/8/layout/hierarchy1"/>
    <dgm:cxn modelId="{D3209B90-2E78-D441-8E22-E83E853831F0}" type="presParOf" srcId="{6AA8B4D9-F803-6A4E-A561-6E505D3A8D4F}" destId="{69061EA2-96A7-2543-A69E-3A15DD13E583}" srcOrd="0" destOrd="0" presId="urn:microsoft.com/office/officeart/2005/8/layout/hierarchy1"/>
    <dgm:cxn modelId="{A5717748-7402-8E4E-879B-A1CB3BD686D8}" type="presParOf" srcId="{6AA8B4D9-F803-6A4E-A561-6E505D3A8D4F}" destId="{699863B4-23A8-5544-8F14-2867B3853A41}" srcOrd="1" destOrd="0" presId="urn:microsoft.com/office/officeart/2005/8/layout/hierarchy1"/>
    <dgm:cxn modelId="{78289A33-6B35-BE4A-930D-5BA4D9FE9C60}" type="presParOf" srcId="{FAD7C01A-24A1-6544-90B3-6A281F638E72}" destId="{BC631BFE-6658-B642-8519-F71779AD5553}" srcOrd="1" destOrd="0" presId="urn:microsoft.com/office/officeart/2005/8/layout/hierarchy1"/>
    <dgm:cxn modelId="{DE8E4992-0351-A845-B917-3758418826E1}" type="presParOf" srcId="{2B9E4A73-F63E-BE42-AEA3-916AD03820AA}" destId="{6982716D-0FB6-244D-A26B-C76688886CA5}" srcOrd="1" destOrd="0" presId="urn:microsoft.com/office/officeart/2005/8/layout/hierarchy1"/>
    <dgm:cxn modelId="{0239BBF2-2221-C04F-855A-A70DA0700079}" type="presParOf" srcId="{6982716D-0FB6-244D-A26B-C76688886CA5}" destId="{78F31D1E-7A6B-DA4D-B660-D41EBAC09272}" srcOrd="0" destOrd="0" presId="urn:microsoft.com/office/officeart/2005/8/layout/hierarchy1"/>
    <dgm:cxn modelId="{698D7608-D622-1242-B202-C7F1BF0CCA7C}" type="presParOf" srcId="{78F31D1E-7A6B-DA4D-B660-D41EBAC09272}" destId="{EF86D806-C851-9642-90A2-0E9428615608}" srcOrd="0" destOrd="0" presId="urn:microsoft.com/office/officeart/2005/8/layout/hierarchy1"/>
    <dgm:cxn modelId="{0E91B20E-EDF5-8A46-866D-484BB688357C}" type="presParOf" srcId="{78F31D1E-7A6B-DA4D-B660-D41EBAC09272}" destId="{30631038-F2A5-E74F-9657-0CD352360724}" srcOrd="1" destOrd="0" presId="urn:microsoft.com/office/officeart/2005/8/layout/hierarchy1"/>
    <dgm:cxn modelId="{58568D5F-55D6-0F4A-96CC-AAABC1E73ABB}" type="presParOf" srcId="{6982716D-0FB6-244D-A26B-C76688886CA5}" destId="{D79338F6-CE58-FA44-91FA-5C2D0ADE61D3}" srcOrd="1" destOrd="0" presId="urn:microsoft.com/office/officeart/2005/8/layout/hierarchy1"/>
    <dgm:cxn modelId="{6ECD6431-CE30-8447-9033-19C0AB6745C1}" type="presParOf" srcId="{2B9E4A73-F63E-BE42-AEA3-916AD03820AA}" destId="{CD1DD194-91EA-0942-8C75-7267A22DC2A1}" srcOrd="2" destOrd="0" presId="urn:microsoft.com/office/officeart/2005/8/layout/hierarchy1"/>
    <dgm:cxn modelId="{B8D759CB-265F-934A-95C8-89617C098247}" type="presParOf" srcId="{CD1DD194-91EA-0942-8C75-7267A22DC2A1}" destId="{4F4FE96C-AEC4-5245-80D2-597D8B2155E0}" srcOrd="0" destOrd="0" presId="urn:microsoft.com/office/officeart/2005/8/layout/hierarchy1"/>
    <dgm:cxn modelId="{0A8D60FB-1484-A24B-B49A-B9A3089187F3}" type="presParOf" srcId="{4F4FE96C-AEC4-5245-80D2-597D8B2155E0}" destId="{6C2A0ADF-6A1C-3141-99D6-AA08B887D6B2}" srcOrd="0" destOrd="0" presId="urn:microsoft.com/office/officeart/2005/8/layout/hierarchy1"/>
    <dgm:cxn modelId="{46A49C51-D61A-8943-84C2-2D11F638DFD4}" type="presParOf" srcId="{4F4FE96C-AEC4-5245-80D2-597D8B2155E0}" destId="{8EF03637-B54A-7344-A7C3-31823A1BE0C4}" srcOrd="1" destOrd="0" presId="urn:microsoft.com/office/officeart/2005/8/layout/hierarchy1"/>
    <dgm:cxn modelId="{4BD2096A-0444-3148-A5EE-A0CA417900D2}" type="presParOf" srcId="{CD1DD194-91EA-0942-8C75-7267A22DC2A1}" destId="{6126B243-8AE9-6A42-B52F-7224EDF86003}" srcOrd="1" destOrd="0" presId="urn:microsoft.com/office/officeart/2005/8/layout/hierarchy1"/>
    <dgm:cxn modelId="{584DE1F3-D27D-6E49-9A98-1689DBC76367}" type="presParOf" srcId="{2B9E4A73-F63E-BE42-AEA3-916AD03820AA}" destId="{5366AD38-CA55-464B-9C70-16CF5DEEF391}" srcOrd="3" destOrd="0" presId="urn:microsoft.com/office/officeart/2005/8/layout/hierarchy1"/>
    <dgm:cxn modelId="{92A2DC32-4901-6D4F-AD60-8FF8A247E184}" type="presParOf" srcId="{5366AD38-CA55-464B-9C70-16CF5DEEF391}" destId="{999A6DAD-2039-E94B-9185-7423AB94C0E4}" srcOrd="0" destOrd="0" presId="urn:microsoft.com/office/officeart/2005/8/layout/hierarchy1"/>
    <dgm:cxn modelId="{D21BC4EF-4BF1-3E4F-BA5C-FCFE436484CD}" type="presParOf" srcId="{999A6DAD-2039-E94B-9185-7423AB94C0E4}" destId="{6A468A59-5230-A346-87EE-B0D93F3ACAC7}" srcOrd="0" destOrd="0" presId="urn:microsoft.com/office/officeart/2005/8/layout/hierarchy1"/>
    <dgm:cxn modelId="{C737631B-EC2B-0C41-BBA8-8E5E72F7175B}" type="presParOf" srcId="{999A6DAD-2039-E94B-9185-7423AB94C0E4}" destId="{2B58AAF8-BECB-D946-B613-6F7B4CAB981F}" srcOrd="1" destOrd="0" presId="urn:microsoft.com/office/officeart/2005/8/layout/hierarchy1"/>
    <dgm:cxn modelId="{8413CB9B-A2C4-384E-8511-3081653DDD2C}" type="presParOf" srcId="{5366AD38-CA55-464B-9C70-16CF5DEEF391}" destId="{55D76F4B-16FC-4A47-A387-8F39CA9E3C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536D89-1886-46D6-A6E2-413375852D48}" type="doc">
      <dgm:prSet loTypeId="urn:microsoft.com/office/officeart/2005/8/layout/hierarchy1" loCatId="hierarchy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45EFA8D-426F-4CE0-953E-780E5AEB22C8}">
      <dgm:prSet/>
      <dgm:spPr/>
      <dgm:t>
        <a:bodyPr/>
        <a:lstStyle/>
        <a:p>
          <a:r>
            <a:rPr lang="el-GR" b="0" i="0" baseline="0"/>
            <a:t>Αρκετοί ερευνητές είναι υπόδουλοι της ερευνητικής μεθόδου που γνωρίζουν να χρησιμοποιούν</a:t>
          </a:r>
          <a:endParaRPr lang="en-US"/>
        </a:p>
      </dgm:t>
    </dgm:pt>
    <dgm:pt modelId="{DC59A760-DA35-4239-AA7F-033CFDEBCA83}" type="parTrans" cxnId="{5FAB16A8-9BCA-4B4F-8ED8-30FFC64D4170}">
      <dgm:prSet/>
      <dgm:spPr/>
      <dgm:t>
        <a:bodyPr/>
        <a:lstStyle/>
        <a:p>
          <a:endParaRPr lang="en-US"/>
        </a:p>
      </dgm:t>
    </dgm:pt>
    <dgm:pt modelId="{3BD62D57-5B51-4ADB-BF17-B555A7B7BB07}" type="sibTrans" cxnId="{5FAB16A8-9BCA-4B4F-8ED8-30FFC64D4170}">
      <dgm:prSet/>
      <dgm:spPr/>
      <dgm:t>
        <a:bodyPr/>
        <a:lstStyle/>
        <a:p>
          <a:endParaRPr lang="en-US"/>
        </a:p>
      </dgm:t>
    </dgm:pt>
    <dgm:pt modelId="{7C843B45-1F88-44AE-91C8-A8F0C9DE5D01}">
      <dgm:prSet/>
      <dgm:spPr/>
      <dgm:t>
        <a:bodyPr/>
        <a:lstStyle/>
        <a:p>
          <a:r>
            <a:rPr lang="el-GR" b="0" i="0" baseline="0"/>
            <a:t>Η απόφαση για το ποια από τις δύο προσεγγίσεις (ή συνδυασμός τους) θα χρησιμοποιηθεί για την επίλυση συγκεκριμένου ερωτήματος θα πρέπει να γίνεται στη βάση</a:t>
          </a:r>
          <a:endParaRPr lang="en-US"/>
        </a:p>
      </dgm:t>
    </dgm:pt>
    <dgm:pt modelId="{041C7278-1571-411C-8708-6B98977D27AD}" type="parTrans" cxnId="{2182C2BF-972F-4209-BFD6-F3A8FBC36ABA}">
      <dgm:prSet/>
      <dgm:spPr/>
      <dgm:t>
        <a:bodyPr/>
        <a:lstStyle/>
        <a:p>
          <a:endParaRPr lang="en-US"/>
        </a:p>
      </dgm:t>
    </dgm:pt>
    <dgm:pt modelId="{33E53699-2BBF-4120-8D02-5C0B66FC54F4}" type="sibTrans" cxnId="{2182C2BF-972F-4209-BFD6-F3A8FBC36ABA}">
      <dgm:prSet/>
      <dgm:spPr/>
      <dgm:t>
        <a:bodyPr/>
        <a:lstStyle/>
        <a:p>
          <a:endParaRPr lang="en-US"/>
        </a:p>
      </dgm:t>
    </dgm:pt>
    <dgm:pt modelId="{BBA42A8F-5DFE-49F6-B2C7-4177C801F184}">
      <dgm:prSet/>
      <dgm:spPr/>
      <dgm:t>
        <a:bodyPr/>
        <a:lstStyle/>
        <a:p>
          <a:r>
            <a:rPr lang="el-GR" b="0" i="0" baseline="0"/>
            <a:t>Ποια προσέγγιση είναι περισσότερο πιθανόν να απαντήσει το ερώτημα πιο αποτελεσματικά και ικανοποιητικά</a:t>
          </a:r>
          <a:endParaRPr lang="en-US"/>
        </a:p>
      </dgm:t>
    </dgm:pt>
    <dgm:pt modelId="{46104872-D0E5-426F-B57F-DDE03AA70035}" type="parTrans" cxnId="{C543B424-E7B0-46C9-A292-AD662A37AB34}">
      <dgm:prSet/>
      <dgm:spPr/>
      <dgm:t>
        <a:bodyPr/>
        <a:lstStyle/>
        <a:p>
          <a:endParaRPr lang="en-US"/>
        </a:p>
      </dgm:t>
    </dgm:pt>
    <dgm:pt modelId="{79FCC036-D41B-4674-88F9-ABD6BF466E2A}" type="sibTrans" cxnId="{C543B424-E7B0-46C9-A292-AD662A37AB34}">
      <dgm:prSet/>
      <dgm:spPr/>
      <dgm:t>
        <a:bodyPr/>
        <a:lstStyle/>
        <a:p>
          <a:endParaRPr lang="en-US"/>
        </a:p>
      </dgm:t>
    </dgm:pt>
    <dgm:pt modelId="{62DD384E-9FD1-1E4E-9D9C-2E1BC1A07B29}" type="pres">
      <dgm:prSet presAssocID="{40536D89-1886-46D6-A6E2-413375852D4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4E227F3-3C33-DD47-A8FE-9264164822F0}" type="pres">
      <dgm:prSet presAssocID="{B45EFA8D-426F-4CE0-953E-780E5AEB22C8}" presName="hierRoot1" presStyleCnt="0"/>
      <dgm:spPr/>
    </dgm:pt>
    <dgm:pt modelId="{C992CA92-FAD2-E040-B620-FA8675C46CD6}" type="pres">
      <dgm:prSet presAssocID="{B45EFA8D-426F-4CE0-953E-780E5AEB22C8}" presName="composite" presStyleCnt="0"/>
      <dgm:spPr/>
    </dgm:pt>
    <dgm:pt modelId="{F6C7E8E9-2B47-DB4B-B551-43C112575341}" type="pres">
      <dgm:prSet presAssocID="{B45EFA8D-426F-4CE0-953E-780E5AEB22C8}" presName="background" presStyleLbl="node0" presStyleIdx="0" presStyleCnt="3"/>
      <dgm:spPr/>
    </dgm:pt>
    <dgm:pt modelId="{87ECC634-8E79-0E45-AFD2-2B56B34BBEB2}" type="pres">
      <dgm:prSet presAssocID="{B45EFA8D-426F-4CE0-953E-780E5AEB22C8}" presName="text" presStyleLbl="fgAcc0" presStyleIdx="0" presStyleCnt="3">
        <dgm:presLayoutVars>
          <dgm:chPref val="3"/>
        </dgm:presLayoutVars>
      </dgm:prSet>
      <dgm:spPr/>
    </dgm:pt>
    <dgm:pt modelId="{45064C70-30D0-A044-A6D4-6ABDE05FB3B5}" type="pres">
      <dgm:prSet presAssocID="{B45EFA8D-426F-4CE0-953E-780E5AEB22C8}" presName="hierChild2" presStyleCnt="0"/>
      <dgm:spPr/>
    </dgm:pt>
    <dgm:pt modelId="{AD84E451-FB34-FC41-A9EC-0CF207F8D285}" type="pres">
      <dgm:prSet presAssocID="{7C843B45-1F88-44AE-91C8-A8F0C9DE5D01}" presName="hierRoot1" presStyleCnt="0"/>
      <dgm:spPr/>
    </dgm:pt>
    <dgm:pt modelId="{B652F946-7897-254C-A1A4-69244B88EE8D}" type="pres">
      <dgm:prSet presAssocID="{7C843B45-1F88-44AE-91C8-A8F0C9DE5D01}" presName="composite" presStyleCnt="0"/>
      <dgm:spPr/>
    </dgm:pt>
    <dgm:pt modelId="{41DC5585-2017-3443-9415-9E600B54D721}" type="pres">
      <dgm:prSet presAssocID="{7C843B45-1F88-44AE-91C8-A8F0C9DE5D01}" presName="background" presStyleLbl="node0" presStyleIdx="1" presStyleCnt="3"/>
      <dgm:spPr/>
    </dgm:pt>
    <dgm:pt modelId="{2695D164-11CA-C440-9234-38188C1F351A}" type="pres">
      <dgm:prSet presAssocID="{7C843B45-1F88-44AE-91C8-A8F0C9DE5D01}" presName="text" presStyleLbl="fgAcc0" presStyleIdx="1" presStyleCnt="3">
        <dgm:presLayoutVars>
          <dgm:chPref val="3"/>
        </dgm:presLayoutVars>
      </dgm:prSet>
      <dgm:spPr/>
    </dgm:pt>
    <dgm:pt modelId="{03AF1527-53B8-3042-8629-C98519AFB2AF}" type="pres">
      <dgm:prSet presAssocID="{7C843B45-1F88-44AE-91C8-A8F0C9DE5D01}" presName="hierChild2" presStyleCnt="0"/>
      <dgm:spPr/>
    </dgm:pt>
    <dgm:pt modelId="{AE4B5F57-682A-2F4B-9D7F-AB7D60298AE0}" type="pres">
      <dgm:prSet presAssocID="{BBA42A8F-5DFE-49F6-B2C7-4177C801F184}" presName="hierRoot1" presStyleCnt="0"/>
      <dgm:spPr/>
    </dgm:pt>
    <dgm:pt modelId="{9F9C95A7-7F4D-3B4A-BF69-2788B5A8C27B}" type="pres">
      <dgm:prSet presAssocID="{BBA42A8F-5DFE-49F6-B2C7-4177C801F184}" presName="composite" presStyleCnt="0"/>
      <dgm:spPr/>
    </dgm:pt>
    <dgm:pt modelId="{9FAA1F9F-BA4C-CA40-AF63-63D4F6BF442D}" type="pres">
      <dgm:prSet presAssocID="{BBA42A8F-5DFE-49F6-B2C7-4177C801F184}" presName="background" presStyleLbl="node0" presStyleIdx="2" presStyleCnt="3"/>
      <dgm:spPr/>
    </dgm:pt>
    <dgm:pt modelId="{F1DDE86A-65B3-6F47-981E-8088382817F5}" type="pres">
      <dgm:prSet presAssocID="{BBA42A8F-5DFE-49F6-B2C7-4177C801F184}" presName="text" presStyleLbl="fgAcc0" presStyleIdx="2" presStyleCnt="3">
        <dgm:presLayoutVars>
          <dgm:chPref val="3"/>
        </dgm:presLayoutVars>
      </dgm:prSet>
      <dgm:spPr/>
    </dgm:pt>
    <dgm:pt modelId="{3FAC3E41-9DD4-EE48-BA72-AF71BD991808}" type="pres">
      <dgm:prSet presAssocID="{BBA42A8F-5DFE-49F6-B2C7-4177C801F184}" presName="hierChild2" presStyleCnt="0"/>
      <dgm:spPr/>
    </dgm:pt>
  </dgm:ptLst>
  <dgm:cxnLst>
    <dgm:cxn modelId="{06D69F06-1375-FA4C-ACF6-76B18298D1E7}" type="presOf" srcId="{7C843B45-1F88-44AE-91C8-A8F0C9DE5D01}" destId="{2695D164-11CA-C440-9234-38188C1F351A}" srcOrd="0" destOrd="0" presId="urn:microsoft.com/office/officeart/2005/8/layout/hierarchy1"/>
    <dgm:cxn modelId="{C270F620-AB69-7845-8A62-0966DFD3396F}" type="presOf" srcId="{BBA42A8F-5DFE-49F6-B2C7-4177C801F184}" destId="{F1DDE86A-65B3-6F47-981E-8088382817F5}" srcOrd="0" destOrd="0" presId="urn:microsoft.com/office/officeart/2005/8/layout/hierarchy1"/>
    <dgm:cxn modelId="{C543B424-E7B0-46C9-A292-AD662A37AB34}" srcId="{40536D89-1886-46D6-A6E2-413375852D48}" destId="{BBA42A8F-5DFE-49F6-B2C7-4177C801F184}" srcOrd="2" destOrd="0" parTransId="{46104872-D0E5-426F-B57F-DDE03AA70035}" sibTransId="{79FCC036-D41B-4674-88F9-ABD6BF466E2A}"/>
    <dgm:cxn modelId="{B901E778-DF69-854C-BB38-800DAB93BD57}" type="presOf" srcId="{B45EFA8D-426F-4CE0-953E-780E5AEB22C8}" destId="{87ECC634-8E79-0E45-AFD2-2B56B34BBEB2}" srcOrd="0" destOrd="0" presId="urn:microsoft.com/office/officeart/2005/8/layout/hierarchy1"/>
    <dgm:cxn modelId="{14495986-A16B-FD40-AFDC-D463B3239E01}" type="presOf" srcId="{40536D89-1886-46D6-A6E2-413375852D48}" destId="{62DD384E-9FD1-1E4E-9D9C-2E1BC1A07B29}" srcOrd="0" destOrd="0" presId="urn:microsoft.com/office/officeart/2005/8/layout/hierarchy1"/>
    <dgm:cxn modelId="{5FAB16A8-9BCA-4B4F-8ED8-30FFC64D4170}" srcId="{40536D89-1886-46D6-A6E2-413375852D48}" destId="{B45EFA8D-426F-4CE0-953E-780E5AEB22C8}" srcOrd="0" destOrd="0" parTransId="{DC59A760-DA35-4239-AA7F-033CFDEBCA83}" sibTransId="{3BD62D57-5B51-4ADB-BF17-B555A7B7BB07}"/>
    <dgm:cxn modelId="{2182C2BF-972F-4209-BFD6-F3A8FBC36ABA}" srcId="{40536D89-1886-46D6-A6E2-413375852D48}" destId="{7C843B45-1F88-44AE-91C8-A8F0C9DE5D01}" srcOrd="1" destOrd="0" parTransId="{041C7278-1571-411C-8708-6B98977D27AD}" sibTransId="{33E53699-2BBF-4120-8D02-5C0B66FC54F4}"/>
    <dgm:cxn modelId="{A763CED5-5889-3145-9702-3C66698212C7}" type="presParOf" srcId="{62DD384E-9FD1-1E4E-9D9C-2E1BC1A07B29}" destId="{64E227F3-3C33-DD47-A8FE-9264164822F0}" srcOrd="0" destOrd="0" presId="urn:microsoft.com/office/officeart/2005/8/layout/hierarchy1"/>
    <dgm:cxn modelId="{025438E2-16F2-5848-AEEC-A7EA3E79C1F1}" type="presParOf" srcId="{64E227F3-3C33-DD47-A8FE-9264164822F0}" destId="{C992CA92-FAD2-E040-B620-FA8675C46CD6}" srcOrd="0" destOrd="0" presId="urn:microsoft.com/office/officeart/2005/8/layout/hierarchy1"/>
    <dgm:cxn modelId="{7AF25EED-3367-FB4F-B04C-9402E85A3E3C}" type="presParOf" srcId="{C992CA92-FAD2-E040-B620-FA8675C46CD6}" destId="{F6C7E8E9-2B47-DB4B-B551-43C112575341}" srcOrd="0" destOrd="0" presId="urn:microsoft.com/office/officeart/2005/8/layout/hierarchy1"/>
    <dgm:cxn modelId="{FA1F6584-B8F9-1D48-8372-7685C89401EB}" type="presParOf" srcId="{C992CA92-FAD2-E040-B620-FA8675C46CD6}" destId="{87ECC634-8E79-0E45-AFD2-2B56B34BBEB2}" srcOrd="1" destOrd="0" presId="urn:microsoft.com/office/officeart/2005/8/layout/hierarchy1"/>
    <dgm:cxn modelId="{F9FD2FAF-AB61-134A-8C98-8E5BA277DBB6}" type="presParOf" srcId="{64E227F3-3C33-DD47-A8FE-9264164822F0}" destId="{45064C70-30D0-A044-A6D4-6ABDE05FB3B5}" srcOrd="1" destOrd="0" presId="urn:microsoft.com/office/officeart/2005/8/layout/hierarchy1"/>
    <dgm:cxn modelId="{5EA809F8-B1AA-1443-AF39-BECDCDB3AFE2}" type="presParOf" srcId="{62DD384E-9FD1-1E4E-9D9C-2E1BC1A07B29}" destId="{AD84E451-FB34-FC41-A9EC-0CF207F8D285}" srcOrd="1" destOrd="0" presId="urn:microsoft.com/office/officeart/2005/8/layout/hierarchy1"/>
    <dgm:cxn modelId="{7877DA3B-21A4-E846-AF14-8920D285C8F2}" type="presParOf" srcId="{AD84E451-FB34-FC41-A9EC-0CF207F8D285}" destId="{B652F946-7897-254C-A1A4-69244B88EE8D}" srcOrd="0" destOrd="0" presId="urn:microsoft.com/office/officeart/2005/8/layout/hierarchy1"/>
    <dgm:cxn modelId="{62CD8A52-F18A-6B4A-92AA-BC19DAEAB4F5}" type="presParOf" srcId="{B652F946-7897-254C-A1A4-69244B88EE8D}" destId="{41DC5585-2017-3443-9415-9E600B54D721}" srcOrd="0" destOrd="0" presId="urn:microsoft.com/office/officeart/2005/8/layout/hierarchy1"/>
    <dgm:cxn modelId="{87FD36FA-AA5C-4E45-9CDF-2D6EC69A5CF2}" type="presParOf" srcId="{B652F946-7897-254C-A1A4-69244B88EE8D}" destId="{2695D164-11CA-C440-9234-38188C1F351A}" srcOrd="1" destOrd="0" presId="urn:microsoft.com/office/officeart/2005/8/layout/hierarchy1"/>
    <dgm:cxn modelId="{6A1B3170-915C-8D47-A7E9-215997D707BC}" type="presParOf" srcId="{AD84E451-FB34-FC41-A9EC-0CF207F8D285}" destId="{03AF1527-53B8-3042-8629-C98519AFB2AF}" srcOrd="1" destOrd="0" presId="urn:microsoft.com/office/officeart/2005/8/layout/hierarchy1"/>
    <dgm:cxn modelId="{4CF39042-113E-614A-9A45-2D8E19FEAA93}" type="presParOf" srcId="{62DD384E-9FD1-1E4E-9D9C-2E1BC1A07B29}" destId="{AE4B5F57-682A-2F4B-9D7F-AB7D60298AE0}" srcOrd="2" destOrd="0" presId="urn:microsoft.com/office/officeart/2005/8/layout/hierarchy1"/>
    <dgm:cxn modelId="{F42B0B5C-91D2-4248-A0A9-678B280E9C33}" type="presParOf" srcId="{AE4B5F57-682A-2F4B-9D7F-AB7D60298AE0}" destId="{9F9C95A7-7F4D-3B4A-BF69-2788B5A8C27B}" srcOrd="0" destOrd="0" presId="urn:microsoft.com/office/officeart/2005/8/layout/hierarchy1"/>
    <dgm:cxn modelId="{DD7CEFE3-FD97-D14B-94BF-02FFCAE0084E}" type="presParOf" srcId="{9F9C95A7-7F4D-3B4A-BF69-2788B5A8C27B}" destId="{9FAA1F9F-BA4C-CA40-AF63-63D4F6BF442D}" srcOrd="0" destOrd="0" presId="urn:microsoft.com/office/officeart/2005/8/layout/hierarchy1"/>
    <dgm:cxn modelId="{646582C9-D189-6F4D-951A-3EAD842B68A2}" type="presParOf" srcId="{9F9C95A7-7F4D-3B4A-BF69-2788B5A8C27B}" destId="{F1DDE86A-65B3-6F47-981E-8088382817F5}" srcOrd="1" destOrd="0" presId="urn:microsoft.com/office/officeart/2005/8/layout/hierarchy1"/>
    <dgm:cxn modelId="{B68460F9-4186-8E43-804E-7ECDE903F0C3}" type="presParOf" srcId="{AE4B5F57-682A-2F4B-9D7F-AB7D60298AE0}" destId="{3FAC3E41-9DD4-EE48-BA72-AF71BD99180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C79C2A-1FE2-46A9-AADC-527EF272AA9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8C032EE-AC17-43AE-90CF-8D28DF073B64}">
      <dgm:prSet/>
      <dgm:spPr/>
      <dgm:t>
        <a:bodyPr/>
        <a:lstStyle/>
        <a:p>
          <a:r>
            <a:rPr lang="el-GR" b="0" i="0" baseline="0"/>
            <a:t>Οι </a:t>
          </a:r>
          <a:r>
            <a:rPr lang="el-GR" b="1" i="1" baseline="0"/>
            <a:t>μέθοδοι</a:t>
          </a:r>
          <a:r>
            <a:rPr lang="el-GR" b="0" i="0" baseline="0"/>
            <a:t> αναφέρονται στις τεχνικές και τις διαδικασίες οι οποίες χρησιμοποιούνται στην πορεία συλλογής δεδομένων προκειμένου να χρησιμοποιηθούν ως βάση για συμπεράσματα, ερμηνείες, εξηγήσεις και προβλέψεις</a:t>
          </a:r>
          <a:endParaRPr lang="en-US"/>
        </a:p>
      </dgm:t>
    </dgm:pt>
    <dgm:pt modelId="{187E4D06-3F3A-449D-A03C-CBAD81290532}" type="parTrans" cxnId="{CC10A0A2-8841-423E-B66E-88562198FE80}">
      <dgm:prSet/>
      <dgm:spPr/>
      <dgm:t>
        <a:bodyPr/>
        <a:lstStyle/>
        <a:p>
          <a:endParaRPr lang="en-US"/>
        </a:p>
      </dgm:t>
    </dgm:pt>
    <dgm:pt modelId="{F7D849E5-F92F-4224-9290-094EF4EC68EB}" type="sibTrans" cxnId="{CC10A0A2-8841-423E-B66E-88562198FE80}">
      <dgm:prSet/>
      <dgm:spPr/>
      <dgm:t>
        <a:bodyPr/>
        <a:lstStyle/>
        <a:p>
          <a:endParaRPr lang="en-US"/>
        </a:p>
      </dgm:t>
    </dgm:pt>
    <dgm:pt modelId="{E51601AD-6AA1-43C2-A1D3-67321AE7F2CE}">
      <dgm:prSet/>
      <dgm:spPr/>
      <dgm:t>
        <a:bodyPr/>
        <a:lstStyle/>
        <a:p>
          <a:r>
            <a:rPr lang="el-GR" b="1" i="1" baseline="0"/>
            <a:t>Μεθοδολογία</a:t>
          </a:r>
          <a:r>
            <a:rPr lang="el-GR" b="0" i="0" baseline="0"/>
            <a:t> είναι η περιγραφή και ανάλυση των μεθόδων</a:t>
          </a:r>
          <a:endParaRPr lang="en-US"/>
        </a:p>
      </dgm:t>
    </dgm:pt>
    <dgm:pt modelId="{9A8BED47-F993-4608-8A8B-F141363AE0CB}" type="parTrans" cxnId="{D063CC32-EE41-416F-99E4-59D1D51E95FB}">
      <dgm:prSet/>
      <dgm:spPr/>
      <dgm:t>
        <a:bodyPr/>
        <a:lstStyle/>
        <a:p>
          <a:endParaRPr lang="en-US"/>
        </a:p>
      </dgm:t>
    </dgm:pt>
    <dgm:pt modelId="{63C6C5E2-104F-4E0F-AA7B-81F00F59CB57}" type="sibTrans" cxnId="{D063CC32-EE41-416F-99E4-59D1D51E95FB}">
      <dgm:prSet/>
      <dgm:spPr/>
      <dgm:t>
        <a:bodyPr/>
        <a:lstStyle/>
        <a:p>
          <a:endParaRPr lang="en-US"/>
        </a:p>
      </dgm:t>
    </dgm:pt>
    <dgm:pt modelId="{B9154782-1BCE-2245-8936-DC58938F2E35}" type="pres">
      <dgm:prSet presAssocID="{CFC79C2A-1FE2-46A9-AADC-527EF272AA9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46FA202-576F-F949-9B25-2C5B897D58FB}" type="pres">
      <dgm:prSet presAssocID="{B8C032EE-AC17-43AE-90CF-8D28DF073B64}" presName="hierRoot1" presStyleCnt="0"/>
      <dgm:spPr/>
    </dgm:pt>
    <dgm:pt modelId="{2F95892F-C6F5-1346-98E2-3B6A9886FA30}" type="pres">
      <dgm:prSet presAssocID="{B8C032EE-AC17-43AE-90CF-8D28DF073B64}" presName="composite" presStyleCnt="0"/>
      <dgm:spPr/>
    </dgm:pt>
    <dgm:pt modelId="{0572908C-0A87-294E-B1EA-7E28F83BD0CF}" type="pres">
      <dgm:prSet presAssocID="{B8C032EE-AC17-43AE-90CF-8D28DF073B64}" presName="background" presStyleLbl="node0" presStyleIdx="0" presStyleCnt="2"/>
      <dgm:spPr/>
    </dgm:pt>
    <dgm:pt modelId="{509E3DA6-B0D6-694A-A244-823F69259C62}" type="pres">
      <dgm:prSet presAssocID="{B8C032EE-AC17-43AE-90CF-8D28DF073B64}" presName="text" presStyleLbl="fgAcc0" presStyleIdx="0" presStyleCnt="2">
        <dgm:presLayoutVars>
          <dgm:chPref val="3"/>
        </dgm:presLayoutVars>
      </dgm:prSet>
      <dgm:spPr/>
    </dgm:pt>
    <dgm:pt modelId="{DDF37F91-E9FA-DE43-9D70-F98771E34F97}" type="pres">
      <dgm:prSet presAssocID="{B8C032EE-AC17-43AE-90CF-8D28DF073B64}" presName="hierChild2" presStyleCnt="0"/>
      <dgm:spPr/>
    </dgm:pt>
    <dgm:pt modelId="{E7F4427D-4A6A-C746-B307-7418B904A916}" type="pres">
      <dgm:prSet presAssocID="{E51601AD-6AA1-43C2-A1D3-67321AE7F2CE}" presName="hierRoot1" presStyleCnt="0"/>
      <dgm:spPr/>
    </dgm:pt>
    <dgm:pt modelId="{5986C5A9-9057-164D-B4F5-921DE91C3B7B}" type="pres">
      <dgm:prSet presAssocID="{E51601AD-6AA1-43C2-A1D3-67321AE7F2CE}" presName="composite" presStyleCnt="0"/>
      <dgm:spPr/>
    </dgm:pt>
    <dgm:pt modelId="{1058A1F8-16D3-7D4B-B24B-CBA32C88E6C5}" type="pres">
      <dgm:prSet presAssocID="{E51601AD-6AA1-43C2-A1D3-67321AE7F2CE}" presName="background" presStyleLbl="node0" presStyleIdx="1" presStyleCnt="2"/>
      <dgm:spPr/>
    </dgm:pt>
    <dgm:pt modelId="{B17522E1-36B8-5846-8156-8452BAC06971}" type="pres">
      <dgm:prSet presAssocID="{E51601AD-6AA1-43C2-A1D3-67321AE7F2CE}" presName="text" presStyleLbl="fgAcc0" presStyleIdx="1" presStyleCnt="2">
        <dgm:presLayoutVars>
          <dgm:chPref val="3"/>
        </dgm:presLayoutVars>
      </dgm:prSet>
      <dgm:spPr/>
    </dgm:pt>
    <dgm:pt modelId="{739730EE-6477-E64C-8B7C-5EF42D2C7F07}" type="pres">
      <dgm:prSet presAssocID="{E51601AD-6AA1-43C2-A1D3-67321AE7F2CE}" presName="hierChild2" presStyleCnt="0"/>
      <dgm:spPr/>
    </dgm:pt>
  </dgm:ptLst>
  <dgm:cxnLst>
    <dgm:cxn modelId="{6116742E-458C-CD4B-9919-02BAC225BD71}" type="presOf" srcId="{B8C032EE-AC17-43AE-90CF-8D28DF073B64}" destId="{509E3DA6-B0D6-694A-A244-823F69259C62}" srcOrd="0" destOrd="0" presId="urn:microsoft.com/office/officeart/2005/8/layout/hierarchy1"/>
    <dgm:cxn modelId="{D063CC32-EE41-416F-99E4-59D1D51E95FB}" srcId="{CFC79C2A-1FE2-46A9-AADC-527EF272AA9E}" destId="{E51601AD-6AA1-43C2-A1D3-67321AE7F2CE}" srcOrd="1" destOrd="0" parTransId="{9A8BED47-F993-4608-8A8B-F141363AE0CB}" sibTransId="{63C6C5E2-104F-4E0F-AA7B-81F00F59CB57}"/>
    <dgm:cxn modelId="{B02A2596-BD2E-554E-8642-E17D581CE6CD}" type="presOf" srcId="{CFC79C2A-1FE2-46A9-AADC-527EF272AA9E}" destId="{B9154782-1BCE-2245-8936-DC58938F2E35}" srcOrd="0" destOrd="0" presId="urn:microsoft.com/office/officeart/2005/8/layout/hierarchy1"/>
    <dgm:cxn modelId="{CC10A0A2-8841-423E-B66E-88562198FE80}" srcId="{CFC79C2A-1FE2-46A9-AADC-527EF272AA9E}" destId="{B8C032EE-AC17-43AE-90CF-8D28DF073B64}" srcOrd="0" destOrd="0" parTransId="{187E4D06-3F3A-449D-A03C-CBAD81290532}" sibTransId="{F7D849E5-F92F-4224-9290-094EF4EC68EB}"/>
    <dgm:cxn modelId="{E5CBE7E2-9A9E-E54F-87E9-FC89682EA1E9}" type="presOf" srcId="{E51601AD-6AA1-43C2-A1D3-67321AE7F2CE}" destId="{B17522E1-36B8-5846-8156-8452BAC06971}" srcOrd="0" destOrd="0" presId="urn:microsoft.com/office/officeart/2005/8/layout/hierarchy1"/>
    <dgm:cxn modelId="{C048F33B-3AEE-7C43-9AE4-9FCDC7F7AB1E}" type="presParOf" srcId="{B9154782-1BCE-2245-8936-DC58938F2E35}" destId="{946FA202-576F-F949-9B25-2C5B897D58FB}" srcOrd="0" destOrd="0" presId="urn:microsoft.com/office/officeart/2005/8/layout/hierarchy1"/>
    <dgm:cxn modelId="{0EEB243C-EB2D-974E-985A-69ED56EF89C8}" type="presParOf" srcId="{946FA202-576F-F949-9B25-2C5B897D58FB}" destId="{2F95892F-C6F5-1346-98E2-3B6A9886FA30}" srcOrd="0" destOrd="0" presId="urn:microsoft.com/office/officeart/2005/8/layout/hierarchy1"/>
    <dgm:cxn modelId="{736BED74-78B1-3A4F-9835-57E4A78FD572}" type="presParOf" srcId="{2F95892F-C6F5-1346-98E2-3B6A9886FA30}" destId="{0572908C-0A87-294E-B1EA-7E28F83BD0CF}" srcOrd="0" destOrd="0" presId="urn:microsoft.com/office/officeart/2005/8/layout/hierarchy1"/>
    <dgm:cxn modelId="{28464126-94FC-EA43-A564-A61B1A3A97D8}" type="presParOf" srcId="{2F95892F-C6F5-1346-98E2-3B6A9886FA30}" destId="{509E3DA6-B0D6-694A-A244-823F69259C62}" srcOrd="1" destOrd="0" presId="urn:microsoft.com/office/officeart/2005/8/layout/hierarchy1"/>
    <dgm:cxn modelId="{97FDC34B-4679-FC40-BDF3-C919F193207B}" type="presParOf" srcId="{946FA202-576F-F949-9B25-2C5B897D58FB}" destId="{DDF37F91-E9FA-DE43-9D70-F98771E34F97}" srcOrd="1" destOrd="0" presId="urn:microsoft.com/office/officeart/2005/8/layout/hierarchy1"/>
    <dgm:cxn modelId="{FB9782BC-610D-4849-BA9C-01BD14921C0F}" type="presParOf" srcId="{B9154782-1BCE-2245-8936-DC58938F2E35}" destId="{E7F4427D-4A6A-C746-B307-7418B904A916}" srcOrd="1" destOrd="0" presId="urn:microsoft.com/office/officeart/2005/8/layout/hierarchy1"/>
    <dgm:cxn modelId="{F47AF679-D88A-3748-8269-E61587556382}" type="presParOf" srcId="{E7F4427D-4A6A-C746-B307-7418B904A916}" destId="{5986C5A9-9057-164D-B4F5-921DE91C3B7B}" srcOrd="0" destOrd="0" presId="urn:microsoft.com/office/officeart/2005/8/layout/hierarchy1"/>
    <dgm:cxn modelId="{19E475B6-96C8-DE49-A7C7-920286AD58B3}" type="presParOf" srcId="{5986C5A9-9057-164D-B4F5-921DE91C3B7B}" destId="{1058A1F8-16D3-7D4B-B24B-CBA32C88E6C5}" srcOrd="0" destOrd="0" presId="urn:microsoft.com/office/officeart/2005/8/layout/hierarchy1"/>
    <dgm:cxn modelId="{51880D82-E0B5-6148-9B14-D9CF1F3E3B94}" type="presParOf" srcId="{5986C5A9-9057-164D-B4F5-921DE91C3B7B}" destId="{B17522E1-36B8-5846-8156-8452BAC06971}" srcOrd="1" destOrd="0" presId="urn:microsoft.com/office/officeart/2005/8/layout/hierarchy1"/>
    <dgm:cxn modelId="{837B972F-7BA1-2647-80E5-EE4328CBF7B0}" type="presParOf" srcId="{E7F4427D-4A6A-C746-B307-7418B904A916}" destId="{739730EE-6477-E64C-8B7C-5EF42D2C7F0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FFA492-E472-F241-8231-039B5563E881}">
      <dsp:nvSpPr>
        <dsp:cNvPr id="0" name=""/>
        <dsp:cNvSpPr/>
      </dsp:nvSpPr>
      <dsp:spPr>
        <a:xfrm>
          <a:off x="1283" y="507953"/>
          <a:ext cx="4505585" cy="28610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45CAC4-41F9-A642-9400-6916FE1C0CEF}">
      <dsp:nvSpPr>
        <dsp:cNvPr id="0" name=""/>
        <dsp:cNvSpPr/>
      </dsp:nvSpPr>
      <dsp:spPr>
        <a:xfrm>
          <a:off x="501904" y="983543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Έρευνα μπορεί να χαρακτηριστεί η αναζήτηση της γνώσης, καθώς και η συστηματική εξέταση δεδομένων για τον εμπλουτισμό, την επιβεβαίωση ή την ανακάλυψη νέων στοιχείων. </a:t>
          </a:r>
          <a:endParaRPr lang="en-US" sz="2300" kern="1200"/>
        </a:p>
      </dsp:txBody>
      <dsp:txXfrm>
        <a:off x="585701" y="1067340"/>
        <a:ext cx="4337991" cy="2693452"/>
      </dsp:txXfrm>
    </dsp:sp>
    <dsp:sp modelId="{96787884-C7A9-2848-B674-C3C603580893}">
      <dsp:nvSpPr>
        <dsp:cNvPr id="0" name=""/>
        <dsp:cNvSpPr/>
      </dsp:nvSpPr>
      <dsp:spPr>
        <a:xfrm>
          <a:off x="5508110" y="507953"/>
          <a:ext cx="4505585" cy="28610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799D35-4AC9-D845-9A29-4D560626751A}">
      <dsp:nvSpPr>
        <dsp:cNvPr id="0" name=""/>
        <dsp:cNvSpPr/>
      </dsp:nvSpPr>
      <dsp:spPr>
        <a:xfrm>
          <a:off x="6008730" y="983543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Η έρευνα οφείλει να αποτελεί μία συμβολή στο υπάρχον απόθεμα γνώσης, έχοντας ως κύριο σκοπό την ανάπτυξή της</a:t>
          </a:r>
          <a:endParaRPr lang="en-US" sz="2300" kern="1200"/>
        </a:p>
      </dsp:txBody>
      <dsp:txXfrm>
        <a:off x="6092527" y="1067340"/>
        <a:ext cx="4337991" cy="2693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E0909-F930-470A-814D-7E56546977F3}">
      <dsp:nvSpPr>
        <dsp:cNvPr id="0" name=""/>
        <dsp:cNvSpPr/>
      </dsp:nvSpPr>
      <dsp:spPr>
        <a:xfrm>
          <a:off x="1747800" y="407356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31B038-1469-4229-94B0-F06370CC756D}">
      <dsp:nvSpPr>
        <dsp:cNvPr id="0" name=""/>
        <dsp:cNvSpPr/>
      </dsp:nvSpPr>
      <dsp:spPr>
        <a:xfrm>
          <a:off x="559800" y="2821519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academia ή</a:t>
          </a:r>
          <a:r>
            <a:rPr lang="el-GR" sz="3100" kern="1200"/>
            <a:t> </a:t>
          </a:r>
          <a:r>
            <a:rPr lang="en-US" sz="3100" kern="1200"/>
            <a:t>researchgate</a:t>
          </a:r>
        </a:p>
      </dsp:txBody>
      <dsp:txXfrm>
        <a:off x="559800" y="2821519"/>
        <a:ext cx="4320000" cy="720000"/>
      </dsp:txXfrm>
    </dsp:sp>
    <dsp:sp modelId="{029FBC78-87BB-4E8A-A743-E3ABF7636EB8}">
      <dsp:nvSpPr>
        <dsp:cNvPr id="0" name=""/>
        <dsp:cNvSpPr/>
      </dsp:nvSpPr>
      <dsp:spPr>
        <a:xfrm>
          <a:off x="6823800" y="407356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B0A8D9-37FE-4162-AAAF-F3D774100A2F}">
      <dsp:nvSpPr>
        <dsp:cNvPr id="0" name=""/>
        <dsp:cNvSpPr/>
      </dsp:nvSpPr>
      <dsp:spPr>
        <a:xfrm>
          <a:off x="5635800" y="2821519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Google scholar</a:t>
          </a:r>
        </a:p>
      </dsp:txBody>
      <dsp:txXfrm>
        <a:off x="5635800" y="2821519"/>
        <a:ext cx="432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61EA2-96A7-2543-A69E-3A15DD13E583}">
      <dsp:nvSpPr>
        <dsp:cNvPr id="0" name=""/>
        <dsp:cNvSpPr/>
      </dsp:nvSpPr>
      <dsp:spPr>
        <a:xfrm>
          <a:off x="3080" y="1361187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9863B4-23A8-5544-8F14-2867B3853A41}">
      <dsp:nvSpPr>
        <dsp:cNvPr id="0" name=""/>
        <dsp:cNvSpPr/>
      </dsp:nvSpPr>
      <dsp:spPr>
        <a:xfrm>
          <a:off x="247486" y="159337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b="0" i="0" kern="1200" baseline="0"/>
            <a:t>Φαινομενολογία</a:t>
          </a:r>
          <a:r>
            <a:rPr lang="en-US" sz="1900" b="0" i="0" kern="1200" baseline="0"/>
            <a:t> (Phenomenology)</a:t>
          </a:r>
          <a:endParaRPr lang="en-US" sz="1900" kern="1200"/>
        </a:p>
      </dsp:txBody>
      <dsp:txXfrm>
        <a:off x="288396" y="1634282"/>
        <a:ext cx="2117829" cy="1314957"/>
      </dsp:txXfrm>
    </dsp:sp>
    <dsp:sp modelId="{EF86D806-C851-9642-90A2-0E9428615608}">
      <dsp:nvSpPr>
        <dsp:cNvPr id="0" name=""/>
        <dsp:cNvSpPr/>
      </dsp:nvSpPr>
      <dsp:spPr>
        <a:xfrm>
          <a:off x="2691541" y="1361187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631038-F2A5-E74F-9657-0CD352360724}">
      <dsp:nvSpPr>
        <dsp:cNvPr id="0" name=""/>
        <dsp:cNvSpPr/>
      </dsp:nvSpPr>
      <dsp:spPr>
        <a:xfrm>
          <a:off x="2935947" y="159337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b="0" i="0" kern="1200" baseline="0"/>
            <a:t>Εθνογραφία</a:t>
          </a:r>
          <a:r>
            <a:rPr lang="en-US" sz="1900" b="0" i="0" kern="1200" baseline="0"/>
            <a:t> (Ethnography)</a:t>
          </a:r>
          <a:endParaRPr lang="en-US" sz="1900" kern="1200"/>
        </a:p>
      </dsp:txBody>
      <dsp:txXfrm>
        <a:off x="2976857" y="1634282"/>
        <a:ext cx="2117829" cy="1314957"/>
      </dsp:txXfrm>
    </dsp:sp>
    <dsp:sp modelId="{6C2A0ADF-6A1C-3141-99D6-AA08B887D6B2}">
      <dsp:nvSpPr>
        <dsp:cNvPr id="0" name=""/>
        <dsp:cNvSpPr/>
      </dsp:nvSpPr>
      <dsp:spPr>
        <a:xfrm>
          <a:off x="5380002" y="1361187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03637-B54A-7344-A7C3-31823A1BE0C4}">
      <dsp:nvSpPr>
        <dsp:cNvPr id="0" name=""/>
        <dsp:cNvSpPr/>
      </dsp:nvSpPr>
      <dsp:spPr>
        <a:xfrm>
          <a:off x="5624408" y="159337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b="0" i="0" kern="1200" baseline="0"/>
            <a:t>Ανάλυση περίπτωσης</a:t>
          </a:r>
          <a:r>
            <a:rPr lang="en-US" sz="1900" b="0" i="0" kern="1200" baseline="0"/>
            <a:t> (case study)</a:t>
          </a:r>
          <a:endParaRPr lang="en-US" sz="1900" kern="1200"/>
        </a:p>
      </dsp:txBody>
      <dsp:txXfrm>
        <a:off x="5665318" y="1634282"/>
        <a:ext cx="2117829" cy="1314957"/>
      </dsp:txXfrm>
    </dsp:sp>
    <dsp:sp modelId="{6A468A59-5230-A346-87EE-B0D93F3ACAC7}">
      <dsp:nvSpPr>
        <dsp:cNvPr id="0" name=""/>
        <dsp:cNvSpPr/>
      </dsp:nvSpPr>
      <dsp:spPr>
        <a:xfrm>
          <a:off x="8068463" y="1361187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58AAF8-BECB-D946-B613-6F7B4CAB981F}">
      <dsp:nvSpPr>
        <dsp:cNvPr id="0" name=""/>
        <dsp:cNvSpPr/>
      </dsp:nvSpPr>
      <dsp:spPr>
        <a:xfrm>
          <a:off x="8312869" y="159337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b="0" i="0" kern="1200" baseline="0"/>
            <a:t>Εμπειρικά θεμελιωμένη θεωρία (</a:t>
          </a:r>
          <a:r>
            <a:rPr lang="en-US" sz="1900" b="0" i="0" kern="1200" baseline="0"/>
            <a:t>Grounded Theory</a:t>
          </a:r>
          <a:r>
            <a:rPr lang="el-GR" sz="1900" b="0" i="0" kern="1200" baseline="0"/>
            <a:t>)</a:t>
          </a:r>
          <a:endParaRPr lang="en-US" sz="1900" kern="1200"/>
        </a:p>
      </dsp:txBody>
      <dsp:txXfrm>
        <a:off x="8353779" y="1634282"/>
        <a:ext cx="2117829" cy="13149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7E8E9-2B47-DB4B-B551-43C112575341}">
      <dsp:nvSpPr>
        <dsp:cNvPr id="0" name=""/>
        <dsp:cNvSpPr/>
      </dsp:nvSpPr>
      <dsp:spPr>
        <a:xfrm>
          <a:off x="0" y="1080567"/>
          <a:ext cx="2957512" cy="1878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7ECC634-8E79-0E45-AFD2-2B56B34BBEB2}">
      <dsp:nvSpPr>
        <dsp:cNvPr id="0" name=""/>
        <dsp:cNvSpPr/>
      </dsp:nvSpPr>
      <dsp:spPr>
        <a:xfrm>
          <a:off x="328612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0" i="0" kern="1200" baseline="0"/>
            <a:t>Αρκετοί ερευνητές είναι υπόδουλοι της ερευνητικής μεθόδου που γνωρίζουν να χρησιμοποιούν</a:t>
          </a:r>
          <a:endParaRPr lang="en-US" sz="1600" kern="1200"/>
        </a:p>
      </dsp:txBody>
      <dsp:txXfrm>
        <a:off x="383617" y="1447754"/>
        <a:ext cx="2847502" cy="1768010"/>
      </dsp:txXfrm>
    </dsp:sp>
    <dsp:sp modelId="{41DC5585-2017-3443-9415-9E600B54D721}">
      <dsp:nvSpPr>
        <dsp:cNvPr id="0" name=""/>
        <dsp:cNvSpPr/>
      </dsp:nvSpPr>
      <dsp:spPr>
        <a:xfrm>
          <a:off x="3614737" y="1080567"/>
          <a:ext cx="2957512" cy="1878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695D164-11CA-C440-9234-38188C1F351A}">
      <dsp:nvSpPr>
        <dsp:cNvPr id="0" name=""/>
        <dsp:cNvSpPr/>
      </dsp:nvSpPr>
      <dsp:spPr>
        <a:xfrm>
          <a:off x="3943350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0" i="0" kern="1200" baseline="0"/>
            <a:t>Η απόφαση για το ποια από τις δύο προσεγγίσεις (ή συνδυασμός τους) θα χρησιμοποιηθεί για την επίλυση συγκεκριμένου ερωτήματος θα πρέπει να γίνεται στη βάση</a:t>
          </a:r>
          <a:endParaRPr lang="en-US" sz="1600" kern="1200"/>
        </a:p>
      </dsp:txBody>
      <dsp:txXfrm>
        <a:off x="3998355" y="1447754"/>
        <a:ext cx="2847502" cy="1768010"/>
      </dsp:txXfrm>
    </dsp:sp>
    <dsp:sp modelId="{9FAA1F9F-BA4C-CA40-AF63-63D4F6BF442D}">
      <dsp:nvSpPr>
        <dsp:cNvPr id="0" name=""/>
        <dsp:cNvSpPr/>
      </dsp:nvSpPr>
      <dsp:spPr>
        <a:xfrm>
          <a:off x="7229475" y="1080567"/>
          <a:ext cx="2957512" cy="1878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1DDE86A-65B3-6F47-981E-8088382817F5}">
      <dsp:nvSpPr>
        <dsp:cNvPr id="0" name=""/>
        <dsp:cNvSpPr/>
      </dsp:nvSpPr>
      <dsp:spPr>
        <a:xfrm>
          <a:off x="7558087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0" i="0" kern="1200" baseline="0"/>
            <a:t>Ποια προσέγγιση είναι περισσότερο πιθανόν να απαντήσει το ερώτημα πιο αποτελεσματικά και ικανοποιητικά</a:t>
          </a:r>
          <a:endParaRPr lang="en-US" sz="1600" kern="1200"/>
        </a:p>
      </dsp:txBody>
      <dsp:txXfrm>
        <a:off x="7613092" y="1447754"/>
        <a:ext cx="2847502" cy="17680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72908C-0A87-294E-B1EA-7E28F83BD0CF}">
      <dsp:nvSpPr>
        <dsp:cNvPr id="0" name=""/>
        <dsp:cNvSpPr/>
      </dsp:nvSpPr>
      <dsp:spPr>
        <a:xfrm>
          <a:off x="1283" y="507953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E3DA6-B0D6-694A-A244-823F69259C62}">
      <dsp:nvSpPr>
        <dsp:cNvPr id="0" name=""/>
        <dsp:cNvSpPr/>
      </dsp:nvSpPr>
      <dsp:spPr>
        <a:xfrm>
          <a:off x="501904" y="983543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0" i="0" kern="1200" baseline="0"/>
            <a:t>Οι </a:t>
          </a:r>
          <a:r>
            <a:rPr lang="el-GR" sz="2200" b="1" i="1" kern="1200" baseline="0"/>
            <a:t>μέθοδοι</a:t>
          </a:r>
          <a:r>
            <a:rPr lang="el-GR" sz="2200" b="0" i="0" kern="1200" baseline="0"/>
            <a:t> αναφέρονται στις τεχνικές και τις διαδικασίες οι οποίες χρησιμοποιούνται στην πορεία συλλογής δεδομένων προκειμένου να χρησιμοποιηθούν ως βάση για συμπεράσματα, ερμηνείες, εξηγήσεις και προβλέψεις</a:t>
          </a:r>
          <a:endParaRPr lang="en-US" sz="2200" kern="1200"/>
        </a:p>
      </dsp:txBody>
      <dsp:txXfrm>
        <a:off x="585701" y="1067340"/>
        <a:ext cx="4337991" cy="2693452"/>
      </dsp:txXfrm>
    </dsp:sp>
    <dsp:sp modelId="{1058A1F8-16D3-7D4B-B24B-CBA32C88E6C5}">
      <dsp:nvSpPr>
        <dsp:cNvPr id="0" name=""/>
        <dsp:cNvSpPr/>
      </dsp:nvSpPr>
      <dsp:spPr>
        <a:xfrm>
          <a:off x="5508110" y="507953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522E1-36B8-5846-8156-8452BAC06971}">
      <dsp:nvSpPr>
        <dsp:cNvPr id="0" name=""/>
        <dsp:cNvSpPr/>
      </dsp:nvSpPr>
      <dsp:spPr>
        <a:xfrm>
          <a:off x="6008730" y="983543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1" i="1" kern="1200" baseline="0"/>
            <a:t>Μεθοδολογία</a:t>
          </a:r>
          <a:r>
            <a:rPr lang="el-GR" sz="2200" b="0" i="0" kern="1200" baseline="0"/>
            <a:t> είναι η περιγραφή και ανάλυση των μεθόδων</a:t>
          </a:r>
          <a:endParaRPr lang="en-US" sz="2200" kern="1200"/>
        </a:p>
      </dsp:txBody>
      <dsp:txXfrm>
        <a:off x="6092527" y="1067340"/>
        <a:ext cx="4337991" cy="2693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42D960-2557-7C88-A30A-9C14E02E4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3743788-2B1D-DB1C-F52F-34632E615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8E90CE5-BE50-63BE-8AB8-31A26D04B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538B-078B-8A41-BD1F-5D14FB457245}" type="datetimeFigureOut">
              <a:rPr lang="el-GR" smtClean="0"/>
              <a:t>1/10/24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42ECA35-1200-5492-9354-091C1A95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20F7761-51B5-0585-86C7-46F3A8F4A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A8AD-B535-4F46-AD93-0C1C869092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69B1E9-865D-224A-A4BA-406820207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B7D1818-2A0D-1403-5A00-9E32CBF12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8060ADE-5ECD-1E2A-FB89-6ECFC60FF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538B-078B-8A41-BD1F-5D14FB457245}" type="datetimeFigureOut">
              <a:rPr lang="el-GR" smtClean="0"/>
              <a:t>1/10/24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0FE2085-57B8-A3C6-DC17-BBD0F285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313970B-279F-E8ED-920B-14F2436B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A8AD-B535-4F46-AD93-0C1C869092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857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110D1288-70B7-3E34-5B79-DB1E9DB13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B1684B7-CB0A-DC49-4A1C-E5D0ADC1C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4458772-C20B-654E-3B3A-281DE5F2D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538B-078B-8A41-BD1F-5D14FB457245}" type="datetimeFigureOut">
              <a:rPr lang="el-GR" smtClean="0"/>
              <a:t>1/10/24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5542478-F15F-0AEE-AB26-D62A98950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8369CF1-313A-7CBE-BA0A-1F933B55E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A8AD-B535-4F46-AD93-0C1C869092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387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837FD8D-F41A-752C-E02B-DFD90BFB1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79B50C7-2CCE-E987-C826-9CF33BD92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772DD84-0019-325E-6850-44C6C0B1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538B-078B-8A41-BD1F-5D14FB457245}" type="datetimeFigureOut">
              <a:rPr lang="el-GR" smtClean="0"/>
              <a:t>1/10/24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74154F5-3F69-0A60-63B2-02BEEC589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D7559A3-A67E-6111-F9C4-C9CDD9421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A8AD-B535-4F46-AD93-0C1C869092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829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553A87-B7E6-F7CA-D66E-CF517D1B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E57D5C2-B77E-E654-4673-8CCF2F70B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9E15DCA-D663-EDF4-FBD7-C730AE312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538B-078B-8A41-BD1F-5D14FB457245}" type="datetimeFigureOut">
              <a:rPr lang="el-GR" smtClean="0"/>
              <a:t>1/10/24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BEDA3F2-70C2-926C-682F-D6070C7E0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B1EF340-EC16-FA62-A5F8-4601B864D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A8AD-B535-4F46-AD93-0C1C869092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628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73ADF4-7644-B2C1-36A9-4FB3C6D2F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DFE9485-B5EA-6506-D216-0F6748A450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EEFA088-329C-0CF4-CE66-FE6FC91E28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2F4A89F-3DDD-24C9-7FC6-A4AAC9810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538B-078B-8A41-BD1F-5D14FB457245}" type="datetimeFigureOut">
              <a:rPr lang="el-GR" smtClean="0"/>
              <a:t>1/10/24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08863C6-3DF6-A441-0A13-490EE1555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DE5D66B-803A-76AC-A067-2214F9902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A8AD-B535-4F46-AD93-0C1C869092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25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4CA9FE-827C-62A4-C72E-7B68B4006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5CA9EA5-3248-873A-4C07-0EA36ACA0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294ABC3-1275-FDA2-0B2A-7850093D1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76C20C4-9D19-FDBA-F406-B45C9BD133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99E4CE83-DE7A-C9EA-AA10-6087C7E1F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BBD0BB4-82ED-43C5-7467-903D67CE7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538B-078B-8A41-BD1F-5D14FB457245}" type="datetimeFigureOut">
              <a:rPr lang="el-GR" smtClean="0"/>
              <a:t>1/10/24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9E1FF91-3EAE-8D6A-83FA-AAA68B593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241FE8D-9030-2C17-D9C0-8F3222F87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A8AD-B535-4F46-AD93-0C1C869092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135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117D40-DE24-91F4-78E8-197C62402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4F99F4E-237B-8FE3-F9FB-3652A5A83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538B-078B-8A41-BD1F-5D14FB457245}" type="datetimeFigureOut">
              <a:rPr lang="el-GR" smtClean="0"/>
              <a:t>1/10/24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4B604AF-A1AD-9BF6-E793-D99F20E7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59FFFF0-2479-42C0-61B2-F10E861E7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A8AD-B535-4F46-AD93-0C1C869092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466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144DF8D-DB84-E07E-676D-31843F5EB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538B-078B-8A41-BD1F-5D14FB457245}" type="datetimeFigureOut">
              <a:rPr lang="el-GR" smtClean="0"/>
              <a:t>1/10/24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0C613A0-0C13-C327-C755-FE0D4088E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7DE65C3-A62B-0484-8EBE-81AEE26D6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A8AD-B535-4F46-AD93-0C1C869092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448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F982E8-3C8C-AA65-B714-A6BCC8005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B77FDA5-7FC2-69F2-98AF-72A474337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8EA0FB4-84E5-2189-CC6C-A301D4AE9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E0B7031-B3B9-2EF8-102A-E27C58A92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538B-078B-8A41-BD1F-5D14FB457245}" type="datetimeFigureOut">
              <a:rPr lang="el-GR" smtClean="0"/>
              <a:t>1/10/24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3669F8B-BE78-93DA-6F72-A1AC3E6ED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6C07577-2EF8-DF39-1181-9471E2573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A8AD-B535-4F46-AD93-0C1C869092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774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850427-139A-6F2D-125B-8B3757AEC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9BC8CADC-035A-E41D-6621-AF1057EF5F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7418D62-476E-69C5-F0D1-7E8CA7EB3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A7EAC3D-B08D-0FAD-1976-5E810418E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538B-078B-8A41-BD1F-5D14FB457245}" type="datetimeFigureOut">
              <a:rPr lang="el-GR" smtClean="0"/>
              <a:t>1/10/24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0A64D59-6800-0799-D2B8-5D3FEDC96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BB796C4-8641-7EE4-F1EA-D2FD54A8F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A8AD-B535-4F46-AD93-0C1C869092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604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87312A2-9E79-E459-C306-282191CC6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B3A67EC-D800-EF8B-CAFA-B3024AB94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1AE5299-AA69-A77B-F83E-58E874A38A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42538B-078B-8A41-BD1F-5D14FB457245}" type="datetimeFigureOut">
              <a:rPr lang="el-GR" smtClean="0"/>
              <a:t>1/10/24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8895ED4-22C9-3A99-AD1F-CCDBDDA998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55CA719-CA30-73C6-FC40-F446552F1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83A8AD-B535-4F46-AD93-0C1C869092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885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8A7E115-205C-E602-65A4-7E9276EA5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1962"/>
            <a:ext cx="9144000" cy="2659324"/>
          </a:xfrm>
        </p:spPr>
        <p:txBody>
          <a:bodyPr anchor="ctr">
            <a:normAutofit/>
          </a:bodyPr>
          <a:lstStyle/>
          <a:p>
            <a:r>
              <a:rPr lang="el-GR" sz="4800" b="1" dirty="0"/>
              <a:t>ΙΟΝΙΟ ΠΑΝΕΠΙΣΤΗΜΙΟ</a:t>
            </a:r>
            <a:br>
              <a:rPr lang="el-GR" sz="5600" dirty="0"/>
            </a:b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ΤΜΗΜΑ ΨΗΦΙΑΚΩΝ ΜΕΣΩΝ </a:t>
            </a:r>
            <a:b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b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ΕΠΙΚΟΙΝΩΝΙΑΣ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E696A19-9E72-0064-6C16-B8CEA4921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5144" y="3646715"/>
            <a:ext cx="9144000" cy="2659311"/>
          </a:xfrm>
        </p:spPr>
        <p:txBody>
          <a:bodyPr anchor="ctr">
            <a:noAutofit/>
          </a:bodyPr>
          <a:lstStyle/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Μέθοδοι Ποιοτικής και Ποσοτικής Έρευνας </a:t>
            </a:r>
          </a:p>
          <a:p>
            <a:r>
              <a:rPr lang="el-GR" sz="2000" i="1" dirty="0">
                <a:latin typeface="Arial" panose="020B0604020202020204" pitchFamily="34" charset="0"/>
                <a:cs typeface="Arial" panose="020B0604020202020204" pitchFamily="34" charset="0"/>
              </a:rPr>
              <a:t>Εισαγωγή στην έρευνα</a:t>
            </a:r>
          </a:p>
          <a:p>
            <a:r>
              <a:rPr lang="el-GR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Δρ. Ζαχαρένια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Πιλιτσίδου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453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3E50FE4-9922-28A0-D0B3-9A1405B90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l-GR" sz="5400" dirty="0"/>
              <a:t>Δημοσιογραφικό άρθρο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5716217-F405-19B3-FCB1-28BA8B0B4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l-GR" dirty="0"/>
              <a:t>Το δημοσιογραφικό άρθρο δημοσιεύεται σε εφημερίδα ή περιοδικό</a:t>
            </a:r>
          </a:p>
          <a:p>
            <a:r>
              <a:rPr lang="el-GR" dirty="0"/>
              <a:t>Οι δημοσιογράφοι δε γράφουν απαραίτητα το όνομά τους</a:t>
            </a:r>
          </a:p>
          <a:p>
            <a:r>
              <a:rPr lang="el-GR" dirty="0"/>
              <a:t>Δε χρησιμοποιούν επιστημονικές μεθόδους ανάλυσης των δεδομένων </a:t>
            </a:r>
          </a:p>
          <a:p>
            <a:r>
              <a:rPr lang="el-GR" dirty="0"/>
              <a:t>Δε βασίζεται η έρευνα απαραίτητα σε προηγούμενες έρευνες</a:t>
            </a:r>
          </a:p>
        </p:txBody>
      </p:sp>
    </p:spTree>
    <p:extLst>
      <p:ext uri="{BB962C8B-B14F-4D97-AF65-F5344CB8AC3E}">
        <p14:creationId xmlns:p14="http://schemas.microsoft.com/office/powerpoint/2010/main" val="229233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3106AB-C5AC-BE28-FF0D-C5DA13CAB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/>
              <a:t>ΧΑΡΑΚΤΗΡΙΣΤΙΚΑ ΔΗΜΟΣΙΟΓΡΑΦΙΚΟΥ ΑΡΘΡΟΥ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B4984CF-60D0-B297-556D-152462A77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90" y="1825625"/>
            <a:ext cx="11281558" cy="4551424"/>
          </a:xfrm>
        </p:spPr>
        <p:txBody>
          <a:bodyPr>
            <a:normAutofit/>
          </a:bodyPr>
          <a:lstStyle/>
          <a:p>
            <a:r>
              <a:rPr lang="el-GR" dirty="0"/>
              <a:t>Γράφονται από δημοσιογράφους ή συγγραφείς που μπορεί να έχουν ή να μην έχουν εμπειρία στο θέμα του άρθρου.</a:t>
            </a:r>
          </a:p>
          <a:p>
            <a:r>
              <a:rPr lang="el-GR" dirty="0"/>
              <a:t>Σπάνια διαθέτουν περίληψη ή βιβλιογραφία.</a:t>
            </a:r>
          </a:p>
          <a:p>
            <a:r>
              <a:rPr lang="el-GR" dirty="0"/>
              <a:t>Δεν ακολουθούν εξειδικευμένη μορφή</a:t>
            </a:r>
          </a:p>
          <a:p>
            <a:r>
              <a:rPr lang="el-GR" dirty="0"/>
              <a:t>Χρησιμοποιούν γλώσσα κατανοητή στο ευρύ κοινό</a:t>
            </a:r>
          </a:p>
          <a:p>
            <a:r>
              <a:rPr lang="el-GR" dirty="0"/>
              <a:t>Υποβάλλονται σε περιορισμένο συντακτικό έλεγχο</a:t>
            </a:r>
          </a:p>
          <a:p>
            <a:r>
              <a:rPr lang="el-GR" dirty="0"/>
              <a:t>Ενώ τα δημοφιλή περιοδικά μπορεί να είναι μια καλή πηγή για γενικές πληροφορίες σχετικά με θέματα, μπορεί να μην είναι η πιο κατάλληλη πηγή για την έρευνά σας.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6882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2B4A753-3009-4B96-9DE1-6038A18D3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l-GR" altLang="el-GR" sz="5000">
                <a:ea typeface="MS PGothic" panose="020B0600070205080204" pitchFamily="34" charset="-128"/>
              </a:rPr>
              <a:t>Αντικείμενο επιστημονικής έρευνας</a:t>
            </a:r>
            <a:endParaRPr lang="el-GR" sz="50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DEAC13-6D82-4477-88EC-C9A3E5C2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228600" marR="0" lvl="0" indent="-228600" defTabSz="914400" rtl="0" eaLnBrk="1" fontAlgn="base" latinLnBrk="0" hangingPunct="1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Για ποια πράγματα κάνουμε έρευνα στην επικοινωνία; </a:t>
            </a:r>
          </a:p>
          <a:p>
            <a:pPr marL="228600" marR="0" lvl="0" indent="-228600" defTabSz="914400" rtl="0" eaLnBrk="1" fontAlgn="base" latinLnBrk="0" hangingPunct="1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Για τα πάντα! 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Για οτιδήποτε μας ενδιαφέρει θεωρητικά (ερέθισμα ένα θεωρητικό μοντέλο) ή εμπειρικά (ερέθισμα μια ανάγκη της επικοινωνιακής ζωή μας).</a:t>
            </a:r>
          </a:p>
          <a:p>
            <a:pPr marL="685800" marR="0" lvl="1" indent="-228600" defTabSz="914400" rtl="0" eaLnBrk="1" fontAlgn="base" latinLnBrk="0" hangingPunct="1"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Π.χ. σε ποιο βαθμό χρησιμοποιούν τα </a:t>
            </a:r>
            <a:r>
              <a:rPr kumimoji="0" lang="en-US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social media</a:t>
            </a: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 οι εξωστρεφείς άνθρωποι;</a:t>
            </a:r>
          </a:p>
          <a:p>
            <a:pPr marL="685800" marR="0" lvl="1" indent="-228600" defTabSz="914400" rtl="0" eaLnBrk="1" fontAlgn="base" latinLnBrk="0" hangingPunct="1"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Π.χ.  Σε ποιο βαθμό χρησιμοποιούν τα </a:t>
            </a:r>
            <a:r>
              <a:rPr kumimoji="0" lang="en-US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social media </a:t>
            </a: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οι νέοι κατά τη διάρκεια της </a:t>
            </a:r>
            <a:r>
              <a:rPr lang="el-GR" altLang="el-GR" dirty="0">
                <a:latin typeface="Calibri Regular"/>
                <a:ea typeface="MS PGothic" panose="020B0600070205080204" pitchFamily="34" charset="-128"/>
              </a:rPr>
              <a:t>εξεταστικής</a:t>
            </a: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;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937801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A68B302-5E56-4418-993C-87FF19E7E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kumimoji="0" lang="el-GR" sz="3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Ερωτήματα στο χώρο των Ψηφιακών Μέσων και Επικοινωνίας</a:t>
            </a:r>
            <a:endParaRPr lang="el-GR" sz="3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F7D26B8-5A15-49BB-B5E0-5CF426E89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Autofit/>
          </a:bodyPr>
          <a:lstStyle/>
          <a:p>
            <a:r>
              <a:rPr lang="el-GR" sz="2400" dirty="0"/>
              <a:t>Πώς και σε ποιο βαθμό επηρεάζουν οι ειδήσεις τα άτομα ώστε να θεωρούν ότι ο κόσμος είναι επικίνδυνος;</a:t>
            </a:r>
          </a:p>
          <a:p>
            <a:r>
              <a:rPr lang="el-GR" sz="2400" dirty="0"/>
              <a:t>Επηρεάζουν τα μέσα κοινωνικής δικτύωσης την πρόθεση αγοράς ενός προϊόντος;</a:t>
            </a:r>
          </a:p>
          <a:p>
            <a:r>
              <a:rPr lang="el-GR" sz="2400" dirty="0"/>
              <a:t>Ποια είναι η χρήση των μέσων κοινωνικής δικτύωσης σε άτομα που έχουν διαγνωστεί με κατάθλιψη;</a:t>
            </a:r>
          </a:p>
          <a:p>
            <a:r>
              <a:rPr lang="el-GR" sz="2400" dirty="0"/>
              <a:t>Ποιες είναι οι αντιδράσεις του ακροαματικού κοινού στις αναρτήσεις των ραδιοφωνικών σταθμών στο </a:t>
            </a:r>
            <a:r>
              <a:rPr lang="en-GB" sz="2400" dirty="0"/>
              <a:t>Facebook</a:t>
            </a:r>
            <a:r>
              <a:rPr lang="el-GR" sz="2400" dirty="0"/>
              <a:t>; </a:t>
            </a:r>
          </a:p>
          <a:p>
            <a:r>
              <a:rPr lang="el-GR" sz="2400" dirty="0"/>
              <a:t>Υπάρχει εθισμός στα μέσα κοινωνικής δικτύωσης;</a:t>
            </a:r>
          </a:p>
        </p:txBody>
      </p:sp>
    </p:spTree>
    <p:extLst>
      <p:ext uri="{BB962C8B-B14F-4D97-AF65-F5344CB8AC3E}">
        <p14:creationId xmlns:p14="http://schemas.microsoft.com/office/powerpoint/2010/main" val="969924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22C582A-FFD9-6AFD-0121-8A332695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l-GR" sz="7200" dirty="0"/>
              <a:t>ΕΡΩΤΗΣΗ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5FE3B79-1E9F-5374-F7A6-A99476673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l-GR" sz="2400"/>
              <a:t>Πείτε μου δικά σας ερευνητικά ερωτήματα</a:t>
            </a:r>
          </a:p>
          <a:p>
            <a:endParaRPr lang="el-GR" sz="2400"/>
          </a:p>
          <a:p>
            <a:pPr marL="0" indent="0">
              <a:buNone/>
            </a:pPr>
            <a:r>
              <a:rPr lang="el-GR" sz="2400"/>
              <a:t>Τι σας προβληματίζει και τι σας απασχολεί</a:t>
            </a:r>
          </a:p>
        </p:txBody>
      </p:sp>
    </p:spTree>
    <p:extLst>
      <p:ext uri="{BB962C8B-B14F-4D97-AF65-F5344CB8AC3E}">
        <p14:creationId xmlns:p14="http://schemas.microsoft.com/office/powerpoint/2010/main" val="116967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70BEF27-175C-43B3-A14B-A25B817E7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305" y="405664"/>
            <a:ext cx="9849751" cy="1349671"/>
          </a:xfrm>
        </p:spPr>
        <p:txBody>
          <a:bodyPr anchor="b">
            <a:normAutofit/>
          </a:bodyPr>
          <a:lstStyle/>
          <a:p>
            <a:r>
              <a:rPr lang="el-GR" sz="4200" dirty="0"/>
              <a:t>ΕΠΙΣΤΗΜΟΝΙΚΟΙ ΜΕΘΟΔΟΙ ΚΑΙ ΜΗ ΕΠΙΣΤΗΜΟΝΙΚΟΙ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4FFC618-D7FB-4E38-8FB9-BC27FB6E1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457" y="1948543"/>
            <a:ext cx="10972799" cy="4343400"/>
          </a:xfrm>
        </p:spPr>
        <p:txBody>
          <a:bodyPr anchor="ctr">
            <a:normAutofit fontScale="62500" lnSpcReduction="20000"/>
          </a:bodyPr>
          <a:lstStyle/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3200" i="1" dirty="0"/>
              <a:t>Ένα από τα σημαντικότερα προβλήματα στην εποχή μας είναι: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3200" dirty="0"/>
              <a:t>Οι εμμονές και οι προκαταλήψεις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200" dirty="0"/>
              <a:t>     Το εμβόλιο είναι έργο του σατανά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3200" dirty="0"/>
              <a:t>Οι αυθεντίες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200" dirty="0"/>
              <a:t>     Θα ρωτήσω το ταξιτζή αν πρέπει να εμβολιαστώ ή όχι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3200" dirty="0"/>
              <a:t>Εμπειρία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200" dirty="0"/>
              <a:t>     Χρήση συγκεκριμένου τρόπου διαφήμισης ώστε να προσελκύσει το καταναλωτικό κοινό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l-GR" sz="3200" dirty="0"/>
              <a:t>Επιστημονική μέθοδος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200" dirty="0"/>
              <a:t>   Παρατήρηση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200" dirty="0"/>
              <a:t>   Λογικός συλλογισμός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200" dirty="0"/>
              <a:t>   Επιστημονικά δεδομένα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sz="2400" dirty="0"/>
          </a:p>
          <a:p>
            <a:endParaRPr lang="el-GR" sz="800" dirty="0"/>
          </a:p>
        </p:txBody>
      </p:sp>
    </p:spTree>
    <p:extLst>
      <p:ext uri="{BB962C8B-B14F-4D97-AF65-F5344CB8AC3E}">
        <p14:creationId xmlns:p14="http://schemas.microsoft.com/office/powerpoint/2010/main" val="2013433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30B81DB-5D5C-9EA9-2475-DA78DCBFE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l-GR" sz="4800" dirty="0"/>
              <a:t>Βρείτε μου ένα άρθρο!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0373DE5-8DE4-0CDA-C47E-DC7EF852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l-GR" sz="2400" dirty="0"/>
              <a:t>Πώς βρίσκουμε ένα επιστημονικό άρθρο;</a:t>
            </a:r>
          </a:p>
          <a:p>
            <a:endParaRPr lang="el-GR" sz="2400" dirty="0"/>
          </a:p>
          <a:p>
            <a:pPr marL="0" indent="0">
              <a:buNone/>
            </a:pPr>
            <a:r>
              <a:rPr lang="el-GR" sz="2400" dirty="0"/>
              <a:t>Πώς βρίσκουμε ένα δημοσιογραφικό άρθρο;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808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ACF441-2195-93E3-50B9-7DE8C6B95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4200"/>
              <a:t>Πώς μπορούμε να βρούμε επιστημονικά άρθρα;</a:t>
            </a:r>
            <a:br>
              <a:rPr lang="el-GR" sz="4200"/>
            </a:br>
            <a:endParaRPr lang="el-GR" sz="4200"/>
          </a:p>
        </p:txBody>
      </p:sp>
      <p:graphicFrame>
        <p:nvGraphicFramePr>
          <p:cNvPr id="19" name="Θέση περιεχομένου 2">
            <a:extLst>
              <a:ext uri="{FF2B5EF4-FFF2-40B4-BE49-F238E27FC236}">
                <a16:creationId xmlns:a16="http://schemas.microsoft.com/office/drawing/2014/main" id="{2EB910AA-C6C3-1FCE-2B1A-8F5462F8763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8718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Θέση περιεχομένου 6" descr="Εικόνα που περιέχει μαύρο, σκοτάδι&#10;&#10;Περιγραφή που δημιουργήθηκε αυτόματα">
            <a:extLst>
              <a:ext uri="{FF2B5EF4-FFF2-40B4-BE49-F238E27FC236}">
                <a16:creationId xmlns:a16="http://schemas.microsoft.com/office/drawing/2014/main" id="{354E48B7-F17B-434B-A254-CFCC27D11E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3578" y="2699613"/>
            <a:ext cx="9664846" cy="128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364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F2D0E35-B492-44B7-923A-AF41E0287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l-GR" altLang="el-GR" sz="4800" b="1">
                <a:ea typeface="MS PGothic" panose="020B0600070205080204" pitchFamily="34" charset="-128"/>
              </a:rPr>
              <a:t>1. Επιλογή ερευνητικού προβλήματος</a:t>
            </a:r>
            <a:endParaRPr lang="el-GR" sz="480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709EDB-8DEA-4EBC-94D9-58D54E3D4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el-GR" altLang="el-GR" dirty="0">
                <a:latin typeface="Calibri Regular"/>
                <a:ea typeface="MS PGothic" panose="020B0600070205080204" pitchFamily="34" charset="-128"/>
              </a:rPr>
              <a:t>διατύπωση και προσδιορισμός ερευνητικού προβλήματος (πρέπει να θέτει ένα νέο ερώτημα)</a:t>
            </a:r>
            <a:endParaRPr lang="en-US" altLang="el-GR" dirty="0">
              <a:latin typeface="Calibri Regular"/>
              <a:ea typeface="MS PGothic" panose="020B0600070205080204" pitchFamily="34" charset="-128"/>
            </a:endParaRPr>
          </a:p>
          <a:p>
            <a:pPr lvl="1"/>
            <a:r>
              <a:rPr lang="el-GR" altLang="el-GR" sz="2800" dirty="0">
                <a:latin typeface="Calibri Regular"/>
                <a:ea typeface="MS PGothic" panose="020B0600070205080204" pitchFamily="34" charset="-128"/>
              </a:rPr>
              <a:t>π.χ. η επιρροή του βίαιου περιεχομένου των Μ.Μ.Ε. στη συμπεριφορά των εφήβων</a:t>
            </a:r>
            <a:endParaRPr lang="en-US" altLang="el-GR" sz="2800" dirty="0">
              <a:latin typeface="Calibri Regular"/>
              <a:ea typeface="MS PGothic" panose="020B0600070205080204" pitchFamily="34" charset="-128"/>
            </a:endParaRPr>
          </a:p>
          <a:p>
            <a:endParaRPr lang="el-GR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73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751229-0244-4FBB-BED1-407467F4C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50650F3-79D0-5859-8BDD-AE270A56A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600" y="827315"/>
            <a:ext cx="4978399" cy="425675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el-GR" sz="4800" dirty="0"/>
            </a:br>
            <a:br>
              <a:rPr lang="el-GR" sz="4800" dirty="0"/>
            </a:br>
            <a:br>
              <a:rPr lang="el-GR" sz="4800" dirty="0"/>
            </a:br>
            <a:br>
              <a:rPr lang="el-GR" sz="4800" dirty="0"/>
            </a:br>
            <a:r>
              <a:rPr lang="el-GR" sz="4800" dirty="0"/>
              <a:t>Είναι απαραίτητο οι φοιτητές να διδαχθούν το αντικείμενο των μεθόδων έρευνας;</a:t>
            </a:r>
            <a:br>
              <a:rPr lang="el-GR" sz="4800" dirty="0"/>
            </a:b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Graphic 6" descr="Atom">
            <a:extLst>
              <a:ext uri="{FF2B5EF4-FFF2-40B4-BE49-F238E27FC236}">
                <a16:creationId xmlns:a16="http://schemas.microsoft.com/office/drawing/2014/main" id="{4C067FFF-3341-770D-F90D-56D9E0BE7C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549" y="2776619"/>
            <a:ext cx="1289051" cy="1289051"/>
          </a:xfrm>
          <a:prstGeom prst="rect">
            <a:avLst/>
          </a:prstGeom>
        </p:spPr>
      </p:pic>
      <p:pic>
        <p:nvPicPr>
          <p:cNvPr id="9" name="Graphic 8" descr="Atom">
            <a:extLst>
              <a:ext uri="{FF2B5EF4-FFF2-40B4-BE49-F238E27FC236}">
                <a16:creationId xmlns:a16="http://schemas.microsoft.com/office/drawing/2014/main" id="{12F28F65-1CE9-422F-898C-2969F6C025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7815" y="716407"/>
            <a:ext cx="5411343" cy="541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620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A383C79-149C-4409-BF1E-D1AD841C7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kumimoji="0" lang="el-GR" altLang="el-GR" sz="4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j-cs"/>
              </a:rPr>
              <a:t>2. Βιβλιογραφική έρευνα</a:t>
            </a:r>
            <a:endParaRPr lang="el-GR" sz="480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3A26D7-E8EE-492E-8405-32A1B752B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l-GR" altLang="el-GR" dirty="0">
                <a:latin typeface="Calibri Regular"/>
                <a:ea typeface="MS PGothic" panose="020B0600070205080204" pitchFamily="34" charset="-128"/>
              </a:rPr>
              <a:t>διερεύνηση βιβλιογραφικών πηγών (π.χ. βιβλία, επιστημονικά άρθρα) για τον εντοπισμό σχετικών θεωριών και ερευνών</a:t>
            </a:r>
            <a:endParaRPr lang="en-US" altLang="el-GR" dirty="0">
              <a:latin typeface="Calibri Regular"/>
              <a:ea typeface="MS PGothic" panose="020B0600070205080204" pitchFamily="34" charset="-128"/>
            </a:endParaRPr>
          </a:p>
          <a:p>
            <a:pPr lvl="1">
              <a:lnSpc>
                <a:spcPct val="150000"/>
              </a:lnSpc>
            </a:pPr>
            <a:r>
              <a:rPr lang="el-GR" altLang="el-GR" sz="2800" dirty="0">
                <a:latin typeface="Calibri Regular"/>
                <a:ea typeface="MS PGothic" panose="020B0600070205080204" pitchFamily="34" charset="-128"/>
              </a:rPr>
              <a:t>π.χ. </a:t>
            </a:r>
            <a:r>
              <a:rPr lang="el-GR" altLang="el-GR" sz="2800" dirty="0" err="1">
                <a:latin typeface="Calibri Regular"/>
                <a:ea typeface="MS PGothic" panose="020B0600070205080204" pitchFamily="34" charset="-128"/>
              </a:rPr>
              <a:t>Κοινωνικογνωστική</a:t>
            </a:r>
            <a:r>
              <a:rPr lang="el-GR" altLang="el-GR" sz="2800" dirty="0">
                <a:latin typeface="Calibri Regular"/>
                <a:ea typeface="MS PGothic" panose="020B0600070205080204" pitchFamily="34" charset="-128"/>
              </a:rPr>
              <a:t> Θεωρία / Ενισχυτικό Σπειροειδές Μοντέλο</a:t>
            </a:r>
            <a:endParaRPr lang="el-GR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828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73E2AF7-6D12-4596-A742-B2098229C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kumimoji="0" lang="el-GR" altLang="el-GR" sz="4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j-cs"/>
              </a:rPr>
              <a:t>3. Διατύπωση υποθέσεων</a:t>
            </a:r>
            <a:endParaRPr lang="el-GR" sz="480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000E60B-BB4C-422A-A85D-20ECE2B11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διατύπωση συγκεκριμένου ερωτήματος το οποίο μπορεί να ελεγχθεί εμπειρικά</a:t>
            </a:r>
            <a:endParaRPr kumimoji="0" lang="en-US" altLang="el-GR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Regular"/>
              <a:ea typeface="MS PGothic" panose="020B0600070205080204" pitchFamily="34" charset="-128"/>
              <a:cs typeface="+mn-cs"/>
            </a:endParaRPr>
          </a:p>
          <a:p>
            <a:pPr marL="685800" marR="0" lvl="1" indent="-228600" defTabSz="914400" rtl="0" eaLnBrk="0" fontAlgn="base" latinLnBrk="0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π.χ. η έκθεση στο βίαιο περιεχόμενο </a:t>
            </a:r>
            <a:r>
              <a:rPr lang="el-GR" altLang="el-GR" sz="2800" dirty="0">
                <a:latin typeface="Calibri Regular"/>
                <a:ea typeface="MS PGothic" panose="020B0600070205080204" pitchFamily="34" charset="-128"/>
              </a:rPr>
              <a:t>επιδρά θετικά</a:t>
            </a:r>
            <a:r>
              <a:rPr kumimoji="0" lang="el-GR" altLang="el-GR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 στην εκδήλωσης επιθετικής συμπεριφοράς </a:t>
            </a:r>
            <a:r>
              <a:rPr lang="el-GR" altLang="el-GR" sz="2800" dirty="0">
                <a:latin typeface="Calibri Regular"/>
                <a:ea typeface="MS PGothic" panose="020B0600070205080204" pitchFamily="34" charset="-128"/>
              </a:rPr>
              <a:t>στην εφηβεία</a:t>
            </a:r>
            <a:endParaRPr kumimoji="0" lang="en-US" altLang="el-GR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Regular"/>
              <a:ea typeface="MS PGothic" panose="020B0600070205080204" pitchFamily="34" charset="-128"/>
              <a:cs typeface="+mn-cs"/>
            </a:endParaRPr>
          </a:p>
          <a:p>
            <a:endParaRPr lang="el-GR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051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735CE19-AEF8-486C-A5CA-986ED216D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kumimoji="0" lang="el-GR" altLang="el-GR" sz="4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j-cs"/>
              </a:rPr>
              <a:t>4. Καθορισμός μεθόδου</a:t>
            </a:r>
            <a:endParaRPr lang="el-GR" sz="480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F2F6591-15B7-478D-9653-160CC857E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l-GR" altLang="el-GR" dirty="0">
                <a:latin typeface="Calibri Regular"/>
                <a:ea typeface="MS PGothic" panose="020B0600070205080204" pitchFamily="34" charset="-128"/>
              </a:rPr>
              <a:t>αποφάσεις για το σχεδιασμό της έρευνας, τη δειγματοληψία, τις τεχνικές συλλογής δεδομένων, τη πιλοτική έρευνα</a:t>
            </a:r>
            <a:endParaRPr lang="en-US" altLang="el-GR" dirty="0">
              <a:latin typeface="Calibri Regular"/>
              <a:ea typeface="MS PGothic" panose="020B0600070205080204" pitchFamily="34" charset="-128"/>
            </a:endParaRPr>
          </a:p>
          <a:p>
            <a:pPr lvl="1"/>
            <a:r>
              <a:rPr lang="el-GR" altLang="el-GR" sz="2800" dirty="0">
                <a:latin typeface="Calibri Regular"/>
                <a:ea typeface="MS PGothic" panose="020B0600070205080204" pitchFamily="34" charset="-128"/>
              </a:rPr>
              <a:t>π.χ. μεθοδολογία συσχέτισης (έκθεση στο περιεχόμενο – επιθετική συμπεριφορά παιδιού) ή πειραματική, αντιπροσωπευτικό δείγμα με κατά στρώματα δειγματοληψία, κατασκευή σχετικού ερωτηματολογίου, πιλοτική έρευνα για τον έλεγχο του ερωτηματολογίου</a:t>
            </a:r>
            <a:endParaRPr lang="el-GR" sz="28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00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159FAFA-7F7C-45BB-B5B9-7F31C026D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kumimoji="0" lang="el-GR" altLang="el-GR" sz="4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j-cs"/>
              </a:rPr>
              <a:t>5. Συλλογή δεδομένων</a:t>
            </a:r>
            <a:endParaRPr lang="el-GR" sz="480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80FF86E-F0A7-4883-9C34-3172975B4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endParaRPr lang="en-GB" altLang="el-GR" sz="2400" dirty="0">
              <a:latin typeface="Calibri Regular"/>
              <a:ea typeface="MS PGothic" panose="020B0600070205080204" pitchFamily="34" charset="-128"/>
            </a:endParaRPr>
          </a:p>
          <a:p>
            <a:pPr>
              <a:lnSpc>
                <a:spcPct val="150000"/>
              </a:lnSpc>
            </a:pPr>
            <a:r>
              <a:rPr lang="el-GR" altLang="el-GR" dirty="0">
                <a:latin typeface="Calibri Regular"/>
                <a:ea typeface="MS PGothic" panose="020B0600070205080204" pitchFamily="34" charset="-128"/>
              </a:rPr>
              <a:t>Π.χ. χορήγηση των ερωτηματολογίων στο προαποφασισμένο δείγμα (πιστή εφαρμογή σχεδίου έρευνας)</a:t>
            </a:r>
          </a:p>
          <a:p>
            <a:pPr>
              <a:lnSpc>
                <a:spcPct val="150000"/>
              </a:lnSpc>
            </a:pPr>
            <a:r>
              <a:rPr lang="el-GR" altLang="el-GR" dirty="0">
                <a:latin typeface="Calibri Regular"/>
                <a:ea typeface="MS PGothic" panose="020B0600070205080204" pitchFamily="34" charset="-128"/>
              </a:rPr>
              <a:t>Συλλογή δεδομένων από συνεντεύξεις ή ομάδες εστίασης</a:t>
            </a:r>
            <a:endParaRPr lang="en-US" altLang="el-GR" dirty="0">
              <a:latin typeface="Calibri Regular"/>
              <a:ea typeface="MS PGothic" panose="020B0600070205080204" pitchFamily="34" charset="-128"/>
            </a:endParaRPr>
          </a:p>
          <a:p>
            <a:endParaRPr lang="el-GR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0195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AB113FB-2BBA-46E0-96BA-11A0BC63A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kumimoji="0" lang="el-GR" altLang="el-GR" sz="4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j-cs"/>
              </a:rPr>
              <a:t>6. Ανάλυση και ερμηνεία δεδομένων</a:t>
            </a:r>
            <a:endParaRPr lang="el-GR" sz="480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F0A24A4-33A6-4071-8132-AF1F33491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Κωδικοποίηση των συνεντεύξεων, ταξινόμηση δεδομένων </a:t>
            </a: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υπολογισμός αριθμητικών περιγραφικών και </a:t>
            </a:r>
            <a:r>
              <a:rPr kumimoji="0" lang="el-GR" altLang="el-GR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συναφειακών</a:t>
            </a: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 δεικτών, στατιστική ανάλυση των ερωτηματολογίων</a:t>
            </a: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έλεγχος των υποθέσεων</a:t>
            </a:r>
            <a:endParaRPr kumimoji="0" lang="en-US" altLang="el-GR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Regular"/>
              <a:ea typeface="MS PGothic" panose="020B0600070205080204" pitchFamily="34" charset="-128"/>
              <a:cs typeface="+mn-cs"/>
            </a:endParaRPr>
          </a:p>
          <a:p>
            <a:endParaRPr lang="el-GR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3155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30D83CF-BBFC-4E9E-BF64-D0E60BF4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kumimoji="0" lang="el-GR" altLang="el-GR" sz="4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j-cs"/>
              </a:rPr>
              <a:t>6. Ανάλυση και ερμηνεία δεδομένων</a:t>
            </a:r>
            <a:endParaRPr lang="el-GR" sz="480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336D44E-0807-4957-B39C-CC6F58C10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l-GR" altLang="el-GR" sz="2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 Regular"/>
              <a:ea typeface="MS PGothic" panose="020B0600070205080204" pitchFamily="34" charset="-128"/>
              <a:cs typeface="+mn-cs"/>
            </a:endParaRPr>
          </a:p>
          <a:p>
            <a:pPr marL="0" marR="0" lvl="0" indent="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l-GR" altLang="el-GR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Αξιολόγηση αποτελεσμάτων σε σχέση με τη βιβλιογραφία</a:t>
            </a:r>
          </a:p>
          <a:p>
            <a:pPr marL="685800" marR="0" lvl="1" indent="-228600" defTabSz="914400" rtl="0" eaLnBrk="0" fontAlgn="base" latinLnBrk="0" hangingPunct="0"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π.χ. η ανάλυση επαληθεύει την υπόθεση ότι τα παιδιά που εκτίθενται συχνά σε βίαιο περιεχόμενο εκδηλώνουν συχνότερα επιθετική συμπεριφορά</a:t>
            </a:r>
            <a:endParaRPr kumimoji="0" lang="en-US" altLang="el-GR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 Regular"/>
              <a:ea typeface="MS PGothic" panose="020B0600070205080204" pitchFamily="34" charset="-128"/>
              <a:cs typeface="+mn-cs"/>
            </a:endParaRPr>
          </a:p>
          <a:p>
            <a:endParaRPr lang="el-GR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9238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ABD43AD-FFD3-4BAB-88F4-32E6D6317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kumimoji="0" lang="el-GR" altLang="el-GR" sz="4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j-cs"/>
              </a:rPr>
              <a:t>7. Συγγραφή</a:t>
            </a:r>
            <a:endParaRPr lang="el-GR" sz="480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5F31973-A828-42A2-A47B-BF3595A18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γραπτή παρουσίαση όλης της διαδικασίας (με όλες τις λεπτομέρειες για να αναπαραχθεί)</a:t>
            </a: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η δομή και το ύφος του κειμένου ακολουθεί συμβάσεις με σκοπό την καλύτερη επικοινωνία</a:t>
            </a:r>
            <a:endParaRPr kumimoji="0" lang="en-US" altLang="el-GR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Regular"/>
              <a:ea typeface="MS PGothic" panose="020B0600070205080204" pitchFamily="34" charset="-128"/>
              <a:cs typeface="+mn-cs"/>
            </a:endParaRPr>
          </a:p>
          <a:p>
            <a:endParaRPr lang="el-GR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3589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5E1CF1C-D3EE-4743-8A3D-02089BD9F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963" y="1238080"/>
            <a:ext cx="9849751" cy="1349671"/>
          </a:xfrm>
        </p:spPr>
        <p:txBody>
          <a:bodyPr anchor="b">
            <a:normAutofit/>
          </a:bodyPr>
          <a:lstStyle/>
          <a:p>
            <a:r>
              <a:rPr kumimoji="0" lang="el-GR" altLang="el-GR" sz="5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Regular"/>
                <a:ea typeface="+mj-ea"/>
                <a:cs typeface="+mj-cs"/>
              </a:rPr>
              <a:t>Μεθοδολογικές προσεγγίσεις</a:t>
            </a:r>
            <a:endParaRPr lang="el-GR" sz="540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FDCE3C-B776-4C9A-86A7-6A5C40928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2902913"/>
            <a:ext cx="9849751" cy="3032168"/>
          </a:xfrm>
        </p:spPr>
        <p:txBody>
          <a:bodyPr anchor="ctr"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r>
              <a:rPr kumimoji="0" lang="el-GR" altLang="el-GR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Δύο βασικά επιστημονικά παραδείγματα (</a:t>
            </a:r>
            <a:r>
              <a:rPr kumimoji="0" lang="en-US" altLang="el-GR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paradigms)</a:t>
            </a:r>
            <a:endParaRPr kumimoji="0" lang="el-GR" altLang="el-GR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Regular"/>
              <a:ea typeface="MS PGothic" panose="020B0600070205080204" pitchFamily="34" charset="-128"/>
              <a:cs typeface="+mn-cs"/>
            </a:endParaRPr>
          </a:p>
          <a:p>
            <a:pPr marL="0" marR="0" lvl="0" indent="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Συνολική προσέγγιση του κόσμου και της έρευνας</a:t>
            </a:r>
          </a:p>
          <a:p>
            <a:pPr marL="0" marR="0" lvl="0" indent="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Α. Θετικιστικό – εμπειρικό [</a:t>
            </a:r>
            <a:r>
              <a:rPr kumimoji="0" lang="el-GR" altLang="el-GR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Ποσοτικό</a:t>
            </a: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]</a:t>
            </a:r>
          </a:p>
          <a:p>
            <a:pPr marL="0" marR="0" lvl="0" indent="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Β. </a:t>
            </a:r>
            <a:r>
              <a:rPr kumimoji="0" lang="el-GR" altLang="el-GR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Νατουραλιστικό</a:t>
            </a: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 – ερμηνευτικό [</a:t>
            </a:r>
            <a:r>
              <a:rPr kumimoji="0" lang="el-GR" altLang="el-GR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Ποιοτικό</a:t>
            </a: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MS PGothic" panose="020B0600070205080204" pitchFamily="34" charset="-128"/>
                <a:cs typeface="+mn-cs"/>
              </a:rPr>
              <a:t>]</a:t>
            </a:r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6188451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2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8B20867-E474-47E6-95A2-E5F800E93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342900" marR="0" lvl="0" indent="-342900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l-GR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Εμπειρική ή ερμηνευτική προσέγγιση?</a:t>
            </a:r>
          </a:p>
          <a:p>
            <a:endParaRPr lang="el-GR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9073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BD5D02A-D346-4ACA-9D39-2028AA613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963" y="1238080"/>
            <a:ext cx="9849751" cy="1349671"/>
          </a:xfrm>
        </p:spPr>
        <p:txBody>
          <a:bodyPr anchor="b">
            <a:normAutofit/>
          </a:bodyPr>
          <a:lstStyle/>
          <a:p>
            <a:r>
              <a:rPr lang="el-GR" sz="4200"/>
              <a:t>Δεν υπάρχει ένας μόνο τρόπος για να κάνεις έρευνα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4A055E-942E-4D4F-8DC6-8355F8F25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2902913"/>
            <a:ext cx="9849751" cy="3032168"/>
          </a:xfrm>
        </p:spPr>
        <p:txBody>
          <a:bodyPr anchor="ctr">
            <a:normAutofit/>
          </a:bodyPr>
          <a:lstStyle/>
          <a:p>
            <a:pPr marL="342900" marR="0" lvl="0" indent="-342900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Αρκετά συχνά η φύση του ίδιου του προβλήματος καθορίζει τη μέθοδο της έρευνας</a:t>
            </a:r>
          </a:p>
          <a:p>
            <a:pPr marL="742950" marR="0" lvl="1" indent="-285750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Πότε και γιατί εμφανίστηκαν οι πρώτες εφημερίδες;</a:t>
            </a:r>
          </a:p>
          <a:p>
            <a:pPr marL="342900" marR="0" lvl="0" indent="-342900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Άλλοτε ένα ερώτημα μπορεί να απαντηθεί με διαφορετικές μεθόδους </a:t>
            </a:r>
          </a:p>
          <a:p>
            <a:pPr marL="342900" marR="0" lvl="0" indent="-342900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π.χ., αποτελεσματικότητα ενός προγράμματος παρέμβασης</a:t>
            </a:r>
          </a:p>
          <a:p>
            <a:pPr marL="742950" marR="0" lvl="1" indent="-285750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Πειραματικό σχεδιασμό</a:t>
            </a:r>
          </a:p>
          <a:p>
            <a:pPr marL="742950" marR="0" lvl="1" indent="-285750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Παρατήρηση</a:t>
            </a:r>
          </a:p>
          <a:p>
            <a:pPr marL="742950" marR="0" lvl="1" indent="-285750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Ερωτηματολόγια</a:t>
            </a:r>
          </a:p>
          <a:p>
            <a:pPr marL="742950" marR="0" lvl="1" indent="-285750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Συνέντευξη</a:t>
            </a:r>
          </a:p>
          <a:p>
            <a:endParaRPr lang="el-GR" sz="2000"/>
          </a:p>
        </p:txBody>
      </p:sp>
    </p:spTree>
    <p:extLst>
      <p:ext uri="{BB962C8B-B14F-4D97-AF65-F5344CB8AC3E}">
        <p14:creationId xmlns:p14="http://schemas.microsoft.com/office/powerpoint/2010/main" val="1203093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CB3A20B-AA8D-1EEC-6670-084E1FA09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l-GR" sz="4800"/>
              <a:t>Λόγοι διδασκαλίας των μεθόδων έρευνας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6AC9173-622B-505D-3BEF-0011210B9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el-GR" sz="2000"/>
              <a:t>Το σπουδαιότερο ίσως μάθημα των σπουδών σας</a:t>
            </a:r>
          </a:p>
          <a:p>
            <a:pPr lvl="1"/>
            <a:r>
              <a:rPr lang="el-GR" sz="2000"/>
              <a:t>θα αντιληφτείτε πως παράγεται η γνώση που διδάσκεστε στα άλλα μαθήματα</a:t>
            </a:r>
          </a:p>
          <a:p>
            <a:r>
              <a:rPr lang="el-GR" sz="2000"/>
              <a:t>Κριτική προσέγγιση της γνώσης</a:t>
            </a:r>
          </a:p>
          <a:p>
            <a:r>
              <a:rPr lang="el-GR" sz="2000"/>
              <a:t>Εργασίες των άλλων μαθημάτων</a:t>
            </a:r>
          </a:p>
          <a:p>
            <a:r>
              <a:rPr lang="el-GR" sz="2000"/>
              <a:t>Διπλωματική σας εργασία</a:t>
            </a:r>
          </a:p>
          <a:p>
            <a:r>
              <a:rPr lang="el-GR" sz="2000"/>
              <a:t>Επαγγελματική σταδιοδρομία  και εξέλιξη</a:t>
            </a:r>
          </a:p>
          <a:p>
            <a:pPr lvl="1"/>
            <a:r>
              <a:rPr lang="el-GR" sz="2000"/>
              <a:t>Συνεχής ανανέωση και επικαιροποίηση γνώσεων και δεξιοτήτων</a:t>
            </a:r>
            <a:endParaRPr lang="en-US" sz="20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4212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C89BF6B-D1E9-4373-B131-904D2D75F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963" y="922919"/>
            <a:ext cx="9849751" cy="1349671"/>
          </a:xfrm>
        </p:spPr>
        <p:txBody>
          <a:bodyPr anchor="b">
            <a:normAutofit/>
          </a:bodyPr>
          <a:lstStyle/>
          <a:p>
            <a:r>
              <a:rPr kumimoji="0" lang="el-GR" altLang="el-GR" sz="5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+mj-ea"/>
                <a:cs typeface="+mj-cs"/>
              </a:rPr>
              <a:t>Θετικιστική - εμπειρική προσέγγιση</a:t>
            </a:r>
            <a:endParaRPr lang="el-GR" sz="5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61C3335-8603-4118-927C-C584AB8ED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120" y="2587751"/>
            <a:ext cx="10709437" cy="3347330"/>
          </a:xfrm>
        </p:spPr>
        <p:txBody>
          <a:bodyPr anchor="ctr">
            <a:normAutofit fontScale="85000" lnSpcReduction="20000"/>
          </a:bodyPr>
          <a:lstStyle/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l-G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Η πραγματικότητα είναι αντικειμενική, δεδομένη και εξωτερική ως προς τα άτομα</a:t>
            </a: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Η γνώση είναι και αυτή αντικειμενική και απτή</a:t>
            </a: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Ο ερευνητής και η γνώση είναι ανεξάρτητοι μεταξύ τους</a:t>
            </a: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Ο ερευνητής λειτουργεί ως αντικειμενικός παρατηρητής χωρίς να επεμβαίνει</a:t>
            </a: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Τα φαινόμενα μπορούν να παρατηρηθούν και να μετρηθούν όπως ακριβώς συμβαίνει και με τις φυσικές επιστήμες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0526646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3887CD0-8EF6-47F7-AAD0-3366987A5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648" y="922920"/>
            <a:ext cx="9700066" cy="1036509"/>
          </a:xfrm>
        </p:spPr>
        <p:txBody>
          <a:bodyPr anchor="b">
            <a:normAutofit/>
          </a:bodyPr>
          <a:lstStyle/>
          <a:p>
            <a:r>
              <a:rPr kumimoji="0" lang="el-GR" altLang="el-GR" sz="5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Regular"/>
                <a:ea typeface="+mj-ea"/>
                <a:cs typeface="+mj-cs"/>
              </a:rPr>
              <a:t>Θετικιστική - εμπειρική προσέγγιση</a:t>
            </a:r>
            <a:endParaRPr lang="el-GR" sz="5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2C2E79-20AC-4BF8-B3B0-1534D4C72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600" y="2079172"/>
            <a:ext cx="10312514" cy="3855910"/>
          </a:xfrm>
        </p:spPr>
        <p:txBody>
          <a:bodyPr anchor="ctr">
            <a:normAutofit/>
          </a:bodyPr>
          <a:lstStyle/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Οι ερευνητικές υποθέσεις διατυπώνονται πριν τη διεξαγωγή της έρευνας</a:t>
            </a: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Μελέτη σχέσεων μεταξύ παραγόντων της πραγματικότητας</a:t>
            </a: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Εύρεση σχέσης-αιτίας αιτιατού </a:t>
            </a: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Πρόβλεψη</a:t>
            </a: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Γενίκευση </a:t>
            </a: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Διατύπωση νόμων που διέπουν την πραγματικότητα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074979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4A08CF2-DF9D-4623-AA4B-A6425277B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kumimoji="0" lang="el-GR" altLang="el-GR" sz="3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Regular"/>
                <a:ea typeface="+mj-ea"/>
                <a:cs typeface="+mj-cs"/>
              </a:rPr>
              <a:t>Νατουραλιστική - ερμηνευτική προσέγγιση</a:t>
            </a:r>
            <a:endParaRPr lang="el-GR" sz="3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A80D37-8A35-4B82-9BBB-1B168D633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407" y="2373087"/>
            <a:ext cx="10199921" cy="3831770"/>
          </a:xfrm>
        </p:spPr>
        <p:txBody>
          <a:bodyPr anchor="ctr">
            <a:normAutofit/>
          </a:bodyPr>
          <a:lstStyle/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Δεν υπάρχει μία και καθολική πραγματικότητα  </a:t>
            </a:r>
          </a:p>
          <a:p>
            <a:pPr marL="685800" marR="0" lvl="1" indent="-228600" defTabSz="914400" rtl="0" eaLnBrk="0" fontAlgn="base" latinLnBrk="0" hangingPunct="0"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Η πραγματικότητα είναι υποκειμενική</a:t>
            </a:r>
          </a:p>
          <a:p>
            <a:pPr marL="685800" marR="0" lvl="1" indent="-228600" defTabSz="914400" rtl="0" eaLnBrk="0" fontAlgn="base" latinLnBrk="0" hangingPunct="0"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Διαφορετικοί άνθρωποι κατασκευάζουν τον κόσμο με διαφορετικό τρόπο (</a:t>
            </a:r>
            <a:r>
              <a:rPr kumimoji="0" lang="en-US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constructivism)</a:t>
            </a:r>
            <a:endParaRPr kumimoji="0" lang="el-GR" altLang="el-GR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defTabSz="914400" rtl="0" eaLnBrk="0" fontAlgn="base" latinLnBrk="0" hangingPunct="0"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Η ανθρώπινη συμπεριφορά επηρεάζεται από το πλαίσιο στο οποίο το άτομο δραστηριοποιείται </a:t>
            </a: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Ερευνητής και γνώση δεν μπορεί να διαχωριστούν</a:t>
            </a:r>
          </a:p>
          <a:p>
            <a:pPr marL="685800" marR="0" lvl="1" indent="-228600" defTabSz="914400" rtl="0" eaLnBrk="0" fontAlgn="base" latinLnBrk="0" hangingPunct="0"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Υπάρχει αλληλεπίδραση μεταξύ του ερευνητή και της γνώσης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3978338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A58D6AF-F4E9-43F5-AA7B-B88D3AB55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kumimoji="0" lang="el-GR" altLang="el-GR" sz="3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Regular"/>
                <a:ea typeface="+mj-ea"/>
                <a:cs typeface="+mj-cs"/>
              </a:rPr>
              <a:t>Νατουραλιστική - ερμηνευτική προσέγγιση</a:t>
            </a:r>
            <a:endParaRPr lang="el-GR" sz="3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A970A97-708B-4932-97AE-39D0D8467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19" y="2351315"/>
            <a:ext cx="10726252" cy="3683726"/>
          </a:xfrm>
        </p:spPr>
        <p:txBody>
          <a:bodyPr anchor="ctr">
            <a:normAutofit fontScale="92500" lnSpcReduction="20000"/>
          </a:bodyPr>
          <a:lstStyle/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Ο ερευνητής είναι μέρος του φαινομένου και επηρεάζει την ερμηνεία των φαινομένων</a:t>
            </a: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l-GR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Η ερμηνεία των φαινομένων φιλτράρεται μέσα από την οπτική σκοπιά του ερευνητή</a:t>
            </a: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l-GR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Κατανόηση πως διαφορετικοί άνθρωποι δομούν και ερμηνεύουν τον κόσμο τους</a:t>
            </a: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l-GR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Εφόσον υπάρχουν πολλαπλές πραγματικότητες </a:t>
            </a:r>
            <a:r>
              <a:rPr lang="el-GR" sz="2600" dirty="0">
                <a:latin typeface="Calibri" panose="020F0502020204030204"/>
              </a:rPr>
              <a:t>τα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ερευνητικά ερωτήματα καθορίζονται κατά τη διάρκεια της έρευνας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5880957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E138758-222C-4559-9E03-547DCE440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kumimoji="0" lang="el-GR" altLang="el-GR" sz="3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Regular"/>
                <a:ea typeface="+mj-ea"/>
                <a:cs typeface="+mj-cs"/>
              </a:rPr>
              <a:t>Νατουραλιστική - ερμηνευτική προσέγγιση</a:t>
            </a:r>
            <a:endParaRPr lang="el-GR" sz="3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2DED10-F94A-4414-81FE-442A834D8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59" y="2203079"/>
            <a:ext cx="10353311" cy="3831961"/>
          </a:xfrm>
        </p:spPr>
        <p:txBody>
          <a:bodyPr anchor="ctr">
            <a:normAutofit/>
          </a:bodyPr>
          <a:lstStyle/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l-G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Θεωρία είναι ομάδα νοημάτων που οι άνθρωποι χρησιμοποιούν για να κατανοήσουν τον κόσμο και να δράσουν σ΄ αυτόν</a:t>
            </a: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Δεν μπορεί να γίνουν γενικεύσεις</a:t>
            </a:r>
          </a:p>
          <a:p>
            <a:pPr marL="685800" marR="0" lvl="1" indent="-228600" defTabSz="914400" rtl="0" eaLnBrk="0" fontAlgn="base" latinLnBrk="0" hangingPunct="0"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Τα συμπεράσματα έχουν ισχύ μόνο στο χρόνο και στον τόπο που διεξάγεται η έρευνα</a:t>
            </a: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Έρευνα πεδίου</a:t>
            </a:r>
          </a:p>
          <a:p>
            <a:pPr marL="685800" marR="0" lvl="1" indent="-228600" defTabSz="914400" rtl="0" eaLnBrk="0" fontAlgn="base" latinLnBrk="0" hangingPunct="0"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Στο φυσικό περιβάλλον που δραστηριοποιούνται τα άτομα  </a:t>
            </a:r>
          </a:p>
          <a:p>
            <a:pPr marL="685800" marR="0" lvl="1" indent="-228600" defTabSz="914400" rtl="0" eaLnBrk="0" fontAlgn="base" latinLnBrk="0" hangingPunct="0">
              <a:spcBef>
                <a:spcPts val="5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l-GR" altLang="el-GR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2521115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36CD3389-A268-49FB-87A1-474EECDBC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kumimoji="0" lang="el-GR" altLang="el-GR" sz="5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Regular"/>
                <a:ea typeface="+mj-ea"/>
                <a:cs typeface="+mj-cs"/>
              </a:rPr>
              <a:t>Μέθοδοι ερμηνευτικής προσέγγισης</a:t>
            </a:r>
            <a:endParaRPr lang="el-GR" sz="5200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83D9EF02-BB2F-4A68-BB36-98C067C03A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0909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79624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F5C96DB-29B4-4008-B158-2127B45A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kumimoji="0" lang="el-GR" altLang="el-GR" sz="3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Regular"/>
                <a:ea typeface="+mj-ea"/>
                <a:cs typeface="+mj-cs"/>
              </a:rPr>
              <a:t>Μ</a:t>
            </a:r>
            <a:r>
              <a:rPr kumimoji="0" lang="en-US" altLang="el-GR" sz="3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Regular"/>
                <a:ea typeface="+mj-ea"/>
                <a:cs typeface="+mj-cs"/>
              </a:rPr>
              <a:t>έ</a:t>
            </a:r>
            <a:r>
              <a:rPr kumimoji="0" lang="el-GR" altLang="el-GR" sz="3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Regular"/>
                <a:ea typeface="+mj-ea"/>
                <a:cs typeface="+mj-cs"/>
              </a:rPr>
              <a:t>θοδοι λήψης δεδομένων στην ερμηνευτική προσέγγιση</a:t>
            </a:r>
            <a:endParaRPr lang="el-GR" sz="3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D75BCD6-7716-47D6-BD48-96875CB61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307771"/>
            <a:ext cx="10143668" cy="3940629"/>
          </a:xfrm>
        </p:spPr>
        <p:txBody>
          <a:bodyPr anchor="ctr">
            <a:normAutofit/>
          </a:bodyPr>
          <a:lstStyle/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Συνέντευξη</a:t>
            </a:r>
            <a:r>
              <a:rPr kumimoji="0" lang="en-US" altLang="el-G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(interview)</a:t>
            </a:r>
            <a:endParaRPr kumimoji="0" lang="el-GR" altLang="el-GR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defTabSz="914400" rtl="0" eaLnBrk="0" fontAlgn="base" latinLnBrk="0" hangingPunct="0"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Ελεύθερη συνέντευξη</a:t>
            </a:r>
          </a:p>
          <a:p>
            <a:pPr marL="685800" marR="0" lvl="1" indent="-228600" defTabSz="914400" rtl="0" eaLnBrk="0" fontAlgn="base" latinLnBrk="0" hangingPunct="0"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Ημι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-δομημένη</a:t>
            </a:r>
          </a:p>
          <a:p>
            <a:pPr marL="685800" marR="0" lvl="1" indent="-228600" defTabSz="914400" rtl="0" eaLnBrk="0" fontAlgn="base" latinLnBrk="0" hangingPunct="0"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Δομημένη</a:t>
            </a: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Ομάδες εστίασης</a:t>
            </a:r>
            <a:r>
              <a:rPr kumimoji="0" lang="en-US" altLang="el-G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(focus groups)</a:t>
            </a:r>
            <a:endParaRPr kumimoji="0" lang="el-GR" altLang="el-GR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Συμμετοχική παρατήρηση (</a:t>
            </a:r>
            <a:r>
              <a:rPr kumimoji="0" lang="en-US" altLang="el-G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participatory observation)</a:t>
            </a:r>
            <a:endParaRPr kumimoji="0" lang="el-GR" altLang="el-GR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Αφήγηση</a:t>
            </a:r>
            <a:r>
              <a:rPr kumimoji="0" lang="en-US" altLang="el-G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(narrative studies)</a:t>
            </a:r>
            <a:endParaRPr kumimoji="0" lang="el-GR" altLang="el-GR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Ημερολόγια (</a:t>
            </a:r>
            <a:r>
              <a:rPr kumimoji="0" lang="en-US" altLang="el-G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diaries)</a:t>
            </a:r>
            <a:endParaRPr kumimoji="0" lang="el-GR" altLang="el-GR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Κείμενα – εικόνες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5651960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8D41CF8-5232-42BC-8D05-AFEDE2153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1256"/>
            <a:ext cx="12192000" cy="6869256"/>
          </a:xfrm>
          <a:prstGeom prst="rect">
            <a:avLst/>
          </a:prstGeom>
          <a:solidFill>
            <a:schemeClr val="bg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5">
            <a:extLst>
              <a:ext uri="{FF2B5EF4-FFF2-40B4-BE49-F238E27FC236}">
                <a16:creationId xmlns:a16="http://schemas.microsoft.com/office/drawing/2014/main" id="{49237091-E62C-4878-AA4C-0B9995ADB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28801"/>
            <a:ext cx="10515600" cy="436245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Θέση περιεχομένου 4" descr="Εικόνα που περιέχει μαύρο, σκοτάδι&#10;&#10;Περιγραφή που δημιουργήθηκε αυτόματα">
            <a:extLst>
              <a:ext uri="{FF2B5EF4-FFF2-40B4-BE49-F238E27FC236}">
                <a16:creationId xmlns:a16="http://schemas.microsoft.com/office/drawing/2014/main" id="{3FB263AF-939F-4827-8BE0-02B59B87F6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8240" y="3392805"/>
            <a:ext cx="9875520" cy="123444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1556277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Εικόνα που περιέχει μπλε, πολυχρωμία, στιγμιότυπο οθόνης, βαθυκύανο&#10;&#10;Περιγραφή που δημιουργήθηκε αυτόματα">
            <a:extLst>
              <a:ext uri="{FF2B5EF4-FFF2-40B4-BE49-F238E27FC236}">
                <a16:creationId xmlns:a16="http://schemas.microsoft.com/office/drawing/2014/main" id="{C0F101AE-B3FE-4980-97A1-09B369E99A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23391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FBC56353-E923-49AD-90D7-B848D95DEF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83677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18376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3F8A9B-CE87-F6FE-A8F3-0488DF7A3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733" dirty="0"/>
              <a:t>Ορισμός ποιοτικής και ποσοτικής μεθοδολογίας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109F68-0F96-4BB3-440A-B5F87FB6D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600201"/>
            <a:ext cx="11247040" cy="498263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Η </a:t>
            </a:r>
            <a:r>
              <a:rPr lang="el-G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ποιοτική έρευνα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στοχεύει στη διερεύνηση και κατανόηση εις βάθος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των κοινωνικών φαινομένων. Πιο συγκεκριμένα ερευνώνται στάσεις,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αναπαραστάσεις, αντιλήψεις, κίνητρα καθώς και ιδιαιτερότητες στη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συμπεριφορά των ατόμων. </a:t>
            </a:r>
          </a:p>
          <a:p>
            <a:pPr algn="ctr">
              <a:lnSpc>
                <a:spcPct val="150000"/>
              </a:lnSpc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Στην </a:t>
            </a:r>
            <a:r>
              <a:rPr lang="el-G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ποσοτική έρευνα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διερευνώνται τα φαινόμενα με στατιστικές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μεθόδους, με ερωτηματολόγια, με κλίμακες και αριθμητικά δεδομένα.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Έχει ως στόχο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τη γενίκευση των δεδομένων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982204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76E7E53-5FE0-8196-1C7F-D11F4B53B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Σκοπός του μαθήματος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FBAFAC-CB16-29E9-8F99-37CAAFDB6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5514052"/>
            <a:ext cx="9144000" cy="6519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Ν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γίνετ</a:t>
            </a:r>
            <a:r>
              <a:rPr lang="el-GR" sz="2400" dirty="0"/>
              <a:t>ε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όλοι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ενθουσιώδεις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ερευνητές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!!!!!!!!!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09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8711F9-F81F-8880-F155-8DD3F89A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4133" dirty="0">
                <a:latin typeface="Arial" pitchFamily="34" charset="0"/>
                <a:cs typeface="Arial" pitchFamily="34" charset="0"/>
              </a:rPr>
            </a:br>
            <a:r>
              <a:rPr lang="el-GR" sz="4133" dirty="0">
                <a:latin typeface="Arial" pitchFamily="34" charset="0"/>
                <a:cs typeface="Arial" pitchFamily="34" charset="0"/>
              </a:rPr>
              <a:t>ΟΡΙΣΜΟΣ ΜΕΙΚΤΗΣ ΜΕΘΟΔΟΛΟΓΙΑΣ</a:t>
            </a:r>
            <a:br>
              <a:rPr lang="en-US" b="1" dirty="0">
                <a:latin typeface="Arial" pitchFamily="34" charset="0"/>
                <a:cs typeface="Arial" pitchFamily="34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B925ABC-5231-87A5-0669-FB4AA2019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3305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l-GR" altLang="ko-KR" sz="3200" dirty="0">
                <a:latin typeface="Arial" pitchFamily="34" charset="0"/>
                <a:cs typeface="Arial" pitchFamily="34" charset="0"/>
              </a:rPr>
              <a:t>Μεικτή μεθοδολογία στον ερευνητικό σχεδιασμό ονομάζεται η μέθοδος κατά την οποία συνδυάζεται η συλλογή, ανάλυση και μίξη των ποσοτικών και ποιοτικών δεδομένων σε μία έρευνα που έχει ως κύριο στόχο την κατανόηση ενός κοινωνικού φαινομένου </a:t>
            </a:r>
            <a:endParaRPr lang="ko-KR" altLang="en-US" sz="3200" dirty="0"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81492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8ED9C50-2B09-4A65-A5E4-FF2D967D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kumimoji="0" lang="el-GR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Μέθοδοι έρευνας και Μεθοδολογία έρευνας</a:t>
            </a:r>
            <a:endParaRPr lang="el-GR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C7368855-CE1B-448C-B8C3-1769AEF930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124746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18284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7D891B-ADA5-294A-8D0A-C00E117B1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ΕΠΑΝΑΛΗΨΗ ΜΑΘΗΜΑΤΟΣ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415176B-5EEC-6535-B081-AA89AB690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l-GR" b="1" i="0" u="none" strike="noStrike" dirty="0">
                <a:solidFill>
                  <a:srgbClr val="000000"/>
                </a:solidFill>
                <a:effectLst/>
              </a:rPr>
              <a:t>Ποιος είναι ο κύριος στόχος της επιστημονικής έρευνας;</a:t>
            </a:r>
            <a:endParaRPr lang="el-GR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α) Να επιβεβαιώσει υπάρχουσες θεωρίες</a:t>
            </a: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β) Να αναπτύξει νέα γνώση μέσω συστηματικής εξέτασης δεδομένων</a:t>
            </a: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γ) Να συγκρίνει διαφορετικές θεωρίες μεταξύ τους</a:t>
            </a: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δ) Να καταρρίψει παραδοσιακές πεποιθήσεις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660053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D72D1C1-996D-2D92-E1DA-3E1DC028F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ΕΠΑΝΑΛΗΨΗ ΜΑΘΗΜΑΤΟΣ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0D512E8-D496-5C95-0C3A-ADB80EFD1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09118"/>
          </a:xfrm>
        </p:spPr>
        <p:txBody>
          <a:bodyPr/>
          <a:lstStyle/>
          <a:p>
            <a:pPr marL="0" indent="0" algn="l">
              <a:buNone/>
            </a:pPr>
            <a:r>
              <a:rPr lang="el-GR" b="1" i="0" u="none" strike="noStrike" dirty="0">
                <a:solidFill>
                  <a:srgbClr val="000000"/>
                </a:solidFill>
                <a:effectLst/>
              </a:rPr>
              <a:t>Ποιο από τα παρακάτω ΔΕΝ αποτελεί χαρακτηριστικό της επιστημονικής έρευνας;</a:t>
            </a:r>
            <a:endParaRPr lang="el-GR" b="0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α) Παρατήρηση κοινωνικών φαινομένων</a:t>
            </a: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β) Επιλογή δείγματος</a:t>
            </a: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γ) Διατύπωση προσωπικών απόψεων</a:t>
            </a: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δ) Συλλογή δεδομένων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68747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1D7EAA-87EB-EB66-E24E-20F4B6E98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ΕΠΑΝΑΛΗΨΗ ΜΑΘΗΜΑΤΟΣ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928EABC-11BF-3D66-4441-E0EE5BE42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l-GR" b="1" i="0" u="none" strike="noStrike" dirty="0">
                <a:solidFill>
                  <a:srgbClr val="000000"/>
                </a:solidFill>
                <a:effectLst/>
              </a:rPr>
              <a:t>Ποια από τις παρακάτω μεθόδους ανήκει στην ερμηνευτική προσέγγιση;</a:t>
            </a:r>
            <a:endParaRPr lang="el-GR" b="0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α) Πειραματικός σχεδιασμός</a:t>
            </a: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β) Δομημένο ερωτηματολόγιο</a:t>
            </a: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γ) Συνέντευξη</a:t>
            </a: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δ) Δείκτες στατιστικής ανάλυσης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892752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688721-CF97-3D80-40D7-F500770D2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ΕΠΑΝΑΛΗΨΗ ΜΑΘΗΜΑΤΟΣ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427C474-D09A-E34E-1CF9-9C03F8A54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l-GR" b="1" i="0" u="none" strike="noStrike" dirty="0">
                <a:solidFill>
                  <a:srgbClr val="000000"/>
                </a:solidFill>
                <a:effectLst/>
              </a:rPr>
              <a:t>Τι ερευνά η ποιοτική έρευνα;</a:t>
            </a:r>
            <a:endParaRPr lang="el-GR" b="0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α) Στατιστικές σχέσεις μεταξύ μεταβλητών</a:t>
            </a: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β) Αριθμητικά δεδομένα</a:t>
            </a: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γ) Στάσεις, αναπαραστάσεις, και κίνητρα των ατόμων</a:t>
            </a: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δ) Αιτιώδεις σχέσεις μεταξύ κοινωνικών φαινομένων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70998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724DE5-9872-7594-C9AF-65BF1C759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ΕΠΑΝΑΛΗΨΗ ΜΑΘΗΜΑΤΟΣ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62B1A5D-4576-045A-DB13-DA1A2830E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3340"/>
            <a:ext cx="10515600" cy="3932917"/>
          </a:xfrm>
        </p:spPr>
        <p:txBody>
          <a:bodyPr/>
          <a:lstStyle/>
          <a:p>
            <a:pPr marL="0" indent="0" algn="l">
              <a:buNone/>
            </a:pPr>
            <a:r>
              <a:rPr lang="el-GR" b="1" i="0" u="none" strike="noStrike" dirty="0">
                <a:solidFill>
                  <a:srgbClr val="000000"/>
                </a:solidFill>
                <a:effectLst/>
              </a:rPr>
              <a:t>Τι περιλαμβάνει η βιβλιογραφική έρευνα ως στάδιο της επιστημονικής διαδικασίας;</a:t>
            </a:r>
            <a:endParaRPr lang="el-GR" b="0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α) Τη συλλογή δεδομένων από συνεντεύξεις</a:t>
            </a: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β) Την ανάλυση και ερμηνεία των δεδομένων</a:t>
            </a: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γ) Τον εντοπισμό σχετικών θεωριών και ερευνών από βιβλία και άρθρα</a:t>
            </a: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δ) Τη διατύπωση της υπόθεσης της έρευνας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906067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1111D5-447C-6A89-A77E-B6C1AE5C1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ΕΠΑΝΑΛΗΨΗ ΜΑΘΗΜΑΤΟΣ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8A1EE5-6B83-B088-8299-F66A54DCE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l-GR" b="1" i="0" u="none" strike="noStrike" dirty="0">
                <a:solidFill>
                  <a:srgbClr val="000000"/>
                </a:solidFill>
                <a:effectLst/>
              </a:rPr>
              <a:t>Ποια είναι η κύρια διαφορά μεταξύ της θετικιστικής και της ερμηνευτικής προσέγγισης στην έρευνα;</a:t>
            </a:r>
            <a:endParaRPr lang="el-GR" b="0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α) Η θετικιστική προσέγγιση βασίζεται στη συστηματική παρατήρηση και την ποσοτική μέτρηση, ενώ η ερμηνευτική εστιάζει στην ποιοτική κατανόηση μέσω αλληλεπίδρασης.</a:t>
            </a: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β) Η ερμηνευτική προσέγγιση βασίζεται αποκλειστικά σε ποσοτικά δεδομένα, ενώ η θετικιστική χρησιμοποιεί ερωτηματολόγια.</a:t>
            </a: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γ) Η θετικιστική προσέγγιση απορρίπτει τις γενικεύσεις, ενώ η ερμηνευτική τις επιδιώκει.</a:t>
            </a: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δ) Η ερμηνευτική προσέγγιση επικεντρώνεται στη συλλογή αριθμητικών δεδομένων, ενώ η θετικιστική βασίζεται στην εθνογραφία.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09367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5A1459-A8CB-7ADB-3782-8E8DA771D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ΕΠΑΝΑΛΗΨΗ ΜΑΘΗΜΑΤΟΣ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86BE45-6054-25AF-167D-74639CB36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l-GR" b="1" i="0" u="none" strike="noStrike" dirty="0">
                <a:solidFill>
                  <a:srgbClr val="000000"/>
                </a:solidFill>
                <a:effectLst/>
              </a:rPr>
              <a:t>Στην ποσοτική έρευνα, η διατύπωση υποθέσεων γίνεται:</a:t>
            </a:r>
          </a:p>
          <a:p>
            <a:pPr marL="0" indent="0" algn="l">
              <a:buNone/>
            </a:pPr>
            <a:endParaRPr lang="el-GR" b="0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α) Μετά τη συλλογή και ανάλυση δεδομένων</a:t>
            </a: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β) Πριν από την επιλογή του δείγματος και τη συλλογή δεδομένων</a:t>
            </a: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γ) Κατά τη διάρκεια της συλλογής δεδομένων</a:t>
            </a:r>
          </a:p>
          <a:p>
            <a:pPr marL="0" indent="0" algn="l"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</a:rPr>
              <a:t>δ) Αφού ολοκληρωθεί η βιβλιογραφική ανασκόπηση αλλά πριν την ανάλυση δεδομένων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979331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AFD8D1-9AD6-9C5D-AB35-512089817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Πώς θα βαθμολογηθώ;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CBD501-AF55-6557-364C-2AC0C84E0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l-GR" dirty="0"/>
              <a:t>Προαιρετική εργασία η οποία θα αποτελεί το 40% της συνολικής βαθμολογίας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dirty="0"/>
              <a:t>Τελική εξέταση με ερωτήσεις κλειστού τύπου, πολλαπλών επιλογών και μία ερώτηση ανοιχτού τύπου ώστε να αναπτυχθεί η κριτική σκέψη</a:t>
            </a:r>
          </a:p>
        </p:txBody>
      </p:sp>
    </p:spTree>
    <p:extLst>
      <p:ext uri="{BB962C8B-B14F-4D97-AF65-F5344CB8AC3E}">
        <p14:creationId xmlns:p14="http://schemas.microsoft.com/office/powerpoint/2010/main" val="2799661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70ABEA3-77C5-FB8B-0346-779DBACA0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l-GR" sz="5200"/>
              <a:t>Τι είναι έρευνα;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0141C8A3-7D2C-030F-52B9-193AE0388E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372851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36303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A79A5788-8474-23EE-A8B2-DF05AADE5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l-GR" sz="3600">
                <a:solidFill>
                  <a:schemeClr val="tx2"/>
                </a:solidFill>
              </a:rPr>
              <a:t>Ερωτήσεις</a:t>
            </a:r>
          </a:p>
        </p:txBody>
      </p:sp>
      <p:pic>
        <p:nvPicPr>
          <p:cNvPr id="7" name="Graphic 6" descr="Ηλεκτρονικό ταχυδρομείο">
            <a:extLst>
              <a:ext uri="{FF2B5EF4-FFF2-40B4-BE49-F238E27FC236}">
                <a16:creationId xmlns:a16="http://schemas.microsoft.com/office/drawing/2014/main" id="{81B45C81-7450-653F-7CC5-A38A62EA07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89ADB3-586F-4D5C-4151-23FEDE986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l-G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3200" dirty="0" err="1">
                <a:solidFill>
                  <a:schemeClr val="tx2"/>
                </a:solidFill>
              </a:rPr>
              <a:t>zpilitsidou@gmail.com</a:t>
            </a:r>
            <a:endParaRPr lang="el-GR" sz="32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65788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6472" name="Rectangle 446471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l-GR" sz="5400" dirty="0"/>
              <a:t>Τι είναι η επιστημονική έρευνα;</a:t>
            </a:r>
          </a:p>
        </p:txBody>
      </p:sp>
      <p:grpSp>
        <p:nvGrpSpPr>
          <p:cNvPr id="446474" name="Group 446473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446475" name="Rectangle 446474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476" name="Rectangle 446475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6478" name="Rectangle 446477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660" y="2203079"/>
            <a:ext cx="10143668" cy="3969121"/>
          </a:xfrm>
        </p:spPr>
        <p:txBody>
          <a:bodyPr anchor="ctr">
            <a:noAutofit/>
          </a:bodyPr>
          <a:lstStyle/>
          <a:p>
            <a:r>
              <a:rPr lang="el-GR" dirty="0"/>
              <a:t>Ο κόσμος είναι σύνθετος και πολύπλοκος</a:t>
            </a:r>
          </a:p>
          <a:p>
            <a:r>
              <a:rPr lang="el-GR" dirty="0"/>
              <a:t>Προσπάθεια του ανθρώπου για κατανόηση του κόσμου</a:t>
            </a:r>
          </a:p>
          <a:p>
            <a:r>
              <a:rPr lang="el-GR" dirty="0"/>
              <a:t>Βλέπουμε κάτι να συμβαίνει και ρωτάμε </a:t>
            </a:r>
            <a:r>
              <a:rPr lang="el-GR" i="1" dirty="0"/>
              <a:t>ΓΙΑΤΙ</a:t>
            </a:r>
            <a:r>
              <a:rPr lang="el-GR" dirty="0"/>
              <a:t>;</a:t>
            </a:r>
          </a:p>
          <a:p>
            <a:r>
              <a:rPr lang="el-GR" dirty="0"/>
              <a:t>Θέλουμε κάτι να συμβεί και ρωτάμε </a:t>
            </a:r>
            <a:r>
              <a:rPr lang="el-GR" i="1" dirty="0"/>
              <a:t>ΠΩΣ</a:t>
            </a:r>
            <a:r>
              <a:rPr lang="el-GR" dirty="0"/>
              <a:t>;</a:t>
            </a:r>
          </a:p>
          <a:p>
            <a:endParaRPr lang="el-GR" dirty="0"/>
          </a:p>
          <a:p>
            <a:r>
              <a:rPr lang="el-GR" dirty="0"/>
              <a:t>Η επιστημονική έρευνα είναι ένα εργαλείο για την απάντηση των </a:t>
            </a:r>
            <a:r>
              <a:rPr lang="el-GR" i="1" dirty="0"/>
              <a:t>ΓΙΑΤΙ </a:t>
            </a:r>
            <a:r>
              <a:rPr lang="el-GR" dirty="0"/>
              <a:t>και </a:t>
            </a:r>
            <a:r>
              <a:rPr lang="el-GR" i="1" dirty="0"/>
              <a:t>ΠΩΣ</a:t>
            </a:r>
          </a:p>
          <a:p>
            <a:r>
              <a:rPr lang="el-GR" dirty="0"/>
              <a:t>Είναι ένα ταξίδι στην παραγωγή της γνώσης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63A32E8-8999-449C-D8F9-756A3193F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l-GR" sz="5400" dirty="0"/>
              <a:t>Επιστημονική έρευνα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A05921D-23A2-11B5-AF51-77BB2C896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l-GR" dirty="0"/>
              <a:t>Οι ερευνητές παρατηρούν ένα κοινωνικό φαινόμενο </a:t>
            </a:r>
          </a:p>
          <a:p>
            <a:r>
              <a:rPr lang="el-GR" dirty="0"/>
              <a:t>διατυπώνουν ερευνητικά ερωτήματα </a:t>
            </a:r>
          </a:p>
          <a:p>
            <a:r>
              <a:rPr lang="el-GR" dirty="0"/>
              <a:t>επιλέγουν το δείγμα </a:t>
            </a:r>
          </a:p>
          <a:p>
            <a:r>
              <a:rPr lang="el-GR" dirty="0"/>
              <a:t>συλλέγουν τα δεδομένα </a:t>
            </a:r>
          </a:p>
          <a:p>
            <a:r>
              <a:rPr lang="el-GR" dirty="0"/>
              <a:t>διεξάγουν συμπεράσματα </a:t>
            </a:r>
          </a:p>
          <a:p>
            <a:r>
              <a:rPr lang="el-GR" dirty="0"/>
              <a:t>Δημοσιεύουν την έρευνα σε επιστημονικό περιοδικό</a:t>
            </a:r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573664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4AECD7F-3D3D-A2B2-39C9-70D9BF8E5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Ορισμός επιστημονικού άρθρου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F7F0319-A10E-0D5E-5255-0A421677B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7952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l-GR" dirty="0"/>
              <a:t>Ένα επιστημονικό άρθρο είναι μια δημοσίευση που βασίζεται σε εμπειρικά στοιχεία. Μπορεί να υποστηρίζει μια υπόθεση με πρωτότυπη έρευνα, να περιγράφει μ</a:t>
            </a:r>
            <a:r>
              <a:rPr lang="en-US" dirty="0"/>
              <a:t>ί</a:t>
            </a:r>
            <a:r>
              <a:rPr lang="el-GR" dirty="0"/>
              <a:t>α καινούρια θεωρία ή να σχολιάζει τις τρέχουσες τάσεις πάνω σε ένα συγκεκριμένο κοινωνικό φαινόμενο. </a:t>
            </a:r>
          </a:p>
        </p:txBody>
      </p:sp>
    </p:spTree>
    <p:extLst>
      <p:ext uri="{BB962C8B-B14F-4D97-AF65-F5344CB8AC3E}">
        <p14:creationId xmlns:p14="http://schemas.microsoft.com/office/powerpoint/2010/main" val="716956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F80BFA-BFC6-A229-9559-0F738ABEC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ΧΑΡΑΚΤΗΡΙΣΤΙΚΑ ΕΠΙΣΤΗΜΟΝΙΚΟΥ ΑΡΘΡΟΥ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988E198-C955-3198-E58C-7753AB792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642" y="1690688"/>
            <a:ext cx="10748158" cy="480218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l-GR" dirty="0"/>
              <a:t>Είναι γραμμένα από μελετητές και ερευνητές, περιλαμβάνουν περίληψη και βιβλιογραφία και κατάλογο παραπομπών</a:t>
            </a:r>
          </a:p>
          <a:p>
            <a:pPr>
              <a:lnSpc>
                <a:spcPct val="150000"/>
              </a:lnSpc>
            </a:pPr>
            <a:r>
              <a:rPr lang="el-GR" dirty="0"/>
              <a:t>Έχουν εξειδικευμένη δομή (αυτό θα συζητηθεί αργότερα σε επόμενη ενότητα)</a:t>
            </a:r>
          </a:p>
          <a:p>
            <a:pPr>
              <a:lnSpc>
                <a:spcPct val="150000"/>
              </a:lnSpc>
            </a:pPr>
            <a:r>
              <a:rPr lang="el-GR" dirty="0"/>
              <a:t>Χρησιμοποιούν ειδική για τον κλάδο γλώσσα</a:t>
            </a:r>
          </a:p>
          <a:p>
            <a:pPr>
              <a:lnSpc>
                <a:spcPct val="150000"/>
              </a:lnSpc>
            </a:pPr>
            <a:r>
              <a:rPr lang="el-GR" dirty="0"/>
              <a:t>Πολλές από τις βάσεις δεδομένων άρθρων της βιβλιοθήκης σας επιτρέπουν να περιορίσετε την αναζήτησή σας σε λ</a:t>
            </a:r>
            <a:r>
              <a:rPr lang="en-US" dirty="0" err="1"/>
              <a:t>έ</a:t>
            </a:r>
            <a:r>
              <a:rPr lang="el-GR" dirty="0" err="1"/>
              <a:t>ξεις</a:t>
            </a:r>
            <a:r>
              <a:rPr lang="el-GR" dirty="0"/>
              <a:t> κλειδιά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9542720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5913</TotalTime>
  <Words>1921</Words>
  <Application>Microsoft Macintosh PowerPoint</Application>
  <PresentationFormat>Ευρεία οθόνη</PresentationFormat>
  <Paragraphs>248</Paragraphs>
  <Slides>50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50</vt:i4>
      </vt:variant>
    </vt:vector>
  </HeadingPairs>
  <TitlesOfParts>
    <vt:vector size="59" baseType="lpstr">
      <vt:lpstr>MS PGothic</vt:lpstr>
      <vt:lpstr>Aptos</vt:lpstr>
      <vt:lpstr>Aptos Display</vt:lpstr>
      <vt:lpstr>Arial</vt:lpstr>
      <vt:lpstr>Calibri</vt:lpstr>
      <vt:lpstr>Calibri Regular</vt:lpstr>
      <vt:lpstr>Wingdings</vt:lpstr>
      <vt:lpstr>Wingdings 2</vt:lpstr>
      <vt:lpstr>Θέμα του Office</vt:lpstr>
      <vt:lpstr>ΙΟΝΙΟ ΠΑΝΕΠΙΣΤΗΜΙΟ ΤΜΗΜΑ ΨΗΦΙΑΚΩΝ ΜΕΣΩΝ  ΚΑΙ  ΕΠΙΚΟΙΝΩΝΙΑΣ</vt:lpstr>
      <vt:lpstr>    Είναι απαραίτητο οι φοιτητές να διδαχθούν το αντικείμενο των μεθόδων έρευνας; </vt:lpstr>
      <vt:lpstr>Λόγοι διδασκαλίας των μεθόδων έρευνας</vt:lpstr>
      <vt:lpstr>Σκοπός του μαθήματος</vt:lpstr>
      <vt:lpstr>Τι είναι έρευνα;</vt:lpstr>
      <vt:lpstr>Τι είναι η επιστημονική έρευνα;</vt:lpstr>
      <vt:lpstr>Επιστημονική έρευνα</vt:lpstr>
      <vt:lpstr>Ορισμός επιστημονικού άρθρου</vt:lpstr>
      <vt:lpstr>ΧΑΡΑΚΤΗΡΙΣΤΙΚΑ ΕΠΙΣΤΗΜΟΝΙΚΟΥ ΑΡΘΡΟΥ</vt:lpstr>
      <vt:lpstr>Δημοσιογραφικό άρθρο</vt:lpstr>
      <vt:lpstr>ΧΑΡΑΚΤΗΡΙΣΤΙΚΑ ΔΗΜΟΣΙΟΓΡΑΦΙΚΟΥ ΑΡΘΡΟΥ</vt:lpstr>
      <vt:lpstr>Αντικείμενο επιστημονικής έρευνας</vt:lpstr>
      <vt:lpstr>Ερωτήματα στο χώρο των Ψηφιακών Μέσων και Επικοινωνίας</vt:lpstr>
      <vt:lpstr>ΕΡΩΤΗΣΗ</vt:lpstr>
      <vt:lpstr>ΕΠΙΣΤΗΜΟΝΙΚΟΙ ΜΕΘΟΔΟΙ ΚΑΙ ΜΗ ΕΠΙΣΤΗΜΟΝΙΚΟΙ</vt:lpstr>
      <vt:lpstr>Βρείτε μου ένα άρθρο!</vt:lpstr>
      <vt:lpstr>Πώς μπορούμε να βρούμε επιστημονικά άρθρα; </vt:lpstr>
      <vt:lpstr>Παρουσίαση του PowerPoint</vt:lpstr>
      <vt:lpstr>1. Επιλογή ερευνητικού προβλήματος</vt:lpstr>
      <vt:lpstr>2. Βιβλιογραφική έρευνα</vt:lpstr>
      <vt:lpstr>3. Διατύπωση υποθέσεων</vt:lpstr>
      <vt:lpstr>4. Καθορισμός μεθόδου</vt:lpstr>
      <vt:lpstr>5. Συλλογή δεδομένων</vt:lpstr>
      <vt:lpstr>6. Ανάλυση και ερμηνεία δεδομένων</vt:lpstr>
      <vt:lpstr>6. Ανάλυση και ερμηνεία δεδομένων</vt:lpstr>
      <vt:lpstr>7. Συγγραφή</vt:lpstr>
      <vt:lpstr>Μεθοδολογικές προσεγγίσεις</vt:lpstr>
      <vt:lpstr>Παρουσίαση του PowerPoint</vt:lpstr>
      <vt:lpstr>Δεν υπάρχει ένας μόνο τρόπος για να κάνεις έρευνα</vt:lpstr>
      <vt:lpstr>Θετικιστική - εμπειρική προσέγγιση</vt:lpstr>
      <vt:lpstr>Θετικιστική - εμπειρική προσέγγιση</vt:lpstr>
      <vt:lpstr>Νατουραλιστική - ερμηνευτική προσέγγιση</vt:lpstr>
      <vt:lpstr>Νατουραλιστική - ερμηνευτική προσέγγιση</vt:lpstr>
      <vt:lpstr>Νατουραλιστική - ερμηνευτική προσέγγιση</vt:lpstr>
      <vt:lpstr>Μέθοδοι ερμηνευτικής προσέγγισης</vt:lpstr>
      <vt:lpstr>Μέθοδοι λήψης δεδομένων στην ερμηνευτική προσέγγιση</vt:lpstr>
      <vt:lpstr>Παρουσίαση του PowerPoint</vt:lpstr>
      <vt:lpstr>Παρουσίαση του PowerPoint</vt:lpstr>
      <vt:lpstr>Ορισμός ποιοτικής και ποσοτικής μεθοδολογίας</vt:lpstr>
      <vt:lpstr> ΟΡΙΣΜΟΣ ΜΕΙΚΤΗΣ ΜΕΘΟΔΟΛΟΓΙΑΣ </vt:lpstr>
      <vt:lpstr>Μέθοδοι έρευνας και Μεθοδολογία έρευνας</vt:lpstr>
      <vt:lpstr>ΕΠΑΝΑΛΗΨΗ ΜΑΘΗΜΑΤΟΣ</vt:lpstr>
      <vt:lpstr>ΕΠΑΝΑΛΗΨΗ ΜΑΘΗΜΑΤΟΣ</vt:lpstr>
      <vt:lpstr>ΕΠΑΝΑΛΗΨΗ ΜΑΘΗΜΑΤΟΣ</vt:lpstr>
      <vt:lpstr>ΕΠΑΝΑΛΗΨΗ ΜΑΘΗΜΑΤΟΣ</vt:lpstr>
      <vt:lpstr>ΕΠΑΝΑΛΗΨΗ ΜΑΘΗΜΑΤΟΣ</vt:lpstr>
      <vt:lpstr>ΕΠΑΝΑΛΗΨΗ ΜΑΘΗΜΑΤΟΣ</vt:lpstr>
      <vt:lpstr>ΕΠΑΝΑΛΗΨΗ ΜΑΘΗΜΑΤΟΣ</vt:lpstr>
      <vt:lpstr>Πώς θα βαθμολογηθώ;</vt:lpstr>
      <vt:lpstr>Ερωτήσεις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Renia Pilitsidou</dc:creator>
  <cp:lastModifiedBy>Renia Pilitsidou</cp:lastModifiedBy>
  <cp:revision>67</cp:revision>
  <dcterms:created xsi:type="dcterms:W3CDTF">2024-09-20T20:25:10Z</dcterms:created>
  <dcterms:modified xsi:type="dcterms:W3CDTF">2024-10-02T07:34:22Z</dcterms:modified>
</cp:coreProperties>
</file>