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4" r:id="rId8"/>
    <p:sldId id="262" r:id="rId9"/>
    <p:sldId id="263" r:id="rId10"/>
    <p:sldId id="265" r:id="rId11"/>
    <p:sldId id="266" r:id="rId12"/>
    <p:sldId id="267" r:id="rId13"/>
    <p:sldId id="269"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209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D8BD707-D9CF-40AE-B4C6-C98DA3205C09}" type="datetimeFigureOut">
              <a:rPr lang="en-US" smtClean="0"/>
              <a:pPr/>
              <a:t>12/10/2020</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ISLAMIC LIBERATION THEOLOGY </a:t>
            </a:r>
            <a:endParaRPr lang="el-GR" dirty="0"/>
          </a:p>
        </p:txBody>
      </p:sp>
      <p:sp>
        <p:nvSpPr>
          <p:cNvPr id="3" name="Subtitle 2"/>
          <p:cNvSpPr>
            <a:spLocks noGrp="1"/>
          </p:cNvSpPr>
          <p:nvPr>
            <p:ph type="subTitle" idx="1"/>
          </p:nvPr>
        </p:nvSpPr>
        <p:spPr/>
        <p:txBody>
          <a:bodyPr>
            <a:normAutofit/>
          </a:bodyPr>
          <a:lstStyle/>
          <a:p>
            <a:pPr algn="ctr"/>
            <a:r>
              <a:rPr lang="en-US" sz="5400" dirty="0" smtClean="0">
                <a:latin typeface="Bookman Old Style" pitchFamily="18" charset="0"/>
              </a:rPr>
              <a:t>PART II</a:t>
            </a:r>
            <a:endParaRPr lang="el-GR" sz="5400" dirty="0">
              <a:latin typeface="Bookman Old Style" pitchFamily="18" charset="0"/>
            </a:endParaRPr>
          </a:p>
        </p:txBody>
      </p:sp>
    </p:spTree>
    <p:extLst>
      <p:ext uri="{BB962C8B-B14F-4D97-AF65-F5344CB8AC3E}">
        <p14:creationId xmlns:p14="http://schemas.microsoft.com/office/powerpoint/2010/main" val="885226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1"/>
            <a:ext cx="7315200" cy="1219199"/>
          </a:xfrm>
        </p:spPr>
        <p:txBody>
          <a:bodyPr/>
          <a:lstStyle/>
          <a:p>
            <a:pPr algn="ctr"/>
            <a:r>
              <a:rPr lang="en-US" dirty="0" smtClean="0"/>
              <a:t>The </a:t>
            </a:r>
            <a:r>
              <a:rPr lang="en-US" dirty="0"/>
              <a:t>S</a:t>
            </a:r>
            <a:r>
              <a:rPr lang="en-US" dirty="0" smtClean="0"/>
              <a:t>audi family</a:t>
            </a:r>
            <a:endParaRPr lang="el-GR" dirty="0"/>
          </a:p>
        </p:txBody>
      </p:sp>
      <p:sp>
        <p:nvSpPr>
          <p:cNvPr id="3" name="Content Placeholder 2"/>
          <p:cNvSpPr>
            <a:spLocks noGrp="1"/>
          </p:cNvSpPr>
          <p:nvPr>
            <p:ph idx="1"/>
          </p:nvPr>
        </p:nvSpPr>
        <p:spPr>
          <a:xfrm>
            <a:off x="914400" y="1524001"/>
            <a:ext cx="7315200" cy="4785360"/>
          </a:xfrm>
        </p:spPr>
        <p:txBody>
          <a:bodyPr>
            <a:normAutofit/>
          </a:bodyPr>
          <a:lstStyle/>
          <a:p>
            <a:pPr marL="0" indent="0" algn="just">
              <a:buNone/>
            </a:pPr>
            <a:r>
              <a:rPr lang="en-US" sz="2400" dirty="0"/>
              <a:t>The House of Saud (Arabic: </a:t>
            </a:r>
            <a:r>
              <a:rPr lang="ar-AE" sz="2400" dirty="0"/>
              <a:t>آل سُعُود‎, </a:t>
            </a:r>
            <a:r>
              <a:rPr lang="en-US" sz="2400" dirty="0" err="1"/>
              <a:t>romanized</a:t>
            </a:r>
            <a:r>
              <a:rPr lang="en-US" sz="2400" dirty="0"/>
              <a:t>: </a:t>
            </a:r>
            <a:r>
              <a:rPr lang="en-US" sz="2400" dirty="0" err="1"/>
              <a:t>ʾĀl</a:t>
            </a:r>
            <a:r>
              <a:rPr lang="en-US" sz="2400" dirty="0"/>
              <a:t> </a:t>
            </a:r>
            <a:r>
              <a:rPr lang="en-US" sz="2400" dirty="0" err="1"/>
              <a:t>Suʿūd</a:t>
            </a:r>
            <a:r>
              <a:rPr lang="en-US" sz="2400" dirty="0"/>
              <a:t> IPA: [</a:t>
            </a:r>
            <a:r>
              <a:rPr lang="en-US" sz="2400" dirty="0" err="1"/>
              <a:t>ʔaːl</a:t>
            </a:r>
            <a:r>
              <a:rPr lang="en-US" sz="2400" dirty="0"/>
              <a:t> </a:t>
            </a:r>
            <a:r>
              <a:rPr lang="en-US" sz="2400" dirty="0" err="1"/>
              <a:t>sʊʕuːd</a:t>
            </a:r>
            <a:r>
              <a:rPr lang="en-US" sz="2400" dirty="0"/>
              <a:t>]) is the ruling royal family of Saudi Arabia. It is composed of the descendants of Muhammad bin Saud, founder of the Emirate of </a:t>
            </a:r>
            <a:r>
              <a:rPr lang="en-US" sz="2400" dirty="0" err="1"/>
              <a:t>Diriyah</a:t>
            </a:r>
            <a:r>
              <a:rPr lang="en-US" sz="2400" dirty="0"/>
              <a:t>, known as the First Saudi state (1744–1818), and his brothers, though the ruling faction of the family is primarily led by the descendants of Ibn Saud, the modern founder of Saudi </a:t>
            </a:r>
            <a:r>
              <a:rPr lang="en-US" sz="2400" dirty="0" smtClean="0"/>
              <a:t>Arabia. The </a:t>
            </a:r>
            <a:r>
              <a:rPr lang="en-US" sz="2400" dirty="0"/>
              <a:t>most influential position of the royal family is the King of Saudi Arabia. The family in total is estimated to comprise some 15,000 members, however the majority of power, influence and wealth is possessed by a group of about 2,000 of them</a:t>
            </a:r>
            <a:r>
              <a:rPr lang="en-US" sz="2400" dirty="0" smtClean="0"/>
              <a:t>.</a:t>
            </a:r>
            <a:endParaRPr lang="el-GR" sz="2400" dirty="0"/>
          </a:p>
        </p:txBody>
      </p:sp>
    </p:spTree>
    <p:extLst>
      <p:ext uri="{BB962C8B-B14F-4D97-AF65-F5344CB8AC3E}">
        <p14:creationId xmlns:p14="http://schemas.microsoft.com/office/powerpoint/2010/main" val="962918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50101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50" y="457200"/>
            <a:ext cx="39814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196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1"/>
            <a:ext cx="7315200" cy="1371599"/>
          </a:xfrm>
        </p:spPr>
        <p:txBody>
          <a:bodyPr>
            <a:normAutofit/>
          </a:bodyPr>
          <a:lstStyle/>
          <a:p>
            <a:pPr algn="ctr"/>
            <a:r>
              <a:rPr lang="en-US" dirty="0" smtClean="0"/>
              <a:t>FLOATING IN THE STREETS</a:t>
            </a:r>
            <a:endParaRPr lang="el-GR" dirty="0"/>
          </a:p>
        </p:txBody>
      </p:sp>
      <p:sp>
        <p:nvSpPr>
          <p:cNvPr id="3" name="Content Placeholder 2"/>
          <p:cNvSpPr>
            <a:spLocks noGrp="1"/>
          </p:cNvSpPr>
          <p:nvPr>
            <p:ph idx="1"/>
          </p:nvPr>
        </p:nvSpPr>
        <p:spPr/>
        <p:txBody>
          <a:bodyPr/>
          <a:lstStyle/>
          <a:p>
            <a:pPr marL="0" indent="0" algn="just">
              <a:buNone/>
            </a:pPr>
            <a:r>
              <a:rPr lang="en-US" dirty="0"/>
              <a:t>Hurricane Katrina, tropical cyclone that struck the southeastern United States in late August 2005. The hurricane and its aftermath claimed more than 1,800 lives, and it ranked as the costliest natural disaster in U.S. history.</a:t>
            </a:r>
            <a:endParaRPr lang="el-GR" dirty="0"/>
          </a:p>
        </p:txBody>
      </p:sp>
    </p:spTree>
    <p:extLst>
      <p:ext uri="{BB962C8B-B14F-4D97-AF65-F5344CB8AC3E}">
        <p14:creationId xmlns:p14="http://schemas.microsoft.com/office/powerpoint/2010/main" val="2024388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1"/>
            <a:ext cx="7315200" cy="1142999"/>
          </a:xfrm>
        </p:spPr>
        <p:txBody>
          <a:bodyPr>
            <a:normAutofit fontScale="90000"/>
          </a:bodyPr>
          <a:lstStyle/>
          <a:p>
            <a:pPr algn="ctr"/>
            <a:r>
              <a:rPr lang="en-US" dirty="0" smtClean="0"/>
              <a:t>WHY KATRINA WAS NOT A NATURAL DISASTER</a:t>
            </a:r>
            <a:endParaRPr lang="el-GR" dirty="0"/>
          </a:p>
        </p:txBody>
      </p:sp>
      <p:sp>
        <p:nvSpPr>
          <p:cNvPr id="3" name="Content Placeholder 2"/>
          <p:cNvSpPr>
            <a:spLocks noGrp="1"/>
          </p:cNvSpPr>
          <p:nvPr>
            <p:ph idx="1"/>
          </p:nvPr>
        </p:nvSpPr>
        <p:spPr/>
        <p:txBody>
          <a:bodyPr/>
          <a:lstStyle/>
          <a:p>
            <a:endParaRPr lang="el-GR"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52600"/>
            <a:ext cx="8381999" cy="4866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373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467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01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91" y="1447800"/>
            <a:ext cx="388620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85925"/>
            <a:ext cx="32766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691" y="3429000"/>
            <a:ext cx="372340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333875"/>
            <a:ext cx="4038600" cy="231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8036" y="5049550"/>
            <a:ext cx="3661064"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327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1"/>
            <a:ext cx="7315200" cy="1371600"/>
          </a:xfrm>
        </p:spPr>
        <p:txBody>
          <a:bodyPr>
            <a:normAutofit fontScale="90000"/>
          </a:bodyPr>
          <a:lstStyle/>
          <a:p>
            <a:pPr algn="ctr"/>
            <a:r>
              <a:rPr lang="en-US" sz="3200" dirty="0" smtClean="0"/>
              <a:t>WAR ON TERRORISM/WAR ON TERROR/WAR OF TERROR/WAR OF TERRORISM</a:t>
            </a:r>
            <a:endParaRPr lang="el-GR" sz="3200" dirty="0"/>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82" y="2438400"/>
            <a:ext cx="4343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282" y="2438400"/>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126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1154097"/>
          </a:xfrm>
        </p:spPr>
        <p:txBody>
          <a:bodyPr>
            <a:normAutofit fontScale="90000"/>
          </a:bodyPr>
          <a:lstStyle/>
          <a:p>
            <a:pPr algn="ctr"/>
            <a:r>
              <a:rPr lang="en-US" dirty="0" smtClean="0"/>
              <a:t>PLANETARY VISION – DISTORTING PARALLELS</a:t>
            </a:r>
            <a:endParaRPr lang="el-GR" dirty="0"/>
          </a:p>
        </p:txBody>
      </p:sp>
      <p:sp>
        <p:nvSpPr>
          <p:cNvPr id="3" name="Content Placeholder 2"/>
          <p:cNvSpPr>
            <a:spLocks noGrp="1"/>
          </p:cNvSpPr>
          <p:nvPr>
            <p:ph idx="1"/>
          </p:nvPr>
        </p:nvSpPr>
        <p:spPr/>
        <p:txBody>
          <a:bodyPr/>
          <a:lstStyle/>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09" y="2202873"/>
            <a:ext cx="281940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09800"/>
            <a:ext cx="310515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4259" y="2202873"/>
            <a:ext cx="2305050" cy="451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03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1"/>
            <a:ext cx="7315200" cy="914400"/>
          </a:xfrm>
        </p:spPr>
        <p:txBody>
          <a:bodyPr>
            <a:normAutofit/>
          </a:bodyPr>
          <a:lstStyle/>
          <a:p>
            <a:r>
              <a:rPr lang="en-US" dirty="0" smtClean="0"/>
              <a:t>LUXURIANT ADVENTURISM</a:t>
            </a:r>
            <a:endParaRPr lang="el-G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209800"/>
            <a:ext cx="340186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0"/>
            <a:ext cx="3243263"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465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1"/>
            <a:ext cx="7315200" cy="838199"/>
          </a:xfrm>
        </p:spPr>
        <p:txBody>
          <a:bodyPr>
            <a:normAutofit fontScale="90000"/>
          </a:bodyPr>
          <a:lstStyle/>
          <a:p>
            <a:pPr algn="ctr"/>
            <a:r>
              <a:rPr lang="en-US" dirty="0" smtClean="0"/>
              <a:t>OF THE BIN LADEN VARIETY</a:t>
            </a:r>
            <a:endParaRPr lang="el-GR"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57600" y="1991591"/>
            <a:ext cx="5323609" cy="456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3124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490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1"/>
            <a:ext cx="7315200" cy="1066799"/>
          </a:xfrm>
        </p:spPr>
        <p:txBody>
          <a:bodyPr/>
          <a:lstStyle/>
          <a:p>
            <a:endParaRPr lang="el-GR" dirty="0"/>
          </a:p>
        </p:txBody>
      </p:sp>
      <p:sp>
        <p:nvSpPr>
          <p:cNvPr id="3" name="Content Placeholder 2"/>
          <p:cNvSpPr>
            <a:spLocks noGrp="1"/>
          </p:cNvSpPr>
          <p:nvPr>
            <p:ph idx="1"/>
          </p:nvPr>
        </p:nvSpPr>
        <p:spPr>
          <a:xfrm>
            <a:off x="914400" y="1828801"/>
            <a:ext cx="7315200" cy="4480560"/>
          </a:xfrm>
        </p:spPr>
        <p:txBody>
          <a:bodyPr>
            <a:normAutofit/>
          </a:bodyPr>
          <a:lstStyle/>
          <a:p>
            <a:pPr marL="0" indent="0" algn="just">
              <a:buNone/>
            </a:pPr>
            <a:r>
              <a:rPr lang="en-US" dirty="0" smtClean="0"/>
              <a:t>Al-Qaeda </a:t>
            </a:r>
            <a:r>
              <a:rPr lang="en-US" dirty="0"/>
              <a:t>with its decentralized structure </a:t>
            </a:r>
            <a:r>
              <a:rPr lang="en-US" dirty="0" smtClean="0"/>
              <a:t>actually </a:t>
            </a:r>
            <a:r>
              <a:rPr lang="en-US" dirty="0"/>
              <a:t>has more in common with multinational corporations, </a:t>
            </a:r>
            <a:r>
              <a:rPr lang="en-US" dirty="0" err="1"/>
              <a:t>antiglobalization</a:t>
            </a:r>
            <a:r>
              <a:rPr lang="en-US" dirty="0"/>
              <a:t> activists, and environmentalist and social justice organizations. Bin Laden and his lieutenants view their cause as a response to the oppressive conditions faced by the Muslim world rather than an Islamist attempt to build </a:t>
            </a:r>
            <a:r>
              <a:rPr lang="en-US" dirty="0" smtClean="0"/>
              <a:t>states. Al-Qaeda </a:t>
            </a:r>
            <a:r>
              <a:rPr lang="en-US" dirty="0"/>
              <a:t>culls diverse symbols and fragments from Islam's past in order to legitimize its global war against the </a:t>
            </a:r>
            <a:r>
              <a:rPr lang="en-US" b="1" dirty="0"/>
              <a:t>"metaphysical evil" </a:t>
            </a:r>
            <a:r>
              <a:rPr lang="en-US" dirty="0"/>
              <a:t>emanating from the West. The most salient example of this assemblage, </a:t>
            </a:r>
            <a:r>
              <a:rPr lang="en-US" dirty="0" err="1"/>
              <a:t>Devji</a:t>
            </a:r>
            <a:r>
              <a:rPr lang="en-US" dirty="0"/>
              <a:t> argues, is the concept of jihad itself, which Al-Qaeda defines as an </a:t>
            </a:r>
            <a:r>
              <a:rPr lang="en-US" b="1" dirty="0"/>
              <a:t>"individual duty" </a:t>
            </a:r>
            <a:r>
              <a:rPr lang="en-US" dirty="0"/>
              <a:t>incumbent on all Muslims, like prayer. Although medieval Islamic thought provides precedent for this interpretation, Al-Qaeda has deftly separated the stipulation from its institutional moorings and turned jihad into a weapon of spiritual conflict. </a:t>
            </a:r>
            <a:endParaRPr lang="el-GR" dirty="0"/>
          </a:p>
        </p:txBody>
      </p:sp>
    </p:spTree>
    <p:extLst>
      <p:ext uri="{BB962C8B-B14F-4D97-AF65-F5344CB8AC3E}">
        <p14:creationId xmlns:p14="http://schemas.microsoft.com/office/powerpoint/2010/main" val="85380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609600"/>
            <a:ext cx="8305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482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1154097"/>
          </a:xfrm>
        </p:spPr>
        <p:txBody>
          <a:bodyPr/>
          <a:lstStyle/>
          <a:p>
            <a:pPr algn="ctr"/>
            <a:r>
              <a:rPr lang="en-US" dirty="0" smtClean="0"/>
              <a:t>ALTERED IPSEITY</a:t>
            </a:r>
            <a:endParaRPr lang="el-GR" dirty="0"/>
          </a:p>
        </p:txBody>
      </p:sp>
      <p:sp>
        <p:nvSpPr>
          <p:cNvPr id="3" name="Content Placeholder 2"/>
          <p:cNvSpPr>
            <a:spLocks noGrp="1"/>
          </p:cNvSpPr>
          <p:nvPr>
            <p:ph idx="1"/>
          </p:nvPr>
        </p:nvSpPr>
        <p:spPr>
          <a:xfrm>
            <a:off x="914400" y="1676401"/>
            <a:ext cx="7315200" cy="4632960"/>
          </a:xfrm>
        </p:spPr>
        <p:txBody>
          <a:bodyPr/>
          <a:lstStyle/>
          <a:p>
            <a:pPr algn="just"/>
            <a:r>
              <a:rPr lang="en-US" dirty="0"/>
              <a:t>Definition of </a:t>
            </a:r>
            <a:r>
              <a:rPr lang="en-US" dirty="0" err="1" smtClean="0"/>
              <a:t>ipseity</a:t>
            </a:r>
            <a:r>
              <a:rPr lang="en-US" dirty="0" smtClean="0"/>
              <a:t>: </a:t>
            </a:r>
            <a:r>
              <a:rPr lang="en-US" dirty="0"/>
              <a:t>individual </a:t>
            </a:r>
            <a:r>
              <a:rPr lang="en-US" dirty="0" smtClean="0"/>
              <a:t>identity - selfhood “those </a:t>
            </a:r>
            <a:r>
              <a:rPr lang="en-US" dirty="0"/>
              <a:t>heavenly moments … when a sense of the divine </a:t>
            </a:r>
            <a:r>
              <a:rPr lang="en-US" dirty="0" err="1"/>
              <a:t>ipseity</a:t>
            </a:r>
            <a:r>
              <a:rPr lang="en-US" dirty="0"/>
              <a:t> invades </a:t>
            </a:r>
            <a:r>
              <a:rPr lang="en-US" dirty="0" smtClean="0"/>
              <a:t>me” — </a:t>
            </a:r>
            <a:r>
              <a:rPr lang="en-US" dirty="0"/>
              <a:t>L. P. Smith</a:t>
            </a:r>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124200"/>
            <a:ext cx="7315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67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1"/>
            <a:ext cx="7315200" cy="990599"/>
          </a:xfrm>
        </p:spPr>
        <p:txBody>
          <a:bodyPr/>
          <a:lstStyle/>
          <a:p>
            <a:pPr algn="ctr"/>
            <a:r>
              <a:rPr lang="en-US" dirty="0" smtClean="0"/>
              <a:t>THE AMERICAN WAY</a:t>
            </a:r>
            <a:endParaRPr lang="el-GR" dirty="0"/>
          </a:p>
        </p:txBody>
      </p:sp>
      <p:sp>
        <p:nvSpPr>
          <p:cNvPr id="3" name="Content Placeholder 2"/>
          <p:cNvSpPr>
            <a:spLocks noGrp="1"/>
          </p:cNvSpPr>
          <p:nvPr>
            <p:ph idx="1"/>
          </p:nvPr>
        </p:nvSpPr>
        <p:spPr/>
        <p:txBody>
          <a:bodyPr/>
          <a:lstStyle/>
          <a:p>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09" y="1905000"/>
            <a:ext cx="4572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773" y="1905001"/>
            <a:ext cx="370262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7126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75</TotalTime>
  <Words>391</Words>
  <Application>Microsoft Office PowerPoint</Application>
  <PresentationFormat>On-screen Show (4:3)</PresentationFormat>
  <Paragraphs>15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Perspective</vt:lpstr>
      <vt:lpstr>ISLAMIC LIBERATION THEOLOGY </vt:lpstr>
      <vt:lpstr>WAR ON TERRORISM/WAR ON TERROR/WAR OF TERROR/WAR OF TERRORISM</vt:lpstr>
      <vt:lpstr>PLANETARY VISION – DISTORTING PARALLELS</vt:lpstr>
      <vt:lpstr>LUXURIANT ADVENTURISM</vt:lpstr>
      <vt:lpstr>OF THE BIN LADEN VARIETY</vt:lpstr>
      <vt:lpstr>PowerPoint Presentation</vt:lpstr>
      <vt:lpstr>PowerPoint Presentation</vt:lpstr>
      <vt:lpstr>ALTERED IPSEITY</vt:lpstr>
      <vt:lpstr>THE AMERICAN WAY</vt:lpstr>
      <vt:lpstr>The Saudi family</vt:lpstr>
      <vt:lpstr>PowerPoint Presentation</vt:lpstr>
      <vt:lpstr>FLOATING IN THE STREETS</vt:lpstr>
      <vt:lpstr>WHY KATRINA WAS NOT A NATURAL DISASTER</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Σωτήρης</dc:creator>
  <cp:lastModifiedBy>Σωτήρης</cp:lastModifiedBy>
  <cp:revision>8</cp:revision>
  <dcterms:created xsi:type="dcterms:W3CDTF">2006-08-16T00:00:00Z</dcterms:created>
  <dcterms:modified xsi:type="dcterms:W3CDTF">2020-12-10T09:20:12Z</dcterms:modified>
</cp:coreProperties>
</file>