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7" r:id="rId2"/>
    <p:sldId id="256" r:id="rId3"/>
    <p:sldId id="309" r:id="rId4"/>
    <p:sldId id="307" r:id="rId5"/>
    <p:sldId id="318" r:id="rId6"/>
    <p:sldId id="263" r:id="rId7"/>
    <p:sldId id="469" r:id="rId8"/>
    <p:sldId id="258" r:id="rId9"/>
    <p:sldId id="470" r:id="rId10"/>
    <p:sldId id="471" r:id="rId11"/>
    <p:sldId id="473" r:id="rId12"/>
    <p:sldId id="472" r:id="rId13"/>
    <p:sldId id="474" r:id="rId14"/>
    <p:sldId id="475" r:id="rId15"/>
    <p:sldId id="476" r:id="rId16"/>
    <p:sldId id="477" r:id="rId17"/>
    <p:sldId id="478" r:id="rId18"/>
    <p:sldId id="479" r:id="rId19"/>
    <p:sldId id="480" r:id="rId20"/>
    <p:sldId id="481" r:id="rId21"/>
    <p:sldId id="482" r:id="rId22"/>
    <p:sldId id="483" r:id="rId23"/>
    <p:sldId id="484" r:id="rId24"/>
    <p:sldId id="485" r:id="rId25"/>
    <p:sldId id="486" r:id="rId26"/>
    <p:sldId id="487" r:id="rId27"/>
    <p:sldId id="488" r:id="rId28"/>
    <p:sldId id="489" r:id="rId29"/>
    <p:sldId id="490" r:id="rId30"/>
    <p:sldId id="491" r:id="rId31"/>
    <p:sldId id="492" r:id="rId32"/>
    <p:sldId id="493" r:id="rId33"/>
    <p:sldId id="494" r:id="rId34"/>
    <p:sldId id="495" r:id="rId35"/>
    <p:sldId id="496" r:id="rId36"/>
    <p:sldId id="497" r:id="rId37"/>
    <p:sldId id="498" r:id="rId38"/>
    <p:sldId id="499" r:id="rId39"/>
    <p:sldId id="500" r:id="rId40"/>
    <p:sldId id="501" r:id="rId41"/>
    <p:sldId id="502" r:id="rId42"/>
    <p:sldId id="503" r:id="rId43"/>
    <p:sldId id="504" r:id="rId44"/>
    <p:sldId id="505" r:id="rId45"/>
    <p:sldId id="506" r:id="rId46"/>
    <p:sldId id="507" r:id="rId47"/>
    <p:sldId id="508" r:id="rId48"/>
    <p:sldId id="509" r:id="rId4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5"/>
    <p:restoredTop sz="94729"/>
  </p:normalViewPr>
  <p:slideViewPr>
    <p:cSldViewPr snapToGrid="0">
      <p:cViewPr varScale="1">
        <p:scale>
          <a:sx n="100" d="100"/>
          <a:sy n="100" d="100"/>
        </p:scale>
        <p:origin x="192"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3E53A-9A51-4FF2-8597-D856090716B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DED1157-8C25-44F0-BBED-DAE7E9A1A002}">
      <dgm:prSet/>
      <dgm:spPr/>
      <dgm:t>
        <a:bodyPr/>
        <a:lstStyle/>
        <a:p>
          <a:r>
            <a:rPr lang="el-GR" b="0" i="0" baseline="0"/>
            <a:t>Σε κάποια θεωρία</a:t>
          </a:r>
          <a:endParaRPr lang="en-US"/>
        </a:p>
      </dgm:t>
    </dgm:pt>
    <dgm:pt modelId="{FB96DD3F-0F04-499C-94F5-84097FF4C18C}" type="parTrans" cxnId="{F74BC15A-5527-4252-9FF4-9AE8E8B01C83}">
      <dgm:prSet/>
      <dgm:spPr/>
      <dgm:t>
        <a:bodyPr/>
        <a:lstStyle/>
        <a:p>
          <a:endParaRPr lang="en-US"/>
        </a:p>
      </dgm:t>
    </dgm:pt>
    <dgm:pt modelId="{1C27A3B2-8405-4B97-8F08-FE23317C0A8A}" type="sibTrans" cxnId="{F74BC15A-5527-4252-9FF4-9AE8E8B01C83}">
      <dgm:prSet/>
      <dgm:spPr/>
      <dgm:t>
        <a:bodyPr/>
        <a:lstStyle/>
        <a:p>
          <a:endParaRPr lang="en-US"/>
        </a:p>
      </dgm:t>
    </dgm:pt>
    <dgm:pt modelId="{1E014454-C43C-406F-8D2F-87101FD97861}">
      <dgm:prSet/>
      <dgm:spPr/>
      <dgm:t>
        <a:bodyPr/>
        <a:lstStyle/>
        <a:p>
          <a:r>
            <a:rPr lang="el-GR" b="0" i="0" baseline="0"/>
            <a:t>Στα αποτελέσματα προηγούμενων ερευνών</a:t>
          </a:r>
          <a:endParaRPr lang="en-US"/>
        </a:p>
      </dgm:t>
    </dgm:pt>
    <dgm:pt modelId="{BEEDED9A-5F8D-44B5-B700-448113362DE1}" type="parTrans" cxnId="{5E08F69A-887C-42EA-987B-C24C07D48B4C}">
      <dgm:prSet/>
      <dgm:spPr/>
      <dgm:t>
        <a:bodyPr/>
        <a:lstStyle/>
        <a:p>
          <a:endParaRPr lang="en-US"/>
        </a:p>
      </dgm:t>
    </dgm:pt>
    <dgm:pt modelId="{42662068-3BCB-41BA-86DC-18B014CBEC0F}" type="sibTrans" cxnId="{5E08F69A-887C-42EA-987B-C24C07D48B4C}">
      <dgm:prSet/>
      <dgm:spPr/>
      <dgm:t>
        <a:bodyPr/>
        <a:lstStyle/>
        <a:p>
          <a:endParaRPr lang="en-US"/>
        </a:p>
      </dgm:t>
    </dgm:pt>
    <dgm:pt modelId="{E8AD342E-65DF-40B2-B54E-FD1550D93FBB}">
      <dgm:prSet/>
      <dgm:spPr/>
      <dgm:t>
        <a:bodyPr/>
        <a:lstStyle/>
        <a:p>
          <a:r>
            <a:rPr lang="el-GR" b="0" i="0" baseline="0"/>
            <a:t>Πρέπει να διατυπώνονται υπό μορφή δήλωσης</a:t>
          </a:r>
          <a:endParaRPr lang="en-US"/>
        </a:p>
      </dgm:t>
    </dgm:pt>
    <dgm:pt modelId="{C54293F9-216C-4052-885A-7D4B5B276014}" type="parTrans" cxnId="{D9A38E17-FEA3-4CDF-8F44-FBBD51A6B9EA}">
      <dgm:prSet/>
      <dgm:spPr/>
      <dgm:t>
        <a:bodyPr/>
        <a:lstStyle/>
        <a:p>
          <a:endParaRPr lang="en-US"/>
        </a:p>
      </dgm:t>
    </dgm:pt>
    <dgm:pt modelId="{D45345F0-8F70-4EC3-AE86-AB382B8E5CFB}" type="sibTrans" cxnId="{D9A38E17-FEA3-4CDF-8F44-FBBD51A6B9EA}">
      <dgm:prSet/>
      <dgm:spPr/>
      <dgm:t>
        <a:bodyPr/>
        <a:lstStyle/>
        <a:p>
          <a:endParaRPr lang="en-US"/>
        </a:p>
      </dgm:t>
    </dgm:pt>
    <dgm:pt modelId="{9C47AF60-A575-4B3C-AF54-D9302F4B762A}">
      <dgm:prSet/>
      <dgm:spPr/>
      <dgm:t>
        <a:bodyPr/>
        <a:lstStyle/>
        <a:p>
          <a:r>
            <a:rPr lang="el-GR" b="0" i="0" baseline="0"/>
            <a:t>Πρέπει να περιγράφουν μια σχέση ανάμεσα σε δύο ή περισσότερες μεταβλητές</a:t>
          </a:r>
          <a:endParaRPr lang="en-US"/>
        </a:p>
      </dgm:t>
    </dgm:pt>
    <dgm:pt modelId="{7510BE05-2386-471B-9F4B-4DC8609E1032}" type="parTrans" cxnId="{4070D356-C8B0-4C89-BAB6-491DB984B141}">
      <dgm:prSet/>
      <dgm:spPr/>
      <dgm:t>
        <a:bodyPr/>
        <a:lstStyle/>
        <a:p>
          <a:endParaRPr lang="en-US"/>
        </a:p>
      </dgm:t>
    </dgm:pt>
    <dgm:pt modelId="{ABE46585-3A48-4029-8AA4-2DB00799146A}" type="sibTrans" cxnId="{4070D356-C8B0-4C89-BAB6-491DB984B141}">
      <dgm:prSet/>
      <dgm:spPr/>
      <dgm:t>
        <a:bodyPr/>
        <a:lstStyle/>
        <a:p>
          <a:endParaRPr lang="en-US"/>
        </a:p>
      </dgm:t>
    </dgm:pt>
    <dgm:pt modelId="{38948645-C6DF-486D-8DF7-DE2C6682B7B4}">
      <dgm:prSet/>
      <dgm:spPr/>
      <dgm:t>
        <a:bodyPr/>
        <a:lstStyle/>
        <a:p>
          <a:r>
            <a:rPr lang="el-GR" b="0" i="0" baseline="0"/>
            <a:t>Πρέπει να μπορούν να εξεταστούν εμπειρικά</a:t>
          </a:r>
          <a:endParaRPr lang="en-US"/>
        </a:p>
      </dgm:t>
    </dgm:pt>
    <dgm:pt modelId="{5FD6D152-ED7D-4F8D-94A0-2E4B888A8D45}" type="parTrans" cxnId="{D60BE7B1-C2A9-4FEA-A2CE-FFC2947F434B}">
      <dgm:prSet/>
      <dgm:spPr/>
      <dgm:t>
        <a:bodyPr/>
        <a:lstStyle/>
        <a:p>
          <a:endParaRPr lang="en-US"/>
        </a:p>
      </dgm:t>
    </dgm:pt>
    <dgm:pt modelId="{0964DD6C-53DA-4E0A-9AA8-F03C7512EC31}" type="sibTrans" cxnId="{D60BE7B1-C2A9-4FEA-A2CE-FFC2947F434B}">
      <dgm:prSet/>
      <dgm:spPr/>
      <dgm:t>
        <a:bodyPr/>
        <a:lstStyle/>
        <a:p>
          <a:endParaRPr lang="en-US"/>
        </a:p>
      </dgm:t>
    </dgm:pt>
    <dgm:pt modelId="{7862A533-845F-4CFE-AF5C-474A9F5DA453}">
      <dgm:prSet/>
      <dgm:spPr/>
      <dgm:t>
        <a:bodyPr/>
        <a:lstStyle/>
        <a:p>
          <a:r>
            <a:rPr lang="el-GR" b="0" i="0" baseline="0"/>
            <a:t>Πρέπει να αντικατοπτρίζουν μία εικασία</a:t>
          </a:r>
          <a:endParaRPr lang="en-US"/>
        </a:p>
      </dgm:t>
    </dgm:pt>
    <dgm:pt modelId="{5E0FE23D-0F21-4CB8-9423-240BD8C5B2FF}" type="parTrans" cxnId="{AAAEE3FA-E2E6-4647-ADCE-3C97B5540D89}">
      <dgm:prSet/>
      <dgm:spPr/>
      <dgm:t>
        <a:bodyPr/>
        <a:lstStyle/>
        <a:p>
          <a:endParaRPr lang="en-US"/>
        </a:p>
      </dgm:t>
    </dgm:pt>
    <dgm:pt modelId="{B4D00F3F-93E2-40B7-8B10-18DFF75C2854}" type="sibTrans" cxnId="{AAAEE3FA-E2E6-4647-ADCE-3C97B5540D89}">
      <dgm:prSet/>
      <dgm:spPr/>
      <dgm:t>
        <a:bodyPr/>
        <a:lstStyle/>
        <a:p>
          <a:endParaRPr lang="en-US"/>
        </a:p>
      </dgm:t>
    </dgm:pt>
    <dgm:pt modelId="{33872C5B-525B-7A42-AFB4-F3A124A409F2}" type="pres">
      <dgm:prSet presAssocID="{6E53E53A-9A51-4FF2-8597-D856090716B7}" presName="diagram" presStyleCnt="0">
        <dgm:presLayoutVars>
          <dgm:dir/>
          <dgm:resizeHandles val="exact"/>
        </dgm:presLayoutVars>
      </dgm:prSet>
      <dgm:spPr/>
    </dgm:pt>
    <dgm:pt modelId="{BE5F39BB-99C2-8B41-A31D-25F217B7FCA9}" type="pres">
      <dgm:prSet presAssocID="{7DED1157-8C25-44F0-BBED-DAE7E9A1A002}" presName="node" presStyleLbl="node1" presStyleIdx="0" presStyleCnt="6">
        <dgm:presLayoutVars>
          <dgm:bulletEnabled val="1"/>
        </dgm:presLayoutVars>
      </dgm:prSet>
      <dgm:spPr/>
    </dgm:pt>
    <dgm:pt modelId="{B73BF7F0-4ED4-3A4E-94E3-5511A153B266}" type="pres">
      <dgm:prSet presAssocID="{1C27A3B2-8405-4B97-8F08-FE23317C0A8A}" presName="sibTrans" presStyleCnt="0"/>
      <dgm:spPr/>
    </dgm:pt>
    <dgm:pt modelId="{62F434F1-4B7C-E147-9433-936C1F33608D}" type="pres">
      <dgm:prSet presAssocID="{1E014454-C43C-406F-8D2F-87101FD97861}" presName="node" presStyleLbl="node1" presStyleIdx="1" presStyleCnt="6">
        <dgm:presLayoutVars>
          <dgm:bulletEnabled val="1"/>
        </dgm:presLayoutVars>
      </dgm:prSet>
      <dgm:spPr/>
    </dgm:pt>
    <dgm:pt modelId="{71122712-75D4-D94B-A645-893CBE8645AF}" type="pres">
      <dgm:prSet presAssocID="{42662068-3BCB-41BA-86DC-18B014CBEC0F}" presName="sibTrans" presStyleCnt="0"/>
      <dgm:spPr/>
    </dgm:pt>
    <dgm:pt modelId="{96E5563A-9317-3341-992E-B9732B76FCA1}" type="pres">
      <dgm:prSet presAssocID="{E8AD342E-65DF-40B2-B54E-FD1550D93FBB}" presName="node" presStyleLbl="node1" presStyleIdx="2" presStyleCnt="6">
        <dgm:presLayoutVars>
          <dgm:bulletEnabled val="1"/>
        </dgm:presLayoutVars>
      </dgm:prSet>
      <dgm:spPr/>
    </dgm:pt>
    <dgm:pt modelId="{3D82124E-1ADA-E646-8361-984DCA18EB9D}" type="pres">
      <dgm:prSet presAssocID="{D45345F0-8F70-4EC3-AE86-AB382B8E5CFB}" presName="sibTrans" presStyleCnt="0"/>
      <dgm:spPr/>
    </dgm:pt>
    <dgm:pt modelId="{42607E72-EEA1-C040-ABB0-84AF5CC72C32}" type="pres">
      <dgm:prSet presAssocID="{9C47AF60-A575-4B3C-AF54-D9302F4B762A}" presName="node" presStyleLbl="node1" presStyleIdx="3" presStyleCnt="6">
        <dgm:presLayoutVars>
          <dgm:bulletEnabled val="1"/>
        </dgm:presLayoutVars>
      </dgm:prSet>
      <dgm:spPr/>
    </dgm:pt>
    <dgm:pt modelId="{3A49EED6-E4F6-794F-A0E9-4325365E227C}" type="pres">
      <dgm:prSet presAssocID="{ABE46585-3A48-4029-8AA4-2DB00799146A}" presName="sibTrans" presStyleCnt="0"/>
      <dgm:spPr/>
    </dgm:pt>
    <dgm:pt modelId="{5DB844E2-06D0-054D-A978-5209C63B3AA8}" type="pres">
      <dgm:prSet presAssocID="{38948645-C6DF-486D-8DF7-DE2C6682B7B4}" presName="node" presStyleLbl="node1" presStyleIdx="4" presStyleCnt="6">
        <dgm:presLayoutVars>
          <dgm:bulletEnabled val="1"/>
        </dgm:presLayoutVars>
      </dgm:prSet>
      <dgm:spPr/>
    </dgm:pt>
    <dgm:pt modelId="{FCD94F01-A55F-6B4B-8915-9033516BA363}" type="pres">
      <dgm:prSet presAssocID="{0964DD6C-53DA-4E0A-9AA8-F03C7512EC31}" presName="sibTrans" presStyleCnt="0"/>
      <dgm:spPr/>
    </dgm:pt>
    <dgm:pt modelId="{FD7FEF99-4743-784E-8E10-9761389E36EC}" type="pres">
      <dgm:prSet presAssocID="{7862A533-845F-4CFE-AF5C-474A9F5DA453}" presName="node" presStyleLbl="node1" presStyleIdx="5" presStyleCnt="6">
        <dgm:presLayoutVars>
          <dgm:bulletEnabled val="1"/>
        </dgm:presLayoutVars>
      </dgm:prSet>
      <dgm:spPr/>
    </dgm:pt>
  </dgm:ptLst>
  <dgm:cxnLst>
    <dgm:cxn modelId="{D9A38E17-FEA3-4CDF-8F44-FBBD51A6B9EA}" srcId="{6E53E53A-9A51-4FF2-8597-D856090716B7}" destId="{E8AD342E-65DF-40B2-B54E-FD1550D93FBB}" srcOrd="2" destOrd="0" parTransId="{C54293F9-216C-4052-885A-7D4B5B276014}" sibTransId="{D45345F0-8F70-4EC3-AE86-AB382B8E5CFB}"/>
    <dgm:cxn modelId="{BB150D28-B8D7-A646-8602-29FF111A1CCB}" type="presOf" srcId="{7862A533-845F-4CFE-AF5C-474A9F5DA453}" destId="{FD7FEF99-4743-784E-8E10-9761389E36EC}" srcOrd="0" destOrd="0" presId="urn:microsoft.com/office/officeart/2005/8/layout/default"/>
    <dgm:cxn modelId="{7C65DB33-A09C-2C4C-B9C0-8D729AB41276}" type="presOf" srcId="{7DED1157-8C25-44F0-BBED-DAE7E9A1A002}" destId="{BE5F39BB-99C2-8B41-A31D-25F217B7FCA9}" srcOrd="0" destOrd="0" presId="urn:microsoft.com/office/officeart/2005/8/layout/default"/>
    <dgm:cxn modelId="{0601A04B-0503-F74A-8B31-13D2141865BF}" type="presOf" srcId="{6E53E53A-9A51-4FF2-8597-D856090716B7}" destId="{33872C5B-525B-7A42-AFB4-F3A124A409F2}" srcOrd="0" destOrd="0" presId="urn:microsoft.com/office/officeart/2005/8/layout/default"/>
    <dgm:cxn modelId="{4070D356-C8B0-4C89-BAB6-491DB984B141}" srcId="{6E53E53A-9A51-4FF2-8597-D856090716B7}" destId="{9C47AF60-A575-4B3C-AF54-D9302F4B762A}" srcOrd="3" destOrd="0" parTransId="{7510BE05-2386-471B-9F4B-4DC8609E1032}" sibTransId="{ABE46585-3A48-4029-8AA4-2DB00799146A}"/>
    <dgm:cxn modelId="{F74BC15A-5527-4252-9FF4-9AE8E8B01C83}" srcId="{6E53E53A-9A51-4FF2-8597-D856090716B7}" destId="{7DED1157-8C25-44F0-BBED-DAE7E9A1A002}" srcOrd="0" destOrd="0" parTransId="{FB96DD3F-0F04-499C-94F5-84097FF4C18C}" sibTransId="{1C27A3B2-8405-4B97-8F08-FE23317C0A8A}"/>
    <dgm:cxn modelId="{5E08F69A-887C-42EA-987B-C24C07D48B4C}" srcId="{6E53E53A-9A51-4FF2-8597-D856090716B7}" destId="{1E014454-C43C-406F-8D2F-87101FD97861}" srcOrd="1" destOrd="0" parTransId="{BEEDED9A-5F8D-44B5-B700-448113362DE1}" sibTransId="{42662068-3BCB-41BA-86DC-18B014CBEC0F}"/>
    <dgm:cxn modelId="{BEE5D89C-8DDE-5F45-971E-8342C275CB1B}" type="presOf" srcId="{38948645-C6DF-486D-8DF7-DE2C6682B7B4}" destId="{5DB844E2-06D0-054D-A978-5209C63B3AA8}" srcOrd="0" destOrd="0" presId="urn:microsoft.com/office/officeart/2005/8/layout/default"/>
    <dgm:cxn modelId="{D60BE7B1-C2A9-4FEA-A2CE-FFC2947F434B}" srcId="{6E53E53A-9A51-4FF2-8597-D856090716B7}" destId="{38948645-C6DF-486D-8DF7-DE2C6682B7B4}" srcOrd="4" destOrd="0" parTransId="{5FD6D152-ED7D-4F8D-94A0-2E4B888A8D45}" sibTransId="{0964DD6C-53DA-4E0A-9AA8-F03C7512EC31}"/>
    <dgm:cxn modelId="{9E61D9C5-5FCB-2A4B-9B8A-5802926CE0F8}" type="presOf" srcId="{9C47AF60-A575-4B3C-AF54-D9302F4B762A}" destId="{42607E72-EEA1-C040-ABB0-84AF5CC72C32}" srcOrd="0" destOrd="0" presId="urn:microsoft.com/office/officeart/2005/8/layout/default"/>
    <dgm:cxn modelId="{ED6F93D1-0B8E-C941-999A-C70E43544FC7}" type="presOf" srcId="{1E014454-C43C-406F-8D2F-87101FD97861}" destId="{62F434F1-4B7C-E147-9433-936C1F33608D}" srcOrd="0" destOrd="0" presId="urn:microsoft.com/office/officeart/2005/8/layout/default"/>
    <dgm:cxn modelId="{AAAEE3FA-E2E6-4647-ADCE-3C97B5540D89}" srcId="{6E53E53A-9A51-4FF2-8597-D856090716B7}" destId="{7862A533-845F-4CFE-AF5C-474A9F5DA453}" srcOrd="5" destOrd="0" parTransId="{5E0FE23D-0F21-4CB8-9423-240BD8C5B2FF}" sibTransId="{B4D00F3F-93E2-40B7-8B10-18DFF75C2854}"/>
    <dgm:cxn modelId="{25A4DCFB-7B77-164E-98B0-2722576AA3FA}" type="presOf" srcId="{E8AD342E-65DF-40B2-B54E-FD1550D93FBB}" destId="{96E5563A-9317-3341-992E-B9732B76FCA1}" srcOrd="0" destOrd="0" presId="urn:microsoft.com/office/officeart/2005/8/layout/default"/>
    <dgm:cxn modelId="{ECFD4D48-B02A-EA4C-8913-9FC32DFA24C0}" type="presParOf" srcId="{33872C5B-525B-7A42-AFB4-F3A124A409F2}" destId="{BE5F39BB-99C2-8B41-A31D-25F217B7FCA9}" srcOrd="0" destOrd="0" presId="urn:microsoft.com/office/officeart/2005/8/layout/default"/>
    <dgm:cxn modelId="{7F44AD43-8188-B940-9466-AB1763E47EC3}" type="presParOf" srcId="{33872C5B-525B-7A42-AFB4-F3A124A409F2}" destId="{B73BF7F0-4ED4-3A4E-94E3-5511A153B266}" srcOrd="1" destOrd="0" presId="urn:microsoft.com/office/officeart/2005/8/layout/default"/>
    <dgm:cxn modelId="{89FBA13C-22F4-4F43-AFB7-5A8984895B88}" type="presParOf" srcId="{33872C5B-525B-7A42-AFB4-F3A124A409F2}" destId="{62F434F1-4B7C-E147-9433-936C1F33608D}" srcOrd="2" destOrd="0" presId="urn:microsoft.com/office/officeart/2005/8/layout/default"/>
    <dgm:cxn modelId="{630579C6-5FE4-2B43-91D2-307DB49A838C}" type="presParOf" srcId="{33872C5B-525B-7A42-AFB4-F3A124A409F2}" destId="{71122712-75D4-D94B-A645-893CBE8645AF}" srcOrd="3" destOrd="0" presId="urn:microsoft.com/office/officeart/2005/8/layout/default"/>
    <dgm:cxn modelId="{C521F5F5-65F9-5340-963D-A27B4C070AC5}" type="presParOf" srcId="{33872C5B-525B-7A42-AFB4-F3A124A409F2}" destId="{96E5563A-9317-3341-992E-B9732B76FCA1}" srcOrd="4" destOrd="0" presId="urn:microsoft.com/office/officeart/2005/8/layout/default"/>
    <dgm:cxn modelId="{ABC1DFC7-C14D-3F44-8E72-3E2415D29678}" type="presParOf" srcId="{33872C5B-525B-7A42-AFB4-F3A124A409F2}" destId="{3D82124E-1ADA-E646-8361-984DCA18EB9D}" srcOrd="5" destOrd="0" presId="urn:microsoft.com/office/officeart/2005/8/layout/default"/>
    <dgm:cxn modelId="{A7A43D8B-6FEA-6F45-866E-3AE1D98D224E}" type="presParOf" srcId="{33872C5B-525B-7A42-AFB4-F3A124A409F2}" destId="{42607E72-EEA1-C040-ABB0-84AF5CC72C32}" srcOrd="6" destOrd="0" presId="urn:microsoft.com/office/officeart/2005/8/layout/default"/>
    <dgm:cxn modelId="{47A7250B-A183-C94A-853F-7E88B62E2579}" type="presParOf" srcId="{33872C5B-525B-7A42-AFB4-F3A124A409F2}" destId="{3A49EED6-E4F6-794F-A0E9-4325365E227C}" srcOrd="7" destOrd="0" presId="urn:microsoft.com/office/officeart/2005/8/layout/default"/>
    <dgm:cxn modelId="{1F52BC9B-4F9F-0C41-B262-13F8C55E499A}" type="presParOf" srcId="{33872C5B-525B-7A42-AFB4-F3A124A409F2}" destId="{5DB844E2-06D0-054D-A978-5209C63B3AA8}" srcOrd="8" destOrd="0" presId="urn:microsoft.com/office/officeart/2005/8/layout/default"/>
    <dgm:cxn modelId="{6C2F356C-854D-2046-BD11-B11DF3CAD630}" type="presParOf" srcId="{33872C5B-525B-7A42-AFB4-F3A124A409F2}" destId="{FCD94F01-A55F-6B4B-8915-9033516BA363}" srcOrd="9" destOrd="0" presId="urn:microsoft.com/office/officeart/2005/8/layout/default"/>
    <dgm:cxn modelId="{2DB44745-2841-3A4B-91B1-E421099EB678}" type="presParOf" srcId="{33872C5B-525B-7A42-AFB4-F3A124A409F2}" destId="{FD7FEF99-4743-784E-8E10-9761389E36E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ABD9C2-183F-44F0-BCD0-47D5EE37EC2B}" type="doc">
      <dgm:prSet loTypeId="urn:microsoft.com/office/officeart/2005/8/layout/vList5" loCatId="list" qsTypeId="urn:microsoft.com/office/officeart/2005/8/quickstyle/simple5" qsCatId="simple" csTypeId="urn:microsoft.com/office/officeart/2005/8/colors/accent0_3" csCatId="mainScheme" phldr="1"/>
      <dgm:spPr/>
      <dgm:t>
        <a:bodyPr/>
        <a:lstStyle/>
        <a:p>
          <a:endParaRPr lang="en-US"/>
        </a:p>
      </dgm:t>
    </dgm:pt>
    <dgm:pt modelId="{1BE65EBD-F0C2-4DFF-A155-42E05F07DECC}">
      <dgm:prSet/>
      <dgm:spPr/>
      <dgm:t>
        <a:bodyPr/>
        <a:lstStyle/>
        <a:p>
          <a:r>
            <a:rPr lang="el-GR" dirty="0"/>
            <a:t>Το ερωτηματολόγιο μετρά έννοιες, οι οποίες  αποτελούνται από στοιχεία (</a:t>
          </a:r>
          <a:r>
            <a:rPr lang="en-US" dirty="0"/>
            <a:t>items)</a:t>
          </a:r>
        </a:p>
      </dgm:t>
    </dgm:pt>
    <dgm:pt modelId="{BE451E50-142F-4832-B639-73A57F8345B4}" type="parTrans" cxnId="{E05E2185-506B-415E-A670-596ADF8B900A}">
      <dgm:prSet/>
      <dgm:spPr/>
      <dgm:t>
        <a:bodyPr/>
        <a:lstStyle/>
        <a:p>
          <a:endParaRPr lang="en-US"/>
        </a:p>
      </dgm:t>
    </dgm:pt>
    <dgm:pt modelId="{3C3A749F-88F3-4EF5-A643-B60B28EA022D}" type="sibTrans" cxnId="{E05E2185-506B-415E-A670-596ADF8B900A}">
      <dgm:prSet/>
      <dgm:spPr/>
      <dgm:t>
        <a:bodyPr/>
        <a:lstStyle/>
        <a:p>
          <a:endParaRPr lang="en-US"/>
        </a:p>
      </dgm:t>
    </dgm:pt>
    <dgm:pt modelId="{67B98824-5DA6-4021-A489-36A56027301B}">
      <dgm:prSet/>
      <dgm:spPr/>
      <dgm:t>
        <a:bodyPr/>
        <a:lstStyle/>
        <a:p>
          <a:r>
            <a:rPr lang="el-GR"/>
            <a:t>Ο ερευνητής μπορεί να χρησιμοποιήσει διάφορες κλίμακες από διαφορετικά ερωτηματολόγια ανάλογα με τις έννοιες που θέλει να ερευνήσει</a:t>
          </a:r>
          <a:endParaRPr lang="en-US"/>
        </a:p>
      </dgm:t>
    </dgm:pt>
    <dgm:pt modelId="{A265AE23-7B6A-43AB-AE5F-CEF7871032C8}" type="parTrans" cxnId="{BE9E7983-255B-46DC-82AA-061E53B114A5}">
      <dgm:prSet/>
      <dgm:spPr/>
      <dgm:t>
        <a:bodyPr/>
        <a:lstStyle/>
        <a:p>
          <a:endParaRPr lang="en-US"/>
        </a:p>
      </dgm:t>
    </dgm:pt>
    <dgm:pt modelId="{F0B7840D-2584-473F-8619-7CFFF4E81D95}" type="sibTrans" cxnId="{BE9E7983-255B-46DC-82AA-061E53B114A5}">
      <dgm:prSet/>
      <dgm:spPr/>
      <dgm:t>
        <a:bodyPr/>
        <a:lstStyle/>
        <a:p>
          <a:endParaRPr lang="en-US"/>
        </a:p>
      </dgm:t>
    </dgm:pt>
    <dgm:pt modelId="{5CF82F9D-A35D-4BF0-BAE0-A46E60F61411}">
      <dgm:prSet/>
      <dgm:spPr/>
      <dgm:t>
        <a:bodyPr/>
        <a:lstStyle/>
        <a:p>
          <a:r>
            <a:rPr lang="el-GR"/>
            <a:t>Η κάθε έννοια εξετάζεται από συγκεκριμένες κλίμακες</a:t>
          </a:r>
          <a:endParaRPr lang="en-US"/>
        </a:p>
      </dgm:t>
    </dgm:pt>
    <dgm:pt modelId="{068EF42D-8497-439E-B431-10E7C5FB43C4}" type="parTrans" cxnId="{0221DD37-6701-4D9D-BFEC-E9F5DB0827AB}">
      <dgm:prSet/>
      <dgm:spPr/>
      <dgm:t>
        <a:bodyPr/>
        <a:lstStyle/>
        <a:p>
          <a:endParaRPr lang="en-US"/>
        </a:p>
      </dgm:t>
    </dgm:pt>
    <dgm:pt modelId="{BC46EA78-1BCC-436F-973A-E2A8CE228AB8}" type="sibTrans" cxnId="{0221DD37-6701-4D9D-BFEC-E9F5DB0827AB}">
      <dgm:prSet/>
      <dgm:spPr/>
      <dgm:t>
        <a:bodyPr/>
        <a:lstStyle/>
        <a:p>
          <a:endParaRPr lang="en-US"/>
        </a:p>
      </dgm:t>
    </dgm:pt>
    <dgm:pt modelId="{70325DC5-C118-624C-8B6B-45A5A5218910}" type="pres">
      <dgm:prSet presAssocID="{2BABD9C2-183F-44F0-BCD0-47D5EE37EC2B}" presName="Name0" presStyleCnt="0">
        <dgm:presLayoutVars>
          <dgm:dir/>
          <dgm:animLvl val="lvl"/>
          <dgm:resizeHandles val="exact"/>
        </dgm:presLayoutVars>
      </dgm:prSet>
      <dgm:spPr/>
    </dgm:pt>
    <dgm:pt modelId="{AC6A5428-7FD2-1142-B445-1EDABABAE99E}" type="pres">
      <dgm:prSet presAssocID="{1BE65EBD-F0C2-4DFF-A155-42E05F07DECC}" presName="linNode" presStyleCnt="0"/>
      <dgm:spPr/>
    </dgm:pt>
    <dgm:pt modelId="{AB143481-DA03-124D-8ABE-5621C1E38CAE}" type="pres">
      <dgm:prSet presAssocID="{1BE65EBD-F0C2-4DFF-A155-42E05F07DECC}" presName="parentText" presStyleLbl="node1" presStyleIdx="0" presStyleCnt="3">
        <dgm:presLayoutVars>
          <dgm:chMax val="1"/>
          <dgm:bulletEnabled val="1"/>
        </dgm:presLayoutVars>
      </dgm:prSet>
      <dgm:spPr/>
    </dgm:pt>
    <dgm:pt modelId="{E9EC65B3-C873-374D-B44C-F58BB0C3BD52}" type="pres">
      <dgm:prSet presAssocID="{3C3A749F-88F3-4EF5-A643-B60B28EA022D}" presName="sp" presStyleCnt="0"/>
      <dgm:spPr/>
    </dgm:pt>
    <dgm:pt modelId="{07F0F922-100B-2E4C-9283-0AED47F1D207}" type="pres">
      <dgm:prSet presAssocID="{67B98824-5DA6-4021-A489-36A56027301B}" presName="linNode" presStyleCnt="0"/>
      <dgm:spPr/>
    </dgm:pt>
    <dgm:pt modelId="{0670072A-FE39-E243-B744-32FD751546CE}" type="pres">
      <dgm:prSet presAssocID="{67B98824-5DA6-4021-A489-36A56027301B}" presName="parentText" presStyleLbl="node1" presStyleIdx="1" presStyleCnt="3">
        <dgm:presLayoutVars>
          <dgm:chMax val="1"/>
          <dgm:bulletEnabled val="1"/>
        </dgm:presLayoutVars>
      </dgm:prSet>
      <dgm:spPr/>
    </dgm:pt>
    <dgm:pt modelId="{5E423062-FE22-E143-8FCD-E2BAF418C86D}" type="pres">
      <dgm:prSet presAssocID="{F0B7840D-2584-473F-8619-7CFFF4E81D95}" presName="sp" presStyleCnt="0"/>
      <dgm:spPr/>
    </dgm:pt>
    <dgm:pt modelId="{AE69AC72-0364-3C45-B83D-754B704C6A81}" type="pres">
      <dgm:prSet presAssocID="{5CF82F9D-A35D-4BF0-BAE0-A46E60F61411}" presName="linNode" presStyleCnt="0"/>
      <dgm:spPr/>
    </dgm:pt>
    <dgm:pt modelId="{90C1BFEC-B500-0946-814F-E967B661A32D}" type="pres">
      <dgm:prSet presAssocID="{5CF82F9D-A35D-4BF0-BAE0-A46E60F61411}" presName="parentText" presStyleLbl="node1" presStyleIdx="2" presStyleCnt="3">
        <dgm:presLayoutVars>
          <dgm:chMax val="1"/>
          <dgm:bulletEnabled val="1"/>
        </dgm:presLayoutVars>
      </dgm:prSet>
      <dgm:spPr/>
    </dgm:pt>
  </dgm:ptLst>
  <dgm:cxnLst>
    <dgm:cxn modelId="{FFAB430A-670E-7A4D-9682-82E41FE1F74F}" type="presOf" srcId="{67B98824-5DA6-4021-A489-36A56027301B}" destId="{0670072A-FE39-E243-B744-32FD751546CE}" srcOrd="0" destOrd="0" presId="urn:microsoft.com/office/officeart/2005/8/layout/vList5"/>
    <dgm:cxn modelId="{2D0F0A25-CF0D-CF41-A75D-A33AE758CAD6}" type="presOf" srcId="{2BABD9C2-183F-44F0-BCD0-47D5EE37EC2B}" destId="{70325DC5-C118-624C-8B6B-45A5A5218910}" srcOrd="0" destOrd="0" presId="urn:microsoft.com/office/officeart/2005/8/layout/vList5"/>
    <dgm:cxn modelId="{0221DD37-6701-4D9D-BFEC-E9F5DB0827AB}" srcId="{2BABD9C2-183F-44F0-BCD0-47D5EE37EC2B}" destId="{5CF82F9D-A35D-4BF0-BAE0-A46E60F61411}" srcOrd="2" destOrd="0" parTransId="{068EF42D-8497-439E-B431-10E7C5FB43C4}" sibTransId="{BC46EA78-1BCC-436F-973A-E2A8CE228AB8}"/>
    <dgm:cxn modelId="{BE9E7983-255B-46DC-82AA-061E53B114A5}" srcId="{2BABD9C2-183F-44F0-BCD0-47D5EE37EC2B}" destId="{67B98824-5DA6-4021-A489-36A56027301B}" srcOrd="1" destOrd="0" parTransId="{A265AE23-7B6A-43AB-AE5F-CEF7871032C8}" sibTransId="{F0B7840D-2584-473F-8619-7CFFF4E81D95}"/>
    <dgm:cxn modelId="{E05E2185-506B-415E-A670-596ADF8B900A}" srcId="{2BABD9C2-183F-44F0-BCD0-47D5EE37EC2B}" destId="{1BE65EBD-F0C2-4DFF-A155-42E05F07DECC}" srcOrd="0" destOrd="0" parTransId="{BE451E50-142F-4832-B639-73A57F8345B4}" sibTransId="{3C3A749F-88F3-4EF5-A643-B60B28EA022D}"/>
    <dgm:cxn modelId="{A9F9208D-AF35-5340-8B02-DDA1BE1B25C5}" type="presOf" srcId="{1BE65EBD-F0C2-4DFF-A155-42E05F07DECC}" destId="{AB143481-DA03-124D-8ABE-5621C1E38CAE}" srcOrd="0" destOrd="0" presId="urn:microsoft.com/office/officeart/2005/8/layout/vList5"/>
    <dgm:cxn modelId="{6BA2CDAB-E2E0-5645-899E-DF04042AA4D6}" type="presOf" srcId="{5CF82F9D-A35D-4BF0-BAE0-A46E60F61411}" destId="{90C1BFEC-B500-0946-814F-E967B661A32D}" srcOrd="0" destOrd="0" presId="urn:microsoft.com/office/officeart/2005/8/layout/vList5"/>
    <dgm:cxn modelId="{10D15083-21C7-AB4F-AA85-51F3569D94E1}" type="presParOf" srcId="{70325DC5-C118-624C-8B6B-45A5A5218910}" destId="{AC6A5428-7FD2-1142-B445-1EDABABAE99E}" srcOrd="0" destOrd="0" presId="urn:microsoft.com/office/officeart/2005/8/layout/vList5"/>
    <dgm:cxn modelId="{E1DD62F4-837C-5248-A961-010F4C42C5C0}" type="presParOf" srcId="{AC6A5428-7FD2-1142-B445-1EDABABAE99E}" destId="{AB143481-DA03-124D-8ABE-5621C1E38CAE}" srcOrd="0" destOrd="0" presId="urn:microsoft.com/office/officeart/2005/8/layout/vList5"/>
    <dgm:cxn modelId="{24EC34CC-FEA8-8C4D-81BD-130C367DFA55}" type="presParOf" srcId="{70325DC5-C118-624C-8B6B-45A5A5218910}" destId="{E9EC65B3-C873-374D-B44C-F58BB0C3BD52}" srcOrd="1" destOrd="0" presId="urn:microsoft.com/office/officeart/2005/8/layout/vList5"/>
    <dgm:cxn modelId="{6C1F5092-C271-EA48-B506-6D8B7B75ED60}" type="presParOf" srcId="{70325DC5-C118-624C-8B6B-45A5A5218910}" destId="{07F0F922-100B-2E4C-9283-0AED47F1D207}" srcOrd="2" destOrd="0" presId="urn:microsoft.com/office/officeart/2005/8/layout/vList5"/>
    <dgm:cxn modelId="{1AE3BE23-AA8B-2E4E-B253-35C285317C9F}" type="presParOf" srcId="{07F0F922-100B-2E4C-9283-0AED47F1D207}" destId="{0670072A-FE39-E243-B744-32FD751546CE}" srcOrd="0" destOrd="0" presId="urn:microsoft.com/office/officeart/2005/8/layout/vList5"/>
    <dgm:cxn modelId="{FD2D82E6-FE61-2247-BDA1-DFF05CD042D3}" type="presParOf" srcId="{70325DC5-C118-624C-8B6B-45A5A5218910}" destId="{5E423062-FE22-E143-8FCD-E2BAF418C86D}" srcOrd="3" destOrd="0" presId="urn:microsoft.com/office/officeart/2005/8/layout/vList5"/>
    <dgm:cxn modelId="{F833D752-DD63-3A47-80DE-4E9E2E21FCAA}" type="presParOf" srcId="{70325DC5-C118-624C-8B6B-45A5A5218910}" destId="{AE69AC72-0364-3C45-B83D-754B704C6A81}" srcOrd="4" destOrd="0" presId="urn:microsoft.com/office/officeart/2005/8/layout/vList5"/>
    <dgm:cxn modelId="{1A30A362-290D-F647-B4F2-2BAF3438A08F}" type="presParOf" srcId="{AE69AC72-0364-3C45-B83D-754B704C6A81}" destId="{90C1BFEC-B500-0946-814F-E967B661A32D}"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85BE71-DE42-47F1-AD8E-7054FA0C244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F9AA77FF-0731-41FD-AFF2-11A2572446B7}">
      <dgm:prSet/>
      <dgm:spPr/>
      <dgm:t>
        <a:bodyPr/>
        <a:lstStyle/>
        <a:p>
          <a:r>
            <a:rPr lang="el-GR"/>
            <a:t>ΔΕΙΓΜΑΤΟΛΗΨΙΑ ΜΕ ΠΙΘΑΝΟΤΗΤΑ ή ΠΙΘΑΝΗ ΔΕΙΓΜΑΤΟΛΗΨΙΑ</a:t>
          </a:r>
          <a:endParaRPr lang="en-US"/>
        </a:p>
      </dgm:t>
    </dgm:pt>
    <dgm:pt modelId="{C4000790-5DE5-4D42-99A0-2F223DCF02A6}" type="parTrans" cxnId="{6A37CFE3-044B-4F55-8A97-F233118B768B}">
      <dgm:prSet/>
      <dgm:spPr/>
      <dgm:t>
        <a:bodyPr/>
        <a:lstStyle/>
        <a:p>
          <a:endParaRPr lang="en-US"/>
        </a:p>
      </dgm:t>
    </dgm:pt>
    <dgm:pt modelId="{0F79D69E-E19B-49D5-89FD-C3CE79B31628}" type="sibTrans" cxnId="{6A37CFE3-044B-4F55-8A97-F233118B768B}">
      <dgm:prSet/>
      <dgm:spPr/>
      <dgm:t>
        <a:bodyPr/>
        <a:lstStyle/>
        <a:p>
          <a:endParaRPr lang="en-US"/>
        </a:p>
      </dgm:t>
    </dgm:pt>
    <dgm:pt modelId="{4D1231BE-652F-41C8-A0B3-9EE7330C1966}">
      <dgm:prSet/>
      <dgm:spPr/>
      <dgm:t>
        <a:bodyPr/>
        <a:lstStyle/>
        <a:p>
          <a:r>
            <a:rPr lang="el-GR"/>
            <a:t>ΔΕΙΓΜΑΤΟΛΗΨΙΑ ΧΩΡΙΣ ΠΙΘΑΝΟΤΗΤΑ ή ΜΗ ΠΙΘΑΝΗ ΔΕΙΓΜΑΤΟΛΗΨΙΑ</a:t>
          </a:r>
          <a:endParaRPr lang="en-US"/>
        </a:p>
      </dgm:t>
    </dgm:pt>
    <dgm:pt modelId="{88DF3466-1BCC-45CB-88B5-56E641AC56C6}" type="parTrans" cxnId="{7E1D9E25-B577-4985-BB81-CFC078DD90AF}">
      <dgm:prSet/>
      <dgm:spPr/>
      <dgm:t>
        <a:bodyPr/>
        <a:lstStyle/>
        <a:p>
          <a:endParaRPr lang="en-US"/>
        </a:p>
      </dgm:t>
    </dgm:pt>
    <dgm:pt modelId="{74D6A41B-713C-4CD9-A0A6-5C546727121A}" type="sibTrans" cxnId="{7E1D9E25-B577-4985-BB81-CFC078DD90AF}">
      <dgm:prSet/>
      <dgm:spPr/>
      <dgm:t>
        <a:bodyPr/>
        <a:lstStyle/>
        <a:p>
          <a:endParaRPr lang="en-US"/>
        </a:p>
      </dgm:t>
    </dgm:pt>
    <dgm:pt modelId="{FC1C2923-E38A-B240-A9BE-3942623CB7A9}" type="pres">
      <dgm:prSet presAssocID="{4685BE71-DE42-47F1-AD8E-7054FA0C2440}" presName="hierChild1" presStyleCnt="0">
        <dgm:presLayoutVars>
          <dgm:chPref val="1"/>
          <dgm:dir/>
          <dgm:animOne val="branch"/>
          <dgm:animLvl val="lvl"/>
          <dgm:resizeHandles/>
        </dgm:presLayoutVars>
      </dgm:prSet>
      <dgm:spPr/>
    </dgm:pt>
    <dgm:pt modelId="{914B56CD-F3B1-7844-92F9-F0981CCC45DD}" type="pres">
      <dgm:prSet presAssocID="{F9AA77FF-0731-41FD-AFF2-11A2572446B7}" presName="hierRoot1" presStyleCnt="0"/>
      <dgm:spPr/>
    </dgm:pt>
    <dgm:pt modelId="{09D5A73F-8AE7-954A-9718-107E1F7D7BEF}" type="pres">
      <dgm:prSet presAssocID="{F9AA77FF-0731-41FD-AFF2-11A2572446B7}" presName="composite" presStyleCnt="0"/>
      <dgm:spPr/>
    </dgm:pt>
    <dgm:pt modelId="{B955ED6B-4F3E-E141-9A3D-C2943B0E1B76}" type="pres">
      <dgm:prSet presAssocID="{F9AA77FF-0731-41FD-AFF2-11A2572446B7}" presName="background" presStyleLbl="node0" presStyleIdx="0" presStyleCnt="2"/>
      <dgm:spPr/>
    </dgm:pt>
    <dgm:pt modelId="{AC628BA8-423A-184C-9F39-A6BBEBA4A0E0}" type="pres">
      <dgm:prSet presAssocID="{F9AA77FF-0731-41FD-AFF2-11A2572446B7}" presName="text" presStyleLbl="fgAcc0" presStyleIdx="0" presStyleCnt="2">
        <dgm:presLayoutVars>
          <dgm:chPref val="3"/>
        </dgm:presLayoutVars>
      </dgm:prSet>
      <dgm:spPr/>
    </dgm:pt>
    <dgm:pt modelId="{65B4D021-6A1D-E64B-9D6E-E9145D93DB90}" type="pres">
      <dgm:prSet presAssocID="{F9AA77FF-0731-41FD-AFF2-11A2572446B7}" presName="hierChild2" presStyleCnt="0"/>
      <dgm:spPr/>
    </dgm:pt>
    <dgm:pt modelId="{5DD67D50-D391-3047-A0B2-94C64DA47905}" type="pres">
      <dgm:prSet presAssocID="{4D1231BE-652F-41C8-A0B3-9EE7330C1966}" presName="hierRoot1" presStyleCnt="0"/>
      <dgm:spPr/>
    </dgm:pt>
    <dgm:pt modelId="{5124BB64-FB57-C043-89A1-91608CCB868B}" type="pres">
      <dgm:prSet presAssocID="{4D1231BE-652F-41C8-A0B3-9EE7330C1966}" presName="composite" presStyleCnt="0"/>
      <dgm:spPr/>
    </dgm:pt>
    <dgm:pt modelId="{C15098BA-ADD5-CE4E-A1AE-63CF2763C2C6}" type="pres">
      <dgm:prSet presAssocID="{4D1231BE-652F-41C8-A0B3-9EE7330C1966}" presName="background" presStyleLbl="node0" presStyleIdx="1" presStyleCnt="2"/>
      <dgm:spPr/>
    </dgm:pt>
    <dgm:pt modelId="{C7EBC0F2-D0D2-7E40-B541-E359ADC2A2A0}" type="pres">
      <dgm:prSet presAssocID="{4D1231BE-652F-41C8-A0B3-9EE7330C1966}" presName="text" presStyleLbl="fgAcc0" presStyleIdx="1" presStyleCnt="2">
        <dgm:presLayoutVars>
          <dgm:chPref val="3"/>
        </dgm:presLayoutVars>
      </dgm:prSet>
      <dgm:spPr/>
    </dgm:pt>
    <dgm:pt modelId="{FB604522-00C0-B046-9DB3-951EBB41A953}" type="pres">
      <dgm:prSet presAssocID="{4D1231BE-652F-41C8-A0B3-9EE7330C1966}" presName="hierChild2" presStyleCnt="0"/>
      <dgm:spPr/>
    </dgm:pt>
  </dgm:ptLst>
  <dgm:cxnLst>
    <dgm:cxn modelId="{7E1D9E25-B577-4985-BB81-CFC078DD90AF}" srcId="{4685BE71-DE42-47F1-AD8E-7054FA0C2440}" destId="{4D1231BE-652F-41C8-A0B3-9EE7330C1966}" srcOrd="1" destOrd="0" parTransId="{88DF3466-1BCC-45CB-88B5-56E641AC56C6}" sibTransId="{74D6A41B-713C-4CD9-A0A6-5C546727121A}"/>
    <dgm:cxn modelId="{0C233348-3867-2742-B363-541A89D099E9}" type="presOf" srcId="{F9AA77FF-0731-41FD-AFF2-11A2572446B7}" destId="{AC628BA8-423A-184C-9F39-A6BBEBA4A0E0}" srcOrd="0" destOrd="0" presId="urn:microsoft.com/office/officeart/2005/8/layout/hierarchy1"/>
    <dgm:cxn modelId="{49D5028D-DD8A-CC4E-9F64-28AF9802EA3D}" type="presOf" srcId="{4D1231BE-652F-41C8-A0B3-9EE7330C1966}" destId="{C7EBC0F2-D0D2-7E40-B541-E359ADC2A2A0}" srcOrd="0" destOrd="0" presId="urn:microsoft.com/office/officeart/2005/8/layout/hierarchy1"/>
    <dgm:cxn modelId="{14EABFB2-973E-BE49-A769-ECCD6FD74D47}" type="presOf" srcId="{4685BE71-DE42-47F1-AD8E-7054FA0C2440}" destId="{FC1C2923-E38A-B240-A9BE-3942623CB7A9}" srcOrd="0" destOrd="0" presId="urn:microsoft.com/office/officeart/2005/8/layout/hierarchy1"/>
    <dgm:cxn modelId="{6A37CFE3-044B-4F55-8A97-F233118B768B}" srcId="{4685BE71-DE42-47F1-AD8E-7054FA0C2440}" destId="{F9AA77FF-0731-41FD-AFF2-11A2572446B7}" srcOrd="0" destOrd="0" parTransId="{C4000790-5DE5-4D42-99A0-2F223DCF02A6}" sibTransId="{0F79D69E-E19B-49D5-89FD-C3CE79B31628}"/>
    <dgm:cxn modelId="{07687586-E3CD-9F4E-9E47-E8EB9DDDA6E6}" type="presParOf" srcId="{FC1C2923-E38A-B240-A9BE-3942623CB7A9}" destId="{914B56CD-F3B1-7844-92F9-F0981CCC45DD}" srcOrd="0" destOrd="0" presId="urn:microsoft.com/office/officeart/2005/8/layout/hierarchy1"/>
    <dgm:cxn modelId="{5703F093-0054-C549-8770-4411CC7A779E}" type="presParOf" srcId="{914B56CD-F3B1-7844-92F9-F0981CCC45DD}" destId="{09D5A73F-8AE7-954A-9718-107E1F7D7BEF}" srcOrd="0" destOrd="0" presId="urn:microsoft.com/office/officeart/2005/8/layout/hierarchy1"/>
    <dgm:cxn modelId="{82D4C5A4-5AE5-8049-93A4-B354A604C4C7}" type="presParOf" srcId="{09D5A73F-8AE7-954A-9718-107E1F7D7BEF}" destId="{B955ED6B-4F3E-E141-9A3D-C2943B0E1B76}" srcOrd="0" destOrd="0" presId="urn:microsoft.com/office/officeart/2005/8/layout/hierarchy1"/>
    <dgm:cxn modelId="{754E317A-93DA-9E43-96AB-49D497FB80A9}" type="presParOf" srcId="{09D5A73F-8AE7-954A-9718-107E1F7D7BEF}" destId="{AC628BA8-423A-184C-9F39-A6BBEBA4A0E0}" srcOrd="1" destOrd="0" presId="urn:microsoft.com/office/officeart/2005/8/layout/hierarchy1"/>
    <dgm:cxn modelId="{201F4B28-09AF-1148-B002-1C6525876DA4}" type="presParOf" srcId="{914B56CD-F3B1-7844-92F9-F0981CCC45DD}" destId="{65B4D021-6A1D-E64B-9D6E-E9145D93DB90}" srcOrd="1" destOrd="0" presId="urn:microsoft.com/office/officeart/2005/8/layout/hierarchy1"/>
    <dgm:cxn modelId="{E705C507-3EEB-474B-BB87-4D777D1624DF}" type="presParOf" srcId="{FC1C2923-E38A-B240-A9BE-3942623CB7A9}" destId="{5DD67D50-D391-3047-A0B2-94C64DA47905}" srcOrd="1" destOrd="0" presId="urn:microsoft.com/office/officeart/2005/8/layout/hierarchy1"/>
    <dgm:cxn modelId="{D9097EF1-52BC-E942-B866-B597C2F51949}" type="presParOf" srcId="{5DD67D50-D391-3047-A0B2-94C64DA47905}" destId="{5124BB64-FB57-C043-89A1-91608CCB868B}" srcOrd="0" destOrd="0" presId="urn:microsoft.com/office/officeart/2005/8/layout/hierarchy1"/>
    <dgm:cxn modelId="{A531288E-B8EE-3A47-A758-7CEB88B05BE5}" type="presParOf" srcId="{5124BB64-FB57-C043-89A1-91608CCB868B}" destId="{C15098BA-ADD5-CE4E-A1AE-63CF2763C2C6}" srcOrd="0" destOrd="0" presId="urn:microsoft.com/office/officeart/2005/8/layout/hierarchy1"/>
    <dgm:cxn modelId="{0AF96319-4332-7142-87DE-C6DAAA5FFDC9}" type="presParOf" srcId="{5124BB64-FB57-C043-89A1-91608CCB868B}" destId="{C7EBC0F2-D0D2-7E40-B541-E359ADC2A2A0}" srcOrd="1" destOrd="0" presId="urn:microsoft.com/office/officeart/2005/8/layout/hierarchy1"/>
    <dgm:cxn modelId="{7DC58F02-B62D-1842-BCCA-EDCE9AB88B1E}" type="presParOf" srcId="{5DD67D50-D391-3047-A0B2-94C64DA47905}" destId="{FB604522-00C0-B046-9DB3-951EBB41A95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74A7F7-88E4-442C-B87F-29C2F73D0935}"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5DBC66EB-64A8-402C-BC76-BAB9D24AABDB}">
      <dgm:prSet/>
      <dgm:spPr/>
      <dgm:t>
        <a:bodyPr/>
        <a:lstStyle/>
        <a:p>
          <a:r>
            <a:rPr lang="el-GR"/>
            <a:t>Πρόκειται για τη βασική μονάδα της δειγματοληψίας που αποτελεί το υποκείμενο της έρευνας</a:t>
          </a:r>
          <a:endParaRPr lang="en-US"/>
        </a:p>
      </dgm:t>
    </dgm:pt>
    <dgm:pt modelId="{DBBCE610-89AE-4866-9BF4-E1EBCDDE7244}" type="parTrans" cxnId="{343AC307-4078-4A37-841D-722098B39619}">
      <dgm:prSet/>
      <dgm:spPr/>
      <dgm:t>
        <a:bodyPr/>
        <a:lstStyle/>
        <a:p>
          <a:endParaRPr lang="en-US"/>
        </a:p>
      </dgm:t>
    </dgm:pt>
    <dgm:pt modelId="{AB38E08B-6E0E-4606-AE1A-38D6F8514B79}" type="sibTrans" cxnId="{343AC307-4078-4A37-841D-722098B39619}">
      <dgm:prSet/>
      <dgm:spPr/>
      <dgm:t>
        <a:bodyPr/>
        <a:lstStyle/>
        <a:p>
          <a:endParaRPr lang="en-US"/>
        </a:p>
      </dgm:t>
    </dgm:pt>
    <dgm:pt modelId="{67B899CD-5259-4B5A-8799-1681366740A5}">
      <dgm:prSet/>
      <dgm:spPr/>
      <dgm:t>
        <a:bodyPr/>
        <a:lstStyle/>
        <a:p>
          <a:r>
            <a:rPr lang="el-GR"/>
            <a:t>Πρακτικά, τα στοιχεία της δειγματοληψίας είναι οι άνθρωποι που συμμετέχουν στην έρευνα</a:t>
          </a:r>
          <a:endParaRPr lang="en-US"/>
        </a:p>
      </dgm:t>
    </dgm:pt>
    <dgm:pt modelId="{FE27728C-5544-4CBC-BBEC-6B34E7DADC61}" type="parTrans" cxnId="{84C9F2A9-AC56-4B2C-905C-AC062BA35DED}">
      <dgm:prSet/>
      <dgm:spPr/>
      <dgm:t>
        <a:bodyPr/>
        <a:lstStyle/>
        <a:p>
          <a:endParaRPr lang="en-US"/>
        </a:p>
      </dgm:t>
    </dgm:pt>
    <dgm:pt modelId="{BC81E102-EF2E-4984-BC5E-DFC61FBC8EFE}" type="sibTrans" cxnId="{84C9F2A9-AC56-4B2C-905C-AC062BA35DED}">
      <dgm:prSet/>
      <dgm:spPr/>
      <dgm:t>
        <a:bodyPr/>
        <a:lstStyle/>
        <a:p>
          <a:endParaRPr lang="en-US"/>
        </a:p>
      </dgm:t>
    </dgm:pt>
    <dgm:pt modelId="{369045EA-F8B1-AE43-8CFC-2195FE7AC59B}" type="pres">
      <dgm:prSet presAssocID="{8574A7F7-88E4-442C-B87F-29C2F73D0935}" presName="diagram" presStyleCnt="0">
        <dgm:presLayoutVars>
          <dgm:chPref val="1"/>
          <dgm:dir/>
          <dgm:animOne val="branch"/>
          <dgm:animLvl val="lvl"/>
          <dgm:resizeHandles/>
        </dgm:presLayoutVars>
      </dgm:prSet>
      <dgm:spPr/>
    </dgm:pt>
    <dgm:pt modelId="{E24BCFF6-2D19-6F46-9088-FFDD0B7CF7C8}" type="pres">
      <dgm:prSet presAssocID="{5DBC66EB-64A8-402C-BC76-BAB9D24AABDB}" presName="root" presStyleCnt="0"/>
      <dgm:spPr/>
    </dgm:pt>
    <dgm:pt modelId="{A1814B91-F889-5247-8889-1B770CB95596}" type="pres">
      <dgm:prSet presAssocID="{5DBC66EB-64A8-402C-BC76-BAB9D24AABDB}" presName="rootComposite" presStyleCnt="0"/>
      <dgm:spPr/>
    </dgm:pt>
    <dgm:pt modelId="{52153248-D911-9A48-A08B-6CB5994D3DCF}" type="pres">
      <dgm:prSet presAssocID="{5DBC66EB-64A8-402C-BC76-BAB9D24AABDB}" presName="rootText" presStyleLbl="node1" presStyleIdx="0" presStyleCnt="2"/>
      <dgm:spPr/>
    </dgm:pt>
    <dgm:pt modelId="{290822E9-2F5C-114D-B84F-C6CA5CDDAC86}" type="pres">
      <dgm:prSet presAssocID="{5DBC66EB-64A8-402C-BC76-BAB9D24AABDB}" presName="rootConnector" presStyleLbl="node1" presStyleIdx="0" presStyleCnt="2"/>
      <dgm:spPr/>
    </dgm:pt>
    <dgm:pt modelId="{B975E1C5-0426-C745-A861-5D5A810CBB96}" type="pres">
      <dgm:prSet presAssocID="{5DBC66EB-64A8-402C-BC76-BAB9D24AABDB}" presName="childShape" presStyleCnt="0"/>
      <dgm:spPr/>
    </dgm:pt>
    <dgm:pt modelId="{3D9330A6-1ECC-974A-9938-DECD6C8B6F50}" type="pres">
      <dgm:prSet presAssocID="{67B899CD-5259-4B5A-8799-1681366740A5}" presName="root" presStyleCnt="0"/>
      <dgm:spPr/>
    </dgm:pt>
    <dgm:pt modelId="{E1D51EA0-7301-6C42-89B6-B19C35F895D4}" type="pres">
      <dgm:prSet presAssocID="{67B899CD-5259-4B5A-8799-1681366740A5}" presName="rootComposite" presStyleCnt="0"/>
      <dgm:spPr/>
    </dgm:pt>
    <dgm:pt modelId="{5E0B6653-4F5C-A943-8F15-4236CA4845E4}" type="pres">
      <dgm:prSet presAssocID="{67B899CD-5259-4B5A-8799-1681366740A5}" presName="rootText" presStyleLbl="node1" presStyleIdx="1" presStyleCnt="2"/>
      <dgm:spPr/>
    </dgm:pt>
    <dgm:pt modelId="{1E5033F3-80C2-8F4A-959E-8EC24CC0BF93}" type="pres">
      <dgm:prSet presAssocID="{67B899CD-5259-4B5A-8799-1681366740A5}" presName="rootConnector" presStyleLbl="node1" presStyleIdx="1" presStyleCnt="2"/>
      <dgm:spPr/>
    </dgm:pt>
    <dgm:pt modelId="{0557C29D-CA5B-7A4B-A561-55EFF39D0038}" type="pres">
      <dgm:prSet presAssocID="{67B899CD-5259-4B5A-8799-1681366740A5}" presName="childShape" presStyleCnt="0"/>
      <dgm:spPr/>
    </dgm:pt>
  </dgm:ptLst>
  <dgm:cxnLst>
    <dgm:cxn modelId="{343AC307-4078-4A37-841D-722098B39619}" srcId="{8574A7F7-88E4-442C-B87F-29C2F73D0935}" destId="{5DBC66EB-64A8-402C-BC76-BAB9D24AABDB}" srcOrd="0" destOrd="0" parTransId="{DBBCE610-89AE-4866-9BF4-E1EBCDDE7244}" sibTransId="{AB38E08B-6E0E-4606-AE1A-38D6F8514B79}"/>
    <dgm:cxn modelId="{2C8AC92D-52DE-0D46-A856-E9B7048F7CA0}" type="presOf" srcId="{8574A7F7-88E4-442C-B87F-29C2F73D0935}" destId="{369045EA-F8B1-AE43-8CFC-2195FE7AC59B}" srcOrd="0" destOrd="0" presId="urn:microsoft.com/office/officeart/2005/8/layout/hierarchy3"/>
    <dgm:cxn modelId="{D4E05F88-5426-DE44-BE82-552DAB92D49F}" type="presOf" srcId="{5DBC66EB-64A8-402C-BC76-BAB9D24AABDB}" destId="{290822E9-2F5C-114D-B84F-C6CA5CDDAC86}" srcOrd="1" destOrd="0" presId="urn:microsoft.com/office/officeart/2005/8/layout/hierarchy3"/>
    <dgm:cxn modelId="{BE0113A4-C928-D64C-AB2C-FFD09729A144}" type="presOf" srcId="{5DBC66EB-64A8-402C-BC76-BAB9D24AABDB}" destId="{52153248-D911-9A48-A08B-6CB5994D3DCF}" srcOrd="0" destOrd="0" presId="urn:microsoft.com/office/officeart/2005/8/layout/hierarchy3"/>
    <dgm:cxn modelId="{407DE1A8-175E-3C43-883A-2F5A3EAA2E6E}" type="presOf" srcId="{67B899CD-5259-4B5A-8799-1681366740A5}" destId="{1E5033F3-80C2-8F4A-959E-8EC24CC0BF93}" srcOrd="1" destOrd="0" presId="urn:microsoft.com/office/officeart/2005/8/layout/hierarchy3"/>
    <dgm:cxn modelId="{84C9F2A9-AC56-4B2C-905C-AC062BA35DED}" srcId="{8574A7F7-88E4-442C-B87F-29C2F73D0935}" destId="{67B899CD-5259-4B5A-8799-1681366740A5}" srcOrd="1" destOrd="0" parTransId="{FE27728C-5544-4CBC-BBEC-6B34E7DADC61}" sibTransId="{BC81E102-EF2E-4984-BC5E-DFC61FBC8EFE}"/>
    <dgm:cxn modelId="{B99A8DD4-09F0-9E4C-AFD9-7B4D24588578}" type="presOf" srcId="{67B899CD-5259-4B5A-8799-1681366740A5}" destId="{5E0B6653-4F5C-A943-8F15-4236CA4845E4}" srcOrd="0" destOrd="0" presId="urn:microsoft.com/office/officeart/2005/8/layout/hierarchy3"/>
    <dgm:cxn modelId="{EF2883D1-FE06-204C-9FA9-18949DDA97C3}" type="presParOf" srcId="{369045EA-F8B1-AE43-8CFC-2195FE7AC59B}" destId="{E24BCFF6-2D19-6F46-9088-FFDD0B7CF7C8}" srcOrd="0" destOrd="0" presId="urn:microsoft.com/office/officeart/2005/8/layout/hierarchy3"/>
    <dgm:cxn modelId="{ACFF107D-1237-B349-A9FD-7A024A128F7B}" type="presParOf" srcId="{E24BCFF6-2D19-6F46-9088-FFDD0B7CF7C8}" destId="{A1814B91-F889-5247-8889-1B770CB95596}" srcOrd="0" destOrd="0" presId="urn:microsoft.com/office/officeart/2005/8/layout/hierarchy3"/>
    <dgm:cxn modelId="{BA4645C8-3499-A042-8ACE-2887F69BA7BD}" type="presParOf" srcId="{A1814B91-F889-5247-8889-1B770CB95596}" destId="{52153248-D911-9A48-A08B-6CB5994D3DCF}" srcOrd="0" destOrd="0" presId="urn:microsoft.com/office/officeart/2005/8/layout/hierarchy3"/>
    <dgm:cxn modelId="{BA78658F-E059-E14A-973F-DDD3265E4C1A}" type="presParOf" srcId="{A1814B91-F889-5247-8889-1B770CB95596}" destId="{290822E9-2F5C-114D-B84F-C6CA5CDDAC86}" srcOrd="1" destOrd="0" presId="urn:microsoft.com/office/officeart/2005/8/layout/hierarchy3"/>
    <dgm:cxn modelId="{BC8E5CE6-91DF-FF4C-9B32-F48C1D455EE7}" type="presParOf" srcId="{E24BCFF6-2D19-6F46-9088-FFDD0B7CF7C8}" destId="{B975E1C5-0426-C745-A861-5D5A810CBB96}" srcOrd="1" destOrd="0" presId="urn:microsoft.com/office/officeart/2005/8/layout/hierarchy3"/>
    <dgm:cxn modelId="{29EF89F3-63C1-8243-A08C-F398390F14F0}" type="presParOf" srcId="{369045EA-F8B1-AE43-8CFC-2195FE7AC59B}" destId="{3D9330A6-1ECC-974A-9938-DECD6C8B6F50}" srcOrd="1" destOrd="0" presId="urn:microsoft.com/office/officeart/2005/8/layout/hierarchy3"/>
    <dgm:cxn modelId="{128B02EC-0F26-074C-BCAD-7B94C7B44D02}" type="presParOf" srcId="{3D9330A6-1ECC-974A-9938-DECD6C8B6F50}" destId="{E1D51EA0-7301-6C42-89B6-B19C35F895D4}" srcOrd="0" destOrd="0" presId="urn:microsoft.com/office/officeart/2005/8/layout/hierarchy3"/>
    <dgm:cxn modelId="{574609E9-9638-3E46-AEBA-D4F8F9C0C2E7}" type="presParOf" srcId="{E1D51EA0-7301-6C42-89B6-B19C35F895D4}" destId="{5E0B6653-4F5C-A943-8F15-4236CA4845E4}" srcOrd="0" destOrd="0" presId="urn:microsoft.com/office/officeart/2005/8/layout/hierarchy3"/>
    <dgm:cxn modelId="{762696D4-E534-6E4F-A6B5-5293641778EB}" type="presParOf" srcId="{E1D51EA0-7301-6C42-89B6-B19C35F895D4}" destId="{1E5033F3-80C2-8F4A-959E-8EC24CC0BF93}" srcOrd="1" destOrd="0" presId="urn:microsoft.com/office/officeart/2005/8/layout/hierarchy3"/>
    <dgm:cxn modelId="{BCD6BBB4-59CE-144D-90BF-DEC066F27810}" type="presParOf" srcId="{3D9330A6-1ECC-974A-9938-DECD6C8B6F50}" destId="{0557C29D-CA5B-7A4B-A561-55EFF39D003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025F8F-C4FB-431B-9C46-77997E924CD9}"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F5942A11-BCEB-450D-8E1C-BEB948011A34}">
      <dgm:prSet/>
      <dgm:spPr/>
      <dgm:t>
        <a:bodyPr/>
        <a:lstStyle/>
        <a:p>
          <a:r>
            <a:rPr lang="el-GR" dirty="0"/>
            <a:t>ΑΝΑΛΟΓΙΚΗ ΣΤΡΩΜΑΤΟΠΟΙΗΜΕΝΗ ΔΕΙΓΜΑΤΟΛΗΨΙΑ</a:t>
          </a:r>
          <a:endParaRPr lang="en-US" dirty="0"/>
        </a:p>
      </dgm:t>
    </dgm:pt>
    <dgm:pt modelId="{225C3891-20FF-44CB-8A2E-F65EE490B27B}" type="parTrans" cxnId="{F15ACD7E-B6F2-457A-B9A7-6299F5146768}">
      <dgm:prSet/>
      <dgm:spPr/>
      <dgm:t>
        <a:bodyPr/>
        <a:lstStyle/>
        <a:p>
          <a:endParaRPr lang="en-US"/>
        </a:p>
      </dgm:t>
    </dgm:pt>
    <dgm:pt modelId="{FCC417A0-1068-447A-95DA-65275F1EB256}" type="sibTrans" cxnId="{F15ACD7E-B6F2-457A-B9A7-6299F5146768}">
      <dgm:prSet/>
      <dgm:spPr/>
      <dgm:t>
        <a:bodyPr/>
        <a:lstStyle/>
        <a:p>
          <a:endParaRPr lang="en-US"/>
        </a:p>
      </dgm:t>
    </dgm:pt>
    <dgm:pt modelId="{5F63E555-7D29-44EA-BB4A-8CBE18AB5167}">
      <dgm:prSet/>
      <dgm:spPr/>
      <dgm:t>
        <a:bodyPr/>
        <a:lstStyle/>
        <a:p>
          <a:r>
            <a:rPr lang="el-GR" dirty="0"/>
            <a:t>ΜΗ ΑΝΑΛΟΓΙΚΗ ΣΤΡΩΜΑΤΟΠΟΙΗΜΕΝΗ ΔΕΙΓΜΑΤΟΛΗΨΙΑ</a:t>
          </a:r>
          <a:endParaRPr lang="en-US" dirty="0"/>
        </a:p>
      </dgm:t>
    </dgm:pt>
    <dgm:pt modelId="{811E0598-194C-473B-AEE4-C0F2B591FC81}" type="parTrans" cxnId="{2C47CAEA-7D70-4D67-AB9C-FC07BBA3D5D9}">
      <dgm:prSet/>
      <dgm:spPr/>
      <dgm:t>
        <a:bodyPr/>
        <a:lstStyle/>
        <a:p>
          <a:endParaRPr lang="en-US"/>
        </a:p>
      </dgm:t>
    </dgm:pt>
    <dgm:pt modelId="{160DC865-2978-4B1A-9C83-0B653DC4942F}" type="sibTrans" cxnId="{2C47CAEA-7D70-4D67-AB9C-FC07BBA3D5D9}">
      <dgm:prSet/>
      <dgm:spPr/>
      <dgm:t>
        <a:bodyPr/>
        <a:lstStyle/>
        <a:p>
          <a:endParaRPr lang="en-US"/>
        </a:p>
      </dgm:t>
    </dgm:pt>
    <dgm:pt modelId="{654FF193-3F39-9C49-8441-4E3E2CE6C3B3}" type="pres">
      <dgm:prSet presAssocID="{1C025F8F-C4FB-431B-9C46-77997E924CD9}" presName="hierChild1" presStyleCnt="0">
        <dgm:presLayoutVars>
          <dgm:chPref val="1"/>
          <dgm:dir/>
          <dgm:animOne val="branch"/>
          <dgm:animLvl val="lvl"/>
          <dgm:resizeHandles/>
        </dgm:presLayoutVars>
      </dgm:prSet>
      <dgm:spPr/>
    </dgm:pt>
    <dgm:pt modelId="{D7BB4AF1-8E19-DA4B-A0AA-DBD5A22667CE}" type="pres">
      <dgm:prSet presAssocID="{F5942A11-BCEB-450D-8E1C-BEB948011A34}" presName="hierRoot1" presStyleCnt="0"/>
      <dgm:spPr/>
    </dgm:pt>
    <dgm:pt modelId="{910E5692-3FF9-D14A-8D56-464E3F1E4610}" type="pres">
      <dgm:prSet presAssocID="{F5942A11-BCEB-450D-8E1C-BEB948011A34}" presName="composite" presStyleCnt="0"/>
      <dgm:spPr/>
    </dgm:pt>
    <dgm:pt modelId="{1CE9365D-1658-6E4E-8F97-2C6314B20823}" type="pres">
      <dgm:prSet presAssocID="{F5942A11-BCEB-450D-8E1C-BEB948011A34}" presName="background" presStyleLbl="node0" presStyleIdx="0" presStyleCnt="2"/>
      <dgm:spPr/>
    </dgm:pt>
    <dgm:pt modelId="{A680EBB5-CA9E-A941-B913-5F621E2A9703}" type="pres">
      <dgm:prSet presAssocID="{F5942A11-BCEB-450D-8E1C-BEB948011A34}" presName="text" presStyleLbl="fgAcc0" presStyleIdx="0" presStyleCnt="2">
        <dgm:presLayoutVars>
          <dgm:chPref val="3"/>
        </dgm:presLayoutVars>
      </dgm:prSet>
      <dgm:spPr/>
    </dgm:pt>
    <dgm:pt modelId="{7DF47419-0C6F-4C42-908D-373E43FCD6BA}" type="pres">
      <dgm:prSet presAssocID="{F5942A11-BCEB-450D-8E1C-BEB948011A34}" presName="hierChild2" presStyleCnt="0"/>
      <dgm:spPr/>
    </dgm:pt>
    <dgm:pt modelId="{E705BFF3-1B64-4A47-A79C-2F6F51AF3BA0}" type="pres">
      <dgm:prSet presAssocID="{5F63E555-7D29-44EA-BB4A-8CBE18AB5167}" presName="hierRoot1" presStyleCnt="0"/>
      <dgm:spPr/>
    </dgm:pt>
    <dgm:pt modelId="{0C9124EC-2457-824F-A114-933549DF36C5}" type="pres">
      <dgm:prSet presAssocID="{5F63E555-7D29-44EA-BB4A-8CBE18AB5167}" presName="composite" presStyleCnt="0"/>
      <dgm:spPr/>
    </dgm:pt>
    <dgm:pt modelId="{5667876B-4BA8-1546-AA6B-0A0177ECA55B}" type="pres">
      <dgm:prSet presAssocID="{5F63E555-7D29-44EA-BB4A-8CBE18AB5167}" presName="background" presStyleLbl="node0" presStyleIdx="1" presStyleCnt="2"/>
      <dgm:spPr/>
    </dgm:pt>
    <dgm:pt modelId="{C9735537-D523-D54C-AEC1-01C66CB7C826}" type="pres">
      <dgm:prSet presAssocID="{5F63E555-7D29-44EA-BB4A-8CBE18AB5167}" presName="text" presStyleLbl="fgAcc0" presStyleIdx="1" presStyleCnt="2">
        <dgm:presLayoutVars>
          <dgm:chPref val="3"/>
        </dgm:presLayoutVars>
      </dgm:prSet>
      <dgm:spPr/>
    </dgm:pt>
    <dgm:pt modelId="{2F9730FD-023F-3046-B9F2-EFAD068D2D3B}" type="pres">
      <dgm:prSet presAssocID="{5F63E555-7D29-44EA-BB4A-8CBE18AB5167}" presName="hierChild2" presStyleCnt="0"/>
      <dgm:spPr/>
    </dgm:pt>
  </dgm:ptLst>
  <dgm:cxnLst>
    <dgm:cxn modelId="{E40B4653-5C4C-974D-A0E5-FB05E743B5DF}" type="presOf" srcId="{1C025F8F-C4FB-431B-9C46-77997E924CD9}" destId="{654FF193-3F39-9C49-8441-4E3E2CE6C3B3}" srcOrd="0" destOrd="0" presId="urn:microsoft.com/office/officeart/2005/8/layout/hierarchy1"/>
    <dgm:cxn modelId="{B0B4295E-D324-BD42-995E-E033EC188C1F}" type="presOf" srcId="{5F63E555-7D29-44EA-BB4A-8CBE18AB5167}" destId="{C9735537-D523-D54C-AEC1-01C66CB7C826}" srcOrd="0" destOrd="0" presId="urn:microsoft.com/office/officeart/2005/8/layout/hierarchy1"/>
    <dgm:cxn modelId="{F15ACD7E-B6F2-457A-B9A7-6299F5146768}" srcId="{1C025F8F-C4FB-431B-9C46-77997E924CD9}" destId="{F5942A11-BCEB-450D-8E1C-BEB948011A34}" srcOrd="0" destOrd="0" parTransId="{225C3891-20FF-44CB-8A2E-F65EE490B27B}" sibTransId="{FCC417A0-1068-447A-95DA-65275F1EB256}"/>
    <dgm:cxn modelId="{D0B95581-FD3F-2C48-A211-6C68E2440B66}" type="presOf" srcId="{F5942A11-BCEB-450D-8E1C-BEB948011A34}" destId="{A680EBB5-CA9E-A941-B913-5F621E2A9703}" srcOrd="0" destOrd="0" presId="urn:microsoft.com/office/officeart/2005/8/layout/hierarchy1"/>
    <dgm:cxn modelId="{2C47CAEA-7D70-4D67-AB9C-FC07BBA3D5D9}" srcId="{1C025F8F-C4FB-431B-9C46-77997E924CD9}" destId="{5F63E555-7D29-44EA-BB4A-8CBE18AB5167}" srcOrd="1" destOrd="0" parTransId="{811E0598-194C-473B-AEE4-C0F2B591FC81}" sibTransId="{160DC865-2978-4B1A-9C83-0B653DC4942F}"/>
    <dgm:cxn modelId="{F0563F95-06E3-8C49-A774-792EAF6E44A8}" type="presParOf" srcId="{654FF193-3F39-9C49-8441-4E3E2CE6C3B3}" destId="{D7BB4AF1-8E19-DA4B-A0AA-DBD5A22667CE}" srcOrd="0" destOrd="0" presId="urn:microsoft.com/office/officeart/2005/8/layout/hierarchy1"/>
    <dgm:cxn modelId="{59A08A1D-6DFA-0244-9614-85738475924E}" type="presParOf" srcId="{D7BB4AF1-8E19-DA4B-A0AA-DBD5A22667CE}" destId="{910E5692-3FF9-D14A-8D56-464E3F1E4610}" srcOrd="0" destOrd="0" presId="urn:microsoft.com/office/officeart/2005/8/layout/hierarchy1"/>
    <dgm:cxn modelId="{84D3B843-AAC7-884C-904B-02628EC262A4}" type="presParOf" srcId="{910E5692-3FF9-D14A-8D56-464E3F1E4610}" destId="{1CE9365D-1658-6E4E-8F97-2C6314B20823}" srcOrd="0" destOrd="0" presId="urn:microsoft.com/office/officeart/2005/8/layout/hierarchy1"/>
    <dgm:cxn modelId="{1CF45FD7-6BE0-074B-A3EC-F36D8909AA7D}" type="presParOf" srcId="{910E5692-3FF9-D14A-8D56-464E3F1E4610}" destId="{A680EBB5-CA9E-A941-B913-5F621E2A9703}" srcOrd="1" destOrd="0" presId="urn:microsoft.com/office/officeart/2005/8/layout/hierarchy1"/>
    <dgm:cxn modelId="{525AEFFA-FA36-4340-8084-689568CAA12B}" type="presParOf" srcId="{D7BB4AF1-8E19-DA4B-A0AA-DBD5A22667CE}" destId="{7DF47419-0C6F-4C42-908D-373E43FCD6BA}" srcOrd="1" destOrd="0" presId="urn:microsoft.com/office/officeart/2005/8/layout/hierarchy1"/>
    <dgm:cxn modelId="{FB793F33-DFC3-CD42-B3C8-460FDAF33F4F}" type="presParOf" srcId="{654FF193-3F39-9C49-8441-4E3E2CE6C3B3}" destId="{E705BFF3-1B64-4A47-A79C-2F6F51AF3BA0}" srcOrd="1" destOrd="0" presId="urn:microsoft.com/office/officeart/2005/8/layout/hierarchy1"/>
    <dgm:cxn modelId="{CD2072B1-5C54-2B4D-AE4C-C07380F48D21}" type="presParOf" srcId="{E705BFF3-1B64-4A47-A79C-2F6F51AF3BA0}" destId="{0C9124EC-2457-824F-A114-933549DF36C5}" srcOrd="0" destOrd="0" presId="urn:microsoft.com/office/officeart/2005/8/layout/hierarchy1"/>
    <dgm:cxn modelId="{F14C28D0-B8FC-AA40-A648-E0FA90A2BF6F}" type="presParOf" srcId="{0C9124EC-2457-824F-A114-933549DF36C5}" destId="{5667876B-4BA8-1546-AA6B-0A0177ECA55B}" srcOrd="0" destOrd="0" presId="urn:microsoft.com/office/officeart/2005/8/layout/hierarchy1"/>
    <dgm:cxn modelId="{58E31688-3E81-3749-B916-9FEAD11E7D1F}" type="presParOf" srcId="{0C9124EC-2457-824F-A114-933549DF36C5}" destId="{C9735537-D523-D54C-AEC1-01C66CB7C826}" srcOrd="1" destOrd="0" presId="urn:microsoft.com/office/officeart/2005/8/layout/hierarchy1"/>
    <dgm:cxn modelId="{289F4E27-B519-5946-976D-3664EDB0E846}" type="presParOf" srcId="{E705BFF3-1B64-4A47-A79C-2F6F51AF3BA0}" destId="{2F9730FD-023F-3046-B9F2-EFAD068D2D3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DC3408-4C02-4E8A-A0EC-36A17CAEA057}"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6A925EE6-81F8-44AD-B521-F73DB5B0C902}">
      <dgm:prSet/>
      <dgm:spPr/>
      <dgm:t>
        <a:bodyPr/>
        <a:lstStyle/>
        <a:p>
          <a:r>
            <a:rPr lang="el-GR"/>
            <a:t>ΔΕΙΓΜΑΤΟΛΗΨΙΑ ΕΥΚΟΛΙΑΣ Ή ΕΥΧΕΡΕΙΑΣ </a:t>
          </a:r>
          <a:endParaRPr lang="en-US"/>
        </a:p>
      </dgm:t>
    </dgm:pt>
    <dgm:pt modelId="{762D527C-D752-4A42-9302-CAB53E7F0779}" type="parTrans" cxnId="{ABB428A6-92A6-4E11-9F32-0759A20FBB10}">
      <dgm:prSet/>
      <dgm:spPr/>
      <dgm:t>
        <a:bodyPr/>
        <a:lstStyle/>
        <a:p>
          <a:endParaRPr lang="en-US"/>
        </a:p>
      </dgm:t>
    </dgm:pt>
    <dgm:pt modelId="{18E1748F-8251-4B65-82DD-7D03C9145E42}" type="sibTrans" cxnId="{ABB428A6-92A6-4E11-9F32-0759A20FBB10}">
      <dgm:prSet/>
      <dgm:spPr/>
      <dgm:t>
        <a:bodyPr/>
        <a:lstStyle/>
        <a:p>
          <a:endParaRPr lang="en-US"/>
        </a:p>
      </dgm:t>
    </dgm:pt>
    <dgm:pt modelId="{35CCD7BC-BC28-46AB-881A-B9B3364ED1FA}">
      <dgm:prSet/>
      <dgm:spPr/>
      <dgm:t>
        <a:bodyPr/>
        <a:lstStyle/>
        <a:p>
          <a:r>
            <a:rPr lang="el-GR"/>
            <a:t>ΔΕΙΓΜΑΤΟΛΗΨΙΑ ΧΙΟΝΟΜΠΑΛΑΣ Ή ΧΙΟΝΟΣΤΙΒΑΔΑΣ </a:t>
          </a:r>
          <a:endParaRPr lang="en-US"/>
        </a:p>
      </dgm:t>
    </dgm:pt>
    <dgm:pt modelId="{600BC1F6-A08B-4E95-A9CF-52F42618E540}" type="parTrans" cxnId="{1C58CF32-1930-465E-A274-7344E4D19B1F}">
      <dgm:prSet/>
      <dgm:spPr/>
      <dgm:t>
        <a:bodyPr/>
        <a:lstStyle/>
        <a:p>
          <a:endParaRPr lang="en-US"/>
        </a:p>
      </dgm:t>
    </dgm:pt>
    <dgm:pt modelId="{645DCF1E-AA40-4720-897C-CDECA7CEE160}" type="sibTrans" cxnId="{1C58CF32-1930-465E-A274-7344E4D19B1F}">
      <dgm:prSet/>
      <dgm:spPr/>
      <dgm:t>
        <a:bodyPr/>
        <a:lstStyle/>
        <a:p>
          <a:endParaRPr lang="en-US"/>
        </a:p>
      </dgm:t>
    </dgm:pt>
    <dgm:pt modelId="{5DAEEB04-5949-2B4B-A3DB-C33EF4DF69E3}" type="pres">
      <dgm:prSet presAssocID="{B8DC3408-4C02-4E8A-A0EC-36A17CAEA057}" presName="hierChild1" presStyleCnt="0">
        <dgm:presLayoutVars>
          <dgm:chPref val="1"/>
          <dgm:dir/>
          <dgm:animOne val="branch"/>
          <dgm:animLvl val="lvl"/>
          <dgm:resizeHandles/>
        </dgm:presLayoutVars>
      </dgm:prSet>
      <dgm:spPr/>
    </dgm:pt>
    <dgm:pt modelId="{39B437BD-ED52-354A-9640-89B1428F0D2A}" type="pres">
      <dgm:prSet presAssocID="{6A925EE6-81F8-44AD-B521-F73DB5B0C902}" presName="hierRoot1" presStyleCnt="0"/>
      <dgm:spPr/>
    </dgm:pt>
    <dgm:pt modelId="{BA8969AA-931D-934D-BB23-D54D76CD4195}" type="pres">
      <dgm:prSet presAssocID="{6A925EE6-81F8-44AD-B521-F73DB5B0C902}" presName="composite" presStyleCnt="0"/>
      <dgm:spPr/>
    </dgm:pt>
    <dgm:pt modelId="{C1E2C367-E402-EC41-A708-05D70CB1F1B9}" type="pres">
      <dgm:prSet presAssocID="{6A925EE6-81F8-44AD-B521-F73DB5B0C902}" presName="background" presStyleLbl="node0" presStyleIdx="0" presStyleCnt="2"/>
      <dgm:spPr/>
    </dgm:pt>
    <dgm:pt modelId="{0429D0AF-81DB-5244-850C-B982C90A4D38}" type="pres">
      <dgm:prSet presAssocID="{6A925EE6-81F8-44AD-B521-F73DB5B0C902}" presName="text" presStyleLbl="fgAcc0" presStyleIdx="0" presStyleCnt="2">
        <dgm:presLayoutVars>
          <dgm:chPref val="3"/>
        </dgm:presLayoutVars>
      </dgm:prSet>
      <dgm:spPr/>
    </dgm:pt>
    <dgm:pt modelId="{97429BD0-5C99-8E4B-B613-9658C5BF73F8}" type="pres">
      <dgm:prSet presAssocID="{6A925EE6-81F8-44AD-B521-F73DB5B0C902}" presName="hierChild2" presStyleCnt="0"/>
      <dgm:spPr/>
    </dgm:pt>
    <dgm:pt modelId="{BD23E489-1DED-EE46-976A-18AB4C8A8C65}" type="pres">
      <dgm:prSet presAssocID="{35CCD7BC-BC28-46AB-881A-B9B3364ED1FA}" presName="hierRoot1" presStyleCnt="0"/>
      <dgm:spPr/>
    </dgm:pt>
    <dgm:pt modelId="{0348DE13-E93A-CB47-8E8E-7167AD2A836A}" type="pres">
      <dgm:prSet presAssocID="{35CCD7BC-BC28-46AB-881A-B9B3364ED1FA}" presName="composite" presStyleCnt="0"/>
      <dgm:spPr/>
    </dgm:pt>
    <dgm:pt modelId="{6D18BD1F-0D49-094C-953A-54FE47AAB407}" type="pres">
      <dgm:prSet presAssocID="{35CCD7BC-BC28-46AB-881A-B9B3364ED1FA}" presName="background" presStyleLbl="node0" presStyleIdx="1" presStyleCnt="2"/>
      <dgm:spPr/>
    </dgm:pt>
    <dgm:pt modelId="{8BEAF60F-5DC5-F240-97B8-D8AA67875990}" type="pres">
      <dgm:prSet presAssocID="{35CCD7BC-BC28-46AB-881A-B9B3364ED1FA}" presName="text" presStyleLbl="fgAcc0" presStyleIdx="1" presStyleCnt="2">
        <dgm:presLayoutVars>
          <dgm:chPref val="3"/>
        </dgm:presLayoutVars>
      </dgm:prSet>
      <dgm:spPr/>
    </dgm:pt>
    <dgm:pt modelId="{40929C26-0E57-1D41-B9F0-3F54BDF7E6D9}" type="pres">
      <dgm:prSet presAssocID="{35CCD7BC-BC28-46AB-881A-B9B3364ED1FA}" presName="hierChild2" presStyleCnt="0"/>
      <dgm:spPr/>
    </dgm:pt>
  </dgm:ptLst>
  <dgm:cxnLst>
    <dgm:cxn modelId="{1C58CF32-1930-465E-A274-7344E4D19B1F}" srcId="{B8DC3408-4C02-4E8A-A0EC-36A17CAEA057}" destId="{35CCD7BC-BC28-46AB-881A-B9B3364ED1FA}" srcOrd="1" destOrd="0" parTransId="{600BC1F6-A08B-4E95-A9CF-52F42618E540}" sibTransId="{645DCF1E-AA40-4720-897C-CDECA7CEE160}"/>
    <dgm:cxn modelId="{7DC8D849-2159-F348-AF0E-DF2F2C62F3A0}" type="presOf" srcId="{35CCD7BC-BC28-46AB-881A-B9B3364ED1FA}" destId="{8BEAF60F-5DC5-F240-97B8-D8AA67875990}" srcOrd="0" destOrd="0" presId="urn:microsoft.com/office/officeart/2005/8/layout/hierarchy1"/>
    <dgm:cxn modelId="{9DED298F-DA5C-E54A-AA72-62FBB02F0F39}" type="presOf" srcId="{6A925EE6-81F8-44AD-B521-F73DB5B0C902}" destId="{0429D0AF-81DB-5244-850C-B982C90A4D38}" srcOrd="0" destOrd="0" presId="urn:microsoft.com/office/officeart/2005/8/layout/hierarchy1"/>
    <dgm:cxn modelId="{71D39B90-CD1C-4A41-8E80-1642F1C7263B}" type="presOf" srcId="{B8DC3408-4C02-4E8A-A0EC-36A17CAEA057}" destId="{5DAEEB04-5949-2B4B-A3DB-C33EF4DF69E3}" srcOrd="0" destOrd="0" presId="urn:microsoft.com/office/officeart/2005/8/layout/hierarchy1"/>
    <dgm:cxn modelId="{ABB428A6-92A6-4E11-9F32-0759A20FBB10}" srcId="{B8DC3408-4C02-4E8A-A0EC-36A17CAEA057}" destId="{6A925EE6-81F8-44AD-B521-F73DB5B0C902}" srcOrd="0" destOrd="0" parTransId="{762D527C-D752-4A42-9302-CAB53E7F0779}" sibTransId="{18E1748F-8251-4B65-82DD-7D03C9145E42}"/>
    <dgm:cxn modelId="{35C224FD-ECA4-C947-A789-08FDFDFD8311}" type="presParOf" srcId="{5DAEEB04-5949-2B4B-A3DB-C33EF4DF69E3}" destId="{39B437BD-ED52-354A-9640-89B1428F0D2A}" srcOrd="0" destOrd="0" presId="urn:microsoft.com/office/officeart/2005/8/layout/hierarchy1"/>
    <dgm:cxn modelId="{D3BB2E3A-94B6-B24B-8608-D587AB48AFE8}" type="presParOf" srcId="{39B437BD-ED52-354A-9640-89B1428F0D2A}" destId="{BA8969AA-931D-934D-BB23-D54D76CD4195}" srcOrd="0" destOrd="0" presId="urn:microsoft.com/office/officeart/2005/8/layout/hierarchy1"/>
    <dgm:cxn modelId="{88A79FB8-C9BB-D143-AF07-5CB3F4532967}" type="presParOf" srcId="{BA8969AA-931D-934D-BB23-D54D76CD4195}" destId="{C1E2C367-E402-EC41-A708-05D70CB1F1B9}" srcOrd="0" destOrd="0" presId="urn:microsoft.com/office/officeart/2005/8/layout/hierarchy1"/>
    <dgm:cxn modelId="{FC57EAA8-1BC7-1941-875B-9770291E2CC3}" type="presParOf" srcId="{BA8969AA-931D-934D-BB23-D54D76CD4195}" destId="{0429D0AF-81DB-5244-850C-B982C90A4D38}" srcOrd="1" destOrd="0" presId="urn:microsoft.com/office/officeart/2005/8/layout/hierarchy1"/>
    <dgm:cxn modelId="{8821CA8B-77B0-9D44-B15F-33262617E7A1}" type="presParOf" srcId="{39B437BD-ED52-354A-9640-89B1428F0D2A}" destId="{97429BD0-5C99-8E4B-B613-9658C5BF73F8}" srcOrd="1" destOrd="0" presId="urn:microsoft.com/office/officeart/2005/8/layout/hierarchy1"/>
    <dgm:cxn modelId="{ACE38071-E993-964E-A34B-55B757D3EA50}" type="presParOf" srcId="{5DAEEB04-5949-2B4B-A3DB-C33EF4DF69E3}" destId="{BD23E489-1DED-EE46-976A-18AB4C8A8C65}" srcOrd="1" destOrd="0" presId="urn:microsoft.com/office/officeart/2005/8/layout/hierarchy1"/>
    <dgm:cxn modelId="{03186B8D-292A-614C-A217-97E5DB5107B0}" type="presParOf" srcId="{BD23E489-1DED-EE46-976A-18AB4C8A8C65}" destId="{0348DE13-E93A-CB47-8E8E-7167AD2A836A}" srcOrd="0" destOrd="0" presId="urn:microsoft.com/office/officeart/2005/8/layout/hierarchy1"/>
    <dgm:cxn modelId="{9A466F72-8FE7-504E-B13B-20A8A2357427}" type="presParOf" srcId="{0348DE13-E93A-CB47-8E8E-7167AD2A836A}" destId="{6D18BD1F-0D49-094C-953A-54FE47AAB407}" srcOrd="0" destOrd="0" presId="urn:microsoft.com/office/officeart/2005/8/layout/hierarchy1"/>
    <dgm:cxn modelId="{1B14FD92-AE51-CD46-B816-47781F0E8AAB}" type="presParOf" srcId="{0348DE13-E93A-CB47-8E8E-7167AD2A836A}" destId="{8BEAF60F-5DC5-F240-97B8-D8AA67875990}" srcOrd="1" destOrd="0" presId="urn:microsoft.com/office/officeart/2005/8/layout/hierarchy1"/>
    <dgm:cxn modelId="{0BAE3B6F-9A71-0D44-BF60-C18DCAF42CDC}" type="presParOf" srcId="{BD23E489-1DED-EE46-976A-18AB4C8A8C65}" destId="{40929C26-0E57-1D41-B9F0-3F54BDF7E6D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AB993C-DAFC-43BC-83D9-48193E052EB7}"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665168D6-B0C3-4563-94A2-4CD5E793D85C}">
      <dgm:prSet/>
      <dgm:spPr/>
      <dgm:t>
        <a:bodyPr/>
        <a:lstStyle/>
        <a:p>
          <a:r>
            <a:rPr lang="el-GR"/>
            <a:t>Ο ερευνητής σχηματίζει δείγματα με γνώμονα την ευκολία και τη διαθεσιμότητα των μελών που την αποτελούν. </a:t>
          </a:r>
          <a:endParaRPr lang="en-US"/>
        </a:p>
      </dgm:t>
    </dgm:pt>
    <dgm:pt modelId="{F221180D-F1EF-4DC8-A9E1-1A566F235547}" type="parTrans" cxnId="{4B533F71-5213-4320-854A-B5A988B2AFD0}">
      <dgm:prSet/>
      <dgm:spPr/>
      <dgm:t>
        <a:bodyPr/>
        <a:lstStyle/>
        <a:p>
          <a:endParaRPr lang="en-US"/>
        </a:p>
      </dgm:t>
    </dgm:pt>
    <dgm:pt modelId="{B9C7472A-CCB3-48F2-9E28-B018A11331FF}" type="sibTrans" cxnId="{4B533F71-5213-4320-854A-B5A988B2AFD0}">
      <dgm:prSet/>
      <dgm:spPr/>
      <dgm:t>
        <a:bodyPr/>
        <a:lstStyle/>
        <a:p>
          <a:endParaRPr lang="en-US"/>
        </a:p>
      </dgm:t>
    </dgm:pt>
    <dgm:pt modelId="{29A72BCE-6A91-42EC-9CFC-1F611F5A847C}">
      <dgm:prSet/>
      <dgm:spPr/>
      <dgm:t>
        <a:bodyPr/>
        <a:lstStyle/>
        <a:p>
          <a:r>
            <a:rPr lang="el-GR"/>
            <a:t>Τα εξαγόμενα αποτελέσματα δεν είναι γενικεύσιμα, έχουν πολλούς περιορισμούς και στην πραγματικότητα δεν υπάρχει κάποιο μέτρο εκτίμησης της ακρίβειάς τους</a:t>
          </a:r>
          <a:endParaRPr lang="en-US"/>
        </a:p>
      </dgm:t>
    </dgm:pt>
    <dgm:pt modelId="{ABDDCABA-2675-4340-89CC-860E3AF03442}" type="parTrans" cxnId="{753FA9FC-93EE-44AE-91D1-E6EA14C23BE9}">
      <dgm:prSet/>
      <dgm:spPr/>
      <dgm:t>
        <a:bodyPr/>
        <a:lstStyle/>
        <a:p>
          <a:endParaRPr lang="en-US"/>
        </a:p>
      </dgm:t>
    </dgm:pt>
    <dgm:pt modelId="{ADC0BC6B-08C7-45FD-9948-8A2EC3D437E4}" type="sibTrans" cxnId="{753FA9FC-93EE-44AE-91D1-E6EA14C23BE9}">
      <dgm:prSet/>
      <dgm:spPr/>
      <dgm:t>
        <a:bodyPr/>
        <a:lstStyle/>
        <a:p>
          <a:endParaRPr lang="en-US"/>
        </a:p>
      </dgm:t>
    </dgm:pt>
    <dgm:pt modelId="{DF381018-251A-8140-BE85-952612F9FECF}" type="pres">
      <dgm:prSet presAssocID="{D0AB993C-DAFC-43BC-83D9-48193E052EB7}" presName="hierChild1" presStyleCnt="0">
        <dgm:presLayoutVars>
          <dgm:chPref val="1"/>
          <dgm:dir/>
          <dgm:animOne val="branch"/>
          <dgm:animLvl val="lvl"/>
          <dgm:resizeHandles/>
        </dgm:presLayoutVars>
      </dgm:prSet>
      <dgm:spPr/>
    </dgm:pt>
    <dgm:pt modelId="{7DB37436-ABED-DF4B-8866-AA4466F9A8D0}" type="pres">
      <dgm:prSet presAssocID="{665168D6-B0C3-4563-94A2-4CD5E793D85C}" presName="hierRoot1" presStyleCnt="0"/>
      <dgm:spPr/>
    </dgm:pt>
    <dgm:pt modelId="{70977BBE-9FA3-0C42-A134-C896684431A6}" type="pres">
      <dgm:prSet presAssocID="{665168D6-B0C3-4563-94A2-4CD5E793D85C}" presName="composite" presStyleCnt="0"/>
      <dgm:spPr/>
    </dgm:pt>
    <dgm:pt modelId="{A3650447-A2E5-7C46-8EA6-1AEF6F3CF503}" type="pres">
      <dgm:prSet presAssocID="{665168D6-B0C3-4563-94A2-4CD5E793D85C}" presName="background" presStyleLbl="node0" presStyleIdx="0" presStyleCnt="2"/>
      <dgm:spPr/>
    </dgm:pt>
    <dgm:pt modelId="{74AE563A-A243-3345-8B1A-2BDDD5385967}" type="pres">
      <dgm:prSet presAssocID="{665168D6-B0C3-4563-94A2-4CD5E793D85C}" presName="text" presStyleLbl="fgAcc0" presStyleIdx="0" presStyleCnt="2">
        <dgm:presLayoutVars>
          <dgm:chPref val="3"/>
        </dgm:presLayoutVars>
      </dgm:prSet>
      <dgm:spPr/>
    </dgm:pt>
    <dgm:pt modelId="{1905A681-7A8B-F54F-9070-DC1136A665B3}" type="pres">
      <dgm:prSet presAssocID="{665168D6-B0C3-4563-94A2-4CD5E793D85C}" presName="hierChild2" presStyleCnt="0"/>
      <dgm:spPr/>
    </dgm:pt>
    <dgm:pt modelId="{0A213D41-3647-0749-B76B-D8150C57D506}" type="pres">
      <dgm:prSet presAssocID="{29A72BCE-6A91-42EC-9CFC-1F611F5A847C}" presName="hierRoot1" presStyleCnt="0"/>
      <dgm:spPr/>
    </dgm:pt>
    <dgm:pt modelId="{4101E7BF-0157-0848-9095-A0DA2BF0A418}" type="pres">
      <dgm:prSet presAssocID="{29A72BCE-6A91-42EC-9CFC-1F611F5A847C}" presName="composite" presStyleCnt="0"/>
      <dgm:spPr/>
    </dgm:pt>
    <dgm:pt modelId="{9A57B286-0908-E447-B8E0-A2695D7B2ADE}" type="pres">
      <dgm:prSet presAssocID="{29A72BCE-6A91-42EC-9CFC-1F611F5A847C}" presName="background" presStyleLbl="node0" presStyleIdx="1" presStyleCnt="2"/>
      <dgm:spPr/>
    </dgm:pt>
    <dgm:pt modelId="{BBB86704-664F-7B49-B270-CE05BAA62A99}" type="pres">
      <dgm:prSet presAssocID="{29A72BCE-6A91-42EC-9CFC-1F611F5A847C}" presName="text" presStyleLbl="fgAcc0" presStyleIdx="1" presStyleCnt="2">
        <dgm:presLayoutVars>
          <dgm:chPref val="3"/>
        </dgm:presLayoutVars>
      </dgm:prSet>
      <dgm:spPr/>
    </dgm:pt>
    <dgm:pt modelId="{8FD25626-B118-6842-BBCC-87993AD59C2F}" type="pres">
      <dgm:prSet presAssocID="{29A72BCE-6A91-42EC-9CFC-1F611F5A847C}" presName="hierChild2" presStyleCnt="0"/>
      <dgm:spPr/>
    </dgm:pt>
  </dgm:ptLst>
  <dgm:cxnLst>
    <dgm:cxn modelId="{17BB5F23-42B4-4D4C-BFAC-999FE94AB791}" type="presOf" srcId="{29A72BCE-6A91-42EC-9CFC-1F611F5A847C}" destId="{BBB86704-664F-7B49-B270-CE05BAA62A99}" srcOrd="0" destOrd="0" presId="urn:microsoft.com/office/officeart/2005/8/layout/hierarchy1"/>
    <dgm:cxn modelId="{4B533F71-5213-4320-854A-B5A988B2AFD0}" srcId="{D0AB993C-DAFC-43BC-83D9-48193E052EB7}" destId="{665168D6-B0C3-4563-94A2-4CD5E793D85C}" srcOrd="0" destOrd="0" parTransId="{F221180D-F1EF-4DC8-A9E1-1A566F235547}" sibTransId="{B9C7472A-CCB3-48F2-9E28-B018A11331FF}"/>
    <dgm:cxn modelId="{14C7F389-8797-974C-913B-402DFA724F7A}" type="presOf" srcId="{665168D6-B0C3-4563-94A2-4CD5E793D85C}" destId="{74AE563A-A243-3345-8B1A-2BDDD5385967}" srcOrd="0" destOrd="0" presId="urn:microsoft.com/office/officeart/2005/8/layout/hierarchy1"/>
    <dgm:cxn modelId="{7E364EAF-AFD6-BF44-988F-33FA3F20E168}" type="presOf" srcId="{D0AB993C-DAFC-43BC-83D9-48193E052EB7}" destId="{DF381018-251A-8140-BE85-952612F9FECF}" srcOrd="0" destOrd="0" presId="urn:microsoft.com/office/officeart/2005/8/layout/hierarchy1"/>
    <dgm:cxn modelId="{753FA9FC-93EE-44AE-91D1-E6EA14C23BE9}" srcId="{D0AB993C-DAFC-43BC-83D9-48193E052EB7}" destId="{29A72BCE-6A91-42EC-9CFC-1F611F5A847C}" srcOrd="1" destOrd="0" parTransId="{ABDDCABA-2675-4340-89CC-860E3AF03442}" sibTransId="{ADC0BC6B-08C7-45FD-9948-8A2EC3D437E4}"/>
    <dgm:cxn modelId="{B086B3DE-0EC5-AC4B-9352-97A11EA357CA}" type="presParOf" srcId="{DF381018-251A-8140-BE85-952612F9FECF}" destId="{7DB37436-ABED-DF4B-8866-AA4466F9A8D0}" srcOrd="0" destOrd="0" presId="urn:microsoft.com/office/officeart/2005/8/layout/hierarchy1"/>
    <dgm:cxn modelId="{6084BE06-BAC2-AE47-BFBF-76973F82BB9D}" type="presParOf" srcId="{7DB37436-ABED-DF4B-8866-AA4466F9A8D0}" destId="{70977BBE-9FA3-0C42-A134-C896684431A6}" srcOrd="0" destOrd="0" presId="urn:microsoft.com/office/officeart/2005/8/layout/hierarchy1"/>
    <dgm:cxn modelId="{BCB60D55-006A-2D4C-98B8-955C0A58B1CA}" type="presParOf" srcId="{70977BBE-9FA3-0C42-A134-C896684431A6}" destId="{A3650447-A2E5-7C46-8EA6-1AEF6F3CF503}" srcOrd="0" destOrd="0" presId="urn:microsoft.com/office/officeart/2005/8/layout/hierarchy1"/>
    <dgm:cxn modelId="{D713697A-3322-494C-BE8F-D305E8BB3342}" type="presParOf" srcId="{70977BBE-9FA3-0C42-A134-C896684431A6}" destId="{74AE563A-A243-3345-8B1A-2BDDD5385967}" srcOrd="1" destOrd="0" presId="urn:microsoft.com/office/officeart/2005/8/layout/hierarchy1"/>
    <dgm:cxn modelId="{EF28B813-5B45-D54D-9193-14ED69DFF9BC}" type="presParOf" srcId="{7DB37436-ABED-DF4B-8866-AA4466F9A8D0}" destId="{1905A681-7A8B-F54F-9070-DC1136A665B3}" srcOrd="1" destOrd="0" presId="urn:microsoft.com/office/officeart/2005/8/layout/hierarchy1"/>
    <dgm:cxn modelId="{EFBD3A75-C09C-EC45-A582-E4A504E9DA9E}" type="presParOf" srcId="{DF381018-251A-8140-BE85-952612F9FECF}" destId="{0A213D41-3647-0749-B76B-D8150C57D506}" srcOrd="1" destOrd="0" presId="urn:microsoft.com/office/officeart/2005/8/layout/hierarchy1"/>
    <dgm:cxn modelId="{E3B923C4-E64A-0B43-A7E1-8EC890B24D3B}" type="presParOf" srcId="{0A213D41-3647-0749-B76B-D8150C57D506}" destId="{4101E7BF-0157-0848-9095-A0DA2BF0A418}" srcOrd="0" destOrd="0" presId="urn:microsoft.com/office/officeart/2005/8/layout/hierarchy1"/>
    <dgm:cxn modelId="{ADF8C399-9117-AD4D-AA76-29770677D488}" type="presParOf" srcId="{4101E7BF-0157-0848-9095-A0DA2BF0A418}" destId="{9A57B286-0908-E447-B8E0-A2695D7B2ADE}" srcOrd="0" destOrd="0" presId="urn:microsoft.com/office/officeart/2005/8/layout/hierarchy1"/>
    <dgm:cxn modelId="{927E34F3-6F2A-7C43-B6CC-242C912CE3A9}" type="presParOf" srcId="{4101E7BF-0157-0848-9095-A0DA2BF0A418}" destId="{BBB86704-664F-7B49-B270-CE05BAA62A99}" srcOrd="1" destOrd="0" presId="urn:microsoft.com/office/officeart/2005/8/layout/hierarchy1"/>
    <dgm:cxn modelId="{419A0CCD-D55B-C042-81B5-E4BE4D40DB70}" type="presParOf" srcId="{0A213D41-3647-0749-B76B-D8150C57D506}" destId="{8FD25626-B118-6842-BBCC-87993AD59C2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CA9249E-C128-4A74-BA74-978F52E6ED96}"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5FA9DBC4-F1FD-4AA1-B7F1-D79F3E7F1617}">
      <dgm:prSet/>
      <dgm:spPr/>
      <dgm:t>
        <a:bodyPr/>
        <a:lstStyle/>
        <a:p>
          <a:r>
            <a:rPr lang="el-GR"/>
            <a:t>Ο ερευνητής εντοπίζει κάποια άτομα τα οποία με τη σειρά τους υποδεικνύουν άλλα άτομα. </a:t>
          </a:r>
          <a:endParaRPr lang="en-US"/>
        </a:p>
      </dgm:t>
    </dgm:pt>
    <dgm:pt modelId="{E0BAFF65-B7A2-41C6-A461-C42CD24759C0}" type="parTrans" cxnId="{0601226F-6E1D-46E3-801E-88718BB43897}">
      <dgm:prSet/>
      <dgm:spPr/>
      <dgm:t>
        <a:bodyPr/>
        <a:lstStyle/>
        <a:p>
          <a:endParaRPr lang="en-US"/>
        </a:p>
      </dgm:t>
    </dgm:pt>
    <dgm:pt modelId="{B0278007-7036-4A82-8AD7-F2B872E00D25}" type="sibTrans" cxnId="{0601226F-6E1D-46E3-801E-88718BB43897}">
      <dgm:prSet/>
      <dgm:spPr/>
      <dgm:t>
        <a:bodyPr/>
        <a:lstStyle/>
        <a:p>
          <a:endParaRPr lang="en-US"/>
        </a:p>
      </dgm:t>
    </dgm:pt>
    <dgm:pt modelId="{F372ECDE-F8FB-4ECF-B2AD-C5E3E27A2081}">
      <dgm:prSet/>
      <dgm:spPr/>
      <dgm:t>
        <a:bodyPr/>
        <a:lstStyle/>
        <a:p>
          <a:r>
            <a:rPr lang="el-GR"/>
            <a:t>Με αυτό τον τρόπο το δείγμα μεγαλώνει όπως η χιονοστιβάδα η οποία καθώς κυλά παρασύρει το χιόνι και μεγαλώνει διαρκώς</a:t>
          </a:r>
          <a:endParaRPr lang="en-US"/>
        </a:p>
      </dgm:t>
    </dgm:pt>
    <dgm:pt modelId="{2CDDA3D1-F9B0-4B70-A708-F0BA158FB96B}" type="parTrans" cxnId="{4EF999D0-0D1C-4733-BEA7-D0000FC3D07D}">
      <dgm:prSet/>
      <dgm:spPr/>
      <dgm:t>
        <a:bodyPr/>
        <a:lstStyle/>
        <a:p>
          <a:endParaRPr lang="en-US"/>
        </a:p>
      </dgm:t>
    </dgm:pt>
    <dgm:pt modelId="{2738050A-B32E-456D-B586-A419BC6E602B}" type="sibTrans" cxnId="{4EF999D0-0D1C-4733-BEA7-D0000FC3D07D}">
      <dgm:prSet/>
      <dgm:spPr/>
      <dgm:t>
        <a:bodyPr/>
        <a:lstStyle/>
        <a:p>
          <a:endParaRPr lang="en-US"/>
        </a:p>
      </dgm:t>
    </dgm:pt>
    <dgm:pt modelId="{E9E62F36-F501-3844-AD06-56BA384DDE95}" type="pres">
      <dgm:prSet presAssocID="{CCA9249E-C128-4A74-BA74-978F52E6ED96}" presName="hierChild1" presStyleCnt="0">
        <dgm:presLayoutVars>
          <dgm:chPref val="1"/>
          <dgm:dir/>
          <dgm:animOne val="branch"/>
          <dgm:animLvl val="lvl"/>
          <dgm:resizeHandles/>
        </dgm:presLayoutVars>
      </dgm:prSet>
      <dgm:spPr/>
    </dgm:pt>
    <dgm:pt modelId="{928B8DD9-35BC-144B-8F76-A5602EE81E70}" type="pres">
      <dgm:prSet presAssocID="{5FA9DBC4-F1FD-4AA1-B7F1-D79F3E7F1617}" presName="hierRoot1" presStyleCnt="0"/>
      <dgm:spPr/>
    </dgm:pt>
    <dgm:pt modelId="{C10EF2DB-1F8E-0747-AC46-E1255379A57D}" type="pres">
      <dgm:prSet presAssocID="{5FA9DBC4-F1FD-4AA1-B7F1-D79F3E7F1617}" presName="composite" presStyleCnt="0"/>
      <dgm:spPr/>
    </dgm:pt>
    <dgm:pt modelId="{D630F8C5-261A-BE4A-AAD1-8C30717E7B6B}" type="pres">
      <dgm:prSet presAssocID="{5FA9DBC4-F1FD-4AA1-B7F1-D79F3E7F1617}" presName="background" presStyleLbl="node0" presStyleIdx="0" presStyleCnt="2"/>
      <dgm:spPr/>
    </dgm:pt>
    <dgm:pt modelId="{130D836C-DB65-F046-828A-C6F51C463866}" type="pres">
      <dgm:prSet presAssocID="{5FA9DBC4-F1FD-4AA1-B7F1-D79F3E7F1617}" presName="text" presStyleLbl="fgAcc0" presStyleIdx="0" presStyleCnt="2">
        <dgm:presLayoutVars>
          <dgm:chPref val="3"/>
        </dgm:presLayoutVars>
      </dgm:prSet>
      <dgm:spPr/>
    </dgm:pt>
    <dgm:pt modelId="{E5114B60-092D-FE44-B4CE-800911317684}" type="pres">
      <dgm:prSet presAssocID="{5FA9DBC4-F1FD-4AA1-B7F1-D79F3E7F1617}" presName="hierChild2" presStyleCnt="0"/>
      <dgm:spPr/>
    </dgm:pt>
    <dgm:pt modelId="{BEC5BADB-3F16-5043-868D-07EC59A05BAF}" type="pres">
      <dgm:prSet presAssocID="{F372ECDE-F8FB-4ECF-B2AD-C5E3E27A2081}" presName="hierRoot1" presStyleCnt="0"/>
      <dgm:spPr/>
    </dgm:pt>
    <dgm:pt modelId="{DC43C19B-E717-C348-8E51-5A52C961332A}" type="pres">
      <dgm:prSet presAssocID="{F372ECDE-F8FB-4ECF-B2AD-C5E3E27A2081}" presName="composite" presStyleCnt="0"/>
      <dgm:spPr/>
    </dgm:pt>
    <dgm:pt modelId="{24AD9A64-9E59-AD42-9A3B-6F7886DF1B63}" type="pres">
      <dgm:prSet presAssocID="{F372ECDE-F8FB-4ECF-B2AD-C5E3E27A2081}" presName="background" presStyleLbl="node0" presStyleIdx="1" presStyleCnt="2"/>
      <dgm:spPr/>
    </dgm:pt>
    <dgm:pt modelId="{1740848E-0E70-2945-8D96-B4B5D642433D}" type="pres">
      <dgm:prSet presAssocID="{F372ECDE-F8FB-4ECF-B2AD-C5E3E27A2081}" presName="text" presStyleLbl="fgAcc0" presStyleIdx="1" presStyleCnt="2">
        <dgm:presLayoutVars>
          <dgm:chPref val="3"/>
        </dgm:presLayoutVars>
      </dgm:prSet>
      <dgm:spPr/>
    </dgm:pt>
    <dgm:pt modelId="{28B78904-707F-C148-BAC3-8A65CCD52ED0}" type="pres">
      <dgm:prSet presAssocID="{F372ECDE-F8FB-4ECF-B2AD-C5E3E27A2081}" presName="hierChild2" presStyleCnt="0"/>
      <dgm:spPr/>
    </dgm:pt>
  </dgm:ptLst>
  <dgm:cxnLst>
    <dgm:cxn modelId="{9B8A7759-62BE-7047-9542-93429E00EE76}" type="presOf" srcId="{CCA9249E-C128-4A74-BA74-978F52E6ED96}" destId="{E9E62F36-F501-3844-AD06-56BA384DDE95}" srcOrd="0" destOrd="0" presId="urn:microsoft.com/office/officeart/2005/8/layout/hierarchy1"/>
    <dgm:cxn modelId="{0601226F-6E1D-46E3-801E-88718BB43897}" srcId="{CCA9249E-C128-4A74-BA74-978F52E6ED96}" destId="{5FA9DBC4-F1FD-4AA1-B7F1-D79F3E7F1617}" srcOrd="0" destOrd="0" parTransId="{E0BAFF65-B7A2-41C6-A461-C42CD24759C0}" sibTransId="{B0278007-7036-4A82-8AD7-F2B872E00D25}"/>
    <dgm:cxn modelId="{1632CDBC-8B57-1343-B09B-37D3A679C49A}" type="presOf" srcId="{F372ECDE-F8FB-4ECF-B2AD-C5E3E27A2081}" destId="{1740848E-0E70-2945-8D96-B4B5D642433D}" srcOrd="0" destOrd="0" presId="urn:microsoft.com/office/officeart/2005/8/layout/hierarchy1"/>
    <dgm:cxn modelId="{4EF999D0-0D1C-4733-BEA7-D0000FC3D07D}" srcId="{CCA9249E-C128-4A74-BA74-978F52E6ED96}" destId="{F372ECDE-F8FB-4ECF-B2AD-C5E3E27A2081}" srcOrd="1" destOrd="0" parTransId="{2CDDA3D1-F9B0-4B70-A708-F0BA158FB96B}" sibTransId="{2738050A-B32E-456D-B586-A419BC6E602B}"/>
    <dgm:cxn modelId="{3E370CFD-4733-DE43-827B-BA80B28F03C7}" type="presOf" srcId="{5FA9DBC4-F1FD-4AA1-B7F1-D79F3E7F1617}" destId="{130D836C-DB65-F046-828A-C6F51C463866}" srcOrd="0" destOrd="0" presId="urn:microsoft.com/office/officeart/2005/8/layout/hierarchy1"/>
    <dgm:cxn modelId="{A993A122-09F4-1846-B795-1BBA5E29C714}" type="presParOf" srcId="{E9E62F36-F501-3844-AD06-56BA384DDE95}" destId="{928B8DD9-35BC-144B-8F76-A5602EE81E70}" srcOrd="0" destOrd="0" presId="urn:microsoft.com/office/officeart/2005/8/layout/hierarchy1"/>
    <dgm:cxn modelId="{73837FD9-DBA2-0D4D-8612-8B36D21827B1}" type="presParOf" srcId="{928B8DD9-35BC-144B-8F76-A5602EE81E70}" destId="{C10EF2DB-1F8E-0747-AC46-E1255379A57D}" srcOrd="0" destOrd="0" presId="urn:microsoft.com/office/officeart/2005/8/layout/hierarchy1"/>
    <dgm:cxn modelId="{7E5614C4-C122-BA45-987A-66AF0E74C821}" type="presParOf" srcId="{C10EF2DB-1F8E-0747-AC46-E1255379A57D}" destId="{D630F8C5-261A-BE4A-AAD1-8C30717E7B6B}" srcOrd="0" destOrd="0" presId="urn:microsoft.com/office/officeart/2005/8/layout/hierarchy1"/>
    <dgm:cxn modelId="{CCDB2D5D-5A39-5F45-8495-DB0720039D25}" type="presParOf" srcId="{C10EF2DB-1F8E-0747-AC46-E1255379A57D}" destId="{130D836C-DB65-F046-828A-C6F51C463866}" srcOrd="1" destOrd="0" presId="urn:microsoft.com/office/officeart/2005/8/layout/hierarchy1"/>
    <dgm:cxn modelId="{15C3D83E-BAFA-9543-A31E-7C02010BE64C}" type="presParOf" srcId="{928B8DD9-35BC-144B-8F76-A5602EE81E70}" destId="{E5114B60-092D-FE44-B4CE-800911317684}" srcOrd="1" destOrd="0" presId="urn:microsoft.com/office/officeart/2005/8/layout/hierarchy1"/>
    <dgm:cxn modelId="{978E4618-3BFC-764A-ABBE-8DAD2F9171D0}" type="presParOf" srcId="{E9E62F36-F501-3844-AD06-56BA384DDE95}" destId="{BEC5BADB-3F16-5043-868D-07EC59A05BAF}" srcOrd="1" destOrd="0" presId="urn:microsoft.com/office/officeart/2005/8/layout/hierarchy1"/>
    <dgm:cxn modelId="{238CC559-B81A-804B-9057-77932862C777}" type="presParOf" srcId="{BEC5BADB-3F16-5043-868D-07EC59A05BAF}" destId="{DC43C19B-E717-C348-8E51-5A52C961332A}" srcOrd="0" destOrd="0" presId="urn:microsoft.com/office/officeart/2005/8/layout/hierarchy1"/>
    <dgm:cxn modelId="{A009DD9D-5479-CF41-866B-53DC22982AAC}" type="presParOf" srcId="{DC43C19B-E717-C348-8E51-5A52C961332A}" destId="{24AD9A64-9E59-AD42-9A3B-6F7886DF1B63}" srcOrd="0" destOrd="0" presId="urn:microsoft.com/office/officeart/2005/8/layout/hierarchy1"/>
    <dgm:cxn modelId="{58A8B403-E14F-F441-900E-741E194064DE}" type="presParOf" srcId="{DC43C19B-E717-C348-8E51-5A52C961332A}" destId="{1740848E-0E70-2945-8D96-B4B5D642433D}" srcOrd="1" destOrd="0" presId="urn:microsoft.com/office/officeart/2005/8/layout/hierarchy1"/>
    <dgm:cxn modelId="{E2354977-CECB-DF47-9BD8-E45971D9C682}" type="presParOf" srcId="{BEC5BADB-3F16-5043-868D-07EC59A05BAF}" destId="{28B78904-707F-C148-BAC3-8A65CCD52ED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F39BB-99C2-8B41-A31D-25F217B7FCA9}">
      <dsp:nvSpPr>
        <dsp:cNvPr id="0" name=""/>
        <dsp:cNvSpPr/>
      </dsp:nvSpPr>
      <dsp:spPr>
        <a:xfrm>
          <a:off x="287912" y="535"/>
          <a:ext cx="2756380" cy="1653828"/>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b="0" i="0" kern="1200" baseline="0"/>
            <a:t>Σε κάποια θεωρία</a:t>
          </a:r>
          <a:endParaRPr lang="en-US" sz="2100" kern="1200"/>
        </a:p>
      </dsp:txBody>
      <dsp:txXfrm>
        <a:off x="287912" y="535"/>
        <a:ext cx="2756380" cy="1653828"/>
      </dsp:txXfrm>
    </dsp:sp>
    <dsp:sp modelId="{62F434F1-4B7C-E147-9433-936C1F33608D}">
      <dsp:nvSpPr>
        <dsp:cNvPr id="0" name=""/>
        <dsp:cNvSpPr/>
      </dsp:nvSpPr>
      <dsp:spPr>
        <a:xfrm>
          <a:off x="3319931" y="535"/>
          <a:ext cx="2756380" cy="1653828"/>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b="0" i="0" kern="1200" baseline="0"/>
            <a:t>Στα αποτελέσματα προηγούμενων ερευνών</a:t>
          </a:r>
          <a:endParaRPr lang="en-US" sz="2100" kern="1200"/>
        </a:p>
      </dsp:txBody>
      <dsp:txXfrm>
        <a:off x="3319931" y="535"/>
        <a:ext cx="2756380" cy="1653828"/>
      </dsp:txXfrm>
    </dsp:sp>
    <dsp:sp modelId="{96E5563A-9317-3341-992E-B9732B76FCA1}">
      <dsp:nvSpPr>
        <dsp:cNvPr id="0" name=""/>
        <dsp:cNvSpPr/>
      </dsp:nvSpPr>
      <dsp:spPr>
        <a:xfrm>
          <a:off x="287912" y="1930001"/>
          <a:ext cx="2756380" cy="165382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b="0" i="0" kern="1200" baseline="0"/>
            <a:t>Πρέπει να διατυπώνονται υπό μορφή δήλωσης</a:t>
          </a:r>
          <a:endParaRPr lang="en-US" sz="2100" kern="1200"/>
        </a:p>
      </dsp:txBody>
      <dsp:txXfrm>
        <a:off x="287912" y="1930001"/>
        <a:ext cx="2756380" cy="1653828"/>
      </dsp:txXfrm>
    </dsp:sp>
    <dsp:sp modelId="{42607E72-EEA1-C040-ABB0-84AF5CC72C32}">
      <dsp:nvSpPr>
        <dsp:cNvPr id="0" name=""/>
        <dsp:cNvSpPr/>
      </dsp:nvSpPr>
      <dsp:spPr>
        <a:xfrm>
          <a:off x="3319931" y="1930001"/>
          <a:ext cx="2756380" cy="165382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b="0" i="0" kern="1200" baseline="0"/>
            <a:t>Πρέπει να περιγράφουν μια σχέση ανάμεσα σε δύο ή περισσότερες μεταβλητές</a:t>
          </a:r>
          <a:endParaRPr lang="en-US" sz="2100" kern="1200"/>
        </a:p>
      </dsp:txBody>
      <dsp:txXfrm>
        <a:off x="3319931" y="1930001"/>
        <a:ext cx="2756380" cy="1653828"/>
      </dsp:txXfrm>
    </dsp:sp>
    <dsp:sp modelId="{5DB844E2-06D0-054D-A978-5209C63B3AA8}">
      <dsp:nvSpPr>
        <dsp:cNvPr id="0" name=""/>
        <dsp:cNvSpPr/>
      </dsp:nvSpPr>
      <dsp:spPr>
        <a:xfrm>
          <a:off x="287912" y="3859468"/>
          <a:ext cx="2756380" cy="165382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b="0" i="0" kern="1200" baseline="0"/>
            <a:t>Πρέπει να μπορούν να εξεταστούν εμπειρικά</a:t>
          </a:r>
          <a:endParaRPr lang="en-US" sz="2100" kern="1200"/>
        </a:p>
      </dsp:txBody>
      <dsp:txXfrm>
        <a:off x="287912" y="3859468"/>
        <a:ext cx="2756380" cy="1653828"/>
      </dsp:txXfrm>
    </dsp:sp>
    <dsp:sp modelId="{FD7FEF99-4743-784E-8E10-9761389E36EC}">
      <dsp:nvSpPr>
        <dsp:cNvPr id="0" name=""/>
        <dsp:cNvSpPr/>
      </dsp:nvSpPr>
      <dsp:spPr>
        <a:xfrm>
          <a:off x="3319931" y="3859468"/>
          <a:ext cx="2756380" cy="1653828"/>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b="0" i="0" kern="1200" baseline="0"/>
            <a:t>Πρέπει να αντικατοπτρίζουν μία εικασία</a:t>
          </a:r>
          <a:endParaRPr lang="en-US" sz="2100" kern="1200"/>
        </a:p>
      </dsp:txBody>
      <dsp:txXfrm>
        <a:off x="3319931" y="3859468"/>
        <a:ext cx="2756380" cy="16538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43481-DA03-124D-8ABE-5621C1E38CAE}">
      <dsp:nvSpPr>
        <dsp:cNvPr id="0" name=""/>
        <dsp:cNvSpPr/>
      </dsp:nvSpPr>
      <dsp:spPr>
        <a:xfrm>
          <a:off x="3364992" y="2124"/>
          <a:ext cx="3785616" cy="1402286"/>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l-GR" sz="1700" kern="1200" dirty="0"/>
            <a:t>Το ερωτηματολόγιο μετρά έννοιες, οι οποίες  αποτελούνται από στοιχεία (</a:t>
          </a:r>
          <a:r>
            <a:rPr lang="en-US" sz="1700" kern="1200" dirty="0"/>
            <a:t>items)</a:t>
          </a:r>
        </a:p>
      </dsp:txBody>
      <dsp:txXfrm>
        <a:off x="3433446" y="70578"/>
        <a:ext cx="3648708" cy="1265378"/>
      </dsp:txXfrm>
    </dsp:sp>
    <dsp:sp modelId="{0670072A-FE39-E243-B744-32FD751546CE}">
      <dsp:nvSpPr>
        <dsp:cNvPr id="0" name=""/>
        <dsp:cNvSpPr/>
      </dsp:nvSpPr>
      <dsp:spPr>
        <a:xfrm>
          <a:off x="3364992" y="1474525"/>
          <a:ext cx="3785616" cy="1402286"/>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l-GR" sz="1700" kern="1200"/>
            <a:t>Ο ερευνητής μπορεί να χρησιμοποιήσει διάφορες κλίμακες από διαφορετικά ερωτηματολόγια ανάλογα με τις έννοιες που θέλει να ερευνήσει</a:t>
          </a:r>
          <a:endParaRPr lang="en-US" sz="1700" kern="1200"/>
        </a:p>
      </dsp:txBody>
      <dsp:txXfrm>
        <a:off x="3433446" y="1542979"/>
        <a:ext cx="3648708" cy="1265378"/>
      </dsp:txXfrm>
    </dsp:sp>
    <dsp:sp modelId="{90C1BFEC-B500-0946-814F-E967B661A32D}">
      <dsp:nvSpPr>
        <dsp:cNvPr id="0" name=""/>
        <dsp:cNvSpPr/>
      </dsp:nvSpPr>
      <dsp:spPr>
        <a:xfrm>
          <a:off x="3364992" y="2946926"/>
          <a:ext cx="3785616" cy="1402286"/>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l-GR" sz="1700" kern="1200"/>
            <a:t>Η κάθε έννοια εξετάζεται από συγκεκριμένες κλίμακες</a:t>
          </a:r>
          <a:endParaRPr lang="en-US" sz="1700" kern="1200"/>
        </a:p>
      </dsp:txBody>
      <dsp:txXfrm>
        <a:off x="3433446" y="3015380"/>
        <a:ext cx="3648708" cy="1265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5ED6B-4F3E-E141-9A3D-C2943B0E1B76}">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628BA8-423A-184C-9F39-A6BBEBA4A0E0}">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l-GR" sz="3600" kern="1200"/>
            <a:t>ΔΕΙΓΜΑΤΟΛΗΨΙΑ ΜΕ ΠΙΘΑΝΟΤΗΤΑ ή ΠΙΘΑΝΗ ΔΕΙΓΜΑΤΟΛΗΨΙΑ</a:t>
          </a:r>
          <a:endParaRPr lang="en-US" sz="3600" kern="1200"/>
        </a:p>
      </dsp:txBody>
      <dsp:txXfrm>
        <a:off x="585701" y="1066737"/>
        <a:ext cx="4337991" cy="2693452"/>
      </dsp:txXfrm>
    </dsp:sp>
    <dsp:sp modelId="{C15098BA-ADD5-CE4E-A1AE-63CF2763C2C6}">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EBC0F2-D0D2-7E40-B541-E359ADC2A2A0}">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l-GR" sz="3600" kern="1200"/>
            <a:t>ΔΕΙΓΜΑΤΟΛΗΨΙΑ ΧΩΡΙΣ ΠΙΘΑΝΟΤΗΤΑ ή ΜΗ ΠΙΘΑΝΗ ΔΕΙΓΜΑΤΟΛΗΨΙΑ</a:t>
          </a:r>
          <a:endParaRPr lang="en-US" sz="3600" kern="1200"/>
        </a:p>
      </dsp:txBody>
      <dsp:txXfrm>
        <a:off x="6092527" y="1066737"/>
        <a:ext cx="4337991" cy="26934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53248-D911-9A48-A08B-6CB5994D3DCF}">
      <dsp:nvSpPr>
        <dsp:cNvPr id="0" name=""/>
        <dsp:cNvSpPr/>
      </dsp:nvSpPr>
      <dsp:spPr>
        <a:xfrm>
          <a:off x="1283" y="640757"/>
          <a:ext cx="4672458" cy="233622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l-GR" sz="3000" kern="1200"/>
            <a:t>Πρόκειται για τη βασική μονάδα της δειγματοληψίας που αποτελεί το υποκείμενο της έρευνας</a:t>
          </a:r>
          <a:endParaRPr lang="en-US" sz="3000" kern="1200"/>
        </a:p>
      </dsp:txBody>
      <dsp:txXfrm>
        <a:off x="69709" y="709183"/>
        <a:ext cx="4535606" cy="2199377"/>
      </dsp:txXfrm>
    </dsp:sp>
    <dsp:sp modelId="{5E0B6653-4F5C-A943-8F15-4236CA4845E4}">
      <dsp:nvSpPr>
        <dsp:cNvPr id="0" name=""/>
        <dsp:cNvSpPr/>
      </dsp:nvSpPr>
      <dsp:spPr>
        <a:xfrm>
          <a:off x="5841857" y="640757"/>
          <a:ext cx="4672458" cy="233622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l-GR" sz="3000" kern="1200"/>
            <a:t>Πρακτικά, τα στοιχεία της δειγματοληψίας είναι οι άνθρωποι που συμμετέχουν στην έρευνα</a:t>
          </a:r>
          <a:endParaRPr lang="en-US" sz="3000" kern="1200"/>
        </a:p>
      </dsp:txBody>
      <dsp:txXfrm>
        <a:off x="5910283" y="709183"/>
        <a:ext cx="4535606" cy="21993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9365D-1658-6E4E-8F97-2C6314B20823}">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80EBB5-CA9E-A941-B913-5F621E2A9703}">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l-GR" sz="3200" kern="1200" dirty="0"/>
            <a:t>ΑΝΑΛΟΓΙΚΗ ΣΤΡΩΜΑΤΟΠΟΙΗΜΕΝΗ ΔΕΙΓΜΑΤΟΛΗΨΙΑ</a:t>
          </a:r>
          <a:endParaRPr lang="en-US" sz="3200" kern="1200" dirty="0"/>
        </a:p>
      </dsp:txBody>
      <dsp:txXfrm>
        <a:off x="585701" y="1066737"/>
        <a:ext cx="4337991" cy="2693452"/>
      </dsp:txXfrm>
    </dsp:sp>
    <dsp:sp modelId="{5667876B-4BA8-1546-AA6B-0A0177ECA55B}">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735537-D523-D54C-AEC1-01C66CB7C826}">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l-GR" sz="3200" kern="1200" dirty="0"/>
            <a:t>ΜΗ ΑΝΑΛΟΓΙΚΗ ΣΤΡΩΜΑΤΟΠΟΙΗΜΕΝΗ ΔΕΙΓΜΑΤΟΛΗΨΙΑ</a:t>
          </a:r>
          <a:endParaRPr lang="en-US" sz="3200" kern="1200" dirty="0"/>
        </a:p>
      </dsp:txBody>
      <dsp:txXfrm>
        <a:off x="6092527" y="1066737"/>
        <a:ext cx="4337991" cy="26934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2C367-E402-EC41-A708-05D70CB1F1B9}">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29D0AF-81DB-5244-850C-B982C90A4D38}">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l-GR" sz="4200" kern="1200"/>
            <a:t>ΔΕΙΓΜΑΤΟΛΗΨΙΑ ΕΥΚΟΛΙΑΣ Ή ΕΥΧΕΡΕΙΑΣ </a:t>
          </a:r>
          <a:endParaRPr lang="en-US" sz="4200" kern="1200"/>
        </a:p>
      </dsp:txBody>
      <dsp:txXfrm>
        <a:off x="585701" y="1066737"/>
        <a:ext cx="4337991" cy="2693452"/>
      </dsp:txXfrm>
    </dsp:sp>
    <dsp:sp modelId="{6D18BD1F-0D49-094C-953A-54FE47AAB407}">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EAF60F-5DC5-F240-97B8-D8AA67875990}">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l-GR" sz="4200" kern="1200"/>
            <a:t>ΔΕΙΓΜΑΤΟΛΗΨΙΑ ΧΙΟΝΟΜΠΑΛΑΣ Ή ΧΙΟΝΟΣΤΙΒΑΔΑΣ </a:t>
          </a:r>
          <a:endParaRPr lang="en-US" sz="4200" kern="1200"/>
        </a:p>
      </dsp:txBody>
      <dsp:txXfrm>
        <a:off x="6092527" y="1066737"/>
        <a:ext cx="4337991" cy="26934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50447-A2E5-7C46-8EA6-1AEF6F3CF503}">
      <dsp:nvSpPr>
        <dsp:cNvPr id="0" name=""/>
        <dsp:cNvSpPr/>
      </dsp:nvSpPr>
      <dsp:spPr>
        <a:xfrm>
          <a:off x="1333" y="110983"/>
          <a:ext cx="4682211" cy="297320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AE563A-A243-3345-8B1A-2BDDD5385967}">
      <dsp:nvSpPr>
        <dsp:cNvPr id="0" name=""/>
        <dsp:cNvSpPr/>
      </dsp:nvSpPr>
      <dsp:spPr>
        <a:xfrm>
          <a:off x="521579" y="605216"/>
          <a:ext cx="4682211" cy="297320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l-GR" sz="2700" kern="1200"/>
            <a:t>Ο ερευνητής σχηματίζει δείγματα με γνώμονα την ευκολία και τη διαθεσιμότητα των μελών που την αποτελούν. </a:t>
          </a:r>
          <a:endParaRPr lang="en-US" sz="2700" kern="1200"/>
        </a:p>
      </dsp:txBody>
      <dsp:txXfrm>
        <a:off x="608661" y="692298"/>
        <a:ext cx="4508047" cy="2799040"/>
      </dsp:txXfrm>
    </dsp:sp>
    <dsp:sp modelId="{9A57B286-0908-E447-B8E0-A2695D7B2ADE}">
      <dsp:nvSpPr>
        <dsp:cNvPr id="0" name=""/>
        <dsp:cNvSpPr/>
      </dsp:nvSpPr>
      <dsp:spPr>
        <a:xfrm>
          <a:off x="5724037" y="110983"/>
          <a:ext cx="4682211" cy="297320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B86704-664F-7B49-B270-CE05BAA62A99}">
      <dsp:nvSpPr>
        <dsp:cNvPr id="0" name=""/>
        <dsp:cNvSpPr/>
      </dsp:nvSpPr>
      <dsp:spPr>
        <a:xfrm>
          <a:off x="6244283" y="605216"/>
          <a:ext cx="4682211" cy="297320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l-GR" sz="2700" kern="1200"/>
            <a:t>Τα εξαγόμενα αποτελέσματα δεν είναι γενικεύσιμα, έχουν πολλούς περιορισμούς και στην πραγματικότητα δεν υπάρχει κάποιο μέτρο εκτίμησης της ακρίβειάς τους</a:t>
          </a:r>
          <a:endParaRPr lang="en-US" sz="2700" kern="1200"/>
        </a:p>
      </dsp:txBody>
      <dsp:txXfrm>
        <a:off x="6331365" y="692298"/>
        <a:ext cx="4508047" cy="27990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0F8C5-261A-BE4A-AAD1-8C30717E7B6B}">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0D836C-DB65-F046-828A-C6F51C463866}">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l-GR" sz="3000" kern="1200"/>
            <a:t>Ο ερευνητής εντοπίζει κάποια άτομα τα οποία με τη σειρά τους υποδεικνύουν άλλα άτομα. </a:t>
          </a:r>
          <a:endParaRPr lang="en-US" sz="3000" kern="1200"/>
        </a:p>
      </dsp:txBody>
      <dsp:txXfrm>
        <a:off x="608661" y="692298"/>
        <a:ext cx="4508047" cy="2799040"/>
      </dsp:txXfrm>
    </dsp:sp>
    <dsp:sp modelId="{24AD9A64-9E59-AD42-9A3B-6F7886DF1B63}">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40848E-0E70-2945-8D96-B4B5D642433D}">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l-GR" sz="3000" kern="1200"/>
            <a:t>Με αυτό τον τρόπο το δείγμα μεγαλώνει όπως η χιονοστιβάδα η οποία καθώς κυλά παρασύρει το χιόνι και μεγαλώνει διαρκώς</a:t>
          </a:r>
          <a:endParaRPr lang="en-US" sz="3000" kern="1200"/>
        </a:p>
      </dsp:txBody>
      <dsp:txXfrm>
        <a:off x="6331365" y="692298"/>
        <a:ext cx="4508047" cy="27990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D102B-12E3-9544-9A1B-2B1D3BF01AB5}" type="datetimeFigureOut">
              <a:rPr lang="el-GR" smtClean="0"/>
              <a:t>3/11/24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F29C7-9BCB-014A-A018-921C13BB34C6}" type="slidenum">
              <a:rPr lang="el-GR" smtClean="0"/>
              <a:t>‹#›</a:t>
            </a:fld>
            <a:endParaRPr lang="el-GR"/>
          </a:p>
        </p:txBody>
      </p:sp>
    </p:spTree>
    <p:extLst>
      <p:ext uri="{BB962C8B-B14F-4D97-AF65-F5344CB8AC3E}">
        <p14:creationId xmlns:p14="http://schemas.microsoft.com/office/powerpoint/2010/main" val="2022887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B7A19BAB-D6CA-6311-80EB-326F35D98B2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ea typeface="ＭＳ Ｐゴシック" panose="020B0600070205080204" pitchFamily="34" charset="-128"/>
              </a:defRPr>
            </a:lvl1pPr>
            <a:lvl2pPr marL="742950" indent="-285750">
              <a:defRPr>
                <a:solidFill>
                  <a:schemeClr val="tx1"/>
                </a:solidFill>
                <a:latin typeface="Trebuchet MS" panose="020B0703020202090204" pitchFamily="34" charset="0"/>
                <a:ea typeface="ＭＳ Ｐゴシック" panose="020B0600070205080204" pitchFamily="34" charset="-128"/>
              </a:defRPr>
            </a:lvl2pPr>
            <a:lvl3pPr marL="1143000" indent="-228600">
              <a:defRPr>
                <a:solidFill>
                  <a:schemeClr val="tx1"/>
                </a:solidFill>
                <a:latin typeface="Trebuchet MS" panose="020B0703020202090204" pitchFamily="34" charset="0"/>
                <a:ea typeface="ＭＳ Ｐゴシック" panose="020B0600070205080204" pitchFamily="34" charset="-128"/>
              </a:defRPr>
            </a:lvl3pPr>
            <a:lvl4pPr marL="1600200" indent="-228600">
              <a:defRPr>
                <a:solidFill>
                  <a:schemeClr val="tx1"/>
                </a:solidFill>
                <a:latin typeface="Trebuchet MS" panose="020B0703020202090204" pitchFamily="34" charset="0"/>
                <a:ea typeface="ＭＳ Ｐゴシック" panose="020B0600070205080204" pitchFamily="34" charset="-128"/>
              </a:defRPr>
            </a:lvl4pPr>
            <a:lvl5pPr marL="2057400" indent="-228600">
              <a:defRPr>
                <a:solidFill>
                  <a:schemeClr val="tx1"/>
                </a:solidFill>
                <a:latin typeface="Trebuchet MS" panose="020B070302020209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9pPr>
          </a:lstStyle>
          <a:p>
            <a:fld id="{1FC0F628-2410-CF49-9CF6-F1ED67D1F04F}" type="slidenum">
              <a:rPr lang="en-GB" altLang="en-US">
                <a:latin typeface="Times New Roman" panose="02020603050405020304" pitchFamily="18" charset="0"/>
              </a:rPr>
              <a:pPr/>
              <a:t>7</a:t>
            </a:fld>
            <a:endParaRPr lang="en-GB" altLang="en-US">
              <a:latin typeface="Times New Roman" panose="02020603050405020304" pitchFamily="18" charset="0"/>
            </a:endParaRPr>
          </a:p>
        </p:txBody>
      </p:sp>
      <p:sp>
        <p:nvSpPr>
          <p:cNvPr id="60418" name="Slide Image Placeholder 1">
            <a:extLst>
              <a:ext uri="{FF2B5EF4-FFF2-40B4-BE49-F238E27FC236}">
                <a16:creationId xmlns:a16="http://schemas.microsoft.com/office/drawing/2014/main" id="{B02DCEF1-D912-C745-00B1-39FD0BA46E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60E3009-7E40-C027-0D06-D83EBF7EEC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7740" tIns="48870" rIns="97740" bIns="48870"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60420" name="Slide Number Placeholder 3">
            <a:extLst>
              <a:ext uri="{FF2B5EF4-FFF2-40B4-BE49-F238E27FC236}">
                <a16:creationId xmlns:a16="http://schemas.microsoft.com/office/drawing/2014/main" id="{7E593791-CEFD-A11F-226A-66A7632884CA}"/>
              </a:ext>
            </a:extLst>
          </p:cNvPr>
          <p:cNvSpPr txBox="1">
            <a:spLocks noGrp="1"/>
          </p:cNvSpPr>
          <p:nvPr/>
        </p:nvSpPr>
        <p:spPr bwMode="auto">
          <a:xfrm>
            <a:off x="3956050" y="9612313"/>
            <a:ext cx="3027363"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740" tIns="48870" rIns="97740" bIns="48870" anchor="b"/>
          <a:lstStyle>
            <a:lvl1pPr defTabSz="977900">
              <a:defRPr>
                <a:solidFill>
                  <a:schemeClr val="tx1"/>
                </a:solidFill>
                <a:latin typeface="Trebuchet MS" panose="020B0703020202090204" pitchFamily="34" charset="0"/>
                <a:ea typeface="ＭＳ Ｐゴシック" panose="020B0600070205080204" pitchFamily="34" charset="-128"/>
              </a:defRPr>
            </a:lvl1pPr>
            <a:lvl2pPr marL="742950" indent="-285750" defTabSz="977900">
              <a:defRPr>
                <a:solidFill>
                  <a:schemeClr val="tx1"/>
                </a:solidFill>
                <a:latin typeface="Trebuchet MS" panose="020B0703020202090204" pitchFamily="34" charset="0"/>
                <a:ea typeface="ＭＳ Ｐゴシック" panose="020B0600070205080204" pitchFamily="34" charset="-128"/>
              </a:defRPr>
            </a:lvl2pPr>
            <a:lvl3pPr marL="1143000" indent="-228600" defTabSz="977900">
              <a:defRPr>
                <a:solidFill>
                  <a:schemeClr val="tx1"/>
                </a:solidFill>
                <a:latin typeface="Trebuchet MS" panose="020B0703020202090204" pitchFamily="34" charset="0"/>
                <a:ea typeface="ＭＳ Ｐゴシック" panose="020B0600070205080204" pitchFamily="34" charset="-128"/>
              </a:defRPr>
            </a:lvl3pPr>
            <a:lvl4pPr marL="1600200" indent="-228600" defTabSz="977900">
              <a:defRPr>
                <a:solidFill>
                  <a:schemeClr val="tx1"/>
                </a:solidFill>
                <a:latin typeface="Trebuchet MS" panose="020B0703020202090204" pitchFamily="34" charset="0"/>
                <a:ea typeface="ＭＳ Ｐゴシック" panose="020B0600070205080204" pitchFamily="34" charset="-128"/>
              </a:defRPr>
            </a:lvl4pPr>
            <a:lvl5pPr marL="2057400" indent="-228600" defTabSz="977900">
              <a:defRPr>
                <a:solidFill>
                  <a:schemeClr val="tx1"/>
                </a:solidFill>
                <a:latin typeface="Trebuchet MS" panose="020B0703020202090204" pitchFamily="34" charset="0"/>
                <a:ea typeface="ＭＳ Ｐゴシック" panose="020B0600070205080204" pitchFamily="34" charset="-128"/>
              </a:defRPr>
            </a:lvl5pPr>
            <a:lvl6pPr marL="2514600" indent="-228600" defTabSz="9779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6pPr>
            <a:lvl7pPr marL="2971800" indent="-228600" defTabSz="9779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7pPr>
            <a:lvl8pPr marL="3429000" indent="-228600" defTabSz="9779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8pPr>
            <a:lvl9pPr marL="3886200" indent="-228600" defTabSz="977900" eaLnBrk="0" fontAlgn="base" hangingPunct="0">
              <a:spcBef>
                <a:spcPct val="0"/>
              </a:spcBef>
              <a:spcAft>
                <a:spcPct val="0"/>
              </a:spcAft>
              <a:defRPr>
                <a:solidFill>
                  <a:schemeClr val="tx1"/>
                </a:solidFill>
                <a:latin typeface="Trebuchet MS" panose="020B0703020202090204" pitchFamily="34" charset="0"/>
                <a:ea typeface="ＭＳ Ｐゴシック" panose="020B0600070205080204" pitchFamily="34" charset="-128"/>
              </a:defRPr>
            </a:lvl9pPr>
          </a:lstStyle>
          <a:p>
            <a:pPr algn="r"/>
            <a:fld id="{004584F9-BB7D-724A-90F8-9C56748EB1CB}" type="slidenum">
              <a:rPr lang="en-GB" altLang="en-US" sz="1300">
                <a:latin typeface="Times New Roman" panose="02020603050405020304" pitchFamily="18" charset="0"/>
              </a:rPr>
              <a:pPr algn="r"/>
              <a:t>7</a:t>
            </a:fld>
            <a:endParaRPr lang="en-GB" altLang="en-US" sz="13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BEF46A-8C00-2C6E-74CB-3CEDFE5B8A9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0201F0A-AE84-8D4A-7D25-0B2025F67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69D7600-1596-18FC-8AF7-5C1BBFCE1DA1}"/>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5" name="Θέση υποσέλιδου 4">
            <a:extLst>
              <a:ext uri="{FF2B5EF4-FFF2-40B4-BE49-F238E27FC236}">
                <a16:creationId xmlns:a16="http://schemas.microsoft.com/office/drawing/2014/main" id="{07D40F5C-022C-0D8A-21D8-5FC44BAA40E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4E1E65D-C091-7E67-B728-BD3466920255}"/>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300172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E9328A-485D-EB45-76B3-5E83634D89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31E42B0-D309-9B73-1C03-5250C454CCF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CFCCC79-6B52-6F1D-FC05-C7D02BBB9059}"/>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5" name="Θέση υποσέλιδου 4">
            <a:extLst>
              <a:ext uri="{FF2B5EF4-FFF2-40B4-BE49-F238E27FC236}">
                <a16:creationId xmlns:a16="http://schemas.microsoft.com/office/drawing/2014/main" id="{EFBC24ED-66C2-0AD3-F468-DC1B253B073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4E0B1E6-1CAD-6742-A5EF-F21310A63B61}"/>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66683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005901-5B2A-65F8-6EEF-C55224F2510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BCDE293-F40B-F08B-CBC2-B8D8D803501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888072-5F08-1EAF-EBEC-92EB1FC0BB8E}"/>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5" name="Θέση υποσέλιδου 4">
            <a:extLst>
              <a:ext uri="{FF2B5EF4-FFF2-40B4-BE49-F238E27FC236}">
                <a16:creationId xmlns:a16="http://schemas.microsoft.com/office/drawing/2014/main" id="{C067FE9D-B3E2-9058-EC69-BD06589B981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68A7C6-97B0-5962-64EA-2D765580DAC4}"/>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3496958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2639616" y="1316766"/>
            <a:ext cx="9217024" cy="614197"/>
          </a:xfrm>
          <a:prstGeom prst="rect">
            <a:avLst/>
          </a:prstGeom>
        </p:spPr>
        <p:txBody>
          <a:bodyPr anchor="ctr"/>
          <a:lstStyle>
            <a:lvl1pPr marL="0" indent="0">
              <a:buNone/>
              <a:defRPr sz="2667">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2653408" y="2218994"/>
            <a:ext cx="9217024" cy="3994316"/>
          </a:xfrm>
          <a:prstGeom prst="rect">
            <a:avLst/>
          </a:prstGeom>
        </p:spPr>
        <p:txBody>
          <a:bodyPr lIns="396000" anchor="t"/>
          <a:lstStyle>
            <a:lvl1pPr marL="0" indent="0">
              <a:buNone/>
              <a:defRPr sz="1867">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380158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3080D5-79CA-6CB9-9BCB-D5F266AE191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6E58C8A-F051-FEFD-8FFC-E1C07914F16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32BB6A6-5AE2-FA88-5C6B-E33663898125}"/>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5" name="Θέση υποσέλιδου 4">
            <a:extLst>
              <a:ext uri="{FF2B5EF4-FFF2-40B4-BE49-F238E27FC236}">
                <a16:creationId xmlns:a16="http://schemas.microsoft.com/office/drawing/2014/main" id="{19F0957C-0953-2662-D9A2-51DCC723F38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2CDCB86-261A-6417-0356-E1904E666D50}"/>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430462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2A67D7-D87E-95B4-CBC3-332DB3C38FE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A7BAC80-34A7-C965-6513-95426AB8BF3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ADCA545-4A7B-E94C-592C-083D515BE7B6}"/>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5" name="Θέση υποσέλιδου 4">
            <a:extLst>
              <a:ext uri="{FF2B5EF4-FFF2-40B4-BE49-F238E27FC236}">
                <a16:creationId xmlns:a16="http://schemas.microsoft.com/office/drawing/2014/main" id="{5BE05DB0-C797-EF31-C629-7EB7A6D58FF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5CC69CB-0084-48CC-CBE7-A71173B54AE5}"/>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421740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6FC4A7-B823-6DB8-F50A-4212844D53F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F4E52CB-E587-BD41-657A-4BFD80E4F19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58C8DBC-4769-0ACF-3655-E2413451302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4522402-335E-0849-D6BE-6E2DA7B9DFBB}"/>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6" name="Θέση υποσέλιδου 5">
            <a:extLst>
              <a:ext uri="{FF2B5EF4-FFF2-40B4-BE49-F238E27FC236}">
                <a16:creationId xmlns:a16="http://schemas.microsoft.com/office/drawing/2014/main" id="{B09179DD-2CC4-A1B3-4D19-E71A62768C6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837129B-3B10-DB5F-8F79-4FCF7F1DC762}"/>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145121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6929E3-7C14-D85C-ED5E-D482DCF9BE3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8FC36E6-5E12-8C7D-BE26-6734CB825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8B9E482-9F46-ECC3-FF1F-0CF1E27D2D0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75713CA-7348-1415-F443-6CA6BC169B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7987735-5F1F-EE15-F398-2106C9CB0D7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A342A2B-F1D5-9BE7-95EB-186543EE7912}"/>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8" name="Θέση υποσέλιδου 7">
            <a:extLst>
              <a:ext uri="{FF2B5EF4-FFF2-40B4-BE49-F238E27FC236}">
                <a16:creationId xmlns:a16="http://schemas.microsoft.com/office/drawing/2014/main" id="{4D7DBBCB-FB58-016C-BAC1-73348C58F44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F4EE478-DBDC-0A8B-BAC4-49A11DD56C82}"/>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419303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70C69A-8795-D362-5058-0732CB38745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D048C33-163C-30D1-CEB1-F2063C6985D3}"/>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4" name="Θέση υποσέλιδου 3">
            <a:extLst>
              <a:ext uri="{FF2B5EF4-FFF2-40B4-BE49-F238E27FC236}">
                <a16:creationId xmlns:a16="http://schemas.microsoft.com/office/drawing/2014/main" id="{6C96E3F3-9BD3-3A3A-7245-46457F409FF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3DBA192-4D59-CBE3-502F-82178FB63E1D}"/>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349929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EA82D3D-FF80-43B8-77AC-55D68F2E5490}"/>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3" name="Θέση υποσέλιδου 2">
            <a:extLst>
              <a:ext uri="{FF2B5EF4-FFF2-40B4-BE49-F238E27FC236}">
                <a16:creationId xmlns:a16="http://schemas.microsoft.com/office/drawing/2014/main" id="{38E9767D-A951-10DC-9651-4264E561471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9C33CC5-230F-A889-13A9-8FE8DBA5D054}"/>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67759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7F7FF1-5267-9AF4-7CEB-0E71F2A572E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3593D26-F590-6CB8-50C9-8C3F539470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6A9CA6D-DBBF-72C5-C354-33E22E6F06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1482395-3A0A-823F-9394-5BF16BD8B4C2}"/>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6" name="Θέση υποσέλιδου 5">
            <a:extLst>
              <a:ext uri="{FF2B5EF4-FFF2-40B4-BE49-F238E27FC236}">
                <a16:creationId xmlns:a16="http://schemas.microsoft.com/office/drawing/2014/main" id="{E766A26A-14B0-6379-6B20-08E33DF75D9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E04B696-B157-EDF0-410E-914FC6C32803}"/>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243357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423D43-BE46-E1FB-7BD6-0F7331E15DC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5C2FA77-E4BD-E4A0-8747-4BE9063CED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A662498-8A2A-2052-39AA-19CC4CC9D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2B69830-1700-F0EE-4F8D-EC89671F5D3C}"/>
              </a:ext>
            </a:extLst>
          </p:cNvPr>
          <p:cNvSpPr>
            <a:spLocks noGrp="1"/>
          </p:cNvSpPr>
          <p:nvPr>
            <p:ph type="dt" sz="half" idx="10"/>
          </p:nvPr>
        </p:nvSpPr>
        <p:spPr/>
        <p:txBody>
          <a:bodyPr/>
          <a:lstStyle/>
          <a:p>
            <a:fld id="{7519E6B3-08C0-8945-BF50-F35FD4E28A24}" type="datetimeFigureOut">
              <a:rPr lang="el-GR" smtClean="0"/>
              <a:t>3/11/24</a:t>
            </a:fld>
            <a:endParaRPr lang="el-GR"/>
          </a:p>
        </p:txBody>
      </p:sp>
      <p:sp>
        <p:nvSpPr>
          <p:cNvPr id="6" name="Θέση υποσέλιδου 5">
            <a:extLst>
              <a:ext uri="{FF2B5EF4-FFF2-40B4-BE49-F238E27FC236}">
                <a16:creationId xmlns:a16="http://schemas.microsoft.com/office/drawing/2014/main" id="{3CB2F978-83AA-4172-52A1-C35FB4D8ABF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93FADE9-97E9-BFDB-A6AB-064361C9AAE7}"/>
              </a:ext>
            </a:extLst>
          </p:cNvPr>
          <p:cNvSpPr>
            <a:spLocks noGrp="1"/>
          </p:cNvSpPr>
          <p:nvPr>
            <p:ph type="sldNum" sz="quarter" idx="12"/>
          </p:nvPr>
        </p:nvSpPr>
        <p:spPr/>
        <p:txBody>
          <a:bodyPr/>
          <a:lstStyle/>
          <a:p>
            <a:fld id="{55F7AE11-F8F3-9243-A691-ADF89F3011B0}" type="slidenum">
              <a:rPr lang="el-GR" smtClean="0"/>
              <a:t>‹#›</a:t>
            </a:fld>
            <a:endParaRPr lang="el-GR"/>
          </a:p>
        </p:txBody>
      </p:sp>
    </p:spTree>
    <p:extLst>
      <p:ext uri="{BB962C8B-B14F-4D97-AF65-F5344CB8AC3E}">
        <p14:creationId xmlns:p14="http://schemas.microsoft.com/office/powerpoint/2010/main" val="344116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D611E32-698B-556E-F29A-330016AB12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16EE0B2-EF02-6663-FF86-D401718223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CA12523-F639-5709-5885-9DE4493F96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19E6B3-08C0-8945-BF50-F35FD4E28A24}" type="datetimeFigureOut">
              <a:rPr lang="el-GR" smtClean="0"/>
              <a:t>3/11/24</a:t>
            </a:fld>
            <a:endParaRPr lang="el-GR"/>
          </a:p>
        </p:txBody>
      </p:sp>
      <p:sp>
        <p:nvSpPr>
          <p:cNvPr id="5" name="Θέση υποσέλιδου 4">
            <a:extLst>
              <a:ext uri="{FF2B5EF4-FFF2-40B4-BE49-F238E27FC236}">
                <a16:creationId xmlns:a16="http://schemas.microsoft.com/office/drawing/2014/main" id="{BA190402-71DD-5E98-3BB0-AEA364C3D6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2456F31-B278-F85F-D5D4-CA97596B3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F7AE11-F8F3-9243-A691-ADF89F3011B0}" type="slidenum">
              <a:rPr lang="el-GR" smtClean="0"/>
              <a:t>‹#›</a:t>
            </a:fld>
            <a:endParaRPr lang="el-GR"/>
          </a:p>
        </p:txBody>
      </p:sp>
    </p:spTree>
    <p:extLst>
      <p:ext uri="{BB962C8B-B14F-4D97-AF65-F5344CB8AC3E}">
        <p14:creationId xmlns:p14="http://schemas.microsoft.com/office/powerpoint/2010/main" val="77963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A7E115-205C-E602-65A4-7E9276EA5485}"/>
              </a:ext>
            </a:extLst>
          </p:cNvPr>
          <p:cNvSpPr>
            <a:spLocks noGrp="1"/>
          </p:cNvSpPr>
          <p:nvPr>
            <p:ph type="ctrTitle"/>
          </p:nvPr>
        </p:nvSpPr>
        <p:spPr>
          <a:xfrm>
            <a:off x="1524000" y="551962"/>
            <a:ext cx="9144000" cy="2659324"/>
          </a:xfrm>
        </p:spPr>
        <p:txBody>
          <a:bodyPr anchor="ctr">
            <a:normAutofit/>
          </a:bodyPr>
          <a:lstStyle/>
          <a:p>
            <a:r>
              <a:rPr lang="el-GR" sz="4800" b="1" dirty="0"/>
              <a:t>ΙΟΝΙΟ ΠΑΝΕΠΙΣΤΗΜΙΟ</a:t>
            </a:r>
            <a:br>
              <a:rPr lang="el-GR" sz="5600" dirty="0"/>
            </a:br>
            <a:r>
              <a:rPr lang="el-GR" sz="3200" dirty="0">
                <a:latin typeface="Arial" panose="020B0604020202020204" pitchFamily="34" charset="0"/>
                <a:cs typeface="Arial" panose="020B0604020202020204" pitchFamily="34" charset="0"/>
              </a:rPr>
              <a:t>ΤΜΗΜΑ ΨΗΦΙΑΚΩΝ ΜΕΣΩΝ </a:t>
            </a:r>
            <a:br>
              <a:rPr lang="el-GR" sz="3200" dirty="0">
                <a:latin typeface="Arial" panose="020B0604020202020204" pitchFamily="34" charset="0"/>
                <a:cs typeface="Arial" panose="020B0604020202020204" pitchFamily="34" charset="0"/>
              </a:rPr>
            </a:br>
            <a:r>
              <a:rPr lang="el-GR" sz="3200" dirty="0">
                <a:latin typeface="Arial" panose="020B0604020202020204" pitchFamily="34" charset="0"/>
                <a:cs typeface="Arial" panose="020B0604020202020204" pitchFamily="34" charset="0"/>
              </a:rPr>
              <a:t>ΚΑΙ </a:t>
            </a:r>
            <a:br>
              <a:rPr lang="el-GR" sz="3200" dirty="0">
                <a:latin typeface="Arial" panose="020B0604020202020204" pitchFamily="34" charset="0"/>
                <a:cs typeface="Arial" panose="020B0604020202020204" pitchFamily="34" charset="0"/>
              </a:rPr>
            </a:br>
            <a:r>
              <a:rPr lang="el-GR" sz="3200" dirty="0">
                <a:latin typeface="Arial" panose="020B0604020202020204" pitchFamily="34" charset="0"/>
                <a:cs typeface="Arial" panose="020B0604020202020204" pitchFamily="34" charset="0"/>
              </a:rPr>
              <a:t>ΕΠΙΚΟΙΝΩΝΙΑΣ</a:t>
            </a:r>
          </a:p>
        </p:txBody>
      </p:sp>
      <p:sp>
        <p:nvSpPr>
          <p:cNvPr id="3" name="Υπότιτλος 2">
            <a:extLst>
              <a:ext uri="{FF2B5EF4-FFF2-40B4-BE49-F238E27FC236}">
                <a16:creationId xmlns:a16="http://schemas.microsoft.com/office/drawing/2014/main" id="{2E696A19-9E72-0064-6C16-B8CEA49217A0}"/>
              </a:ext>
            </a:extLst>
          </p:cNvPr>
          <p:cNvSpPr>
            <a:spLocks noGrp="1"/>
          </p:cNvSpPr>
          <p:nvPr>
            <p:ph type="subTitle" idx="1"/>
          </p:nvPr>
        </p:nvSpPr>
        <p:spPr>
          <a:xfrm>
            <a:off x="1415144" y="3646715"/>
            <a:ext cx="9144000" cy="2659311"/>
          </a:xfrm>
        </p:spPr>
        <p:txBody>
          <a:bodyPr anchor="ctr">
            <a:noAutofit/>
          </a:bodyPr>
          <a:lstStyle/>
          <a:p>
            <a:r>
              <a:rPr lang="el-GR" b="1" dirty="0">
                <a:latin typeface="Arial" panose="020B0604020202020204" pitchFamily="34" charset="0"/>
                <a:cs typeface="Arial" panose="020B0604020202020204" pitchFamily="34" charset="0"/>
              </a:rPr>
              <a:t>Μέθοδοι Ποιοτικής και Ποσοτικής Έρευνας </a:t>
            </a:r>
          </a:p>
          <a:p>
            <a:r>
              <a:rPr lang="el-GR" sz="2000" i="1" dirty="0">
                <a:latin typeface="Arial" panose="020B0604020202020204" pitchFamily="34" charset="0"/>
                <a:cs typeface="Arial" panose="020B0604020202020204" pitchFamily="34" charset="0"/>
              </a:rPr>
              <a:t>Σχεδιασμός ποσοτικής έρευνας (2)</a:t>
            </a:r>
          </a:p>
          <a:p>
            <a:r>
              <a:rPr lang="el-GR" i="1" dirty="0">
                <a:latin typeface="Arial" panose="020B0604020202020204" pitchFamily="34" charset="0"/>
                <a:cs typeface="Arial" panose="020B0604020202020204" pitchFamily="34" charset="0"/>
              </a:rPr>
              <a:t> </a:t>
            </a:r>
          </a:p>
          <a:p>
            <a:r>
              <a:rPr lang="el-GR" sz="2000" dirty="0">
                <a:latin typeface="Arial" panose="020B0604020202020204" pitchFamily="34" charset="0"/>
                <a:cs typeface="Arial" panose="020B0604020202020204" pitchFamily="34" charset="0"/>
              </a:rPr>
              <a:t>Δρ. Ζαχαρένια </a:t>
            </a:r>
            <a:r>
              <a:rPr lang="el-GR" sz="2000" dirty="0" err="1">
                <a:latin typeface="Arial" panose="020B0604020202020204" pitchFamily="34" charset="0"/>
                <a:cs typeface="Arial" panose="020B0604020202020204" pitchFamily="34" charset="0"/>
              </a:rPr>
              <a:t>Πιλιτσίδου</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45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05DCBC-53CE-ABB3-7EA6-BDEF4ACE8D41}"/>
              </a:ext>
            </a:extLst>
          </p:cNvPr>
          <p:cNvSpPr>
            <a:spLocks noGrp="1"/>
          </p:cNvSpPr>
          <p:nvPr>
            <p:ph type="title"/>
          </p:nvPr>
        </p:nvSpPr>
        <p:spPr/>
        <p:txBody>
          <a:bodyPr/>
          <a:lstStyle/>
          <a:p>
            <a:pPr algn="ctr"/>
            <a:r>
              <a:rPr lang="el-GR" dirty="0"/>
              <a:t>ΔΕΙΓΜΑΤΟΛΗΨΙΑ ΜΕ ΠΙΘΑΝΟΤΗΤΑ</a:t>
            </a:r>
          </a:p>
        </p:txBody>
      </p:sp>
      <p:sp>
        <p:nvSpPr>
          <p:cNvPr id="3" name="Θέση περιεχομένου 2">
            <a:extLst>
              <a:ext uri="{FF2B5EF4-FFF2-40B4-BE49-F238E27FC236}">
                <a16:creationId xmlns:a16="http://schemas.microsoft.com/office/drawing/2014/main" id="{0F1C1709-1E44-6415-406E-4F4E44CEE607}"/>
              </a:ext>
            </a:extLst>
          </p:cNvPr>
          <p:cNvSpPr>
            <a:spLocks noGrp="1"/>
          </p:cNvSpPr>
          <p:nvPr>
            <p:ph idx="1"/>
          </p:nvPr>
        </p:nvSpPr>
        <p:spPr>
          <a:xfrm>
            <a:off x="838200" y="1825625"/>
            <a:ext cx="10515600" cy="4091081"/>
          </a:xfrm>
        </p:spPr>
        <p:txBody>
          <a:bodyPr/>
          <a:lstStyle/>
          <a:p>
            <a:pPr marL="0" indent="0">
              <a:lnSpc>
                <a:spcPct val="150000"/>
              </a:lnSpc>
              <a:buNone/>
            </a:pPr>
            <a:r>
              <a:rPr lang="el-GR" dirty="0"/>
              <a:t>Η δειγματοληψία με πιθανότητα γίνεται σύμφωνα με τους νόμους των πιθανοτήτων, είναι ελεγχόμενη και δίνει τη δυνατότητα να γενικευτούν τα συμπεράσματα που εξάγονται από ένα δείγμα, </a:t>
            </a:r>
            <a:r>
              <a:rPr lang="el-GR" dirty="0" err="1"/>
              <a:t>γι</a:t>
            </a:r>
            <a:r>
              <a:rPr lang="el-GR" dirty="0"/>
              <a:t> αυτό και δίνει τη δυνατότητα να υπολογίσουμε το σφάλμα εκτίμησης (γενίκευσης)</a:t>
            </a:r>
          </a:p>
        </p:txBody>
      </p:sp>
    </p:spTree>
    <p:extLst>
      <p:ext uri="{BB962C8B-B14F-4D97-AF65-F5344CB8AC3E}">
        <p14:creationId xmlns:p14="http://schemas.microsoft.com/office/powerpoint/2010/main" val="352929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096AAF-60A8-94AC-6360-29AB12876BDD}"/>
              </a:ext>
            </a:extLst>
          </p:cNvPr>
          <p:cNvSpPr>
            <a:spLocks noGrp="1"/>
          </p:cNvSpPr>
          <p:nvPr>
            <p:ph type="title"/>
          </p:nvPr>
        </p:nvSpPr>
        <p:spPr>
          <a:xfrm>
            <a:off x="838200" y="365125"/>
            <a:ext cx="10515600" cy="1108673"/>
          </a:xfrm>
        </p:spPr>
        <p:txBody>
          <a:bodyPr/>
          <a:lstStyle/>
          <a:p>
            <a:pPr algn="ctr"/>
            <a:r>
              <a:rPr lang="el-GR" dirty="0"/>
              <a:t>ΣΤΟΙΧΕΙΑ ΔΕΙΓΜΑΤΟΛΗΨΙΑΣ</a:t>
            </a:r>
          </a:p>
        </p:txBody>
      </p:sp>
      <p:graphicFrame>
        <p:nvGraphicFramePr>
          <p:cNvPr id="5" name="Θέση περιεχομένου 2">
            <a:extLst>
              <a:ext uri="{FF2B5EF4-FFF2-40B4-BE49-F238E27FC236}">
                <a16:creationId xmlns:a16="http://schemas.microsoft.com/office/drawing/2014/main" id="{6A07600A-27C4-F735-4421-44DA8B301A26}"/>
              </a:ext>
            </a:extLst>
          </p:cNvPr>
          <p:cNvGraphicFramePr>
            <a:graphicFrameLocks noGrp="1"/>
          </p:cNvGraphicFramePr>
          <p:nvPr>
            <p:ph idx="1"/>
          </p:nvPr>
        </p:nvGraphicFramePr>
        <p:xfrm>
          <a:off x="838200" y="1825625"/>
          <a:ext cx="10515600" cy="3617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929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2002C2-A618-A8BA-64E7-99F678D9B0CB}"/>
              </a:ext>
            </a:extLst>
          </p:cNvPr>
          <p:cNvSpPr>
            <a:spLocks noGrp="1"/>
          </p:cNvSpPr>
          <p:nvPr>
            <p:ph type="title"/>
          </p:nvPr>
        </p:nvSpPr>
        <p:spPr/>
        <p:txBody>
          <a:bodyPr/>
          <a:lstStyle/>
          <a:p>
            <a:pPr algn="ctr"/>
            <a:r>
              <a:rPr lang="el-GR" dirty="0"/>
              <a:t>ΔΕΙΓΜΑΤΟΛΗΨΙΑ ΧΩΡΙΣ ΠΙΘΑΝΟΤΗΤΑ</a:t>
            </a:r>
          </a:p>
        </p:txBody>
      </p:sp>
      <p:sp>
        <p:nvSpPr>
          <p:cNvPr id="3" name="Θέση περιεχομένου 2">
            <a:extLst>
              <a:ext uri="{FF2B5EF4-FFF2-40B4-BE49-F238E27FC236}">
                <a16:creationId xmlns:a16="http://schemas.microsoft.com/office/drawing/2014/main" id="{26833BDB-2F25-6D78-88F8-EDC203F1FC60}"/>
              </a:ext>
            </a:extLst>
          </p:cNvPr>
          <p:cNvSpPr>
            <a:spLocks noGrp="1"/>
          </p:cNvSpPr>
          <p:nvPr>
            <p:ph idx="1"/>
          </p:nvPr>
        </p:nvSpPr>
        <p:spPr/>
        <p:txBody>
          <a:bodyPr/>
          <a:lstStyle/>
          <a:p>
            <a:pPr>
              <a:lnSpc>
                <a:spcPct val="150000"/>
              </a:lnSpc>
            </a:pPr>
            <a:r>
              <a:rPr lang="el-GR" dirty="0"/>
              <a:t>Η δειγματοληψία χωρίς πιθανότητα γίνεται σε περιπτώσεις που δεν μπορούμε να χρησιμοποιήσουμε τη δειγματοληψία πιθανότητας και τα αποτελέσματα δεν είναι γενικεύσιμα</a:t>
            </a:r>
          </a:p>
          <a:p>
            <a:pPr>
              <a:lnSpc>
                <a:spcPct val="150000"/>
              </a:lnSpc>
            </a:pPr>
            <a:r>
              <a:rPr lang="el-GR" dirty="0"/>
              <a:t>Τα αποτελέσματα αφορούν μόνο το συγκεκριμένο δείγμα και δεν μπορούμε να υπολογίσουμε το σφάλμα εκτίμησης</a:t>
            </a:r>
          </a:p>
        </p:txBody>
      </p:sp>
    </p:spTree>
    <p:extLst>
      <p:ext uri="{BB962C8B-B14F-4D97-AF65-F5344CB8AC3E}">
        <p14:creationId xmlns:p14="http://schemas.microsoft.com/office/powerpoint/2010/main" val="2378995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261CBD-AE58-92C6-E29B-483E24544AD6}"/>
              </a:ext>
            </a:extLst>
          </p:cNvPr>
          <p:cNvSpPr>
            <a:spLocks noGrp="1"/>
          </p:cNvSpPr>
          <p:nvPr>
            <p:ph type="title"/>
          </p:nvPr>
        </p:nvSpPr>
        <p:spPr/>
        <p:txBody>
          <a:bodyPr/>
          <a:lstStyle/>
          <a:p>
            <a:pPr algn="ctr"/>
            <a:r>
              <a:rPr lang="el-GR" dirty="0"/>
              <a:t>Το μέγεθος του δείγματος</a:t>
            </a:r>
          </a:p>
        </p:txBody>
      </p:sp>
      <p:sp>
        <p:nvSpPr>
          <p:cNvPr id="3" name="Θέση περιεχομένου 2">
            <a:extLst>
              <a:ext uri="{FF2B5EF4-FFF2-40B4-BE49-F238E27FC236}">
                <a16:creationId xmlns:a16="http://schemas.microsoft.com/office/drawing/2014/main" id="{E54BEDAE-B877-BEBD-6A2B-53045ECD1F64}"/>
              </a:ext>
            </a:extLst>
          </p:cNvPr>
          <p:cNvSpPr>
            <a:spLocks noGrp="1"/>
          </p:cNvSpPr>
          <p:nvPr>
            <p:ph idx="1"/>
          </p:nvPr>
        </p:nvSpPr>
        <p:spPr/>
        <p:txBody>
          <a:bodyPr>
            <a:normAutofit/>
          </a:bodyPr>
          <a:lstStyle/>
          <a:p>
            <a:r>
              <a:rPr lang="el-GR" dirty="0"/>
              <a:t>Σε έρευνες καταναλωτικής συμπεριφοράς ένα συνηθισμένο μέγεθος δείγματος είναι τα 500 άτομα </a:t>
            </a:r>
            <a:r>
              <a:rPr lang="el-GR" sz="2400" b="1" dirty="0"/>
              <a:t>(μέγιστο σφάλμα εκτίμησης 4.47%)</a:t>
            </a:r>
          </a:p>
          <a:p>
            <a:r>
              <a:rPr lang="el-GR" dirty="0"/>
              <a:t>Σε εκλογικές δημοσκοπήσεις είναι τα 1000 </a:t>
            </a:r>
          </a:p>
          <a:p>
            <a:r>
              <a:rPr lang="el-GR" dirty="0"/>
              <a:t>Στις ΗΠΑ και Μ. Βρετανία οι δημοσκοπήσεις γίνονται με δείγματα 2.500 με 3.000 άτομα </a:t>
            </a:r>
            <a:r>
              <a:rPr lang="el-GR" sz="2400" b="1" dirty="0"/>
              <a:t>(μέγιστο σφάλμα εκτίμησης 2%)</a:t>
            </a:r>
            <a:endParaRPr lang="el-GR" dirty="0"/>
          </a:p>
          <a:p>
            <a:r>
              <a:rPr lang="el-GR" dirty="0"/>
              <a:t>Στις έρευνες εξόδου (</a:t>
            </a:r>
            <a:r>
              <a:rPr lang="en-US" dirty="0"/>
              <a:t>exit polls) </a:t>
            </a:r>
            <a:r>
              <a:rPr lang="el-GR" dirty="0"/>
              <a:t>την ημέρα των εκλογών το δείγμα αποτελείται περίπου από 10.000 άτομα </a:t>
            </a:r>
            <a:r>
              <a:rPr lang="el-GR" sz="2400" b="1" dirty="0"/>
              <a:t>(μέγιστο σφάλμα εκτίμησης 1%)</a:t>
            </a:r>
          </a:p>
          <a:p>
            <a:endParaRPr lang="el-GR" dirty="0"/>
          </a:p>
        </p:txBody>
      </p:sp>
    </p:spTree>
    <p:extLst>
      <p:ext uri="{BB962C8B-B14F-4D97-AF65-F5344CB8AC3E}">
        <p14:creationId xmlns:p14="http://schemas.microsoft.com/office/powerpoint/2010/main" val="75733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1B1F70-53E4-B348-9422-EB01CD9A96AB}"/>
              </a:ext>
            </a:extLst>
          </p:cNvPr>
          <p:cNvSpPr>
            <a:spLocks noGrp="1"/>
          </p:cNvSpPr>
          <p:nvPr>
            <p:ph type="title"/>
          </p:nvPr>
        </p:nvSpPr>
        <p:spPr/>
        <p:txBody>
          <a:bodyPr/>
          <a:lstStyle/>
          <a:p>
            <a:pPr algn="ctr"/>
            <a:r>
              <a:rPr lang="el-GR" dirty="0"/>
              <a:t>Απλή τυχαία δειγματοληψία</a:t>
            </a:r>
          </a:p>
        </p:txBody>
      </p:sp>
      <p:sp>
        <p:nvSpPr>
          <p:cNvPr id="3" name="Θέση περιεχομένου 2">
            <a:extLst>
              <a:ext uri="{FF2B5EF4-FFF2-40B4-BE49-F238E27FC236}">
                <a16:creationId xmlns:a16="http://schemas.microsoft.com/office/drawing/2014/main" id="{B2F36263-717C-8802-4983-8F5F8B2BBF02}"/>
              </a:ext>
            </a:extLst>
          </p:cNvPr>
          <p:cNvSpPr>
            <a:spLocks noGrp="1"/>
          </p:cNvSpPr>
          <p:nvPr>
            <p:ph idx="1"/>
          </p:nvPr>
        </p:nvSpPr>
        <p:spPr>
          <a:xfrm>
            <a:off x="838200" y="1825625"/>
            <a:ext cx="10515600" cy="3725321"/>
          </a:xfrm>
        </p:spPr>
        <p:txBody>
          <a:bodyPr/>
          <a:lstStyle/>
          <a:p>
            <a:pPr marL="0" indent="0">
              <a:buNone/>
            </a:pPr>
            <a:r>
              <a:rPr lang="el-GR" dirty="0"/>
              <a:t>Στην απλή τυχαία δειγματοληψία κάθε μέλος του πληθυσμού έχει την ίδια πιθανότητα να επιλεγεί </a:t>
            </a:r>
          </a:p>
          <a:p>
            <a:pPr marL="514350" indent="-514350">
              <a:buAutoNum type="arabicPeriod"/>
            </a:pPr>
            <a:r>
              <a:rPr lang="el-GR" dirty="0"/>
              <a:t>Έχουμε καταγεγραμμένα σε μια λίστα </a:t>
            </a:r>
            <a:r>
              <a:rPr lang="el-GR" sz="2400" b="1" dirty="0"/>
              <a:t>(δειγματοληπτικό πλαίσιο) </a:t>
            </a:r>
            <a:r>
              <a:rPr lang="el-GR" dirty="0"/>
              <a:t>όλα ή σχεδόν όλα τα μέλη του γενικού πληθυσμού</a:t>
            </a:r>
          </a:p>
          <a:p>
            <a:pPr marL="514350" indent="-514350">
              <a:buAutoNum type="arabicPeriod"/>
            </a:pPr>
            <a:r>
              <a:rPr lang="el-GR" dirty="0"/>
              <a:t>Επιλέγουμε με τυχαίο τρόπο, όπως μιας γεννήτριας τυχαίων αριθμών το δείγμα που θέλουμε </a:t>
            </a:r>
          </a:p>
        </p:txBody>
      </p:sp>
    </p:spTree>
    <p:extLst>
      <p:ext uri="{BB962C8B-B14F-4D97-AF65-F5344CB8AC3E}">
        <p14:creationId xmlns:p14="http://schemas.microsoft.com/office/powerpoint/2010/main" val="3357577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8259AA-6ED0-64AA-A55E-857A560D2B28}"/>
              </a:ext>
            </a:extLst>
          </p:cNvPr>
          <p:cNvSpPr>
            <a:spLocks noGrp="1"/>
          </p:cNvSpPr>
          <p:nvPr>
            <p:ph type="title"/>
          </p:nvPr>
        </p:nvSpPr>
        <p:spPr>
          <a:xfrm>
            <a:off x="838200" y="365125"/>
            <a:ext cx="10515600" cy="1162461"/>
          </a:xfrm>
        </p:spPr>
        <p:txBody>
          <a:bodyPr>
            <a:normAutofit/>
          </a:bodyPr>
          <a:lstStyle/>
          <a:p>
            <a:pPr algn="ctr"/>
            <a:r>
              <a:rPr lang="el-GR" sz="4000" dirty="0"/>
              <a:t>ΣΥΣΤΗΜΑΤΙΚΗ ΔΕΙΓΜΑΤΟΛΗΨΙΑ</a:t>
            </a:r>
          </a:p>
        </p:txBody>
      </p:sp>
      <p:sp>
        <p:nvSpPr>
          <p:cNvPr id="3" name="Θέση περιεχομένου 2">
            <a:extLst>
              <a:ext uri="{FF2B5EF4-FFF2-40B4-BE49-F238E27FC236}">
                <a16:creationId xmlns:a16="http://schemas.microsoft.com/office/drawing/2014/main" id="{EB82970F-82BE-4EB3-38B5-B2DA7E2FAB55}"/>
              </a:ext>
            </a:extLst>
          </p:cNvPr>
          <p:cNvSpPr>
            <a:spLocks noGrp="1"/>
          </p:cNvSpPr>
          <p:nvPr>
            <p:ph idx="1"/>
          </p:nvPr>
        </p:nvSpPr>
        <p:spPr/>
        <p:txBody>
          <a:bodyPr/>
          <a:lstStyle/>
          <a:p>
            <a:pPr>
              <a:lnSpc>
                <a:spcPct val="150000"/>
              </a:lnSpc>
            </a:pPr>
            <a:r>
              <a:rPr lang="el-GR" dirty="0"/>
              <a:t>Η συστηματική δειγματοληψία μοιάζει με την απλή τυχαία δειγματοληψία όταν δεν υπάρχει συγκεκριμένη σειρά στο δειγματοληπτικό πλαίσιο</a:t>
            </a:r>
          </a:p>
          <a:p>
            <a:pPr>
              <a:lnSpc>
                <a:spcPct val="150000"/>
              </a:lnSpc>
            </a:pPr>
            <a:r>
              <a:rPr lang="el-GR" dirty="0"/>
              <a:t>Μια παραλλαγή στη μέθοδο αυτή αποτελεί η επιλογή ψηφοφόρων την ημέρα των εκλογών όπου άτομα διαφορετικής ηλικίας επιλέγουν να ψηφίσουν διαφορετικές ώρες</a:t>
            </a:r>
          </a:p>
        </p:txBody>
      </p:sp>
    </p:spTree>
    <p:extLst>
      <p:ext uri="{BB962C8B-B14F-4D97-AF65-F5344CB8AC3E}">
        <p14:creationId xmlns:p14="http://schemas.microsoft.com/office/powerpoint/2010/main" val="2415710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6CA159-A106-7C07-8DF5-465FDAE56760}"/>
              </a:ext>
            </a:extLst>
          </p:cNvPr>
          <p:cNvSpPr>
            <a:spLocks noGrp="1"/>
          </p:cNvSpPr>
          <p:nvPr>
            <p:ph type="title"/>
          </p:nvPr>
        </p:nvSpPr>
        <p:spPr/>
        <p:txBody>
          <a:bodyPr/>
          <a:lstStyle/>
          <a:p>
            <a:pPr algn="ctr"/>
            <a:r>
              <a:rPr lang="el-GR"/>
              <a:t>ΣΤΡΩΜΑΤΟΠΟΙΗΜΕΝΗ ΔΕΙΓΜΑΤΟΛΗΨΙΑ</a:t>
            </a:r>
            <a:endParaRPr lang="el-GR" dirty="0"/>
          </a:p>
        </p:txBody>
      </p:sp>
      <p:graphicFrame>
        <p:nvGraphicFramePr>
          <p:cNvPr id="5" name="Θέση περιεχομένου 2">
            <a:extLst>
              <a:ext uri="{FF2B5EF4-FFF2-40B4-BE49-F238E27FC236}">
                <a16:creationId xmlns:a16="http://schemas.microsoft.com/office/drawing/2014/main" id="{8292A5B6-7705-7559-34E2-90B1EB6E0A1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86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A29D68-DD8E-CB26-1930-7B9E17E3558D}"/>
              </a:ext>
            </a:extLst>
          </p:cNvPr>
          <p:cNvSpPr>
            <a:spLocks noGrp="1"/>
          </p:cNvSpPr>
          <p:nvPr>
            <p:ph type="title"/>
          </p:nvPr>
        </p:nvSpPr>
        <p:spPr/>
        <p:txBody>
          <a:bodyPr>
            <a:normAutofit/>
          </a:bodyPr>
          <a:lstStyle/>
          <a:p>
            <a:pPr algn="ctr"/>
            <a:r>
              <a:rPr lang="el-GR" sz="4000" dirty="0"/>
              <a:t>ΣΤΡΩΜΑΤΟΠΟΙΗΜΕΝΗ ΔΕΙΓΜΑΤΟΛΗΨΙΑ</a:t>
            </a:r>
          </a:p>
        </p:txBody>
      </p:sp>
      <p:sp>
        <p:nvSpPr>
          <p:cNvPr id="3" name="Θέση περιεχομένου 2">
            <a:extLst>
              <a:ext uri="{FF2B5EF4-FFF2-40B4-BE49-F238E27FC236}">
                <a16:creationId xmlns:a16="http://schemas.microsoft.com/office/drawing/2014/main" id="{E3097020-8507-2800-A767-9E936D2C42F4}"/>
              </a:ext>
            </a:extLst>
          </p:cNvPr>
          <p:cNvSpPr>
            <a:spLocks noGrp="1"/>
          </p:cNvSpPr>
          <p:nvPr>
            <p:ph idx="1"/>
          </p:nvPr>
        </p:nvSpPr>
        <p:spPr>
          <a:xfrm>
            <a:off x="838200" y="1825625"/>
            <a:ext cx="10515600" cy="3574714"/>
          </a:xfrm>
        </p:spPr>
        <p:txBody>
          <a:bodyPr/>
          <a:lstStyle/>
          <a:p>
            <a:pPr marL="0" indent="0" algn="ctr">
              <a:lnSpc>
                <a:spcPct val="200000"/>
              </a:lnSpc>
              <a:buNone/>
            </a:pPr>
            <a:r>
              <a:rPr lang="el-GR" dirty="0"/>
              <a:t>Ο πληθυσμός χωρίζεται σε στρώματα και στη συνέχεια επιλέγονται επιμέρους δείγματα με απλή τυχαία δειγματοληψία από κάθε στρώμα. Τα στρώματα αποτελούνται από το όσο δυνατόν περισσότερο ομοιογενείς ομάδες</a:t>
            </a:r>
          </a:p>
          <a:p>
            <a:endParaRPr lang="el-GR" dirty="0"/>
          </a:p>
        </p:txBody>
      </p:sp>
    </p:spTree>
    <p:extLst>
      <p:ext uri="{BB962C8B-B14F-4D97-AF65-F5344CB8AC3E}">
        <p14:creationId xmlns:p14="http://schemas.microsoft.com/office/powerpoint/2010/main" val="4090936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C040D1-9AFC-D1BA-CDE0-FEF9A2FABBFB}"/>
              </a:ext>
            </a:extLst>
          </p:cNvPr>
          <p:cNvSpPr>
            <a:spLocks noGrp="1"/>
          </p:cNvSpPr>
          <p:nvPr>
            <p:ph type="title"/>
          </p:nvPr>
        </p:nvSpPr>
        <p:spPr>
          <a:xfrm>
            <a:off x="838200" y="193639"/>
            <a:ext cx="10515600" cy="1161825"/>
          </a:xfrm>
        </p:spPr>
        <p:txBody>
          <a:bodyPr>
            <a:normAutofit fontScale="90000"/>
          </a:bodyPr>
          <a:lstStyle/>
          <a:p>
            <a:pPr algn="ctr"/>
            <a:br>
              <a:rPr lang="el-GR" dirty="0"/>
            </a:br>
            <a:r>
              <a:rPr lang="el-GR" dirty="0"/>
              <a:t>ΑΝΑΛΟΓΙΚΗ ΣΤΡΩΜΑΤΟΠΟΙΗΜΕΝΗ ΔΕΙΓΜΑΤΟΛΗΨΙΑ</a:t>
            </a:r>
            <a:br>
              <a:rPr lang="en-US" dirty="0"/>
            </a:br>
            <a:endParaRPr lang="el-GR" dirty="0"/>
          </a:p>
        </p:txBody>
      </p:sp>
      <p:sp>
        <p:nvSpPr>
          <p:cNvPr id="3" name="Θέση περιεχομένου 2">
            <a:extLst>
              <a:ext uri="{FF2B5EF4-FFF2-40B4-BE49-F238E27FC236}">
                <a16:creationId xmlns:a16="http://schemas.microsoft.com/office/drawing/2014/main" id="{2B032C5D-42C9-6BF8-D745-51238695E9ED}"/>
              </a:ext>
            </a:extLst>
          </p:cNvPr>
          <p:cNvSpPr>
            <a:spLocks noGrp="1"/>
          </p:cNvSpPr>
          <p:nvPr>
            <p:ph idx="1"/>
          </p:nvPr>
        </p:nvSpPr>
        <p:spPr>
          <a:xfrm>
            <a:off x="838200" y="1631987"/>
            <a:ext cx="10515600" cy="5032374"/>
          </a:xfrm>
        </p:spPr>
        <p:txBody>
          <a:bodyPr>
            <a:normAutofit lnSpcReduction="10000"/>
          </a:bodyPr>
          <a:lstStyle/>
          <a:p>
            <a:pPr marL="0" indent="0" algn="just">
              <a:lnSpc>
                <a:spcPct val="150000"/>
              </a:lnSpc>
              <a:buNone/>
            </a:pPr>
            <a:r>
              <a:rPr lang="el-GR" dirty="0"/>
              <a:t>Με την αναλογική </a:t>
            </a:r>
            <a:r>
              <a:rPr lang="el-GR" dirty="0" err="1"/>
              <a:t>στρωματοποιημένη</a:t>
            </a:r>
            <a:r>
              <a:rPr lang="el-GR" dirty="0"/>
              <a:t> δειγματοληψία σε κάθε στρώμα επιλέγεται ένα δείγμα, έτσι ώστε η αναλογία του μεγέθους του δείγματος στο στρώμα προς το μέγεθος του συνολικού δείγματος να είναι ίση με την αναλογία του μεγέθους του πληθυσμού του στρώματος προς το μέγεθος του συνολικού πληθυσμού. </a:t>
            </a:r>
          </a:p>
          <a:p>
            <a:pPr marL="0" indent="0" algn="just">
              <a:lnSpc>
                <a:spcPct val="150000"/>
              </a:lnSpc>
              <a:buNone/>
            </a:pPr>
            <a:r>
              <a:rPr lang="el-GR" dirty="0"/>
              <a:t>Το συνολικό δείγμα είναι μία αναλογική μικρογραφία του πληθυσμού</a:t>
            </a:r>
          </a:p>
        </p:txBody>
      </p:sp>
    </p:spTree>
    <p:extLst>
      <p:ext uri="{BB962C8B-B14F-4D97-AF65-F5344CB8AC3E}">
        <p14:creationId xmlns:p14="http://schemas.microsoft.com/office/powerpoint/2010/main" val="134566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C09FEF-FD44-51D1-D908-648286B14B75}"/>
              </a:ext>
            </a:extLst>
          </p:cNvPr>
          <p:cNvSpPr>
            <a:spLocks noGrp="1"/>
          </p:cNvSpPr>
          <p:nvPr>
            <p:ph type="title"/>
          </p:nvPr>
        </p:nvSpPr>
        <p:spPr/>
        <p:txBody>
          <a:bodyPr>
            <a:normAutofit fontScale="90000"/>
          </a:bodyPr>
          <a:lstStyle/>
          <a:p>
            <a:pPr algn="ctr"/>
            <a:br>
              <a:rPr lang="el-GR" dirty="0"/>
            </a:br>
            <a:r>
              <a:rPr lang="el-GR" dirty="0"/>
              <a:t>ΜΗ ΑΝΑΛΟΓΙΚΗ ΣΤΡΩΜΑΤΟΠΟΙΗΜΕΝΗ ΔΕΙΓΜΑΤΟΛΗΨΙΑ</a:t>
            </a:r>
            <a:br>
              <a:rPr lang="en-US" dirty="0"/>
            </a:br>
            <a:endParaRPr lang="el-GR" dirty="0"/>
          </a:p>
        </p:txBody>
      </p:sp>
      <p:sp>
        <p:nvSpPr>
          <p:cNvPr id="3" name="Θέση περιεχομένου 2">
            <a:extLst>
              <a:ext uri="{FF2B5EF4-FFF2-40B4-BE49-F238E27FC236}">
                <a16:creationId xmlns:a16="http://schemas.microsoft.com/office/drawing/2014/main" id="{83647C7A-FE1F-D103-1D34-8EFD8EA90814}"/>
              </a:ext>
            </a:extLst>
          </p:cNvPr>
          <p:cNvSpPr>
            <a:spLocks noGrp="1"/>
          </p:cNvSpPr>
          <p:nvPr>
            <p:ph idx="1"/>
          </p:nvPr>
        </p:nvSpPr>
        <p:spPr>
          <a:xfrm>
            <a:off x="838200" y="1825624"/>
            <a:ext cx="10515600" cy="4338507"/>
          </a:xfrm>
        </p:spPr>
        <p:txBody>
          <a:bodyPr>
            <a:normAutofit fontScale="92500" lnSpcReduction="10000"/>
          </a:bodyPr>
          <a:lstStyle/>
          <a:p>
            <a:pPr>
              <a:lnSpc>
                <a:spcPct val="150000"/>
              </a:lnSpc>
            </a:pPr>
            <a:r>
              <a:rPr lang="el-GR" dirty="0"/>
              <a:t>Με τη μη αναλογική </a:t>
            </a:r>
            <a:r>
              <a:rPr lang="el-GR" dirty="0" err="1"/>
              <a:t>στρωματοποιημένη</a:t>
            </a:r>
            <a:r>
              <a:rPr lang="el-GR" dirty="0"/>
              <a:t> δειγματοληψία επιλέγουμε το μέγεθος του δείγματος σε κάθε στρώμα και συχνά διατηρούμε το ίδιο μέγεθος σε κάθε στρώμα</a:t>
            </a:r>
          </a:p>
          <a:p>
            <a:pPr>
              <a:lnSpc>
                <a:spcPct val="150000"/>
              </a:lnSpc>
            </a:pPr>
            <a:r>
              <a:rPr lang="el-GR" dirty="0"/>
              <a:t>Με αυτή τη μέθοδο δεν ενδιαφέρει η συνολική ακρίβεια στο δείγμα ή δεν έχουμε επαρκή ακρίβεια στους </a:t>
            </a:r>
            <a:r>
              <a:rPr lang="el-GR" dirty="0" err="1"/>
              <a:t>υποπληθυσμούς</a:t>
            </a:r>
            <a:r>
              <a:rPr lang="el-GR" dirty="0"/>
              <a:t> των στρωμάτων</a:t>
            </a:r>
          </a:p>
          <a:p>
            <a:pPr>
              <a:lnSpc>
                <a:spcPct val="150000"/>
              </a:lnSpc>
            </a:pPr>
            <a:r>
              <a:rPr lang="el-GR" dirty="0"/>
              <a:t>Το θετικό είναι ότι μπορούμε να καθορίσουμε το μέγεθος του δείγματος σε κάθε στρώμα</a:t>
            </a:r>
          </a:p>
        </p:txBody>
      </p:sp>
    </p:spTree>
    <p:extLst>
      <p:ext uri="{BB962C8B-B14F-4D97-AF65-F5344CB8AC3E}">
        <p14:creationId xmlns:p14="http://schemas.microsoft.com/office/powerpoint/2010/main" val="395111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4AE9DE0-AFBF-D01E-C986-DE7D21E2FC23}"/>
              </a:ext>
            </a:extLst>
          </p:cNvPr>
          <p:cNvSpPr>
            <a:spLocks noGrp="1"/>
          </p:cNvSpPr>
          <p:nvPr>
            <p:ph type="ctrTitle"/>
          </p:nvPr>
        </p:nvSpPr>
        <p:spPr>
          <a:xfrm>
            <a:off x="1524003" y="1999615"/>
            <a:ext cx="9144000" cy="2764028"/>
          </a:xfrm>
        </p:spPr>
        <p:txBody>
          <a:bodyPr anchor="ctr">
            <a:normAutofit/>
          </a:bodyPr>
          <a:lstStyle/>
          <a:p>
            <a:r>
              <a:rPr lang="el-GR" sz="6100"/>
              <a:t>ΜΙΚΡΗ ΕΠΑΝΑΛΗΨΗ ΠΡΟΗΓΟΥΜΕΝΟΥ ΜΑΘΗΜΑΤΟΣ</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16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F9A09E-089C-5016-E184-5145389E8A58}"/>
              </a:ext>
            </a:extLst>
          </p:cNvPr>
          <p:cNvSpPr>
            <a:spLocks noGrp="1"/>
          </p:cNvSpPr>
          <p:nvPr>
            <p:ph type="title"/>
          </p:nvPr>
        </p:nvSpPr>
        <p:spPr/>
        <p:txBody>
          <a:bodyPr/>
          <a:lstStyle/>
          <a:p>
            <a:pPr algn="ctr"/>
            <a:r>
              <a:rPr lang="el-GR" dirty="0"/>
              <a:t>ΔΕΙΓΜΑΤΟΛΗΨΙΑ ΧΩΡΙΣ ΠΙΘΑΝΟΤΗΤΑ</a:t>
            </a:r>
          </a:p>
        </p:txBody>
      </p:sp>
      <p:graphicFrame>
        <p:nvGraphicFramePr>
          <p:cNvPr id="7" name="Θέση περιεχομένου 2">
            <a:extLst>
              <a:ext uri="{FF2B5EF4-FFF2-40B4-BE49-F238E27FC236}">
                <a16:creationId xmlns:a16="http://schemas.microsoft.com/office/drawing/2014/main" id="{8839077F-CCD4-D1E9-49B8-6E1E72F0426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94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D36A30FE-8AD9-779D-B588-C857E36E1EF6}"/>
              </a:ext>
            </a:extLst>
          </p:cNvPr>
          <p:cNvSpPr>
            <a:spLocks noGrp="1"/>
          </p:cNvSpPr>
          <p:nvPr>
            <p:ph type="title"/>
          </p:nvPr>
        </p:nvSpPr>
        <p:spPr>
          <a:xfrm>
            <a:off x="1383564" y="348865"/>
            <a:ext cx="9718111" cy="1576446"/>
          </a:xfrm>
        </p:spPr>
        <p:txBody>
          <a:bodyPr anchor="ctr">
            <a:normAutofit/>
          </a:bodyPr>
          <a:lstStyle/>
          <a:p>
            <a:r>
              <a:rPr lang="el-GR" sz="4000">
                <a:solidFill>
                  <a:srgbClr val="FFFFFF"/>
                </a:solidFill>
              </a:rPr>
              <a:t>ΔΕΙΓΜΑΤΟΛΗΨΙΑ ΕΥΚΟΛΙΑΣ</a:t>
            </a:r>
          </a:p>
        </p:txBody>
      </p:sp>
      <p:graphicFrame>
        <p:nvGraphicFramePr>
          <p:cNvPr id="5" name="Θέση περιεχομένου 2">
            <a:extLst>
              <a:ext uri="{FF2B5EF4-FFF2-40B4-BE49-F238E27FC236}">
                <a16:creationId xmlns:a16="http://schemas.microsoft.com/office/drawing/2014/main" id="{1AB6ED65-E685-F985-4363-6C9E124923D6}"/>
              </a:ext>
            </a:extLst>
          </p:cNvPr>
          <p:cNvGraphicFramePr>
            <a:graphicFrameLocks noGrp="1"/>
          </p:cNvGraphicFramePr>
          <p:nvPr>
            <p:ph idx="1"/>
            <p:extLst>
              <p:ext uri="{D42A27DB-BD31-4B8C-83A1-F6EECF244321}">
                <p14:modId xmlns:p14="http://schemas.microsoft.com/office/powerpoint/2010/main" val="366789811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8606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F867FBCE-F8BA-B5B9-BD6E-5873578D2EC6}"/>
              </a:ext>
            </a:extLst>
          </p:cNvPr>
          <p:cNvSpPr>
            <a:spLocks noGrp="1"/>
          </p:cNvSpPr>
          <p:nvPr>
            <p:ph type="title"/>
          </p:nvPr>
        </p:nvSpPr>
        <p:spPr>
          <a:xfrm>
            <a:off x="1383564" y="348865"/>
            <a:ext cx="9718111" cy="1576446"/>
          </a:xfrm>
        </p:spPr>
        <p:txBody>
          <a:bodyPr anchor="ctr">
            <a:normAutofit/>
          </a:bodyPr>
          <a:lstStyle/>
          <a:p>
            <a:r>
              <a:rPr lang="el-GR" sz="4000">
                <a:solidFill>
                  <a:srgbClr val="FFFFFF"/>
                </a:solidFill>
              </a:rPr>
              <a:t>ΔΕΙΓΜΑΤΟΛΗΨΙΑ ΧΙΟΝΟΜΠΑΛΑΣ ή ΧΙΟΝΟΣΤΙΒΑΔΑΣ</a:t>
            </a:r>
          </a:p>
        </p:txBody>
      </p:sp>
      <p:graphicFrame>
        <p:nvGraphicFramePr>
          <p:cNvPr id="5" name="Θέση περιεχομένου 2">
            <a:extLst>
              <a:ext uri="{FF2B5EF4-FFF2-40B4-BE49-F238E27FC236}">
                <a16:creationId xmlns:a16="http://schemas.microsoft.com/office/drawing/2014/main" id="{FF0024EA-6155-0D89-FD75-93BE422D5BA1}"/>
              </a:ext>
            </a:extLst>
          </p:cNvPr>
          <p:cNvGraphicFramePr>
            <a:graphicFrameLocks noGrp="1"/>
          </p:cNvGraphicFramePr>
          <p:nvPr>
            <p:ph idx="1"/>
            <p:extLst>
              <p:ext uri="{D42A27DB-BD31-4B8C-83A1-F6EECF244321}">
                <p14:modId xmlns:p14="http://schemas.microsoft.com/office/powerpoint/2010/main" val="1302449728"/>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4758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AE8682B-FB40-5B70-78A7-9555B681B65A}"/>
              </a:ext>
            </a:extLst>
          </p:cNvPr>
          <p:cNvSpPr>
            <a:spLocks noGrp="1"/>
          </p:cNvSpPr>
          <p:nvPr>
            <p:ph idx="1"/>
          </p:nvPr>
        </p:nvSpPr>
        <p:spPr>
          <a:xfrm>
            <a:off x="838200" y="1825625"/>
            <a:ext cx="10515600" cy="1745914"/>
          </a:xfrm>
        </p:spPr>
        <p:txBody>
          <a:bodyPr>
            <a:normAutofit/>
          </a:bodyPr>
          <a:lstStyle/>
          <a:p>
            <a:pPr marL="0" indent="0" algn="ctr">
              <a:buNone/>
            </a:pPr>
            <a:r>
              <a:rPr lang="el-GR" sz="4400" dirty="0"/>
              <a:t>ΑΞΙΟΠΙΣΤΙΑ και  ΕΓΚΥΡΟΤΗΤΑ</a:t>
            </a:r>
          </a:p>
        </p:txBody>
      </p:sp>
    </p:spTree>
    <p:extLst>
      <p:ext uri="{BB962C8B-B14F-4D97-AF65-F5344CB8AC3E}">
        <p14:creationId xmlns:p14="http://schemas.microsoft.com/office/powerpoint/2010/main" val="2848335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9A2064-860D-91D4-62B1-B70A556BC609}"/>
              </a:ext>
            </a:extLst>
          </p:cNvPr>
          <p:cNvSpPr>
            <a:spLocks noGrp="1"/>
          </p:cNvSpPr>
          <p:nvPr>
            <p:ph type="title"/>
          </p:nvPr>
        </p:nvSpPr>
        <p:spPr/>
        <p:txBody>
          <a:bodyPr/>
          <a:lstStyle/>
          <a:p>
            <a:pPr algn="ctr"/>
            <a:r>
              <a:rPr lang="el-GR" dirty="0"/>
              <a:t>ΑΞΙΟΠΙΣΤΙΑ</a:t>
            </a:r>
          </a:p>
        </p:txBody>
      </p:sp>
      <p:sp>
        <p:nvSpPr>
          <p:cNvPr id="3" name="Θέση περιεχομένου 2">
            <a:extLst>
              <a:ext uri="{FF2B5EF4-FFF2-40B4-BE49-F238E27FC236}">
                <a16:creationId xmlns:a16="http://schemas.microsoft.com/office/drawing/2014/main" id="{9B2769B1-D8ED-947E-F326-833B309A0781}"/>
              </a:ext>
            </a:extLst>
          </p:cNvPr>
          <p:cNvSpPr>
            <a:spLocks noGrp="1"/>
          </p:cNvSpPr>
          <p:nvPr>
            <p:ph idx="1"/>
          </p:nvPr>
        </p:nvSpPr>
        <p:spPr/>
        <p:txBody>
          <a:bodyPr/>
          <a:lstStyle/>
          <a:p>
            <a:pPr marL="0" indent="0">
              <a:lnSpc>
                <a:spcPct val="150000"/>
              </a:lnSpc>
              <a:buNone/>
            </a:pPr>
            <a:r>
              <a:rPr lang="el-GR" dirty="0"/>
              <a:t>Αξιοπιστία ενός ερωτηματολογίου ή μίας κλίμακας ορίζεται ως ο βαθμός εσωτερικής συνέπειας ή συνάφειας του εργαλείου μέτρησης </a:t>
            </a:r>
          </a:p>
          <a:p>
            <a:pPr marL="0" indent="0">
              <a:lnSpc>
                <a:spcPct val="150000"/>
              </a:lnSpc>
              <a:buNone/>
            </a:pPr>
            <a:r>
              <a:rPr lang="el-GR" dirty="0"/>
              <a:t>Συνήθως μιλάμε για συνέπεια του ερωτηματολογίου όταν ελέγχεται σε δύο διαφορετικές χρονικές περιόδους ή για τη συνέπεια ανάμεσα σε δύο τμήματα του ερωτηματολογίου</a:t>
            </a:r>
          </a:p>
        </p:txBody>
      </p:sp>
    </p:spTree>
    <p:extLst>
      <p:ext uri="{BB962C8B-B14F-4D97-AF65-F5344CB8AC3E}">
        <p14:creationId xmlns:p14="http://schemas.microsoft.com/office/powerpoint/2010/main" val="2089093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8B61A8-7E36-12C3-E9D7-B6E792E55B8A}"/>
              </a:ext>
            </a:extLst>
          </p:cNvPr>
          <p:cNvSpPr>
            <a:spLocks noGrp="1"/>
          </p:cNvSpPr>
          <p:nvPr>
            <p:ph type="title"/>
          </p:nvPr>
        </p:nvSpPr>
        <p:spPr/>
        <p:txBody>
          <a:bodyPr/>
          <a:lstStyle/>
          <a:p>
            <a:pPr algn="ctr"/>
            <a:r>
              <a:rPr lang="el-GR" dirty="0"/>
              <a:t>ΑΞΙΟΠΙΣΤΙΑ</a:t>
            </a:r>
          </a:p>
        </p:txBody>
      </p:sp>
      <p:sp>
        <p:nvSpPr>
          <p:cNvPr id="3" name="Θέση περιεχομένου 2">
            <a:extLst>
              <a:ext uri="{FF2B5EF4-FFF2-40B4-BE49-F238E27FC236}">
                <a16:creationId xmlns:a16="http://schemas.microsoft.com/office/drawing/2014/main" id="{831F1461-E0D1-231B-E4D9-4A24CF761E27}"/>
              </a:ext>
            </a:extLst>
          </p:cNvPr>
          <p:cNvSpPr>
            <a:spLocks noGrp="1"/>
          </p:cNvSpPr>
          <p:nvPr>
            <p:ph idx="1"/>
          </p:nvPr>
        </p:nvSpPr>
        <p:spPr/>
        <p:txBody>
          <a:bodyPr/>
          <a:lstStyle/>
          <a:p>
            <a:pPr marL="0" indent="0">
              <a:lnSpc>
                <a:spcPct val="150000"/>
              </a:lnSpc>
              <a:buNone/>
            </a:pPr>
            <a:r>
              <a:rPr lang="el-GR" dirty="0"/>
              <a:t>Η αξιοπιστία εκφράζει το βαθμό που ένα ερωτηματολόγιο μπορεί να παράγει αποτελέσματα απαλλαγμένα από σφάλματα μέτρησης</a:t>
            </a:r>
          </a:p>
          <a:p>
            <a:pPr marL="0" indent="0">
              <a:lnSpc>
                <a:spcPct val="150000"/>
              </a:lnSpc>
              <a:buNone/>
            </a:pPr>
            <a:r>
              <a:rPr lang="el-GR" dirty="0"/>
              <a:t>Τα σφάλματα δηλαδή που δημιουργούνται στις απαντήσεις ερωτώμενων από την επίδραση του χρόνου ή από την κακή επιλογή και διατύπωση ερωτήσεων  </a:t>
            </a:r>
          </a:p>
        </p:txBody>
      </p:sp>
    </p:spTree>
    <p:extLst>
      <p:ext uri="{BB962C8B-B14F-4D97-AF65-F5344CB8AC3E}">
        <p14:creationId xmlns:p14="http://schemas.microsoft.com/office/powerpoint/2010/main" val="623257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4172C5-F78C-E364-30D9-E5DC4A96638C}"/>
              </a:ext>
            </a:extLst>
          </p:cNvPr>
          <p:cNvSpPr>
            <a:spLocks noGrp="1"/>
          </p:cNvSpPr>
          <p:nvPr>
            <p:ph type="title"/>
          </p:nvPr>
        </p:nvSpPr>
        <p:spPr/>
        <p:txBody>
          <a:bodyPr>
            <a:normAutofit/>
          </a:bodyPr>
          <a:lstStyle/>
          <a:p>
            <a:pPr algn="ctr"/>
            <a:r>
              <a:rPr lang="el-GR" sz="4000" dirty="0"/>
              <a:t>ΑΞΙΟΠΙΣΤΙΑ ΕΣΩΤΕΡΙΚΗΣ ΣΥΝΕΠΕΙΑΣ ΚΑΙ ΣΥΝΟΧΗΣ</a:t>
            </a:r>
          </a:p>
        </p:txBody>
      </p:sp>
      <p:sp>
        <p:nvSpPr>
          <p:cNvPr id="3" name="Θέση περιεχομένου 2">
            <a:extLst>
              <a:ext uri="{FF2B5EF4-FFF2-40B4-BE49-F238E27FC236}">
                <a16:creationId xmlns:a16="http://schemas.microsoft.com/office/drawing/2014/main" id="{9B08FCB1-E8E5-07E7-DC8A-B258EFA2B4C0}"/>
              </a:ext>
            </a:extLst>
          </p:cNvPr>
          <p:cNvSpPr>
            <a:spLocks noGrp="1"/>
          </p:cNvSpPr>
          <p:nvPr>
            <p:ph idx="1"/>
          </p:nvPr>
        </p:nvSpPr>
        <p:spPr>
          <a:xfrm>
            <a:off x="537882" y="1825625"/>
            <a:ext cx="10815918" cy="4351338"/>
          </a:xfrm>
        </p:spPr>
        <p:txBody>
          <a:bodyPr>
            <a:normAutofit fontScale="92500" lnSpcReduction="10000"/>
          </a:bodyPr>
          <a:lstStyle/>
          <a:p>
            <a:pPr>
              <a:lnSpc>
                <a:spcPct val="150000"/>
              </a:lnSpc>
            </a:pPr>
            <a:r>
              <a:rPr lang="el-GR" dirty="0"/>
              <a:t>Αξιοπιστία εσωτερικής συνέπειας είναι ο βαθμός στον οποίο όλα τα στοιχεία ή τα μέρη μιας κλίμακας μετρούν με συνέπεια το ίδιο χαρακτηριστικό ή την ίδια κατασκευή</a:t>
            </a:r>
          </a:p>
          <a:p>
            <a:pPr>
              <a:lnSpc>
                <a:spcPct val="150000"/>
              </a:lnSpc>
            </a:pPr>
            <a:endParaRPr lang="el-GR" dirty="0"/>
          </a:p>
          <a:p>
            <a:pPr>
              <a:lnSpc>
                <a:spcPct val="150000"/>
              </a:lnSpc>
            </a:pPr>
            <a:r>
              <a:rPr lang="el-GR" dirty="0"/>
              <a:t>Η υψηλή εσωτερική συνοχή υποδηλώνει ότι τα στοιχεία της κλίμακας συνδέονται στενά μεταξύ τους και μετρούν αποτελεσματικά την ίδια υποκείμενη κατασκευή, αφορά συνήθως ερωτήσεις με κλίμακα </a:t>
            </a:r>
            <a:r>
              <a:rPr lang="en-US" dirty="0"/>
              <a:t>Likert</a:t>
            </a:r>
            <a:endParaRPr lang="el-GR" dirty="0"/>
          </a:p>
        </p:txBody>
      </p:sp>
    </p:spTree>
    <p:extLst>
      <p:ext uri="{BB962C8B-B14F-4D97-AF65-F5344CB8AC3E}">
        <p14:creationId xmlns:p14="http://schemas.microsoft.com/office/powerpoint/2010/main" val="3013230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6C9A6B1-AA58-DCD4-BA75-0C66A8898F0B}"/>
              </a:ext>
            </a:extLst>
          </p:cNvPr>
          <p:cNvSpPr>
            <a:spLocks noGrp="1"/>
          </p:cNvSpPr>
          <p:nvPr>
            <p:ph idx="1"/>
          </p:nvPr>
        </p:nvSpPr>
        <p:spPr/>
        <p:txBody>
          <a:bodyPr/>
          <a:lstStyle/>
          <a:p>
            <a:pPr marL="0" indent="0">
              <a:lnSpc>
                <a:spcPct val="150000"/>
              </a:lnSpc>
              <a:buNone/>
            </a:pPr>
            <a:r>
              <a:rPr lang="el-GR" sz="2800" dirty="0"/>
              <a:t>ΤΗΝ ΑΞΙΟΠΙΣΤΙΑ ΕΣΩΤΕΡΙΚΗΣ ΣΥΝΕΠΕΙΑΣ ΚΑΙ ΣΥΝΟΧΗΣ ΤΗΝ ΜΕΤΡΑΜΕ ΜΕ ΣΤΑΤΙΣΤΙΚΗ ΑΝΑΛΥΣΗ ΜΕ ΤΟΝ ΣΥΝΤΕΛΕΣΤΗ ΣΥΣΧΕΤΙΣΗΣ ΠΟΥ ΟΦΕΙΛΕΙ ΝΑ ΕΊΝΑΙ ΠΑΝΩ ΑΠΌ</a:t>
            </a:r>
            <a:r>
              <a:rPr lang="el-GR" sz="2800" b="1" dirty="0"/>
              <a:t> 0,70 (ΥΨΗΛΗ ΕΣΩΤΕΡΙΚΗ ΣΥΝΟΧΗ)</a:t>
            </a:r>
            <a:endParaRPr lang="el-GR" b="1" dirty="0"/>
          </a:p>
        </p:txBody>
      </p:sp>
    </p:spTree>
    <p:extLst>
      <p:ext uri="{BB962C8B-B14F-4D97-AF65-F5344CB8AC3E}">
        <p14:creationId xmlns:p14="http://schemas.microsoft.com/office/powerpoint/2010/main" val="2314746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275C15-9C1B-1175-952A-665E3E825867}"/>
              </a:ext>
            </a:extLst>
          </p:cNvPr>
          <p:cNvSpPr>
            <a:spLocks noGrp="1"/>
          </p:cNvSpPr>
          <p:nvPr>
            <p:ph type="title"/>
          </p:nvPr>
        </p:nvSpPr>
        <p:spPr/>
        <p:txBody>
          <a:bodyPr>
            <a:normAutofit/>
          </a:bodyPr>
          <a:lstStyle/>
          <a:p>
            <a:pPr algn="ctr"/>
            <a:r>
              <a:rPr lang="el-GR" sz="4000" dirty="0"/>
              <a:t>Η ΣΥΣΧΕΤΙΣΗ ΚΑΘΕ ΣΤΟΙΧΕΙΟΥ ΜΕ ΤΟ ΣΥΝΟΛΙΚΟ ΣΚΟΡ ΤΗΣ ΚΛΙΜΑΚΑΣ</a:t>
            </a:r>
          </a:p>
        </p:txBody>
      </p:sp>
      <p:sp>
        <p:nvSpPr>
          <p:cNvPr id="3" name="Θέση περιεχομένου 2">
            <a:extLst>
              <a:ext uri="{FF2B5EF4-FFF2-40B4-BE49-F238E27FC236}">
                <a16:creationId xmlns:a16="http://schemas.microsoft.com/office/drawing/2014/main" id="{F30BF9A1-46EF-AA99-BDF0-7C716AEC15CE}"/>
              </a:ext>
            </a:extLst>
          </p:cNvPr>
          <p:cNvSpPr>
            <a:spLocks noGrp="1"/>
          </p:cNvSpPr>
          <p:nvPr>
            <p:ph idx="1"/>
          </p:nvPr>
        </p:nvSpPr>
        <p:spPr>
          <a:xfrm>
            <a:off x="838200" y="1690688"/>
            <a:ext cx="10515600" cy="4182987"/>
          </a:xfrm>
        </p:spPr>
        <p:txBody>
          <a:bodyPr>
            <a:normAutofit fontScale="92500" lnSpcReduction="10000"/>
          </a:bodyPr>
          <a:lstStyle/>
          <a:p>
            <a:pPr marL="0" indent="0">
              <a:buNone/>
            </a:pPr>
            <a:endParaRPr lang="el-GR" dirty="0"/>
          </a:p>
          <a:p>
            <a:pPr marL="0" indent="0">
              <a:lnSpc>
                <a:spcPct val="150000"/>
              </a:lnSpc>
              <a:buNone/>
            </a:pPr>
            <a:r>
              <a:rPr lang="el-GR" dirty="0"/>
              <a:t>Μία έρευνα για παράδειγμα που μετράει την ικανοποίηση για τη ζωή, μπορεί να περιέχει πολλά στοιχεία, τα οποία αξιολογούν διαφορετικές πτυχές της ζωής</a:t>
            </a:r>
          </a:p>
          <a:p>
            <a:pPr marL="0" indent="0">
              <a:lnSpc>
                <a:spcPct val="150000"/>
              </a:lnSpc>
              <a:buNone/>
            </a:pPr>
            <a:endParaRPr lang="el-GR" dirty="0"/>
          </a:p>
          <a:p>
            <a:pPr marL="0" indent="0">
              <a:lnSpc>
                <a:spcPct val="150000"/>
              </a:lnSpc>
              <a:buNone/>
            </a:pPr>
            <a:r>
              <a:rPr lang="el-GR" dirty="0"/>
              <a:t>Μια υψηλή συσχέτιση αντανακλά ότι πράγματι όλα τα στοιχεία αντανακλούν αποτελεσματικά τη μέτρηση για ικανοποίηση της ζωής </a:t>
            </a:r>
          </a:p>
        </p:txBody>
      </p:sp>
    </p:spTree>
    <p:extLst>
      <p:ext uri="{BB962C8B-B14F-4D97-AF65-F5344CB8AC3E}">
        <p14:creationId xmlns:p14="http://schemas.microsoft.com/office/powerpoint/2010/main" val="3293128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840071-D4ED-B6CD-94B7-B48BD8BDB7CB}"/>
              </a:ext>
            </a:extLst>
          </p:cNvPr>
          <p:cNvSpPr>
            <a:spLocks noGrp="1"/>
          </p:cNvSpPr>
          <p:nvPr>
            <p:ph type="title"/>
          </p:nvPr>
        </p:nvSpPr>
        <p:spPr>
          <a:xfrm>
            <a:off x="838200" y="365125"/>
            <a:ext cx="10515600" cy="1173219"/>
          </a:xfrm>
        </p:spPr>
        <p:txBody>
          <a:bodyPr/>
          <a:lstStyle/>
          <a:p>
            <a:pPr algn="ctr"/>
            <a:r>
              <a:rPr lang="el-GR" dirty="0"/>
              <a:t>ΦΑΙΝΟΜΕΝΙΚΗ ΕΓΚΥΡΟΤΗΤΑ </a:t>
            </a:r>
          </a:p>
        </p:txBody>
      </p:sp>
      <p:sp>
        <p:nvSpPr>
          <p:cNvPr id="3" name="Θέση περιεχομένου 2">
            <a:extLst>
              <a:ext uri="{FF2B5EF4-FFF2-40B4-BE49-F238E27FC236}">
                <a16:creationId xmlns:a16="http://schemas.microsoft.com/office/drawing/2014/main" id="{E635D5BD-49B0-59FC-7CF8-F121CC116C8A}"/>
              </a:ext>
            </a:extLst>
          </p:cNvPr>
          <p:cNvSpPr>
            <a:spLocks noGrp="1"/>
          </p:cNvSpPr>
          <p:nvPr>
            <p:ph idx="1"/>
          </p:nvPr>
        </p:nvSpPr>
        <p:spPr>
          <a:xfrm>
            <a:off x="753035" y="1645920"/>
            <a:ext cx="10600765" cy="4531043"/>
          </a:xfrm>
        </p:spPr>
        <p:txBody>
          <a:bodyPr>
            <a:normAutofit fontScale="92500" lnSpcReduction="20000"/>
          </a:bodyPr>
          <a:lstStyle/>
          <a:p>
            <a:pPr marL="0" indent="0">
              <a:lnSpc>
                <a:spcPct val="150000"/>
              </a:lnSpc>
              <a:buNone/>
            </a:pPr>
            <a:r>
              <a:rPr lang="el-GR" dirty="0"/>
              <a:t>Η φαινομενική εγκυρότητα χαρακτηρίζεται από τον μεγαλύτερο βαθμό υποκειμενικότητας και εκφράζει τον βαθμό στον οποίο ένα ερωτηματολόγιο φαίνεται να μετρά αυτό που ισχυρίζεται ότι μετρά</a:t>
            </a:r>
          </a:p>
          <a:p>
            <a:pPr marL="0" indent="0">
              <a:lnSpc>
                <a:spcPct val="150000"/>
              </a:lnSpc>
              <a:buNone/>
            </a:pPr>
            <a:endParaRPr lang="el-GR" dirty="0"/>
          </a:p>
          <a:p>
            <a:pPr marL="0" indent="0">
              <a:lnSpc>
                <a:spcPct val="150000"/>
              </a:lnSpc>
              <a:buNone/>
            </a:pPr>
            <a:r>
              <a:rPr lang="el-GR" dirty="0"/>
              <a:t>Έχει αποδειχθεί ότι ένα ερωτηματολόγιο που εμφανίζει φαινομενική εγκυρότητα πείθει τους ερωτώμενους για την αξία του, τη συνέπεια και τον σκοπό του και συμπληρώνεται με λιγότερα προβλήματα σχετικά με αρνήσεις και δυσαρέσκεια  </a:t>
            </a:r>
          </a:p>
        </p:txBody>
      </p:sp>
    </p:spTree>
    <p:extLst>
      <p:ext uri="{BB962C8B-B14F-4D97-AF65-F5344CB8AC3E}">
        <p14:creationId xmlns:p14="http://schemas.microsoft.com/office/powerpoint/2010/main" val="120393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052EF6-13F4-4AC5-B6FF-51F55C166762}"/>
              </a:ext>
            </a:extLst>
          </p:cNvPr>
          <p:cNvSpPr>
            <a:spLocks noGrp="1"/>
          </p:cNvSpPr>
          <p:nvPr>
            <p:ph type="title"/>
          </p:nvPr>
        </p:nvSpPr>
        <p:spPr/>
        <p:txBody>
          <a:bodyPr/>
          <a:lstStyle/>
          <a:p>
            <a:pPr algn="ctr"/>
            <a:r>
              <a:rPr lang="el-GR" dirty="0"/>
              <a:t>ΠΟΣΟΤΙΚΗ ΕΡΕΥΝΑ</a:t>
            </a:r>
          </a:p>
        </p:txBody>
      </p:sp>
      <p:sp>
        <p:nvSpPr>
          <p:cNvPr id="3" name="Θέση περιεχομένου 2">
            <a:extLst>
              <a:ext uri="{FF2B5EF4-FFF2-40B4-BE49-F238E27FC236}">
                <a16:creationId xmlns:a16="http://schemas.microsoft.com/office/drawing/2014/main" id="{1A486DA6-605D-4864-B291-23DF26BB322D}"/>
              </a:ext>
            </a:extLst>
          </p:cNvPr>
          <p:cNvSpPr>
            <a:spLocks noGrp="1"/>
          </p:cNvSpPr>
          <p:nvPr>
            <p:ph idx="1"/>
          </p:nvPr>
        </p:nvSpPr>
        <p:spPr/>
        <p:txBody>
          <a:bodyPr>
            <a:normAutofit/>
          </a:bodyPr>
          <a:lstStyle/>
          <a:p>
            <a:r>
              <a:rPr lang="el-GR" sz="2667" dirty="0"/>
              <a:t>Στην ποσοτική έρευνα τα δεδομένα τυποποιούνται και λαμβάνουν αριθμητική μορφή ώστε να ελεγχθούν με στατιστικό τρόπο και οι συσχετίσεις τους</a:t>
            </a:r>
          </a:p>
          <a:p>
            <a:r>
              <a:rPr lang="el-GR" sz="2667" dirty="0"/>
              <a:t>Οι ποσοτικές έρευνες ακολουθούν έναν αυστηρό και προκαθορισμένο ερευνητικό σχεδιασμό, σύμφωνα με τον οποίο όλες οι σημαντικές αποφάσεις έχουν ληφθεί πριν από τη διεξαγωγή της έρευνας. Επιδιώκεται ο έλεγχος των </a:t>
            </a:r>
            <a:r>
              <a:rPr lang="el-GR" sz="2667" dirty="0" err="1"/>
              <a:t>προδιατυπωμένων</a:t>
            </a:r>
            <a:r>
              <a:rPr lang="el-GR" sz="2667" dirty="0"/>
              <a:t> ερευνητικών υποθέσεων</a:t>
            </a:r>
          </a:p>
          <a:p>
            <a:r>
              <a:rPr lang="el-GR" sz="2667" dirty="0"/>
              <a:t>Αξιοποίηση μεθόδων και εργαλείων που ελαχιστοποιούν την υποκειμενικότητα του ερευνητή</a:t>
            </a:r>
          </a:p>
          <a:p>
            <a:endParaRPr lang="el-GR" sz="2667" dirty="0"/>
          </a:p>
          <a:p>
            <a:endParaRPr lang="el-GR" sz="2667" dirty="0"/>
          </a:p>
          <a:p>
            <a:endParaRPr lang="el-GR" sz="3200" dirty="0"/>
          </a:p>
        </p:txBody>
      </p:sp>
    </p:spTree>
    <p:extLst>
      <p:ext uri="{BB962C8B-B14F-4D97-AF65-F5344CB8AC3E}">
        <p14:creationId xmlns:p14="http://schemas.microsoft.com/office/powerpoint/2010/main" val="522623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2BEDD5-C7BC-8153-FA4C-C8097A29FE51}"/>
              </a:ext>
            </a:extLst>
          </p:cNvPr>
          <p:cNvSpPr>
            <a:spLocks noGrp="1"/>
          </p:cNvSpPr>
          <p:nvPr>
            <p:ph type="title"/>
          </p:nvPr>
        </p:nvSpPr>
        <p:spPr/>
        <p:txBody>
          <a:bodyPr/>
          <a:lstStyle/>
          <a:p>
            <a:pPr algn="ctr"/>
            <a:r>
              <a:rPr lang="el-GR" dirty="0"/>
              <a:t>ΕΓΚΥΡΟΤΗΤΑ ΠΕΡΙΕΧΟΜΕΝΟΥ</a:t>
            </a:r>
          </a:p>
        </p:txBody>
      </p:sp>
      <p:sp>
        <p:nvSpPr>
          <p:cNvPr id="3" name="Θέση περιεχομένου 2">
            <a:extLst>
              <a:ext uri="{FF2B5EF4-FFF2-40B4-BE49-F238E27FC236}">
                <a16:creationId xmlns:a16="http://schemas.microsoft.com/office/drawing/2014/main" id="{CD025784-FEA4-D250-1F6D-F6A1D4FBBFA3}"/>
              </a:ext>
            </a:extLst>
          </p:cNvPr>
          <p:cNvSpPr>
            <a:spLocks noGrp="1"/>
          </p:cNvSpPr>
          <p:nvPr>
            <p:ph idx="1"/>
          </p:nvPr>
        </p:nvSpPr>
        <p:spPr>
          <a:xfrm>
            <a:off x="838200" y="1825625"/>
            <a:ext cx="10515600" cy="3424107"/>
          </a:xfrm>
        </p:spPr>
        <p:txBody>
          <a:bodyPr/>
          <a:lstStyle/>
          <a:p>
            <a:pPr marL="0" indent="0">
              <a:lnSpc>
                <a:spcPct val="150000"/>
              </a:lnSpc>
              <a:buNone/>
            </a:pPr>
            <a:r>
              <a:rPr lang="el-GR" dirty="0"/>
              <a:t>Ονομάζεται ο βαθμός στον οποίο οι ερωτήσεις στοιχεία μιας κλίμακας ή ενός ερωτηματολογίου αναπαριστούν και περιγράφουν επαρκώς το περιεχόμενο του φαινομένου που το ερωτηματολόγιο ή η κλίμακα καλείται να ερευνήσει</a:t>
            </a:r>
          </a:p>
        </p:txBody>
      </p:sp>
    </p:spTree>
    <p:extLst>
      <p:ext uri="{BB962C8B-B14F-4D97-AF65-F5344CB8AC3E}">
        <p14:creationId xmlns:p14="http://schemas.microsoft.com/office/powerpoint/2010/main" val="797730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2" name="Freeform: Shape 11">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7" name="Freeform: Shape 16">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Τίτλος 1">
            <a:extLst>
              <a:ext uri="{FF2B5EF4-FFF2-40B4-BE49-F238E27FC236}">
                <a16:creationId xmlns:a16="http://schemas.microsoft.com/office/drawing/2014/main" id="{4A1E675B-85C5-7BBC-FB57-9ABC10CD1EE8}"/>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kern="1200" dirty="0" err="1">
                <a:solidFill>
                  <a:schemeClr val="tx2"/>
                </a:solidFill>
                <a:latin typeface="+mj-lt"/>
                <a:ea typeface="+mj-ea"/>
                <a:cs typeface="+mj-cs"/>
              </a:rPr>
              <a:t>Ερωτήσεις</a:t>
            </a:r>
            <a:r>
              <a:rPr lang="en-US" sz="5200" kern="1200" dirty="0">
                <a:solidFill>
                  <a:schemeClr val="tx2"/>
                </a:solidFill>
                <a:latin typeface="+mj-lt"/>
                <a:ea typeface="+mj-ea"/>
                <a:cs typeface="+mj-cs"/>
              </a:rPr>
              <a:t> </a:t>
            </a:r>
            <a:r>
              <a:rPr lang="en-US" sz="5200" kern="1200" dirty="0" err="1">
                <a:solidFill>
                  <a:schemeClr val="tx2"/>
                </a:solidFill>
                <a:latin typeface="+mj-lt"/>
                <a:ea typeface="+mj-ea"/>
                <a:cs typeface="+mj-cs"/>
              </a:rPr>
              <a:t>ε</a:t>
            </a:r>
            <a:r>
              <a:rPr lang="en-US" sz="5200" kern="1200" dirty="0">
                <a:solidFill>
                  <a:schemeClr val="tx2"/>
                </a:solidFill>
                <a:latin typeface="+mj-lt"/>
                <a:ea typeface="+mj-ea"/>
                <a:cs typeface="+mj-cs"/>
              </a:rPr>
              <a:t>πα</a:t>
            </a:r>
            <a:r>
              <a:rPr lang="en-US" sz="5200" kern="1200" dirty="0" err="1">
                <a:solidFill>
                  <a:schemeClr val="tx2"/>
                </a:solidFill>
                <a:latin typeface="+mj-lt"/>
                <a:ea typeface="+mj-ea"/>
                <a:cs typeface="+mj-cs"/>
              </a:rPr>
              <a:t>νάληψης</a:t>
            </a:r>
            <a:endParaRPr lang="en-US" sz="5200" kern="1200" dirty="0">
              <a:solidFill>
                <a:schemeClr val="tx2"/>
              </a:solidFill>
              <a:latin typeface="+mj-lt"/>
              <a:ea typeface="+mj-ea"/>
              <a:cs typeface="+mj-cs"/>
            </a:endParaRPr>
          </a:p>
        </p:txBody>
      </p:sp>
    </p:spTree>
    <p:extLst>
      <p:ext uri="{BB962C8B-B14F-4D97-AF65-F5344CB8AC3E}">
        <p14:creationId xmlns:p14="http://schemas.microsoft.com/office/powerpoint/2010/main" val="629529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4CABE1-D4B6-97F5-C0C1-85171A2AAF32}"/>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BB40A86E-3C5C-1438-9808-3CD2F86FB023}"/>
              </a:ext>
            </a:extLst>
          </p:cNvPr>
          <p:cNvSpPr>
            <a:spLocks noGrp="1"/>
          </p:cNvSpPr>
          <p:nvPr>
            <p:ph idx="1"/>
          </p:nvPr>
        </p:nvSpPr>
        <p:spPr/>
        <p:txBody>
          <a:bodyPr/>
          <a:lstStyle/>
          <a:p>
            <a:pPr algn="l"/>
            <a:endParaRPr lang="el-GR" b="1" i="0" u="none" strike="noStrike" dirty="0">
              <a:solidFill>
                <a:srgbClr val="000000"/>
              </a:solidFill>
              <a:effectLst/>
            </a:endParaRPr>
          </a:p>
          <a:p>
            <a:pPr marL="0" indent="0" algn="l">
              <a:buNone/>
            </a:pPr>
            <a:r>
              <a:rPr lang="el-GR" b="1" i="0" u="none" strike="noStrike" dirty="0">
                <a:solidFill>
                  <a:srgbClr val="000000"/>
                </a:solidFill>
                <a:effectLst/>
              </a:rPr>
              <a:t>Τι χαρακτηρίζει την απλή τυχαία δειγματοληψία;</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Επιλέγουμε δείγμα με γνώμονα την ευκολία.</a:t>
            </a:r>
          </a:p>
          <a:p>
            <a:pPr marL="0" indent="0" algn="l">
              <a:buNone/>
            </a:pPr>
            <a:r>
              <a:rPr lang="el-GR" b="0" i="0" u="none" strike="noStrike" dirty="0">
                <a:solidFill>
                  <a:srgbClr val="000000"/>
                </a:solidFill>
                <a:effectLst/>
              </a:rPr>
              <a:t>β) Κάθε μέλος του πληθυσμού έχει την ίδια πιθανότητα επιλογής.</a:t>
            </a:r>
          </a:p>
          <a:p>
            <a:pPr marL="0" indent="0" algn="l">
              <a:buNone/>
            </a:pPr>
            <a:r>
              <a:rPr lang="el-GR" b="0" i="0" u="none" strike="noStrike" dirty="0">
                <a:solidFill>
                  <a:srgbClr val="000000"/>
                </a:solidFill>
                <a:effectLst/>
              </a:rPr>
              <a:t>γ) Η σειρά στο δειγματοληπτικό πλαίσιο είναι προκαθορισμένη.</a:t>
            </a:r>
          </a:p>
          <a:p>
            <a:pPr marL="0" indent="0" algn="l">
              <a:buNone/>
            </a:pPr>
            <a:r>
              <a:rPr lang="el-GR" b="0" i="0" u="none" strike="noStrike" dirty="0">
                <a:solidFill>
                  <a:srgbClr val="000000"/>
                </a:solidFill>
                <a:effectLst/>
              </a:rPr>
              <a:t>δ) Επιλέγεται ένα συγκεκριμένο τμήμα του πληθυσμού.</a:t>
            </a:r>
          </a:p>
          <a:p>
            <a:endParaRPr lang="el-GR" dirty="0"/>
          </a:p>
        </p:txBody>
      </p:sp>
    </p:spTree>
    <p:extLst>
      <p:ext uri="{BB962C8B-B14F-4D97-AF65-F5344CB8AC3E}">
        <p14:creationId xmlns:p14="http://schemas.microsoft.com/office/powerpoint/2010/main" val="3563222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C8E0BF-7C37-03BD-162F-48D1B3ECA8B1}"/>
              </a:ext>
            </a:extLst>
          </p:cNvPr>
          <p:cNvSpPr>
            <a:spLocks noGrp="1"/>
          </p:cNvSpPr>
          <p:nvPr>
            <p:ph type="title"/>
          </p:nvPr>
        </p:nvSpPr>
        <p:spPr>
          <a:xfrm>
            <a:off x="838200" y="365126"/>
            <a:ext cx="10515600" cy="947308"/>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D4B6C887-51A9-F9B3-5FA3-4979DF24CE1D}"/>
              </a:ext>
            </a:extLst>
          </p:cNvPr>
          <p:cNvSpPr>
            <a:spLocks noGrp="1"/>
          </p:cNvSpPr>
          <p:nvPr>
            <p:ph idx="1"/>
          </p:nvPr>
        </p:nvSpPr>
        <p:spPr/>
        <p:txBody>
          <a:bodyPr/>
          <a:lstStyle/>
          <a:p>
            <a:pPr marL="0" indent="0">
              <a:buNone/>
            </a:pPr>
            <a:r>
              <a:rPr lang="el-GR" b="1" i="0" u="none" strike="noStrike" dirty="0">
                <a:solidFill>
                  <a:srgbClr val="000000"/>
                </a:solidFill>
                <a:effectLst/>
                <a:latin typeface="-webkit-standard"/>
              </a:rPr>
              <a:t>Στην ποιοτική ανάλυση, ποιο από τα παρακάτω είναι το πρώτο βήμα της θεματικής ανάλυσης;</a:t>
            </a:r>
          </a:p>
          <a:p>
            <a:endParaRPr lang="el-GR" dirty="0">
              <a:solidFill>
                <a:srgbClr val="000000"/>
              </a:solidFill>
              <a:latin typeface="-webkit-standard"/>
            </a:endParaRPr>
          </a:p>
          <a:p>
            <a:pPr marL="0" indent="0">
              <a:buNone/>
            </a:pPr>
            <a:r>
              <a:rPr lang="el-GR" dirty="0"/>
              <a:t>α) Εφαρμογή στατιστικής ανάλυσης.</a:t>
            </a:r>
          </a:p>
          <a:p>
            <a:pPr marL="0" indent="0">
              <a:buNone/>
            </a:pPr>
            <a:r>
              <a:rPr lang="el-GR" dirty="0"/>
              <a:t>β) Μετεγγραφή των ηχογραφημένων συνεντεύξεων σε κείμενο.</a:t>
            </a:r>
          </a:p>
          <a:p>
            <a:pPr marL="0" indent="0">
              <a:buNone/>
            </a:pPr>
            <a:r>
              <a:rPr lang="el-GR" dirty="0"/>
              <a:t>γ) Δημιουργία κωδικοποίησης για τα δεδομένα.</a:t>
            </a:r>
          </a:p>
          <a:p>
            <a:pPr marL="0" indent="0">
              <a:buNone/>
            </a:pPr>
            <a:r>
              <a:rPr lang="el-GR" dirty="0"/>
              <a:t>δ) Καθορισμός της μεταβλητής που θα αναλυθεί.</a:t>
            </a:r>
          </a:p>
        </p:txBody>
      </p:sp>
    </p:spTree>
    <p:extLst>
      <p:ext uri="{BB962C8B-B14F-4D97-AF65-F5344CB8AC3E}">
        <p14:creationId xmlns:p14="http://schemas.microsoft.com/office/powerpoint/2010/main" val="1947300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B6FC2F-8BE0-E5F5-3020-DED9740E7F66}"/>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05E99F58-9B84-B043-D53B-E1F130D46541}"/>
              </a:ext>
            </a:extLst>
          </p:cNvPr>
          <p:cNvSpPr>
            <a:spLocks noGrp="1"/>
          </p:cNvSpPr>
          <p:nvPr>
            <p:ph idx="1"/>
          </p:nvPr>
        </p:nvSpPr>
        <p:spPr/>
        <p:txBody>
          <a:bodyPr/>
          <a:lstStyle/>
          <a:p>
            <a:pPr marL="0" indent="0">
              <a:buNone/>
            </a:pPr>
            <a:r>
              <a:rPr lang="el-GR" b="1" i="0" u="none" strike="noStrike" dirty="0">
                <a:solidFill>
                  <a:srgbClr val="000000"/>
                </a:solidFill>
                <a:effectLst/>
                <a:latin typeface="-webkit-standard"/>
              </a:rPr>
              <a:t>Ποια από τις παρακάτω δηλώσεις είναι αληθής για τη φαινομενική εγκυρότητα ενός ερωτηματολογίου;</a:t>
            </a:r>
          </a:p>
          <a:p>
            <a:pPr marL="0" indent="0" algn="l">
              <a:buNone/>
            </a:pPr>
            <a:r>
              <a:rPr lang="el-GR" b="0" i="0" u="none" strike="noStrike" dirty="0">
                <a:solidFill>
                  <a:srgbClr val="000000"/>
                </a:solidFill>
                <a:effectLst/>
              </a:rPr>
              <a:t>α) Αξιολογείται μέσω στατιστικών αναλύσεων υψηλής εσωτερικής συνέπειας.</a:t>
            </a:r>
          </a:p>
          <a:p>
            <a:pPr marL="0" indent="0" algn="l">
              <a:buNone/>
            </a:pPr>
            <a:r>
              <a:rPr lang="el-GR" b="0" i="0" u="none" strike="noStrike" dirty="0">
                <a:solidFill>
                  <a:srgbClr val="000000"/>
                </a:solidFill>
                <a:effectLst/>
              </a:rPr>
              <a:t>β) Εξασφαλίζει τη συμβατότητα των ερωτήσεων με το θεωρητικό πλαίσιο.</a:t>
            </a:r>
          </a:p>
          <a:p>
            <a:pPr marL="0" indent="0" algn="l">
              <a:buNone/>
            </a:pPr>
            <a:r>
              <a:rPr lang="el-GR" b="0" i="0" u="none" strike="noStrike" dirty="0">
                <a:solidFill>
                  <a:srgbClr val="000000"/>
                </a:solidFill>
                <a:effectLst/>
              </a:rPr>
              <a:t>γ) Εκφράζει το βαθμό στον οποίο το ερωτηματολόγιο φαίνεται να μετρά αυτό που υποστηρίζει ότι μετρά.</a:t>
            </a:r>
          </a:p>
          <a:p>
            <a:pPr marL="0" indent="0" algn="l">
              <a:buNone/>
            </a:pPr>
            <a:r>
              <a:rPr lang="el-GR" b="0" i="0" u="none" strike="noStrike" dirty="0">
                <a:solidFill>
                  <a:srgbClr val="000000"/>
                </a:solidFill>
                <a:effectLst/>
              </a:rPr>
              <a:t>δ) Είναι μια ιδιότητα που αφορά μόνο τις κλειστές ερωτήσεις.</a:t>
            </a:r>
          </a:p>
          <a:p>
            <a:pPr marL="0" indent="0">
              <a:buNone/>
            </a:pPr>
            <a:endParaRPr lang="el-GR" b="1" dirty="0"/>
          </a:p>
        </p:txBody>
      </p:sp>
    </p:spTree>
    <p:extLst>
      <p:ext uri="{BB962C8B-B14F-4D97-AF65-F5344CB8AC3E}">
        <p14:creationId xmlns:p14="http://schemas.microsoft.com/office/powerpoint/2010/main" val="3560290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57A893-6FEA-B3A5-17AF-AF75A5C61CCC}"/>
              </a:ext>
            </a:extLst>
          </p:cNvPr>
          <p:cNvSpPr>
            <a:spLocks noGrp="1"/>
          </p:cNvSpPr>
          <p:nvPr>
            <p:ph type="title"/>
          </p:nvPr>
        </p:nvSpPr>
        <p:spPr>
          <a:xfrm>
            <a:off x="838200" y="365125"/>
            <a:ext cx="10515600" cy="1097915"/>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C6F5D216-9612-FBE9-4BC7-6FCA014431E6}"/>
              </a:ext>
            </a:extLst>
          </p:cNvPr>
          <p:cNvSpPr>
            <a:spLocks noGrp="1"/>
          </p:cNvSpPr>
          <p:nvPr>
            <p:ph idx="1"/>
          </p:nvPr>
        </p:nvSpPr>
        <p:spPr/>
        <p:txBody>
          <a:bodyPr/>
          <a:lstStyle/>
          <a:p>
            <a:pPr marL="0" indent="0" algn="l">
              <a:buNone/>
            </a:pPr>
            <a:r>
              <a:rPr lang="el-GR" b="1" i="0" u="none" strike="noStrike" dirty="0">
                <a:solidFill>
                  <a:srgbClr val="000000"/>
                </a:solidFill>
                <a:effectLst/>
              </a:rPr>
              <a:t>Ποιο από τα παρακάτω αποτελεί βασικό στοιχείο της ερευνητικής υπόθεσης;</a:t>
            </a:r>
          </a:p>
          <a:p>
            <a:pPr marL="0" indent="0" algn="l">
              <a:buNone/>
            </a:pPr>
            <a:endParaRPr lang="el-GR" b="0" i="0" u="none" strike="noStrike" dirty="0">
              <a:solidFill>
                <a:srgbClr val="000000"/>
              </a:solidFill>
              <a:effectLst/>
            </a:endParaRPr>
          </a:p>
          <a:p>
            <a:pPr marL="0" indent="0" algn="l">
              <a:buNone/>
            </a:pPr>
            <a:r>
              <a:rPr lang="el-GR" b="0" i="0" u="none" strike="noStrike" dirty="0">
                <a:solidFill>
                  <a:srgbClr val="000000"/>
                </a:solidFill>
                <a:effectLst/>
              </a:rPr>
              <a:t>α) Πρέπει να περιλαμβάνει πολλαπλές ανεξάρτητες μεταβλητές.</a:t>
            </a:r>
          </a:p>
          <a:p>
            <a:pPr marL="0" indent="0" algn="l">
              <a:buNone/>
            </a:pPr>
            <a:r>
              <a:rPr lang="el-GR" b="0" i="0" u="none" strike="noStrike" dirty="0">
                <a:solidFill>
                  <a:srgbClr val="000000"/>
                </a:solidFill>
                <a:effectLst/>
              </a:rPr>
              <a:t>β) Πρέπει να διατυπώνεται υπό μορφή ερώτησης.</a:t>
            </a:r>
          </a:p>
          <a:p>
            <a:pPr marL="0" indent="0" algn="l">
              <a:buNone/>
            </a:pPr>
            <a:r>
              <a:rPr lang="el-GR" b="0" i="0" u="none" strike="noStrike" dirty="0">
                <a:solidFill>
                  <a:srgbClr val="000000"/>
                </a:solidFill>
                <a:effectLst/>
              </a:rPr>
              <a:t>γ) Πρέπει να μπορεί να εξεταστεί εμπειρικά.</a:t>
            </a:r>
          </a:p>
          <a:p>
            <a:pPr marL="0" indent="0" algn="l">
              <a:buNone/>
            </a:pPr>
            <a:r>
              <a:rPr lang="el-GR" b="0" i="0" u="none" strike="noStrike" dirty="0">
                <a:solidFill>
                  <a:srgbClr val="000000"/>
                </a:solidFill>
                <a:effectLst/>
              </a:rPr>
              <a:t>δ) Πρέπει να αφορά κοινωνικά θέματα αποκλειστικά.</a:t>
            </a:r>
          </a:p>
          <a:p>
            <a:endParaRPr lang="el-GR" dirty="0"/>
          </a:p>
        </p:txBody>
      </p:sp>
    </p:spTree>
    <p:extLst>
      <p:ext uri="{BB962C8B-B14F-4D97-AF65-F5344CB8AC3E}">
        <p14:creationId xmlns:p14="http://schemas.microsoft.com/office/powerpoint/2010/main" val="4085028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0279FA-21B1-176A-0D20-9050106A1A4E}"/>
              </a:ext>
            </a:extLst>
          </p:cNvPr>
          <p:cNvSpPr>
            <a:spLocks noGrp="1"/>
          </p:cNvSpPr>
          <p:nvPr>
            <p:ph type="title"/>
          </p:nvPr>
        </p:nvSpPr>
        <p:spPr>
          <a:xfrm>
            <a:off x="838200" y="365125"/>
            <a:ext cx="10515600" cy="1108673"/>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196E3DA5-C75B-C4E7-D2DD-D89B51C01B8A}"/>
              </a:ext>
            </a:extLst>
          </p:cNvPr>
          <p:cNvSpPr>
            <a:spLocks noGrp="1"/>
          </p:cNvSpPr>
          <p:nvPr>
            <p:ph idx="1"/>
          </p:nvPr>
        </p:nvSpPr>
        <p:spPr/>
        <p:txBody>
          <a:bodyPr>
            <a:normAutofit lnSpcReduction="10000"/>
          </a:bodyPr>
          <a:lstStyle/>
          <a:p>
            <a:pPr marL="0" indent="0" algn="l">
              <a:buNone/>
            </a:pPr>
            <a:r>
              <a:rPr lang="el-GR" b="1" i="0" u="none" strike="noStrike" dirty="0">
                <a:solidFill>
                  <a:srgbClr val="000000"/>
                </a:solidFill>
                <a:effectLst/>
              </a:rPr>
              <a:t>Στη </a:t>
            </a:r>
            <a:r>
              <a:rPr lang="el-GR" b="1" i="0" u="none" strike="noStrike" dirty="0" err="1">
                <a:solidFill>
                  <a:srgbClr val="000000"/>
                </a:solidFill>
                <a:effectLst/>
              </a:rPr>
              <a:t>στρωματοποιημένη</a:t>
            </a:r>
            <a:r>
              <a:rPr lang="el-GR" b="1" i="0" u="none" strike="noStrike" dirty="0">
                <a:solidFill>
                  <a:srgbClr val="000000"/>
                </a:solidFill>
                <a:effectLst/>
              </a:rPr>
              <a:t> δειγματοληψία, ποια είναι η διαφορά μεταξύ αναλογικής και μη αναλογικής προσέγγισης;</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Στην αναλογική, όλα τα στρώματα έχουν το ίδιο μέγεθος δείγματος.</a:t>
            </a:r>
          </a:p>
          <a:p>
            <a:pPr marL="0" indent="0" algn="l">
              <a:buNone/>
            </a:pPr>
            <a:r>
              <a:rPr lang="el-GR" b="0" i="0" u="none" strike="noStrike" dirty="0">
                <a:solidFill>
                  <a:srgbClr val="000000"/>
                </a:solidFill>
                <a:effectLst/>
              </a:rPr>
              <a:t>β) Στη μη αναλογική, η δειγματοληψία επιλέγεται τυχαία χωρίς προκαθορισμένο μέγεθος.</a:t>
            </a:r>
          </a:p>
          <a:p>
            <a:pPr marL="0" indent="0" algn="l">
              <a:buNone/>
            </a:pPr>
            <a:r>
              <a:rPr lang="el-GR" b="0" i="0" u="none" strike="noStrike" dirty="0">
                <a:solidFill>
                  <a:srgbClr val="000000"/>
                </a:solidFill>
                <a:effectLst/>
              </a:rPr>
              <a:t>γ) Στην αναλογική, η αναλογία του δείγματος σε κάθε στρώμα αντιστοιχεί στο μέγεθος του στρώματος στον πληθυσμό.</a:t>
            </a:r>
          </a:p>
          <a:p>
            <a:pPr marL="0" indent="0" algn="l">
              <a:buNone/>
            </a:pPr>
            <a:r>
              <a:rPr lang="el-GR" b="0" i="0" u="none" strike="noStrike" dirty="0">
                <a:solidFill>
                  <a:srgbClr val="000000"/>
                </a:solidFill>
                <a:effectLst/>
              </a:rPr>
              <a:t>δ) Η μη αναλογική χρησιμοποιείται αποκλειστικά για περιγραφικές μελέτες.</a:t>
            </a:r>
          </a:p>
          <a:p>
            <a:pPr marL="0" indent="0">
              <a:buNone/>
            </a:pPr>
            <a:endParaRPr lang="el-GR" dirty="0"/>
          </a:p>
        </p:txBody>
      </p:sp>
    </p:spTree>
    <p:extLst>
      <p:ext uri="{BB962C8B-B14F-4D97-AF65-F5344CB8AC3E}">
        <p14:creationId xmlns:p14="http://schemas.microsoft.com/office/powerpoint/2010/main" val="483466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0A8E0D-031C-01D0-4C9D-C7C95A8D06F5}"/>
              </a:ext>
            </a:extLst>
          </p:cNvPr>
          <p:cNvSpPr>
            <a:spLocks noGrp="1"/>
          </p:cNvSpPr>
          <p:nvPr>
            <p:ph type="title"/>
          </p:nvPr>
        </p:nvSpPr>
        <p:spPr>
          <a:xfrm>
            <a:off x="838200" y="365125"/>
            <a:ext cx="10515600" cy="1087157"/>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D536961E-4E08-9EFB-FC24-5955FAEC6C4D}"/>
              </a:ext>
            </a:extLst>
          </p:cNvPr>
          <p:cNvSpPr>
            <a:spLocks noGrp="1"/>
          </p:cNvSpPr>
          <p:nvPr>
            <p:ph idx="1"/>
          </p:nvPr>
        </p:nvSpPr>
        <p:spPr/>
        <p:txBody>
          <a:bodyPr/>
          <a:lstStyle/>
          <a:p>
            <a:pPr marL="0" indent="0" algn="l">
              <a:buNone/>
            </a:pPr>
            <a:r>
              <a:rPr lang="el-GR" b="1" i="0" u="none" strike="noStrike" dirty="0">
                <a:solidFill>
                  <a:srgbClr val="000000"/>
                </a:solidFill>
                <a:effectLst/>
              </a:rPr>
              <a:t>Ποια από τις παρακάτω περιπτώσεις είναι παράδειγμα δειγματοληψίας ευκολίας;</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Επιλέγουμε τυχαία 500 άτομα από μια λίστα με τα μέλη του πληθυσμού.</a:t>
            </a:r>
          </a:p>
          <a:p>
            <a:pPr marL="0" indent="0" algn="l">
              <a:buNone/>
            </a:pPr>
            <a:r>
              <a:rPr lang="el-GR" b="0" i="0" u="none" strike="noStrike" dirty="0">
                <a:solidFill>
                  <a:srgbClr val="000000"/>
                </a:solidFill>
                <a:effectLst/>
              </a:rPr>
              <a:t>β) Επιλέγουμε άτομα που γνωρίζουμε ότι θα ανταποκριθούν εύκολα και άμεσα.</a:t>
            </a:r>
          </a:p>
          <a:p>
            <a:pPr marL="0" indent="0" algn="l">
              <a:buNone/>
            </a:pPr>
            <a:r>
              <a:rPr lang="el-GR" b="0" i="0" u="none" strike="noStrike" dirty="0">
                <a:solidFill>
                  <a:srgbClr val="000000"/>
                </a:solidFill>
                <a:effectLst/>
              </a:rPr>
              <a:t>γ) Καταγράφουμε τα μέλη του πληθυσμού σε συγκεκριμένα χρονικά διαστήματα.</a:t>
            </a:r>
          </a:p>
          <a:p>
            <a:pPr marL="0" indent="0" algn="l">
              <a:buNone/>
            </a:pPr>
            <a:r>
              <a:rPr lang="el-GR" b="0" i="0" u="none" strike="noStrike" dirty="0">
                <a:solidFill>
                  <a:srgbClr val="000000"/>
                </a:solidFill>
                <a:effectLst/>
              </a:rPr>
              <a:t>δ) Επιλέγουμε το δείγμα με τη χρήση στατιστικής εφαρμογής.</a:t>
            </a:r>
          </a:p>
          <a:p>
            <a:pPr marL="0" indent="0">
              <a:buNone/>
            </a:pPr>
            <a:endParaRPr lang="el-GR" dirty="0"/>
          </a:p>
        </p:txBody>
      </p:sp>
    </p:spTree>
    <p:extLst>
      <p:ext uri="{BB962C8B-B14F-4D97-AF65-F5344CB8AC3E}">
        <p14:creationId xmlns:p14="http://schemas.microsoft.com/office/powerpoint/2010/main" val="2834751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8236C0-DF21-6EE6-48E5-8328ACDFE3BB}"/>
              </a:ext>
            </a:extLst>
          </p:cNvPr>
          <p:cNvSpPr>
            <a:spLocks noGrp="1"/>
          </p:cNvSpPr>
          <p:nvPr>
            <p:ph type="title"/>
          </p:nvPr>
        </p:nvSpPr>
        <p:spPr>
          <a:xfrm>
            <a:off x="838200" y="365126"/>
            <a:ext cx="10515600" cy="1001096"/>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AAC70CC6-2D0C-D5C6-3E83-7224194138D6}"/>
              </a:ext>
            </a:extLst>
          </p:cNvPr>
          <p:cNvSpPr>
            <a:spLocks noGrp="1"/>
          </p:cNvSpPr>
          <p:nvPr>
            <p:ph idx="1"/>
          </p:nvPr>
        </p:nvSpPr>
        <p:spPr/>
        <p:txBody>
          <a:bodyPr/>
          <a:lstStyle/>
          <a:p>
            <a:pPr marL="0" indent="0" algn="l">
              <a:buNone/>
            </a:pPr>
            <a:r>
              <a:rPr lang="el-GR" b="1" i="0" u="none" strike="noStrike" dirty="0">
                <a:solidFill>
                  <a:srgbClr val="000000"/>
                </a:solidFill>
                <a:effectLst/>
              </a:rPr>
              <a:t>Στην ποιοτική έρευνα, ποιο είναι το κύριο χαρακτηριστικό μιας </a:t>
            </a:r>
            <a:r>
              <a:rPr lang="el-GR" b="1" i="0" u="none" strike="noStrike" dirty="0" err="1">
                <a:solidFill>
                  <a:srgbClr val="000000"/>
                </a:solidFill>
                <a:effectLst/>
              </a:rPr>
              <a:t>ημιδομημένης</a:t>
            </a:r>
            <a:r>
              <a:rPr lang="el-GR" b="1" i="0" u="none" strike="noStrike" dirty="0">
                <a:solidFill>
                  <a:srgbClr val="000000"/>
                </a:solidFill>
                <a:effectLst/>
              </a:rPr>
              <a:t> συνέντευξης;</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Οι ερωτήσεις είναι τυποποιημένες και δεν αλλάζουν.</a:t>
            </a:r>
          </a:p>
          <a:p>
            <a:pPr marL="0" indent="0" algn="l">
              <a:buNone/>
            </a:pPr>
            <a:r>
              <a:rPr lang="el-GR" b="0" i="0" u="none" strike="noStrike" dirty="0">
                <a:solidFill>
                  <a:srgbClr val="000000"/>
                </a:solidFill>
                <a:effectLst/>
              </a:rPr>
              <a:t>β) Η συνέντευξη βασίζεται σε ανοιχτές ερωτήσεις και επιτρέπει ευελιξία στις απαντήσεις.</a:t>
            </a:r>
          </a:p>
          <a:p>
            <a:pPr marL="0" indent="0" algn="l">
              <a:buNone/>
            </a:pPr>
            <a:r>
              <a:rPr lang="el-GR" b="0" i="0" u="none" strike="noStrike" dirty="0">
                <a:solidFill>
                  <a:srgbClr val="000000"/>
                </a:solidFill>
                <a:effectLst/>
              </a:rPr>
              <a:t>γ) Η διαδικασία απαιτεί χρήση κλειστών ερωτήσεων για σύγκριση απαντήσεων.</a:t>
            </a:r>
          </a:p>
          <a:p>
            <a:pPr marL="0" indent="0" algn="l">
              <a:buNone/>
            </a:pPr>
            <a:r>
              <a:rPr lang="el-GR" b="0" i="0" u="none" strike="noStrike" dirty="0">
                <a:solidFill>
                  <a:srgbClr val="000000"/>
                </a:solidFill>
                <a:effectLst/>
              </a:rPr>
              <a:t>δ) Οι ερωτήσεις επιλέγονται με τυχαίο τρόπο για κάθε συμμετέχοντα.</a:t>
            </a:r>
          </a:p>
          <a:p>
            <a:endParaRPr lang="el-GR" dirty="0"/>
          </a:p>
        </p:txBody>
      </p:sp>
    </p:spTree>
    <p:extLst>
      <p:ext uri="{BB962C8B-B14F-4D97-AF65-F5344CB8AC3E}">
        <p14:creationId xmlns:p14="http://schemas.microsoft.com/office/powerpoint/2010/main" val="40137755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C6942B-852F-D67D-CB58-9F4C97DC3F21}"/>
              </a:ext>
            </a:extLst>
          </p:cNvPr>
          <p:cNvSpPr>
            <a:spLocks noGrp="1"/>
          </p:cNvSpPr>
          <p:nvPr>
            <p:ph type="title"/>
          </p:nvPr>
        </p:nvSpPr>
        <p:spPr>
          <a:xfrm>
            <a:off x="838200" y="365126"/>
            <a:ext cx="10515600" cy="1140946"/>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7CE81B8E-8EBC-DDA4-4BE5-AEDFB84B975E}"/>
              </a:ext>
            </a:extLst>
          </p:cNvPr>
          <p:cNvSpPr>
            <a:spLocks noGrp="1"/>
          </p:cNvSpPr>
          <p:nvPr>
            <p:ph idx="1"/>
          </p:nvPr>
        </p:nvSpPr>
        <p:spPr/>
        <p:txBody>
          <a:bodyPr>
            <a:normAutofit lnSpcReduction="10000"/>
          </a:bodyPr>
          <a:lstStyle/>
          <a:p>
            <a:pPr marL="0" indent="0" algn="l">
              <a:buNone/>
            </a:pPr>
            <a:r>
              <a:rPr lang="el-GR" b="1" i="0" u="none" strike="noStrike" dirty="0">
                <a:solidFill>
                  <a:srgbClr val="000000"/>
                </a:solidFill>
                <a:effectLst/>
              </a:rPr>
              <a:t>Ποιο από τα παρακάτω είναι ένα παράδειγμα </a:t>
            </a:r>
            <a:r>
              <a:rPr lang="el-GR" b="1" i="0" u="none" strike="noStrike" dirty="0" err="1">
                <a:solidFill>
                  <a:srgbClr val="000000"/>
                </a:solidFill>
                <a:effectLst/>
              </a:rPr>
              <a:t>λειτουργικοποίησης</a:t>
            </a:r>
            <a:r>
              <a:rPr lang="el-GR" b="1" i="0" u="none" strike="noStrike" dirty="0">
                <a:solidFill>
                  <a:srgbClr val="000000"/>
                </a:solidFill>
                <a:effectLst/>
              </a:rPr>
              <a:t> μιας έννοιας στην ποσοτική έρευνα;</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Διατύπωση μιας υπόθεσης για την επίδραση της έννοιας στη συμπεριφορά.</a:t>
            </a:r>
          </a:p>
          <a:p>
            <a:pPr marL="0" indent="0" algn="l">
              <a:buNone/>
            </a:pPr>
            <a:r>
              <a:rPr lang="el-GR" b="0" i="0" u="none" strike="noStrike" dirty="0">
                <a:solidFill>
                  <a:srgbClr val="000000"/>
                </a:solidFill>
                <a:effectLst/>
              </a:rPr>
              <a:t>β) Καταγραφή των αντιλήψεων των συμμετεχόντων μέσω ανοικτών ερωτήσεων.</a:t>
            </a:r>
          </a:p>
          <a:p>
            <a:pPr marL="0" indent="0" algn="l">
              <a:buNone/>
            </a:pPr>
            <a:r>
              <a:rPr lang="el-GR" b="0" i="0" u="none" strike="noStrike" dirty="0">
                <a:solidFill>
                  <a:srgbClr val="000000"/>
                </a:solidFill>
                <a:effectLst/>
              </a:rPr>
              <a:t>γ) Ανάπτυξη ενός ερωτηματολογίου που περιέχει ερωτήσεις για τη συγκεκριμένη έννοια.</a:t>
            </a:r>
          </a:p>
          <a:p>
            <a:pPr marL="0" indent="0" algn="l">
              <a:buNone/>
            </a:pPr>
            <a:r>
              <a:rPr lang="el-GR" b="0" i="0" u="none" strike="noStrike" dirty="0">
                <a:solidFill>
                  <a:srgbClr val="000000"/>
                </a:solidFill>
                <a:effectLst/>
              </a:rPr>
              <a:t>δ) Αποφυγή χρήσης ερωτηματολογίων και άλλων κλειστών ερωτήσεων.</a:t>
            </a:r>
          </a:p>
          <a:p>
            <a:pPr marL="0" indent="0">
              <a:buNone/>
            </a:pPr>
            <a:endParaRPr lang="el-GR" dirty="0"/>
          </a:p>
        </p:txBody>
      </p:sp>
    </p:spTree>
    <p:extLst>
      <p:ext uri="{BB962C8B-B14F-4D97-AF65-F5344CB8AC3E}">
        <p14:creationId xmlns:p14="http://schemas.microsoft.com/office/powerpoint/2010/main" val="397597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F06562-BD62-41FF-8D0D-F6638BA66306}"/>
              </a:ext>
            </a:extLst>
          </p:cNvPr>
          <p:cNvSpPr>
            <a:spLocks noGrp="1"/>
          </p:cNvSpPr>
          <p:nvPr>
            <p:ph type="title"/>
          </p:nvPr>
        </p:nvSpPr>
        <p:spPr>
          <a:xfrm>
            <a:off x="2063552" y="0"/>
            <a:ext cx="10128448" cy="1179288"/>
          </a:xfrm>
        </p:spPr>
        <p:txBody>
          <a:bodyPr/>
          <a:lstStyle/>
          <a:p>
            <a:pPr algn="ctr"/>
            <a:r>
              <a:rPr lang="el-GR" sz="2667" dirty="0"/>
              <a:t>Η κοινωνική έρευνα ως γραμμική διαδικασία</a:t>
            </a:r>
          </a:p>
        </p:txBody>
      </p:sp>
      <p:sp>
        <p:nvSpPr>
          <p:cNvPr id="5" name="Βέλος: Πεντάγωνο 4">
            <a:extLst>
              <a:ext uri="{FF2B5EF4-FFF2-40B4-BE49-F238E27FC236}">
                <a16:creationId xmlns:a16="http://schemas.microsoft.com/office/drawing/2014/main" id="{78B6F3C4-1224-4A09-8449-07E368077B95}"/>
              </a:ext>
            </a:extLst>
          </p:cNvPr>
          <p:cNvSpPr/>
          <p:nvPr/>
        </p:nvSpPr>
        <p:spPr>
          <a:xfrm>
            <a:off x="2639616" y="1604797"/>
            <a:ext cx="1920213" cy="86409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t>Επιλογή θεωρίας</a:t>
            </a:r>
          </a:p>
        </p:txBody>
      </p:sp>
      <p:sp>
        <p:nvSpPr>
          <p:cNvPr id="8" name="Θέση περιεχομένου 7">
            <a:extLst>
              <a:ext uri="{FF2B5EF4-FFF2-40B4-BE49-F238E27FC236}">
                <a16:creationId xmlns:a16="http://schemas.microsoft.com/office/drawing/2014/main" id="{438D2BC7-6B86-4353-86F0-E28550A84FDE}"/>
              </a:ext>
            </a:extLst>
          </p:cNvPr>
          <p:cNvSpPr>
            <a:spLocks noGrp="1"/>
          </p:cNvSpPr>
          <p:nvPr>
            <p:ph idx="10"/>
          </p:nvPr>
        </p:nvSpPr>
        <p:spPr>
          <a:xfrm>
            <a:off x="2653408" y="1179290"/>
            <a:ext cx="9217024" cy="3977903"/>
          </a:xfrm>
        </p:spPr>
        <p:txBody>
          <a:bodyPr/>
          <a:lstStyle/>
          <a:p>
            <a:endParaRPr lang="el-GR" dirty="0"/>
          </a:p>
        </p:txBody>
      </p:sp>
      <p:sp>
        <p:nvSpPr>
          <p:cNvPr id="9" name="Βέλος: Πεντάγωνο 8">
            <a:extLst>
              <a:ext uri="{FF2B5EF4-FFF2-40B4-BE49-F238E27FC236}">
                <a16:creationId xmlns:a16="http://schemas.microsoft.com/office/drawing/2014/main" id="{3F985DB3-8A6D-40BC-909B-F3CB0DA7854A}"/>
              </a:ext>
            </a:extLst>
          </p:cNvPr>
          <p:cNvSpPr/>
          <p:nvPr/>
        </p:nvSpPr>
        <p:spPr>
          <a:xfrm>
            <a:off x="4943872" y="1604797"/>
            <a:ext cx="1688587" cy="86409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t>Διατύπωση </a:t>
            </a:r>
          </a:p>
          <a:p>
            <a:pPr algn="ctr"/>
            <a:r>
              <a:rPr lang="el-GR" sz="1467" dirty="0"/>
              <a:t>υποθέσεων</a:t>
            </a:r>
          </a:p>
        </p:txBody>
      </p:sp>
      <p:sp>
        <p:nvSpPr>
          <p:cNvPr id="10" name="Βέλος: Πεντάγωνο 9">
            <a:extLst>
              <a:ext uri="{FF2B5EF4-FFF2-40B4-BE49-F238E27FC236}">
                <a16:creationId xmlns:a16="http://schemas.microsoft.com/office/drawing/2014/main" id="{88E826C7-7313-4847-B782-E03FA2AD87DE}"/>
              </a:ext>
            </a:extLst>
          </p:cNvPr>
          <p:cNvSpPr/>
          <p:nvPr/>
        </p:nvSpPr>
        <p:spPr>
          <a:xfrm>
            <a:off x="6864085" y="1604797"/>
            <a:ext cx="2204160" cy="86409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333" dirty="0"/>
              <a:t>Διατύπωση ορισμών</a:t>
            </a:r>
          </a:p>
          <a:p>
            <a:pPr algn="ctr"/>
            <a:r>
              <a:rPr lang="el-GR" sz="1333" dirty="0"/>
              <a:t>Κατασκευή εργαλείου</a:t>
            </a:r>
          </a:p>
        </p:txBody>
      </p:sp>
      <p:sp>
        <p:nvSpPr>
          <p:cNvPr id="13" name="Βέλος: Πεντάγωνο 12">
            <a:extLst>
              <a:ext uri="{FF2B5EF4-FFF2-40B4-BE49-F238E27FC236}">
                <a16:creationId xmlns:a16="http://schemas.microsoft.com/office/drawing/2014/main" id="{D2B73C66-546C-4995-8535-1137B31B899B}"/>
              </a:ext>
            </a:extLst>
          </p:cNvPr>
          <p:cNvSpPr/>
          <p:nvPr/>
        </p:nvSpPr>
        <p:spPr>
          <a:xfrm>
            <a:off x="9299872" y="1604797"/>
            <a:ext cx="2204160" cy="86409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t>Συλλογή εμπειρικού υλικού</a:t>
            </a:r>
          </a:p>
        </p:txBody>
      </p:sp>
      <p:sp>
        <p:nvSpPr>
          <p:cNvPr id="14" name="Βέλος: Πεντάγωνο 13">
            <a:extLst>
              <a:ext uri="{FF2B5EF4-FFF2-40B4-BE49-F238E27FC236}">
                <a16:creationId xmlns:a16="http://schemas.microsoft.com/office/drawing/2014/main" id="{6A62C0A3-4DCE-491A-A80A-E8A5ED2CEAEE}"/>
              </a:ext>
            </a:extLst>
          </p:cNvPr>
          <p:cNvSpPr/>
          <p:nvPr/>
        </p:nvSpPr>
        <p:spPr>
          <a:xfrm>
            <a:off x="2831638" y="3115069"/>
            <a:ext cx="1698812" cy="86409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t>επεξεργασία</a:t>
            </a:r>
          </a:p>
        </p:txBody>
      </p:sp>
      <p:sp>
        <p:nvSpPr>
          <p:cNvPr id="15" name="Βέλος: Πεντάγωνο 14">
            <a:extLst>
              <a:ext uri="{FF2B5EF4-FFF2-40B4-BE49-F238E27FC236}">
                <a16:creationId xmlns:a16="http://schemas.microsoft.com/office/drawing/2014/main" id="{013DC2A7-FDDA-4F44-8157-EF5CA9ED4BD7}"/>
              </a:ext>
            </a:extLst>
          </p:cNvPr>
          <p:cNvSpPr/>
          <p:nvPr/>
        </p:nvSpPr>
        <p:spPr>
          <a:xfrm>
            <a:off x="4943872" y="3115069"/>
            <a:ext cx="1920213" cy="864096"/>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t>συμπεράσματα</a:t>
            </a:r>
          </a:p>
        </p:txBody>
      </p:sp>
    </p:spTree>
    <p:extLst>
      <p:ext uri="{BB962C8B-B14F-4D97-AF65-F5344CB8AC3E}">
        <p14:creationId xmlns:p14="http://schemas.microsoft.com/office/powerpoint/2010/main" val="38711999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66BF7A-F6CC-9AE0-8A25-FDA33097F633}"/>
              </a:ext>
            </a:extLst>
          </p:cNvPr>
          <p:cNvSpPr>
            <a:spLocks noGrp="1"/>
          </p:cNvSpPr>
          <p:nvPr>
            <p:ph type="title"/>
          </p:nvPr>
        </p:nvSpPr>
        <p:spPr>
          <a:xfrm>
            <a:off x="838200" y="365125"/>
            <a:ext cx="10515600" cy="1097915"/>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DE6F968D-FB05-B872-B8DA-5FADA283CA9E}"/>
              </a:ext>
            </a:extLst>
          </p:cNvPr>
          <p:cNvSpPr>
            <a:spLocks noGrp="1"/>
          </p:cNvSpPr>
          <p:nvPr>
            <p:ph idx="1"/>
          </p:nvPr>
        </p:nvSpPr>
        <p:spPr/>
        <p:txBody>
          <a:bodyPr/>
          <a:lstStyle/>
          <a:p>
            <a:pPr marL="0" indent="0" algn="l">
              <a:buNone/>
            </a:pPr>
            <a:r>
              <a:rPr lang="el-GR" b="1" i="0" u="none" strike="noStrike" dirty="0">
                <a:solidFill>
                  <a:srgbClr val="000000"/>
                </a:solidFill>
                <a:effectLst/>
              </a:rPr>
              <a:t>Ποιο από τα παρακάτω αντιπροσωπεύει έναν λόγο για τη χρήση πιλοτικής έρευνας;</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Επιτρέπει την άμεση γενίκευση των αποτελεσμάτων σε μεγάλο πληθυσμό.</a:t>
            </a:r>
          </a:p>
          <a:p>
            <a:pPr marL="0" indent="0" algn="l">
              <a:buNone/>
            </a:pPr>
            <a:r>
              <a:rPr lang="el-GR" b="0" i="0" u="none" strike="noStrike" dirty="0">
                <a:solidFill>
                  <a:srgbClr val="000000"/>
                </a:solidFill>
                <a:effectLst/>
              </a:rPr>
              <a:t>β) Βοηθά στη βελτίωση των εργαλείων μέτρησης και της διαδικασίας συλλογής δεδομένων πριν την κύρια έρευνα.</a:t>
            </a:r>
          </a:p>
          <a:p>
            <a:pPr marL="0" indent="0" algn="l">
              <a:buNone/>
            </a:pPr>
            <a:r>
              <a:rPr lang="el-GR" b="0" i="0" u="none" strike="noStrike" dirty="0">
                <a:solidFill>
                  <a:srgbClr val="000000"/>
                </a:solidFill>
                <a:effectLst/>
              </a:rPr>
              <a:t>γ) Προσφέρει υψηλή αξιοπιστία εσωτερικής συνέπειας για τα εργαλεία μέτρησης.</a:t>
            </a:r>
          </a:p>
          <a:p>
            <a:pPr marL="0" indent="0" algn="l">
              <a:buNone/>
            </a:pPr>
            <a:r>
              <a:rPr lang="el-GR" b="0" i="0" u="none" strike="noStrike" dirty="0">
                <a:solidFill>
                  <a:srgbClr val="000000"/>
                </a:solidFill>
                <a:effectLst/>
              </a:rPr>
              <a:t>δ) Επικεντρώνεται αποκλειστικά σε ποσοτικές μετρήσεις.</a:t>
            </a:r>
          </a:p>
          <a:p>
            <a:pPr marL="0" indent="0">
              <a:buNone/>
            </a:pPr>
            <a:endParaRPr lang="el-GR" dirty="0"/>
          </a:p>
        </p:txBody>
      </p:sp>
    </p:spTree>
    <p:extLst>
      <p:ext uri="{BB962C8B-B14F-4D97-AF65-F5344CB8AC3E}">
        <p14:creationId xmlns:p14="http://schemas.microsoft.com/office/powerpoint/2010/main" val="3405375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771CF7-3033-6F24-46F4-3C5D38770BE2}"/>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1C0395BE-D8CB-9908-7519-DA80CC64C0AE}"/>
              </a:ext>
            </a:extLst>
          </p:cNvPr>
          <p:cNvSpPr>
            <a:spLocks noGrp="1"/>
          </p:cNvSpPr>
          <p:nvPr>
            <p:ph idx="1"/>
          </p:nvPr>
        </p:nvSpPr>
        <p:spPr/>
        <p:txBody>
          <a:bodyPr/>
          <a:lstStyle/>
          <a:p>
            <a:pPr marL="0" indent="0" algn="l">
              <a:buNone/>
            </a:pPr>
            <a:r>
              <a:rPr lang="el-GR" b="1" i="0" u="none" strike="noStrike" dirty="0">
                <a:solidFill>
                  <a:srgbClr val="000000"/>
                </a:solidFill>
                <a:effectLst/>
              </a:rPr>
              <a:t>Ποιο από τα παρακάτω είναι το κύριο χαρακτηριστικό των ερωτήσεων αξιολόγησης σε ένα ερωτηματολόγιο;</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Ο συμμετέχων μπορεί να επιλέξει πολλές απαντήσεις.</a:t>
            </a:r>
          </a:p>
          <a:p>
            <a:pPr marL="0" indent="0" algn="l">
              <a:buNone/>
            </a:pPr>
            <a:r>
              <a:rPr lang="el-GR" b="0" i="0" u="none" strike="noStrike" dirty="0">
                <a:solidFill>
                  <a:srgbClr val="000000"/>
                </a:solidFill>
                <a:effectLst/>
              </a:rPr>
              <a:t>β) Η αξιολόγηση γίνεται με διάταξη τιμών, από το πιο σημαντικό προς το λιγότερο.</a:t>
            </a:r>
          </a:p>
          <a:p>
            <a:pPr marL="0" indent="0" algn="l">
              <a:buNone/>
            </a:pPr>
            <a:r>
              <a:rPr lang="el-GR" b="0" i="0" u="none" strike="noStrike" dirty="0">
                <a:solidFill>
                  <a:srgbClr val="000000"/>
                </a:solidFill>
                <a:effectLst/>
              </a:rPr>
              <a:t>γ) Απαιτεί υποκειμενική απάντηση σε ανοικτό κείμενο.</a:t>
            </a:r>
          </a:p>
          <a:p>
            <a:pPr marL="0" indent="0" algn="l">
              <a:buNone/>
            </a:pPr>
            <a:r>
              <a:rPr lang="el-GR" b="0" i="0" u="none" strike="noStrike" dirty="0">
                <a:solidFill>
                  <a:srgbClr val="000000"/>
                </a:solidFill>
                <a:effectLst/>
              </a:rPr>
              <a:t>δ) Βασίζεται σε διχοτομική κλίμακα (Ναι/Όχι).</a:t>
            </a:r>
          </a:p>
          <a:p>
            <a:pPr marL="0" indent="0">
              <a:buNone/>
            </a:pPr>
            <a:endParaRPr lang="el-GR" dirty="0"/>
          </a:p>
        </p:txBody>
      </p:sp>
    </p:spTree>
    <p:extLst>
      <p:ext uri="{BB962C8B-B14F-4D97-AF65-F5344CB8AC3E}">
        <p14:creationId xmlns:p14="http://schemas.microsoft.com/office/powerpoint/2010/main" val="2021655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9DAF1C-9AB6-60CD-7CA6-86DE46CA2E66}"/>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EE6719EE-39FD-0810-CF72-D7F875726303}"/>
              </a:ext>
            </a:extLst>
          </p:cNvPr>
          <p:cNvSpPr>
            <a:spLocks noGrp="1"/>
          </p:cNvSpPr>
          <p:nvPr>
            <p:ph idx="1"/>
          </p:nvPr>
        </p:nvSpPr>
        <p:spPr/>
        <p:txBody>
          <a:bodyPr/>
          <a:lstStyle/>
          <a:p>
            <a:pPr marL="0" indent="0" algn="l">
              <a:buNone/>
            </a:pPr>
            <a:r>
              <a:rPr lang="el-GR" b="1" i="0" u="none" strike="noStrike" dirty="0">
                <a:solidFill>
                  <a:srgbClr val="000000"/>
                </a:solidFill>
                <a:effectLst/>
              </a:rPr>
              <a:t>Στην ποσοτική έρευνα, πότε μια μεταβλητή θεωρείται εξαρτημένη;</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Όταν καθορίζει το αποτέλεσμα μιας άλλης μεταβλητής.</a:t>
            </a:r>
          </a:p>
          <a:p>
            <a:pPr marL="0" indent="0" algn="l">
              <a:buNone/>
            </a:pPr>
            <a:r>
              <a:rPr lang="el-GR" b="0" i="0" u="none" strike="noStrike" dirty="0">
                <a:solidFill>
                  <a:srgbClr val="000000"/>
                </a:solidFill>
                <a:effectLst/>
              </a:rPr>
              <a:t>β) Όταν επηρεάζεται από την ανεξάρτητη μεταβλητή.</a:t>
            </a:r>
          </a:p>
          <a:p>
            <a:pPr marL="0" indent="0" algn="l">
              <a:buNone/>
            </a:pPr>
            <a:r>
              <a:rPr lang="el-GR" b="0" i="0" u="none" strike="noStrike" dirty="0">
                <a:solidFill>
                  <a:srgbClr val="000000"/>
                </a:solidFill>
                <a:effectLst/>
              </a:rPr>
              <a:t>γ) Όταν δεν επηρεάζεται από εξωτερικούς παράγοντες.</a:t>
            </a:r>
          </a:p>
          <a:p>
            <a:pPr marL="0" indent="0" algn="l">
              <a:buNone/>
            </a:pPr>
            <a:r>
              <a:rPr lang="el-GR" b="0" i="0" u="none" strike="noStrike" dirty="0">
                <a:solidFill>
                  <a:srgbClr val="000000"/>
                </a:solidFill>
                <a:effectLst/>
              </a:rPr>
              <a:t>δ) Όταν η τιμή της μεταβάλλεται αυτόνομα.</a:t>
            </a:r>
          </a:p>
          <a:p>
            <a:pPr marL="0" indent="0">
              <a:buNone/>
            </a:pPr>
            <a:endParaRPr lang="el-GR" dirty="0"/>
          </a:p>
        </p:txBody>
      </p:sp>
    </p:spTree>
    <p:extLst>
      <p:ext uri="{BB962C8B-B14F-4D97-AF65-F5344CB8AC3E}">
        <p14:creationId xmlns:p14="http://schemas.microsoft.com/office/powerpoint/2010/main" val="3729826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20A9D7-0504-E93D-C086-E888E52E8507}"/>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E23F6BD4-FA0D-85AE-30BA-C5A1CB98851D}"/>
              </a:ext>
            </a:extLst>
          </p:cNvPr>
          <p:cNvSpPr>
            <a:spLocks noGrp="1"/>
          </p:cNvSpPr>
          <p:nvPr>
            <p:ph idx="1"/>
          </p:nvPr>
        </p:nvSpPr>
        <p:spPr>
          <a:xfrm>
            <a:off x="838200" y="1825625"/>
            <a:ext cx="10515600" cy="3723405"/>
          </a:xfrm>
        </p:spPr>
        <p:txBody>
          <a:bodyPr/>
          <a:lstStyle/>
          <a:p>
            <a:pPr marL="0" indent="0" algn="l">
              <a:buNone/>
            </a:pPr>
            <a:r>
              <a:rPr lang="el-GR" b="1" i="0" u="none" strike="noStrike" dirty="0">
                <a:solidFill>
                  <a:srgbClr val="000000"/>
                </a:solidFill>
                <a:effectLst/>
              </a:rPr>
              <a:t>Στη δειγματοληψία χιονοστιβάδας, πώς καθορίζεται το δείγμα;</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Επιλέγεται τυχαία από τον πληθυσμό.</a:t>
            </a:r>
          </a:p>
          <a:p>
            <a:pPr marL="0" indent="0" algn="l">
              <a:buNone/>
            </a:pPr>
            <a:r>
              <a:rPr lang="el-GR" b="0" i="0" u="none" strike="noStrike" dirty="0">
                <a:solidFill>
                  <a:srgbClr val="000000"/>
                </a:solidFill>
                <a:effectLst/>
              </a:rPr>
              <a:t>β) Το δείγμα αυξάνεται σταδιακά με συστάσεις από άτομα που ήδη συμμετέχουν.</a:t>
            </a:r>
          </a:p>
          <a:p>
            <a:pPr marL="0" indent="0" algn="l">
              <a:buNone/>
            </a:pPr>
            <a:r>
              <a:rPr lang="el-GR" b="0" i="0" u="none" strike="noStrike" dirty="0">
                <a:solidFill>
                  <a:srgbClr val="000000"/>
                </a:solidFill>
                <a:effectLst/>
              </a:rPr>
              <a:t>γ) Προσαρμόζεται αναλογικά με το μέγεθος του πληθυσμού.</a:t>
            </a:r>
          </a:p>
          <a:p>
            <a:pPr marL="0" indent="0" algn="l">
              <a:buNone/>
            </a:pPr>
            <a:r>
              <a:rPr lang="el-GR" b="0" i="0" u="none" strike="noStrike" dirty="0">
                <a:solidFill>
                  <a:srgbClr val="000000"/>
                </a:solidFill>
                <a:effectLst/>
              </a:rPr>
              <a:t>δ) Χωρίζεται σε ομάδες ανά ηλικία ή φύλο.</a:t>
            </a:r>
          </a:p>
          <a:p>
            <a:pPr marL="0" indent="0">
              <a:buNone/>
            </a:pPr>
            <a:endParaRPr lang="el-GR" dirty="0"/>
          </a:p>
        </p:txBody>
      </p:sp>
    </p:spTree>
    <p:extLst>
      <p:ext uri="{BB962C8B-B14F-4D97-AF65-F5344CB8AC3E}">
        <p14:creationId xmlns:p14="http://schemas.microsoft.com/office/powerpoint/2010/main" val="10295022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BBCAF5-1E52-043D-BDA4-DA8290429290}"/>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8BD95113-73E5-33E1-9BD2-6DCF29B93119}"/>
              </a:ext>
            </a:extLst>
          </p:cNvPr>
          <p:cNvSpPr>
            <a:spLocks noGrp="1"/>
          </p:cNvSpPr>
          <p:nvPr>
            <p:ph idx="1"/>
          </p:nvPr>
        </p:nvSpPr>
        <p:spPr/>
        <p:txBody>
          <a:bodyPr/>
          <a:lstStyle/>
          <a:p>
            <a:pPr marL="0" indent="0" algn="l">
              <a:buNone/>
            </a:pPr>
            <a:r>
              <a:rPr lang="el-GR" b="1" i="0" u="none" strike="noStrike" dirty="0">
                <a:solidFill>
                  <a:srgbClr val="000000"/>
                </a:solidFill>
                <a:effectLst/>
              </a:rPr>
              <a:t>Στην κωδικοποίηση των ποιοτικών δεδομένων, οι ερμηνευτικοί κωδικοί:</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Συνοψίζουν τα λόγια των συμμετεχόντων χωρίς αλλαγές.</a:t>
            </a:r>
          </a:p>
          <a:p>
            <a:pPr marL="0" indent="0" algn="l">
              <a:buNone/>
            </a:pPr>
            <a:r>
              <a:rPr lang="el-GR" b="0" i="0" u="none" strike="noStrike" dirty="0">
                <a:solidFill>
                  <a:srgbClr val="000000"/>
                </a:solidFill>
                <a:effectLst/>
              </a:rPr>
              <a:t>β) Αξιοποιούν το θεωρητικό πλαίσιο για την ερμηνεία νοημάτων στα δεδομένα.</a:t>
            </a:r>
          </a:p>
          <a:p>
            <a:pPr marL="0" indent="0" algn="l">
              <a:buNone/>
            </a:pPr>
            <a:r>
              <a:rPr lang="el-GR" b="0" i="0" u="none" strike="noStrike" dirty="0">
                <a:solidFill>
                  <a:srgbClr val="000000"/>
                </a:solidFill>
                <a:effectLst/>
              </a:rPr>
              <a:t>γ) Χρησιμοποιούνται αποκλειστικά για στατιστική ανάλυση.</a:t>
            </a:r>
          </a:p>
          <a:p>
            <a:pPr marL="0" indent="0" algn="l">
              <a:buNone/>
            </a:pPr>
            <a:r>
              <a:rPr lang="el-GR" b="0" i="0" u="none" strike="noStrike" dirty="0">
                <a:solidFill>
                  <a:srgbClr val="000000"/>
                </a:solidFill>
                <a:effectLst/>
              </a:rPr>
              <a:t>δ) Δεν απαιτούν ανασκόπηση βιβλιογραφίας.</a:t>
            </a:r>
          </a:p>
          <a:p>
            <a:pPr marL="0" indent="0">
              <a:buNone/>
            </a:pPr>
            <a:endParaRPr lang="el-GR" dirty="0"/>
          </a:p>
        </p:txBody>
      </p:sp>
    </p:spTree>
    <p:extLst>
      <p:ext uri="{BB962C8B-B14F-4D97-AF65-F5344CB8AC3E}">
        <p14:creationId xmlns:p14="http://schemas.microsoft.com/office/powerpoint/2010/main" val="100338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6874A1-2C24-F77A-F575-64F2897510DB}"/>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64F3E936-1395-603B-3C16-EC81DC542677}"/>
              </a:ext>
            </a:extLst>
          </p:cNvPr>
          <p:cNvSpPr>
            <a:spLocks noGrp="1"/>
          </p:cNvSpPr>
          <p:nvPr>
            <p:ph idx="1"/>
          </p:nvPr>
        </p:nvSpPr>
        <p:spPr/>
        <p:txBody>
          <a:bodyPr/>
          <a:lstStyle/>
          <a:p>
            <a:pPr marL="0" indent="0" algn="l">
              <a:buNone/>
            </a:pPr>
            <a:r>
              <a:rPr lang="el-GR" b="1" i="0" u="none" strike="noStrike" dirty="0">
                <a:solidFill>
                  <a:srgbClr val="000000"/>
                </a:solidFill>
                <a:effectLst/>
              </a:rPr>
              <a:t>Ποιο είναι το βασικό πλεονέκτημα των κλειστών ερωτήσεων;</a:t>
            </a:r>
            <a:endParaRPr lang="el-GR" b="0" i="0" u="none" strike="noStrike" dirty="0">
              <a:solidFill>
                <a:srgbClr val="000000"/>
              </a:solidFill>
              <a:effectLst/>
            </a:endParaRPr>
          </a:p>
          <a:p>
            <a:pPr marL="0" indent="0" algn="l">
              <a:buNone/>
            </a:pPr>
            <a:r>
              <a:rPr lang="el-GR" b="0" i="0" u="none" strike="noStrike" dirty="0">
                <a:solidFill>
                  <a:srgbClr val="000000"/>
                </a:solidFill>
                <a:effectLst/>
              </a:rPr>
              <a:t>α) Παρέχουν πλούτο πληροφορίας.</a:t>
            </a:r>
          </a:p>
          <a:p>
            <a:pPr marL="0" indent="0" algn="l">
              <a:buNone/>
            </a:pPr>
            <a:r>
              <a:rPr lang="el-GR" b="0" i="0" u="none" strike="noStrike" dirty="0">
                <a:solidFill>
                  <a:srgbClr val="000000"/>
                </a:solidFill>
                <a:effectLst/>
              </a:rPr>
              <a:t>β) Είναι εύκολες στην ανάλυση δεδομένων.</a:t>
            </a:r>
          </a:p>
          <a:p>
            <a:pPr marL="0" indent="0" algn="l">
              <a:buNone/>
            </a:pPr>
            <a:r>
              <a:rPr lang="el-GR" b="0" i="0" u="none" strike="noStrike" dirty="0">
                <a:solidFill>
                  <a:srgbClr val="000000"/>
                </a:solidFill>
                <a:effectLst/>
              </a:rPr>
              <a:t>γ) Απαιτούν περισσότερο χρόνο για απάντηση.</a:t>
            </a:r>
          </a:p>
          <a:p>
            <a:pPr marL="0" indent="0" algn="l">
              <a:buNone/>
            </a:pPr>
            <a:r>
              <a:rPr lang="el-GR" b="0" i="0" u="none" strike="noStrike" dirty="0">
                <a:solidFill>
                  <a:srgbClr val="000000"/>
                </a:solidFill>
                <a:effectLst/>
              </a:rPr>
              <a:t>δ) Είναι κατάλληλες μόνο για πιλοτικές έρευνες.</a:t>
            </a:r>
          </a:p>
          <a:p>
            <a:pPr marL="0" indent="0">
              <a:buNone/>
            </a:pPr>
            <a:endParaRPr lang="el-GR" dirty="0"/>
          </a:p>
        </p:txBody>
      </p:sp>
    </p:spTree>
    <p:extLst>
      <p:ext uri="{BB962C8B-B14F-4D97-AF65-F5344CB8AC3E}">
        <p14:creationId xmlns:p14="http://schemas.microsoft.com/office/powerpoint/2010/main" val="7324087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7A32EB-E2E0-613A-0CE2-05A5DA31926D}"/>
              </a:ext>
            </a:extLst>
          </p:cNvPr>
          <p:cNvSpPr>
            <a:spLocks noGrp="1"/>
          </p:cNvSpPr>
          <p:nvPr>
            <p:ph type="title"/>
          </p:nvPr>
        </p:nvSpPr>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99AAD5F0-F9E0-6BA5-FF29-B421CC31541E}"/>
              </a:ext>
            </a:extLst>
          </p:cNvPr>
          <p:cNvSpPr>
            <a:spLocks noGrp="1"/>
          </p:cNvSpPr>
          <p:nvPr>
            <p:ph idx="1"/>
          </p:nvPr>
        </p:nvSpPr>
        <p:spPr/>
        <p:txBody>
          <a:bodyPr/>
          <a:lstStyle/>
          <a:p>
            <a:pPr marL="0" indent="0">
              <a:buNone/>
            </a:pPr>
            <a:endParaRPr lang="el-GR" dirty="0"/>
          </a:p>
          <a:p>
            <a:pPr marL="0" indent="0">
              <a:buNone/>
            </a:pPr>
            <a:r>
              <a:rPr lang="el-GR" b="1" i="0" u="none" strike="noStrike" dirty="0">
                <a:solidFill>
                  <a:srgbClr val="000000"/>
                </a:solidFill>
                <a:effectLst/>
                <a:latin typeface="-webkit-standard"/>
              </a:rPr>
              <a:t>Ποια από τις παρακάτω κλίμακες δέχεται μόνο μία απάντηση;</a:t>
            </a:r>
            <a:endParaRPr lang="el-GR" b="1" dirty="0"/>
          </a:p>
          <a:p>
            <a:pPr marL="0" indent="0">
              <a:buNone/>
            </a:pPr>
            <a:r>
              <a:rPr lang="el-GR" dirty="0"/>
              <a:t>α) Κλίμακα πολλαπλής επιλογής.</a:t>
            </a:r>
          </a:p>
          <a:p>
            <a:pPr marL="0" indent="0">
              <a:buNone/>
            </a:pPr>
            <a:r>
              <a:rPr lang="el-GR" dirty="0"/>
              <a:t>β) Κλίμακα διάταξης.</a:t>
            </a:r>
          </a:p>
          <a:p>
            <a:pPr marL="0" indent="0">
              <a:buNone/>
            </a:pPr>
            <a:r>
              <a:rPr lang="el-GR" dirty="0"/>
              <a:t>γ) Κλίμακα αξιολόγησης.</a:t>
            </a:r>
          </a:p>
          <a:p>
            <a:pPr marL="0" indent="0">
              <a:buNone/>
            </a:pPr>
            <a:r>
              <a:rPr lang="el-GR" dirty="0"/>
              <a:t>δ) Κλίμακα απλής επιλογής.</a:t>
            </a:r>
          </a:p>
        </p:txBody>
      </p:sp>
    </p:spTree>
    <p:extLst>
      <p:ext uri="{BB962C8B-B14F-4D97-AF65-F5344CB8AC3E}">
        <p14:creationId xmlns:p14="http://schemas.microsoft.com/office/powerpoint/2010/main" val="10673859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C83416-CB1E-7F46-6DC1-2A9BC933D014}"/>
              </a:ext>
            </a:extLst>
          </p:cNvPr>
          <p:cNvSpPr>
            <a:spLocks noGrp="1"/>
          </p:cNvSpPr>
          <p:nvPr>
            <p:ph type="title"/>
          </p:nvPr>
        </p:nvSpPr>
        <p:spPr>
          <a:xfrm>
            <a:off x="838200" y="365125"/>
            <a:ext cx="10515600" cy="1044127"/>
          </a:xfrm>
        </p:spPr>
        <p:txBody>
          <a:bodyPr/>
          <a:lstStyle/>
          <a:p>
            <a:pPr algn="ctr"/>
            <a:r>
              <a:rPr lang="el-GR" dirty="0"/>
              <a:t>ΕΡΩΤΗΣΗ ΕΠΑΝΑΛΗΨΗΣ</a:t>
            </a:r>
          </a:p>
        </p:txBody>
      </p:sp>
      <p:sp>
        <p:nvSpPr>
          <p:cNvPr id="3" name="Θέση περιεχομένου 2">
            <a:extLst>
              <a:ext uri="{FF2B5EF4-FFF2-40B4-BE49-F238E27FC236}">
                <a16:creationId xmlns:a16="http://schemas.microsoft.com/office/drawing/2014/main" id="{B86EB5F2-7939-DA44-78E2-789C4C800596}"/>
              </a:ext>
            </a:extLst>
          </p:cNvPr>
          <p:cNvSpPr>
            <a:spLocks noGrp="1"/>
          </p:cNvSpPr>
          <p:nvPr>
            <p:ph idx="1"/>
          </p:nvPr>
        </p:nvSpPr>
        <p:spPr/>
        <p:txBody>
          <a:bodyPr/>
          <a:lstStyle/>
          <a:p>
            <a:pPr marL="0" indent="0" algn="l">
              <a:buNone/>
            </a:pPr>
            <a:r>
              <a:rPr lang="el-GR" b="1" i="0" u="none" strike="noStrike" dirty="0">
                <a:solidFill>
                  <a:srgbClr val="000000"/>
                </a:solidFill>
                <a:effectLst/>
              </a:rPr>
              <a:t>Ποιο από τα παρακάτω είναι χαρακτηριστικό της ποιοτικής έρευνας;</a:t>
            </a:r>
          </a:p>
          <a:p>
            <a:pPr marL="0" indent="0" algn="l">
              <a:buNone/>
            </a:pPr>
            <a:endParaRPr lang="el-GR" b="0" i="0" u="none" strike="noStrike" dirty="0">
              <a:solidFill>
                <a:srgbClr val="000000"/>
              </a:solidFill>
              <a:effectLst/>
            </a:endParaRPr>
          </a:p>
          <a:p>
            <a:pPr marL="0" indent="0" algn="l">
              <a:buNone/>
            </a:pPr>
            <a:r>
              <a:rPr lang="el-GR" b="0" i="0" u="none" strike="noStrike" dirty="0">
                <a:solidFill>
                  <a:srgbClr val="000000"/>
                </a:solidFill>
                <a:effectLst/>
              </a:rPr>
              <a:t>α) Χρησιμοποιεί στατιστικές μεθόδους για ανάλυση δεδομένων.</a:t>
            </a:r>
          </a:p>
          <a:p>
            <a:pPr marL="0" indent="0" algn="l">
              <a:buNone/>
            </a:pPr>
            <a:r>
              <a:rPr lang="el-GR" b="0" i="0" u="none" strike="noStrike" dirty="0">
                <a:solidFill>
                  <a:srgbClr val="000000"/>
                </a:solidFill>
                <a:effectLst/>
              </a:rPr>
              <a:t>β) Στοχεύει στην εις βάθος κατανόηση των κοινωνικών φαινομένων.</a:t>
            </a:r>
          </a:p>
          <a:p>
            <a:pPr marL="0" indent="0" algn="l">
              <a:buNone/>
            </a:pPr>
            <a:r>
              <a:rPr lang="el-GR" b="0" i="0" u="none" strike="noStrike" dirty="0">
                <a:solidFill>
                  <a:srgbClr val="000000"/>
                </a:solidFill>
                <a:effectLst/>
              </a:rPr>
              <a:t>γ) Εφαρμόζεται μόνο σε μικρούς πληθυσμούς.</a:t>
            </a:r>
          </a:p>
          <a:p>
            <a:pPr marL="0" indent="0" algn="l">
              <a:buNone/>
            </a:pPr>
            <a:r>
              <a:rPr lang="el-GR" b="0" i="0" u="none" strike="noStrike" dirty="0">
                <a:solidFill>
                  <a:srgbClr val="000000"/>
                </a:solidFill>
                <a:effectLst/>
              </a:rPr>
              <a:t>δ) Περιλαμβάνει υποχρεωτικά ερωτηματολόγια.</a:t>
            </a:r>
          </a:p>
          <a:p>
            <a:endParaRPr lang="el-GR" dirty="0"/>
          </a:p>
        </p:txBody>
      </p:sp>
    </p:spTree>
    <p:extLst>
      <p:ext uri="{BB962C8B-B14F-4D97-AF65-F5344CB8AC3E}">
        <p14:creationId xmlns:p14="http://schemas.microsoft.com/office/powerpoint/2010/main" val="15726001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Τίτλος 1">
            <a:extLst>
              <a:ext uri="{FF2B5EF4-FFF2-40B4-BE49-F238E27FC236}">
                <a16:creationId xmlns:a16="http://schemas.microsoft.com/office/drawing/2014/main" id="{337DA3D0-DA75-AFB4-9437-F4BB54D1C8D3}"/>
              </a:ext>
            </a:extLst>
          </p:cNvPr>
          <p:cNvSpPr>
            <a:spLocks noGrp="1"/>
          </p:cNvSpPr>
          <p:nvPr>
            <p:ph type="title"/>
          </p:nvPr>
        </p:nvSpPr>
        <p:spPr>
          <a:xfrm>
            <a:off x="3033466" y="991261"/>
            <a:ext cx="5754696" cy="1837349"/>
          </a:xfrm>
        </p:spPr>
        <p:txBody>
          <a:bodyPr anchor="ctr">
            <a:normAutofit/>
          </a:bodyPr>
          <a:lstStyle/>
          <a:p>
            <a:pPr algn="ctr"/>
            <a:r>
              <a:rPr lang="el-GR" sz="3600">
                <a:solidFill>
                  <a:schemeClr val="tx2"/>
                </a:solidFill>
              </a:rPr>
              <a:t>ΕΥΧΑΡΙΣΤΩ ΠΟΛΥ</a:t>
            </a:r>
          </a:p>
        </p:txBody>
      </p:sp>
      <p:sp>
        <p:nvSpPr>
          <p:cNvPr id="3" name="Θέση περιεχομένου 2">
            <a:extLst>
              <a:ext uri="{FF2B5EF4-FFF2-40B4-BE49-F238E27FC236}">
                <a16:creationId xmlns:a16="http://schemas.microsoft.com/office/drawing/2014/main" id="{F152FDDF-D224-7330-61CD-A56B2FEABE95}"/>
              </a:ext>
            </a:extLst>
          </p:cNvPr>
          <p:cNvSpPr>
            <a:spLocks noGrp="1"/>
          </p:cNvSpPr>
          <p:nvPr>
            <p:ph idx="1"/>
          </p:nvPr>
        </p:nvSpPr>
        <p:spPr>
          <a:xfrm>
            <a:off x="3055954" y="2979336"/>
            <a:ext cx="5709721" cy="2430864"/>
          </a:xfrm>
        </p:spPr>
        <p:txBody>
          <a:bodyPr anchor="t">
            <a:normAutofit/>
          </a:bodyPr>
          <a:lstStyle/>
          <a:p>
            <a:endParaRPr lang="el-GR" sz="2000" dirty="0">
              <a:solidFill>
                <a:schemeClr val="tx2"/>
              </a:solidFill>
            </a:endParaRPr>
          </a:p>
          <a:p>
            <a:pPr marL="0" indent="0">
              <a:buNone/>
            </a:pPr>
            <a:r>
              <a:rPr lang="en-US" sz="3600" dirty="0" err="1">
                <a:solidFill>
                  <a:schemeClr val="tx2"/>
                </a:solidFill>
              </a:rPr>
              <a:t>zpilitsidou@gmail.com</a:t>
            </a:r>
            <a:endParaRPr lang="el-GR" sz="3600" dirty="0">
              <a:solidFill>
                <a:schemeClr val="tx2"/>
              </a:solidFill>
            </a:endParaRPr>
          </a:p>
        </p:txBody>
      </p:sp>
    </p:spTree>
    <p:extLst>
      <p:ext uri="{BB962C8B-B14F-4D97-AF65-F5344CB8AC3E}">
        <p14:creationId xmlns:p14="http://schemas.microsoft.com/office/powerpoint/2010/main" val="12158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9C4F70-E927-4933-5170-DDF535F88CD3}"/>
              </a:ext>
            </a:extLst>
          </p:cNvPr>
          <p:cNvSpPr>
            <a:spLocks noGrp="1"/>
          </p:cNvSpPr>
          <p:nvPr>
            <p:ph type="title"/>
          </p:nvPr>
        </p:nvSpPr>
        <p:spPr>
          <a:xfrm>
            <a:off x="621792" y="1161288"/>
            <a:ext cx="3602736" cy="4526280"/>
          </a:xfrm>
        </p:spPr>
        <p:txBody>
          <a:bodyPr>
            <a:normAutofit/>
          </a:bodyPr>
          <a:lstStyle/>
          <a:p>
            <a:r>
              <a:rPr lang="en-US" sz="4000" dirty="0">
                <a:latin typeface="Calibri"/>
                <a:ea typeface="+mn-ea"/>
                <a:cs typeface="+mn-cs"/>
              </a:rPr>
              <a:t>E</a:t>
            </a:r>
            <a:r>
              <a:rPr kumimoji="0" lang="el-GR" sz="4000" b="0" i="0" u="none" strike="noStrike" kern="1200" cap="none" spc="0" normalizeH="0" baseline="0" noProof="0">
                <a:ln>
                  <a:noFill/>
                </a:ln>
                <a:effectLst/>
                <a:uLnTx/>
                <a:uFillTx/>
                <a:latin typeface="Calibri"/>
                <a:ea typeface="+mn-ea"/>
                <a:cs typeface="+mn-cs"/>
              </a:rPr>
              <a:t>ρευνητική</a:t>
            </a:r>
            <a:r>
              <a:rPr kumimoji="0" lang="el-GR" sz="4000" b="0" i="0" u="none" strike="noStrike" kern="1200" cap="none" spc="0" normalizeH="0" baseline="0" noProof="0" dirty="0">
                <a:ln>
                  <a:noFill/>
                </a:ln>
                <a:effectLst/>
                <a:uLnTx/>
                <a:uFillTx/>
                <a:latin typeface="Calibri"/>
                <a:ea typeface="+mn-ea"/>
                <a:cs typeface="+mn-cs"/>
              </a:rPr>
              <a:t> </a:t>
            </a:r>
            <a:r>
              <a:rPr kumimoji="0" lang="en-US" sz="4000" b="0" i="0" u="none" strike="noStrike" kern="1200" cap="none" spc="0" normalizeH="0" baseline="0" noProof="0" dirty="0">
                <a:ln>
                  <a:noFill/>
                </a:ln>
                <a:effectLst/>
                <a:uLnTx/>
                <a:uFillTx/>
                <a:latin typeface="Calibri"/>
                <a:ea typeface="+mn-ea"/>
                <a:cs typeface="+mn-cs"/>
              </a:rPr>
              <a:t>Y</a:t>
            </a:r>
            <a:r>
              <a:rPr kumimoji="0" lang="el-GR" sz="4000" b="0" i="0" u="none" strike="noStrike" kern="1200" cap="none" spc="0" normalizeH="0" baseline="0" noProof="0">
                <a:ln>
                  <a:noFill/>
                </a:ln>
                <a:effectLst/>
                <a:uLnTx/>
                <a:uFillTx/>
                <a:latin typeface="Calibri"/>
                <a:ea typeface="+mn-ea"/>
                <a:cs typeface="+mn-cs"/>
              </a:rPr>
              <a:t>πόθεση</a:t>
            </a:r>
            <a:endParaRPr lang="el-GR" sz="4000"/>
          </a:p>
        </p:txBody>
      </p:sp>
      <p:graphicFrame>
        <p:nvGraphicFramePr>
          <p:cNvPr id="5" name="Θέση περιεχομένου 2">
            <a:extLst>
              <a:ext uri="{FF2B5EF4-FFF2-40B4-BE49-F238E27FC236}">
                <a16:creationId xmlns:a16="http://schemas.microsoft.com/office/drawing/2014/main" id="{69663179-D80E-D910-CAF0-FF66CF5BF531}"/>
              </a:ext>
            </a:extLst>
          </p:cNvPr>
          <p:cNvGraphicFramePr>
            <a:graphicFrameLocks noGrp="1"/>
          </p:cNvGraphicFramePr>
          <p:nvPr>
            <p:ph idx="1"/>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789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Εικόνα που περιέχει μπλε, πολυχρωμία, στιγμιότυπο οθόνης, διανυσματικά γραφικά&#10;&#10;Περιγραφή που δημιουργήθηκε αυτόματα">
            <a:extLst>
              <a:ext uri="{FF2B5EF4-FFF2-40B4-BE49-F238E27FC236}">
                <a16:creationId xmlns:a16="http://schemas.microsoft.com/office/drawing/2014/main" id="{8542CC63-7239-25C6-570E-D06DF0822DD3}"/>
              </a:ext>
            </a:extLst>
          </p:cNvPr>
          <p:cNvPicPr>
            <a:picLocks noChangeAspect="1"/>
          </p:cNvPicPr>
          <p:nvPr/>
        </p:nvPicPr>
        <p:blipFill>
          <a:blip r:embed="rId2">
            <a:duotone>
              <a:schemeClr val="bg2">
                <a:shade val="45000"/>
                <a:satMod val="135000"/>
              </a:schemeClr>
              <a:prstClr val="white"/>
            </a:duotone>
          </a:blip>
          <a:srcRect t="6953" b="36797"/>
          <a:stretch/>
        </p:blipFill>
        <p:spPr>
          <a:xfrm>
            <a:off x="20" y="10"/>
            <a:ext cx="12191980" cy="6857990"/>
          </a:xfrm>
          <a:prstGeom prst="rect">
            <a:avLst/>
          </a:prstGeom>
        </p:spPr>
      </p:pic>
      <p:sp>
        <p:nvSpPr>
          <p:cNvPr id="2" name="Τίτλος 1">
            <a:extLst>
              <a:ext uri="{FF2B5EF4-FFF2-40B4-BE49-F238E27FC236}">
                <a16:creationId xmlns:a16="http://schemas.microsoft.com/office/drawing/2014/main" id="{55AEEC5E-5F43-346F-4709-FD3C743CFA57}"/>
              </a:ext>
            </a:extLst>
          </p:cNvPr>
          <p:cNvSpPr>
            <a:spLocks noGrp="1"/>
          </p:cNvSpPr>
          <p:nvPr>
            <p:ph type="title"/>
          </p:nvPr>
        </p:nvSpPr>
        <p:spPr>
          <a:xfrm>
            <a:off x="838200" y="365125"/>
            <a:ext cx="10515600" cy="1325563"/>
          </a:xfrm>
        </p:spPr>
        <p:txBody>
          <a:bodyPr>
            <a:normAutofit/>
          </a:bodyPr>
          <a:lstStyle/>
          <a:p>
            <a:r>
              <a:rPr lang="el-GR" dirty="0"/>
              <a:t>ΣΤΟΙΧΕΙΑ ΕΡΩΤΗΜΑΤΟΛΟΓΙΟΥ</a:t>
            </a:r>
            <a:endParaRPr lang="el-GR"/>
          </a:p>
        </p:txBody>
      </p:sp>
      <p:graphicFrame>
        <p:nvGraphicFramePr>
          <p:cNvPr id="5" name="Θέση περιεχομένου 2">
            <a:extLst>
              <a:ext uri="{FF2B5EF4-FFF2-40B4-BE49-F238E27FC236}">
                <a16:creationId xmlns:a16="http://schemas.microsoft.com/office/drawing/2014/main" id="{F9AC264D-FF56-83C6-248B-9B0222FF6D5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1888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3030FD1-BB4B-2C23-B5FC-AF7E3FAD76DE}"/>
              </a:ext>
            </a:extLst>
          </p:cNvPr>
          <p:cNvSpPr>
            <a:spLocks noGrp="1" noChangeArrowheads="1"/>
          </p:cNvSpPr>
          <p:nvPr>
            <p:ph type="title"/>
          </p:nvPr>
        </p:nvSpPr>
        <p:spPr>
          <a:xfrm>
            <a:off x="1997076" y="365125"/>
            <a:ext cx="8042275" cy="539750"/>
          </a:xfrm>
        </p:spPr>
        <p:txBody>
          <a:bodyPr rtlCol="0" anchor="t">
            <a:normAutofit fontScale="90000"/>
          </a:bodyPr>
          <a:lstStyle/>
          <a:p>
            <a:pPr>
              <a:defRPr/>
            </a:pPr>
            <a:r>
              <a:rPr lang="el-GR" altLang="en-US" sz="4000" b="1" dirty="0">
                <a:latin typeface="+mn-lt"/>
                <a:ea typeface="ＭＳ Ｐゴシック" panose="020B0600070205080204" pitchFamily="34" charset="-128"/>
              </a:rPr>
              <a:t>Σχεδιασμός ερωτήσεων</a:t>
            </a:r>
            <a:endParaRPr lang="en-US" altLang="en-US" sz="3600" b="1" dirty="0">
              <a:latin typeface="+mn-lt"/>
              <a:ea typeface="ＭＳ Ｐゴシック" panose="020B0600070205080204" pitchFamily="34" charset="-128"/>
            </a:endParaRPr>
          </a:p>
        </p:txBody>
      </p:sp>
      <p:sp>
        <p:nvSpPr>
          <p:cNvPr id="15363" name="Rectangle 3">
            <a:extLst>
              <a:ext uri="{FF2B5EF4-FFF2-40B4-BE49-F238E27FC236}">
                <a16:creationId xmlns:a16="http://schemas.microsoft.com/office/drawing/2014/main" id="{12E26796-84DE-2564-E3E7-1CC741B87F29}"/>
              </a:ext>
            </a:extLst>
          </p:cNvPr>
          <p:cNvSpPr>
            <a:spLocks noGrp="1" noChangeArrowheads="1"/>
          </p:cNvSpPr>
          <p:nvPr>
            <p:ph idx="1"/>
          </p:nvPr>
        </p:nvSpPr>
        <p:spPr>
          <a:xfrm>
            <a:off x="2152650" y="1263651"/>
            <a:ext cx="7886700" cy="4913313"/>
          </a:xfrm>
        </p:spPr>
        <p:txBody>
          <a:bodyPr rtlCol="0">
            <a:normAutofit lnSpcReduction="10000"/>
          </a:bodyPr>
          <a:lstStyle/>
          <a:p>
            <a:pPr marL="0" indent="0">
              <a:buNone/>
              <a:defRPr/>
            </a:pPr>
            <a:r>
              <a:rPr lang="el-GR" altLang="en-US" b="1" dirty="0">
                <a:ea typeface="ＭＳ Ｐゴシック" panose="020B0600070205080204" pitchFamily="34" charset="-128"/>
              </a:rPr>
              <a:t>Πρακτικοί/εμπειρικοί κανόνες</a:t>
            </a:r>
          </a:p>
          <a:p>
            <a:pPr>
              <a:defRPr/>
            </a:pPr>
            <a:r>
              <a:rPr lang="el-GR" altLang="en-US" dirty="0">
                <a:ea typeface="ＭＳ Ｐゴシック" panose="020B0600070205080204" pitchFamily="34" charset="-128"/>
              </a:rPr>
              <a:t>Ερωτήσεις στη βάση των ερευνητικών ερωτημάτων</a:t>
            </a:r>
          </a:p>
          <a:p>
            <a:pPr lvl="1">
              <a:defRPr/>
            </a:pPr>
            <a:r>
              <a:rPr lang="el-GR" altLang="en-US" dirty="0">
                <a:ea typeface="ＭＳ Ｐゴシック" panose="020B0600070205080204" pitchFamily="34" charset="-128"/>
              </a:rPr>
              <a:t>Διατύπωση ερωτημάτων συναφών προς τα ερευνητικά ερωτήματα</a:t>
            </a:r>
          </a:p>
          <a:p>
            <a:pPr>
              <a:defRPr/>
            </a:pPr>
            <a:r>
              <a:rPr lang="el-GR" altLang="en-US" dirty="0">
                <a:ea typeface="ＭＳ Ｐゴシック" panose="020B0600070205080204" pitchFamily="34" charset="-128"/>
              </a:rPr>
              <a:t>Τι ακριβώς θέλετε να μετρήσετε; (ακριβείς λειτουργικοί ορισμοί)</a:t>
            </a:r>
          </a:p>
          <a:p>
            <a:pPr lvl="1">
              <a:defRPr/>
            </a:pPr>
            <a:r>
              <a:rPr lang="el-GR" altLang="en-US" dirty="0">
                <a:ea typeface="ＭＳ Ｐゴシック" panose="020B0600070205080204" pitchFamily="34" charset="-128"/>
              </a:rPr>
              <a:t>Π.χ. ‘</a:t>
            </a:r>
            <a:r>
              <a:rPr lang="el-GR" altLang="en-US" i="1" dirty="0">
                <a:ea typeface="ＭＳ Ｐゴシック" panose="020B0600070205080204" pitchFamily="34" charset="-128"/>
              </a:rPr>
              <a:t>Πόσα παιδιά έχετε</a:t>
            </a:r>
            <a:r>
              <a:rPr lang="el-GR" altLang="en-US" dirty="0">
                <a:ea typeface="ＭＳ Ｐゴシック" panose="020B0600070205080204" pitchFamily="34" charset="-128"/>
              </a:rPr>
              <a:t>;’ εάν σας ενδιαφέρει όμως το επίπεδο διαβίωσης καλύτερα ‘</a:t>
            </a:r>
            <a:r>
              <a:rPr lang="el-GR" altLang="en-US" i="1" dirty="0">
                <a:ea typeface="ＭＳ Ｐゴシック" panose="020B0600070205080204" pitchFamily="34" charset="-128"/>
              </a:rPr>
              <a:t>Πόσα άτομα μένουν μαζί σας στο σπίτι</a:t>
            </a:r>
            <a:r>
              <a:rPr lang="el-GR" altLang="en-US" dirty="0">
                <a:ea typeface="ＭＳ Ｐゴシック" panose="020B0600070205080204" pitchFamily="34" charset="-128"/>
              </a:rPr>
              <a:t>’.</a:t>
            </a:r>
            <a:endParaRPr lang="en-US" altLang="en-US" dirty="0">
              <a:ea typeface="ＭＳ Ｐゴシック" panose="020B0600070205080204" pitchFamily="34" charset="-128"/>
            </a:endParaRPr>
          </a:p>
          <a:p>
            <a:pPr>
              <a:defRPr/>
            </a:pPr>
            <a:r>
              <a:rPr lang="el-GR" altLang="en-US" dirty="0">
                <a:ea typeface="ＭＳ Ｐゴシック" panose="020B0600070205080204" pitchFamily="34" charset="-128"/>
              </a:rPr>
              <a:t>Φανταστείτε ότι είστε ο ερωτώμενος</a:t>
            </a:r>
            <a:endParaRPr lang="en-US" altLang="en-US" dirty="0">
              <a:ea typeface="ＭＳ Ｐゴシック" panose="020B0600070205080204" pitchFamily="34" charset="-128"/>
            </a:endParaRPr>
          </a:p>
          <a:p>
            <a:pPr lvl="1">
              <a:defRPr/>
            </a:pPr>
            <a:r>
              <a:rPr lang="el-GR" altLang="en-US" dirty="0">
                <a:ea typeface="ＭＳ Ｐゴシック" panose="020B0600070205080204" pitchFamily="34" charset="-128"/>
              </a:rPr>
              <a:t>Πώς θα απαντούσατε εσείς τις ερωτήσεις;</a:t>
            </a:r>
            <a:endParaRPr lang="en-US" altLang="en-US" dirty="0">
              <a:ea typeface="ＭＳ Ｐゴシック" panose="020B0600070205080204" pitchFamily="34" charset="-128"/>
            </a:endParaRPr>
          </a:p>
          <a:p>
            <a:pPr lvl="1">
              <a:defRPr/>
            </a:pPr>
            <a:r>
              <a:rPr lang="el-GR" altLang="en-US" dirty="0">
                <a:ea typeface="ＭＳ Ｐゴシック" panose="020B0600070205080204" pitchFamily="34" charset="-128"/>
              </a:rPr>
              <a:t>Εντοπίστε ασαφείς ή παραπλανητικές ερωτήσεις</a:t>
            </a:r>
            <a:endParaRPr lang="en-US" altLang="en-US" dirty="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C9B143DF-4C1E-3EA0-14E7-EF8191FBC9DD}"/>
              </a:ext>
            </a:extLst>
          </p:cNvPr>
          <p:cNvSpPr>
            <a:spLocks noGrp="1"/>
          </p:cNvSpPr>
          <p:nvPr>
            <p:ph idx="1"/>
          </p:nvPr>
        </p:nvSpPr>
        <p:spPr>
          <a:xfrm>
            <a:off x="1388210" y="824249"/>
            <a:ext cx="9654076" cy="3837904"/>
          </a:xfrm>
        </p:spPr>
        <p:txBody>
          <a:bodyPr anchor="ctr">
            <a:normAutofit/>
          </a:bodyPr>
          <a:lstStyle/>
          <a:p>
            <a:pPr marL="0" indent="0">
              <a:buNone/>
            </a:pPr>
            <a:r>
              <a:rPr lang="el-GR" sz="4400" dirty="0"/>
              <a:t>ΤΙ ΕΙΝΑΙ Η ΠΙΛΟΤΙΚΗ ΕΡΕΥΝΑ;</a:t>
            </a:r>
          </a:p>
        </p:txBody>
      </p:sp>
    </p:spTree>
    <p:extLst>
      <p:ext uri="{BB962C8B-B14F-4D97-AF65-F5344CB8AC3E}">
        <p14:creationId xmlns:p14="http://schemas.microsoft.com/office/powerpoint/2010/main" val="271553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DF2726-0F3B-C86A-84AA-74E7877107C3}"/>
              </a:ext>
            </a:extLst>
          </p:cNvPr>
          <p:cNvSpPr>
            <a:spLocks noGrp="1"/>
          </p:cNvSpPr>
          <p:nvPr>
            <p:ph type="title"/>
          </p:nvPr>
        </p:nvSpPr>
        <p:spPr/>
        <p:txBody>
          <a:bodyPr>
            <a:normAutofit/>
          </a:bodyPr>
          <a:lstStyle/>
          <a:p>
            <a:pPr algn="ctr"/>
            <a:r>
              <a:rPr lang="el-GR" sz="3600"/>
              <a:t> ΔΕΙΓΜΑΤΟΛΗΨΙΑ</a:t>
            </a:r>
            <a:endParaRPr lang="el-GR" sz="3600" dirty="0"/>
          </a:p>
        </p:txBody>
      </p:sp>
      <p:graphicFrame>
        <p:nvGraphicFramePr>
          <p:cNvPr id="5" name="Θέση περιεχομένου 2">
            <a:extLst>
              <a:ext uri="{FF2B5EF4-FFF2-40B4-BE49-F238E27FC236}">
                <a16:creationId xmlns:a16="http://schemas.microsoft.com/office/drawing/2014/main" id="{5CFD1F6B-7318-7A61-57D7-79C2588F270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587310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450</TotalTime>
  <Words>2025</Words>
  <Application>Microsoft Macintosh PowerPoint</Application>
  <PresentationFormat>Ευρεία οθόνη</PresentationFormat>
  <Paragraphs>215</Paragraphs>
  <Slides>48</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48</vt:i4>
      </vt:variant>
    </vt:vector>
  </HeadingPairs>
  <TitlesOfParts>
    <vt:vector size="56" baseType="lpstr">
      <vt:lpstr>ＭＳ Ｐゴシック</vt:lpstr>
      <vt:lpstr>-webkit-standard</vt:lpstr>
      <vt:lpstr>Aptos</vt:lpstr>
      <vt:lpstr>Aptos Display</vt:lpstr>
      <vt:lpstr>Arial</vt:lpstr>
      <vt:lpstr>Calibri</vt:lpstr>
      <vt:lpstr>Times New Roman</vt:lpstr>
      <vt:lpstr>Θέμα του Office</vt:lpstr>
      <vt:lpstr>ΙΟΝΙΟ ΠΑΝΕΠΙΣΤΗΜΙΟ ΤΜΗΜΑ ΨΗΦΙΑΚΩΝ ΜΕΣΩΝ  ΚΑΙ  ΕΠΙΚΟΙΝΩΝΙΑΣ</vt:lpstr>
      <vt:lpstr>ΜΙΚΡΗ ΕΠΑΝΑΛΗΨΗ ΠΡΟΗΓΟΥΜΕΝΟΥ ΜΑΘΗΜΑΤΟΣ</vt:lpstr>
      <vt:lpstr>ΠΟΣΟΤΙΚΗ ΕΡΕΥΝΑ</vt:lpstr>
      <vt:lpstr>Η κοινωνική έρευνα ως γραμμική διαδικασία</vt:lpstr>
      <vt:lpstr>Eρευνητική Yπόθεση</vt:lpstr>
      <vt:lpstr>ΣΤΟΙΧΕΙΑ ΕΡΩΤΗΜΑΤΟΛΟΓΙΟΥ</vt:lpstr>
      <vt:lpstr>Σχεδιασμός ερωτήσεων</vt:lpstr>
      <vt:lpstr>Παρουσίαση του PowerPoint</vt:lpstr>
      <vt:lpstr> ΔΕΙΓΜΑΤΟΛΗΨΙΑ</vt:lpstr>
      <vt:lpstr>ΔΕΙΓΜΑΤΟΛΗΨΙΑ ΜΕ ΠΙΘΑΝΟΤΗΤΑ</vt:lpstr>
      <vt:lpstr>ΣΤΟΙΧΕΙΑ ΔΕΙΓΜΑΤΟΛΗΨΙΑΣ</vt:lpstr>
      <vt:lpstr>ΔΕΙΓΜΑΤΟΛΗΨΙΑ ΧΩΡΙΣ ΠΙΘΑΝΟΤΗΤΑ</vt:lpstr>
      <vt:lpstr>Το μέγεθος του δείγματος</vt:lpstr>
      <vt:lpstr>Απλή τυχαία δειγματοληψία</vt:lpstr>
      <vt:lpstr>ΣΥΣΤΗΜΑΤΙΚΗ ΔΕΙΓΜΑΤΟΛΗΨΙΑ</vt:lpstr>
      <vt:lpstr>ΣΤΡΩΜΑΤΟΠΟΙΗΜΕΝΗ ΔΕΙΓΜΑΤΟΛΗΨΙΑ</vt:lpstr>
      <vt:lpstr>ΣΤΡΩΜΑΤΟΠΟΙΗΜΕΝΗ ΔΕΙΓΜΑΤΟΛΗΨΙΑ</vt:lpstr>
      <vt:lpstr> ΑΝΑΛΟΓΙΚΗ ΣΤΡΩΜΑΤΟΠΟΙΗΜΕΝΗ ΔΕΙΓΜΑΤΟΛΗΨΙΑ </vt:lpstr>
      <vt:lpstr> ΜΗ ΑΝΑΛΟΓΙΚΗ ΣΤΡΩΜΑΤΟΠΟΙΗΜΕΝΗ ΔΕΙΓΜΑΤΟΛΗΨΙΑ </vt:lpstr>
      <vt:lpstr>ΔΕΙΓΜΑΤΟΛΗΨΙΑ ΧΩΡΙΣ ΠΙΘΑΝΟΤΗΤΑ</vt:lpstr>
      <vt:lpstr>ΔΕΙΓΜΑΤΟΛΗΨΙΑ ΕΥΚΟΛΙΑΣ</vt:lpstr>
      <vt:lpstr>ΔΕΙΓΜΑΤΟΛΗΨΙΑ ΧΙΟΝΟΜΠΑΛΑΣ ή ΧΙΟΝΟΣΤΙΒΑΔΑΣ</vt:lpstr>
      <vt:lpstr>Παρουσίαση του PowerPoint</vt:lpstr>
      <vt:lpstr>ΑΞΙΟΠΙΣΤΙΑ</vt:lpstr>
      <vt:lpstr>ΑΞΙΟΠΙΣΤΙΑ</vt:lpstr>
      <vt:lpstr>ΑΞΙΟΠΙΣΤΙΑ ΕΣΩΤΕΡΙΚΗΣ ΣΥΝΕΠΕΙΑΣ ΚΑΙ ΣΥΝΟΧΗΣ</vt:lpstr>
      <vt:lpstr>Παρουσίαση του PowerPoint</vt:lpstr>
      <vt:lpstr>Η ΣΥΣΧΕΤΙΣΗ ΚΑΘΕ ΣΤΟΙΧΕΙΟΥ ΜΕ ΤΟ ΣΥΝΟΛΙΚΟ ΣΚΟΡ ΤΗΣ ΚΛΙΜΑΚΑΣ</vt:lpstr>
      <vt:lpstr>ΦΑΙΝΟΜΕΝΙΚΗ ΕΓΚΥΡΟΤΗΤΑ </vt:lpstr>
      <vt:lpstr>ΕΓΚΥΡΟΤΗΤΑ ΠΕΡΙΕΧΟΜΕΝΟΥ</vt:lpstr>
      <vt:lpstr>Ερωτήσεις επανάληψης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ΕΡΩΤΗΣΗ ΕΠΑΝΑΛΗΨΗΣ</vt:lpstr>
      <vt:lpstr>ΕΥΧΑΡΙΣΤΩ ΠΟΛΥ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Zacharenia Pilitsidou</dc:creator>
  <cp:lastModifiedBy>Zacharenia Pilitsidou</cp:lastModifiedBy>
  <cp:revision>58</cp:revision>
  <dcterms:created xsi:type="dcterms:W3CDTF">2024-10-30T05:20:25Z</dcterms:created>
  <dcterms:modified xsi:type="dcterms:W3CDTF">2024-11-03T14:35:36Z</dcterms:modified>
</cp:coreProperties>
</file>