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/>
    <p:restoredTop sz="94691"/>
  </p:normalViewPr>
  <p:slideViewPr>
    <p:cSldViewPr snapToGrid="0">
      <p:cViewPr varScale="1">
        <p:scale>
          <a:sx n="118" d="100"/>
          <a:sy n="118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7D6640-3857-3754-27A8-E3531B4D9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625D190-CC0B-BF82-7D13-2B504CB8C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4AC274-1E22-2B49-C261-96BFE58B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AFF1EA-0FB1-64F5-6028-18F1D29E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08F1B2-AF77-7FCF-134F-E2396755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302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2FEC09-CAC4-F454-BEE4-52EE1D568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F2439BF-38E8-1784-9061-4D1155C8D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7D2345-B827-0436-7613-B1C18860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198B7F-9A12-3B16-7A52-3411BC92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AAD675-C5CF-2AAD-5B07-7FD5F2B4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90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530EDBB-EEE6-4FB4-50EB-59C2A4050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92CFA15-39B6-D5A1-B0DF-CA55DD09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EEEE8B3-B327-CF2C-7F7D-2F2C6621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EA928A-8D24-4100-69F4-A7EE71AD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B5244E-963A-E971-481C-EA1A7F13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99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31D4F3-B052-91C9-225B-FE8ED1B9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365064-8D11-8498-0633-25616FEC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4610BF-A491-1DCA-4F0A-2BFACB0B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F0325C-94A1-322E-80F8-935D4A1F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3492706-B102-0627-7630-898351B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85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DEE431-A33D-A7BE-62EE-017079A0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18C57D4-626F-2C74-F294-FA8C59184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BC6A92-BAC1-2640-199C-7F85B05C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7D69F94-BF74-A336-8C88-B6D19F6D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29F0E8-B278-A3F4-B223-F5E2B811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802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E64489-1140-78A8-FC79-1B9D8603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709CEE-5BFB-6DC6-68F2-1EF0475749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3107C50-03C9-24D9-6DC7-0F271D748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3F5EBE3-0711-0D82-1863-33F2B7BC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358A6CF-5F41-F06D-B764-50587B799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AB24017-CC76-F849-124B-3827417F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68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90E790-62F3-3CF0-71DD-EF837526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F6BD5A-8CCC-14E4-29AF-2190E0DA7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0F9CCE-DF31-561C-710B-16C98C6A7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A2EE745-2212-C2C7-7D57-6CF8C69AB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7C54378-343E-7E2D-DAD5-58FBD5909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877FCFD-244B-816E-5A32-3B0D6964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48AE03E-11E0-C06B-5063-402E3746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FE9AD80-E481-E071-7634-091DF005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18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E2507C-A863-6517-8091-8C01AF90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974903-B951-F11D-E121-7E323A49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BDDC715-9079-F575-E8FB-BB8D3217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0C4C48F-5581-1E52-3E0E-799AE34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711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E1FB0A3-2E4A-282F-14F8-082E9454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92A6911-076D-FF91-695B-CBE95C8E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DF24B0A-4457-2E82-2774-1A05D862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14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BFF8C0-3E38-2178-BD3C-5CAFD17DC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EBED83-B901-9C20-05D3-632D4E87A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8809E5-2731-8BD0-CFE0-9B49F45F5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9B6DB4-5F1D-073D-3595-837F3FE0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DD127C-0B65-916C-E003-2DB26B6B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A8D7E97-AAF4-2B92-362E-CDEB15FB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615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C914B9-E793-4D9A-D4A6-BA715733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22273B7-DC03-40F6-0477-4728514B1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EDDFD9B-3A08-B3A3-033E-65838F8E7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DB72AF2-B13A-B73A-D499-C200618E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A9805CE-C101-4CC7-3B08-D11E0D3C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EE5E777-73CE-F005-E5C9-B5AA7205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37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C549438-6584-88BF-2625-9296CA73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1437529-2D38-969A-0297-A23413BD5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2F8D609-B692-0BE1-F599-B6A7A600A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03329C-2049-8C43-B512-3CD1B4E7C519}" type="datetimeFigureOut">
              <a:rPr lang="el-GR" smtClean="0"/>
              <a:t>15/1/25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55E40A-7888-8009-2D1A-5FE5EE274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2097B4-750E-A57B-753C-FEB4FB608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169484-9F56-914E-9D93-D3290D474C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749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A7E115-205C-E602-65A4-7E9276EA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1962"/>
            <a:ext cx="9144000" cy="2659324"/>
          </a:xfrm>
        </p:spPr>
        <p:txBody>
          <a:bodyPr anchor="ctr">
            <a:normAutofit/>
          </a:bodyPr>
          <a:lstStyle/>
          <a:p>
            <a:r>
              <a:rPr lang="el-GR" sz="4800" b="1" dirty="0"/>
              <a:t>ΙΟΝΙΟ ΠΑΝΕΠΙΣΤΗΜΙΟ</a:t>
            </a:r>
            <a:br>
              <a:rPr lang="el-GR" sz="5600" dirty="0"/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ΤΜΗΜΑ ΨΗΦΙΑΚΩΝ ΜΕΣΩΝ </a:t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ΕΠΙΚΟΙΝΩΝΙΑΣ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E696A19-9E72-0064-6C16-B8CEA4921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144" y="3646715"/>
            <a:ext cx="9144000" cy="2659311"/>
          </a:xfrm>
        </p:spPr>
        <p:txBody>
          <a:bodyPr anchor="ctr">
            <a:no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Μέθοδοι Ποιοτικής και Ποσοτικής Έρευνας </a:t>
            </a:r>
          </a:p>
          <a:p>
            <a:r>
              <a:rPr lang="el-G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Επαναληπτικ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έ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ς Ερωτήσεις</a:t>
            </a:r>
          </a:p>
          <a:p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Δρ. Ζαχαρένια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Πιλιτσίδου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5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85A7D1-4B46-C9D0-2262-A1DC66B8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Σε ποιο στάδιο της έρευνας διατυπώνονται οι υποθέσεις;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A03F29-B8AB-96B8-7592-308E80FEE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800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Μετά τη συλλογή δεδομένων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Πριν από τον καθορισμό της μεθόδου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Κατά τη βιβλιογραφική έρευνα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Κατά την ανάλυση δεδομένων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421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EBF5-FCEF-A976-747D-EBFB7B14A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968"/>
            <a:ext cx="10515600" cy="31491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Συζητήστε τη σημασία της βιβλιογραφικής έρευνας ως στάδιο στην επιστημονική διαδικασία. Πώς συμβάλλει στην επιλογή του ερευνητικού προβλήματος και στη διατύπωση υποθέσεων;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5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4F55DF-C570-7251-7D57-3A9A3129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1292224"/>
            <a:ext cx="10515600" cy="395469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Ποια είναι τα πλεονεκτήματα και τα μειονεκτήματα της </a:t>
            </a:r>
            <a:r>
              <a:rPr lang="el-GR" sz="36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ημιδομημένης</a:t>
            </a:r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συνέντευξης ως μεθόδου συλλογής δεδομένων; Αναλύστε την εφαρμογή της σε μία ερευνητική περίπτωση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5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E95EFB-8DF5-ED0E-52D9-A02F03383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919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Περιγράψτε τα στάδια της επιστημονικής έρευνας και εξηγήστε πώς διαφέρουν ανάμεσα σε ποσοτική και ποιοτική προσέγγιση. Δώστε παραδείγματα για κάθε στάδιο</a:t>
            </a:r>
            <a:r>
              <a:rPr lang="el-G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95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AF2C53-88C5-6FD5-1803-E676CE884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58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Πώς επηρεάζει το θεωρητικό πλαίσιο την επιλογή μεθόδων και την ερμηνεία δεδομένων σε ποιοτική έρευνα; Παρουσιάστε ένα παράδειγμα όπου το θεωρητικό πλαίσιο καθοδηγεί τη διαδικασία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3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8AC37F-46D9-5139-8BC2-F0ECC955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257"/>
            <a:ext cx="10515600" cy="3755572"/>
          </a:xfrm>
        </p:spPr>
        <p:txBody>
          <a:bodyPr/>
          <a:lstStyle/>
          <a:p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Αναλύστε τη χρήση της μεικτής μεθοδολογίας σε έρευνες που εστιάζουν σε κοινωνικά φαινόμενα. Ποια πλεονεκτήματα παρέχει η συνδυαστική χρήση ποσοτικών και ποιοτικών δεδομένων;</a:t>
            </a:r>
            <a:r>
              <a:rPr lang="el-G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1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0A0C3C-AF66-97D4-ACCB-F8151D208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Περιγράψτε πώς ο ερευνητής μπορεί να εξασφαλίσει την αξιοπιστία και εγκυρότητα σε μία ποιοτική έρευνα. Αναφέρετε τεχνικές και πρακτικές που μπορούν να χρησιμοποιηθούν.</a:t>
            </a:r>
            <a:r>
              <a:rPr lang="el-G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74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619B8B-58A0-7CCA-9E16-5C5C50C4C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75726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Πώς η έννοια του σημείου κορεσμού επηρεάζει τον σχεδιασμό και τη διεξαγωγή ποιοτικής έρευνας; Αναλύστε την εφαρμογή της σε μία πραγματική ή υποθετική μελέτη.</a:t>
            </a:r>
            <a:r>
              <a:rPr lang="el-G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1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κείμενο, λογισμικό, εικονίδιο υπολογιστή, λογισμικό πολυμέσων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835DE5E3-5DC5-B36E-A02E-9C8F256D24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9049" b="12407"/>
          <a:stretch/>
        </p:blipFill>
        <p:spPr>
          <a:xfrm>
            <a:off x="-1504" y="1"/>
            <a:ext cx="12191980" cy="61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05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89C5CE-9967-3B4A-63E4-55BAE05C6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zpilitsidou@gmail.com</a:t>
            </a:r>
            <a:endParaRPr lang="el-GR" sz="2000"/>
          </a:p>
        </p:txBody>
      </p:sp>
      <p:pic>
        <p:nvPicPr>
          <p:cNvPr id="5" name="Picture 4" descr="Άτομο που κρατά ποντίκι">
            <a:extLst>
              <a:ext uri="{FF2B5EF4-FFF2-40B4-BE49-F238E27FC236}">
                <a16:creationId xmlns:a16="http://schemas.microsoft.com/office/drawing/2014/main" id="{5C9BECF2-9493-DCBF-2F72-42B4136D7AF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95" r="18605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1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748FD6-159E-4B76-CD9D-0A69A94F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Τι ονομάζεται επιστημονικό άρθρο</a:t>
            </a:r>
            <a:r>
              <a:rPr lang="el-GR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53E60C-E3DF-BBCE-643E-A6EB95B1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Ένα </a:t>
            </a:r>
            <a:r>
              <a:rPr lang="el-G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επιστημονικό άρθρο</a:t>
            </a:r>
            <a:r>
              <a:rPr lang="el-G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είναι ένα έγγραφο που δημοσιεύεται σε επιστημονικά περιοδικά και παρουσιάζει τα αποτελέσματα μιας ερευνητικής μελέτης ή την ανάλυση ενός επιστημονικού ζητήματος.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Έχει σχεδιαστεί ώστε να προάγει τη γνώση σε ένα συγκεκριμένο πεδίο και να αξιολογείται από ειδικούς πριν τη δημοσίευσή του μέσω της διαδικασίας της </a:t>
            </a:r>
            <a:r>
              <a:rPr lang="el-GR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κριτικής αξιολόγησης</a:t>
            </a:r>
            <a:r>
              <a:rPr lang="el-GR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peer review). 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892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B62DEC-0D1A-0E77-8706-45533C0EC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ΕΠΙΣΤΗΜΟΝΙΚΑ ΤΕΚΜΗΡΙΩΜΕΝΟ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5E5E30-478C-5B67-46C3-2563C272D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1" y="1448790"/>
            <a:ext cx="11756571" cy="522514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Ο όρος </a:t>
            </a:r>
            <a:r>
              <a:rPr lang="el-GR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επιστημονικά τεκμηριωμένο</a:t>
            </a: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αναφέρεται σε κάτι που έχει υποστηριχθεί και αποδειχθεί μέσω αξιόπιστων, ελέγξιμων και </a:t>
            </a:r>
            <a:r>
              <a:rPr lang="el-GR" sz="2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επαναλήψιμων</a:t>
            </a: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ερευνητικών διαδικασιών. Δηλαδή, η τεκμηρίωση βασίζεται σε:</a:t>
            </a:r>
          </a:p>
          <a:p>
            <a:pPr marL="0" indent="0" algn="l">
              <a:buNone/>
            </a:pPr>
            <a:endParaRPr lang="el-GR" sz="2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el-GR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Αποδεικτικά στοιχεία (</a:t>
            </a:r>
            <a:r>
              <a:rPr lang="en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Evidence):</a:t>
            </a:r>
            <a:r>
              <a:rPr lang="en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Δεδομένα που έχουν προκύψει μέσω επιστημονικών πειραμάτων, παρατηρήσεων ή μελετών.</a:t>
            </a:r>
          </a:p>
          <a:p>
            <a:pPr algn="l">
              <a:buFont typeface="+mj-lt"/>
              <a:buAutoNum type="arabicPeriod"/>
            </a:pPr>
            <a:r>
              <a:rPr lang="el-GR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Επαλήθευση:</a:t>
            </a: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Εξέταση από άλλους επιστήμονες για την ακρίβεια και την εγκυρότητα των αποτελεσμάτων.</a:t>
            </a:r>
          </a:p>
          <a:p>
            <a:pPr algn="l">
              <a:buFont typeface="+mj-lt"/>
              <a:buAutoNum type="arabicPeriod"/>
            </a:pPr>
            <a:r>
              <a:rPr lang="el-GR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Αξιοπιστία πηγών:</a:t>
            </a: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Χρήση εγκεκριμένων επιστημονικών άρθρων ή έρευνας από αναγνωρισμένα ιδρύματα.</a:t>
            </a:r>
          </a:p>
          <a:p>
            <a:pPr algn="l">
              <a:buFont typeface="+mj-lt"/>
              <a:buAutoNum type="arabicPeriod"/>
            </a:pPr>
            <a:r>
              <a:rPr lang="el-GR" sz="26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Αναπαραγωγιμότητα</a:t>
            </a:r>
            <a:r>
              <a:rPr lang="el-GR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Δυνατότητα επανάληψης της έρευνας με τα ίδια αποτελέσματα.</a:t>
            </a:r>
          </a:p>
          <a:p>
            <a:pPr algn="l">
              <a:buFont typeface="+mj-lt"/>
              <a:buAutoNum type="arabicPeriod"/>
            </a:pPr>
            <a:endParaRPr lang="el-GR" sz="2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55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CE457F-E3E0-F032-3EA6-02B1A6DB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Τι περιλαμβάνει το στάδιο της βιβλιογραφικής έρευνας;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F2DE74-1273-E46E-B3D1-2ED5E847D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394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Δημιουργία ερωτηματολογίων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Επιλογή δείγματος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Ανάλυση και ερμηνεία δεδομένων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Ανασκόπηση σχετικών θεωριών και ερευνών 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44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735CA7-A1D1-FE4A-BA75-BD2657A3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Ποια είναι η έννοια του "σημείου κορεσμού" στην ποιοτική έρευνα;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4EF622-24A7-C3FF-8BDF-D9B41CAC9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Σταματάμε τη συλλογή δεδομένων λόγω έλλειψης χρόνου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Όταν οι νέες πληροφορίες δεν προσφέρουν επιπλέον γνώση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Όταν όλες οι απαντήσεις συμφωνούν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Όταν η ποιοτική έρευνα ολοκληρώνεται με ποσοτικές μεθόδους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6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BE5008-701D-A807-2F6D-2DA53185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Ποιο είναι το κύριο χαρακτηριστικό των θεματικών αναλύσεων στην ποιοτική έρευνα;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A2C5D1-22D4-82A9-1D4A-06479D45B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646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Βασίζονται σε αριθμητικά δεδομένα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Εστιάζουν σε επαναλαμβανόμενα μοτίβα νοήματος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Απαιτούν τη χρήση μόνο ερμηνευτικών εργαλείων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Εφαρμόζονται αποκλειστικά σε ομάδες εστίασης  </a:t>
            </a:r>
          </a:p>
          <a:p>
            <a:pPr marL="0" indent="0">
              <a:buNone/>
            </a:pPr>
            <a:r>
              <a:rPr lang="el-G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259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761A52-87E2-8478-461A-AAB324D2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Τι είναι η «χιονοστιβάδα» στη δειγματοληψία;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EB3C6C-5F7F-7932-C729-38B235F7D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103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Επιλογή τυπικών περιπτώσεων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Επιλογή περιπτώσεων έντονης διακύμανσης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Μέθοδος όπου κάθε συμμετέχων υποδεικνύει άλλους συμμετέχοντες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Επιλογή ακραίων περιπτώσεων  </a:t>
            </a:r>
          </a:p>
          <a:p>
            <a:endParaRPr lang="el-G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5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A48A3D-7E31-4798-6B7B-34A863FB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Τι αποτελεί κωδικό στην ποιοτική έρευνα;</a:t>
            </a: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F1EABC-B2F4-6E40-A134-CD53C965C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9268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Αριθμητική ανάλυση δεδομένων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Μονάδα νοήματος που αποδίδεται σε τμήμα δεδομένων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Θεωρητική έννοια που δημιουργείται μετά τη συλλογή δεδομένων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Μοναδική μέθοδος μέτρησης υποθέσεων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140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54AFCD-DCCC-C213-1EC5-9C532390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l-GR" sz="2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Ποια από τις παρακάτω προσεγγίσεις ΔΕΝ ανήκει στην ερμηνευτική μέθοδο;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968086-A00E-BE8F-98E5-E26B03BB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8" y="2021568"/>
            <a:ext cx="10515600" cy="2789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α) Εθνογραφία  </a:t>
            </a:r>
          </a:p>
          <a:p>
            <a:pPr marL="0" indent="0"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β) Ανάλυση περιεχομένου  </a:t>
            </a:r>
          </a:p>
          <a:p>
            <a:pPr marL="0" indent="0">
              <a:buNone/>
            </a:pPr>
            <a:r>
              <a:rPr lang="el-GR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γ) Θεωρία στατιστικής ανάλυσης  </a:t>
            </a:r>
          </a:p>
          <a:p>
            <a:pPr marL="0" indent="0">
              <a:buNone/>
            </a:pPr>
            <a:r>
              <a:rPr lang="el-GR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δ) Αφήγηση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161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598</Words>
  <Application>Microsoft Macintosh PowerPoint</Application>
  <PresentationFormat>Ευρεία οθόνη</PresentationFormat>
  <Paragraphs>61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Aptos</vt:lpstr>
      <vt:lpstr>Aptos Display</vt:lpstr>
      <vt:lpstr>Arial</vt:lpstr>
      <vt:lpstr>Times New Roman</vt:lpstr>
      <vt:lpstr>Θέμα του Office</vt:lpstr>
      <vt:lpstr>ΙΟΝΙΟ ΠΑΝΕΠΙΣΤΗΜΙΟ ΤΜΗΜΑ ΨΗΦΙΑΚΩΝ ΜΕΣΩΝ  ΚΑΙ  ΕΠΙΚΟΙΝΩΝΙΑΣ</vt:lpstr>
      <vt:lpstr>Τι ονομάζεται επιστημονικό άρθρο </vt:lpstr>
      <vt:lpstr>ΕΠΙΣΤΗΜΟΝΙΚΑ ΤΕΚΜΗΡΙΩΜΕΝΟ</vt:lpstr>
      <vt:lpstr>Τι περιλαμβάνει το στάδιο της βιβλιογραφικής έρευνας;</vt:lpstr>
      <vt:lpstr>Ποια είναι η έννοια του "σημείου κορεσμού" στην ποιοτική έρευνα; </vt:lpstr>
      <vt:lpstr>Ποιο είναι το κύριο χαρακτηριστικό των θεματικών αναλύσεων στην ποιοτική έρευνα; </vt:lpstr>
      <vt:lpstr>Τι είναι η «χιονοστιβάδα» στη δειγματοληψία; </vt:lpstr>
      <vt:lpstr>Τι αποτελεί κωδικό στην ποιοτική έρευνα;</vt:lpstr>
      <vt:lpstr>Ποια από τις παρακάτω προσεγγίσεις ΔΕΝ ανήκει στην ερμηνευτική μέθοδο;</vt:lpstr>
      <vt:lpstr>Σε ποιο στάδιο της έρευνας διατυπώνονται οι υποθέσεις;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Zacharenia Pilitsidou</dc:creator>
  <cp:lastModifiedBy>Zacharenia Pilitsidou</cp:lastModifiedBy>
  <cp:revision>34</cp:revision>
  <dcterms:created xsi:type="dcterms:W3CDTF">2025-01-15T09:10:53Z</dcterms:created>
  <dcterms:modified xsi:type="dcterms:W3CDTF">2025-01-15T11:50:11Z</dcterms:modified>
</cp:coreProperties>
</file>