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5" r:id="rId7"/>
    <p:sldId id="266" r:id="rId8"/>
    <p:sldId id="271" r:id="rId9"/>
    <p:sldId id="267" r:id="rId10"/>
    <p:sldId id="269" r:id="rId11"/>
    <p:sldId id="264" r:id="rId12"/>
    <p:sldId id="268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l/%CE%95%CE%B8%CE%BD%CE%B9%CE%BA%CF%8C_%CE%BA%CE%B1%CE%B9_%CE%9A%CE%B1%CF%80%CE%BF%CE%B4%CE%B9%CF%83%CF%84%CF%81%CE%B9%CE%B1%CE%BA%CF%8C_%CE%A0%CE%B1%CE%BD%CE%B5%CF%80%CE%B9%CF%83%CF%84%CE%AE%CE%BC%CE%B9%CE%BF_%CE%91%CE%B8%CE%B7%CE%BD%CF%8E%CE%BD" TargetMode="External"/><Relationship Id="rId2" Type="http://schemas.openxmlformats.org/officeDocument/2006/relationships/hyperlink" Target="https://www.wikiwand.com/el/%CE%9D%CE%AD%CE%BF%CF%82_%CE%95%CE%BB%CE%BB%CE%B7%CE%BD%CE%BF%CE%BC%CE%BD%CE%AE%CE%BC%CF%89%CE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wand.com/el/20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wand.com/el/%CE%95%CE%B8%CE%BD%CE%B9%CE%BA%CF%8C_%CE%BA%CE%B1%CE%B9_%CE%9A%CE%B1%CF%80%CE%BF%CE%B4%CE%B9%CF%83%CF%84%CF%81%CE%B9%CE%B1%CE%BA%CF%8C_%CE%A0%CE%B1%CE%BD%CE%B5%CF%80%CE%B9%CF%83%CF%84%CE%AE%CE%BC%CE%B9%CE%BF_%CE%91%CE%B8%CE%B7%CE%BD%CF%8E%CE%B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useiologia-museology.gr/l/epistiuoniko-synedrio-spyridon-laupros-o-istorikos-to-ergo-kai-i-epochi-toy/" TargetMode="External"/><Relationship Id="rId3" Type="http://schemas.openxmlformats.org/officeDocument/2006/relationships/hyperlink" Target="https://www.sansimera.gr/biographies/367" TargetMode="External"/><Relationship Id="rId7" Type="http://schemas.openxmlformats.org/officeDocument/2006/relationships/hyperlink" Target="http://efimeris.nlg.gr/ns/pdfwin_ftr.asp?c=65&amp;pageid=-1&amp;id=99177&amp;s=0&amp;STEMTYPE=0&amp;STEM_WORD_PHONETIC_IDS=&amp;CropPDF=0" TargetMode="External"/><Relationship Id="rId2" Type="http://schemas.openxmlformats.org/officeDocument/2006/relationships/hyperlink" Target="http://www.ekebi.gr/frontoffice/portal.asp?cpage=NODE&amp;cnode=461&amp;t=5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metapedia.org/wiki/%CE%A3%CF%80%CF%85%CF%81%CE%AF%CE%B4%CF%89%CE%BD_%CE%9B%CE%AC%CE%BC%CF%80%CF%81%CE%BF%CF%82" TargetMode="External"/><Relationship Id="rId11" Type="http://schemas.openxmlformats.org/officeDocument/2006/relationships/hyperlink" Target="http://www.gezerlis-books.gr/bookdetail.cfm?bookid=26538" TargetMode="External"/><Relationship Id="rId5" Type="http://schemas.openxmlformats.org/officeDocument/2006/relationships/hyperlink" Target="http://foundation.parliament.gr/VoulhFoundation/VoulhFoundationPortal/images/site_content/voulhFoundation/file/Ektheseis/180%20Xonia/koinovouleftikoi.pdf" TargetMode="External"/><Relationship Id="rId10" Type="http://schemas.openxmlformats.org/officeDocument/2006/relationships/hyperlink" Target="https://now24.gr/120-eton-o-segas-psuxi-ton-sullogon-kai-ton-athliton/" TargetMode="External"/><Relationship Id="rId4" Type="http://schemas.openxmlformats.org/officeDocument/2006/relationships/hyperlink" Target="https://www.agon.gr/istories/36467/spyridon-lampros-o-diamorfotis-toy-ellinikoy-istorismoy/" TargetMode="External"/><Relationship Id="rId9" Type="http://schemas.openxmlformats.org/officeDocument/2006/relationships/hyperlink" Target="https://www.wikiwand.com/el/%CE%A3%CF%80%CF%85%CF%81%CE%AF%CE%B4%CF%89%CE%BD_%CE%9B%CE%AC%CE%BC%CF%80%CF%81%CE%BF%CF%8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zerlis-books.gr/bookdetail.cfm?bookid=26538" TargetMode="External"/><Relationship Id="rId2" Type="http://schemas.openxmlformats.org/officeDocument/2006/relationships/hyperlink" Target="http://www.hellenicaworld.com/Greece/Person/gr/SpyridonLampr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w24.gr/120-eton-o-segas-psuxi-ton-sullogon-kai-ton-athlit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metapedia.org/wiki/%CE%93%CE%B5%CF%8E%CF%81%CE%B3%CE%B9%CE%BF%CF%82_%CE%94%CF%81%CE%BF%CF%83%CE%AF%CE%BD%CE%B7%CF%82" TargetMode="External"/><Relationship Id="rId2" Type="http://schemas.openxmlformats.org/officeDocument/2006/relationships/hyperlink" Target="https://el.metapedia.org/wiki/%CE%9D%CE%B9%CE%BA%CF%8C%CE%BB%CE%B1%CE%BF%CF%82_%CE%A0%CE%BF%CE%BB%CE%AF%CF%84%CE%B7%CF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metapedia.org/m/index.php?title=%CE%A4%CE%B9%CE%BC%CE%BF%CE%BB%CE%AD%CF%89%CE%BD_%CE%A6%CE%B9%CE%BB%CE%AE%CE%BC%CF%89%CE%BD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l/%CE%95%CE%BB%CE%BB%CE%B7%CE%BD%CE%BF%CF%84%CE%BF%CF%85%CF%81%CE%BA%CE%B9%CE%BA%CF%8C%CF%82_%CF%80%CF%8C%CE%BB%CE%B5%CE%BC%CE%BF%CF%82_%CF%84%CE%BF%CF%85_1897" TargetMode="External"/><Relationship Id="rId7" Type="http://schemas.openxmlformats.org/officeDocument/2006/relationships/hyperlink" Target="https://www.wikiwand.com/el/%CE%A3%CE%BA%CF%8C%CF%80%CE%B5%CE%BB%CE%BF%CF%82" TargetMode="External"/><Relationship Id="rId2" Type="http://schemas.openxmlformats.org/officeDocument/2006/relationships/hyperlink" Target="https://www.wikiwand.com/el/%CE%95%CE%B8%CE%BD%CE%B9%CE%BA%CE%AE_%CE%95%CF%84%CE%B1%CE%B9%CF%81%CE%B5%CE%AF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wand.com/el/%CE%8E%CE%B4%CF%81%CE%B1" TargetMode="External"/><Relationship Id="rId5" Type="http://schemas.openxmlformats.org/officeDocument/2006/relationships/hyperlink" Target="https://www.wikiwand.com/el/%CE%95%CE%BB%CE%B5%CF%85%CE%B8%CE%AD%CF%81%CE%B9%CE%BF%CF%82_%CE%92%CE%B5%CE%BD%CE%B9%CE%B6%CE%AD%CE%BB%CE%BF%CF%82" TargetMode="External"/><Relationship Id="rId4" Type="http://schemas.openxmlformats.org/officeDocument/2006/relationships/hyperlink" Target="https://www.wikiwand.com/el/%CE%9A%CF%89%CE%BD%CF%83%CF%84%CE%B1%CE%BD%CF%84%CE%AF%CE%BD%CE%BF%CF%82_%CE%91%CE%84_%CF%84%CE%B7%CF%82_%CE%95%CE%BB%CE%BB%CE%AC%CE%B4%CE%B1%CF%8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106EF8CB-06BE-4F33-B6DB-05C76FEA5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8DD8004-D26E-4623-9606-433DBE8FF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5896" y="0"/>
            <a:ext cx="6436104" cy="6857990"/>
          </a:xfrm>
        </p:spPr>
        <p:txBody>
          <a:bodyPr>
            <a:normAutofit lnSpcReduction="10000"/>
          </a:bodyPr>
          <a:lstStyle/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ΙΟΝΙΟ  ΠΑΝΕΠΙΣΤΗΜΙΟ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 ΤΗΣ  ΠΛΗΡΟΦΟΡΙΑΣ  &amp;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ΠΛΗΡΟΦΟΡΙΚΗΣ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ΤΜΗΜΑ  ΑΡΧΕΙΟΝΟΜΙΑΣ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ΒΙΒΛΙΟΘΗΚΟΜΙΑΣ  &amp; ΜΟΥΣΕΙΟΛΟΓΙΑΣ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ΜΑΘΗΜΑ: ΔΗΜΙΟΥΡΓΙΑ &amp; ΟΡΓΑΝΩΣΗ</a:t>
            </a: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ΑΡΧΕΙΑΚΩΝ ΥΠΗΡΕΣΙΩΝ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ΚΥΠΡΙΑΝΟΥ ΑΓΓΕΛΙΚΗ</a:t>
            </a: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Α.Μ.: 2019116</a:t>
            </a: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ΔΙΔΑΣΚΟΥΣΑ: Μ. ΜΙΝΩΤΟΥ</a:t>
            </a:r>
          </a:p>
          <a:p>
            <a:pPr algn="r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ΑΚΑΔΗΜΑΪΚΟ ΕΤΟΣ 2020-2021</a:t>
            </a:r>
          </a:p>
          <a:p>
            <a:pPr algn="r"/>
            <a:endParaRPr lang="el-GR" sz="2400" dirty="0">
              <a:solidFill>
                <a:srgbClr val="BF9989"/>
              </a:solidFill>
            </a:endParaRPr>
          </a:p>
        </p:txBody>
      </p:sp>
      <p:pic>
        <p:nvPicPr>
          <p:cNvPr id="6" name="Εικόνα 5" descr="Σχετική εικόνα">
            <a:extLst>
              <a:ext uri="{FF2B5EF4-FFF2-40B4-BE49-F238E27FC236}">
                <a16:creationId xmlns:a16="http://schemas.microsoft.com/office/drawing/2014/main" id="{A422F694-AC52-4F3D-8869-49190E106A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4" y="92764"/>
            <a:ext cx="1485182" cy="138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88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5304"/>
            <a:ext cx="11278226" cy="5002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1895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κατέγραψε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Ελληνικών κωδίκων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εκδόθηκαν σε δύο τόμους από «Cambridge Press»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1901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τιμήθηκε από την Ακαδημία του Μονάχου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εργασία του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εκδίδει περιοδικό </a:t>
            </a:r>
            <a:r>
              <a:rPr lang="el-G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Νέος Ελληνομνήμων</a:t>
            </a:r>
            <a:r>
              <a:rPr lang="el-G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Τμήμα Ιστορίας και Αρχαιολογίας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και το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Ιστορικό Αρχείο του </a:t>
            </a:r>
            <a:r>
              <a:rPr lang="el-GR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Πανεπιστημίου Αθηνών</a:t>
            </a:r>
            <a:r>
              <a:rPr lang="el-GR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συνέδριο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με θέμα: </a:t>
            </a:r>
            <a:r>
              <a:rPr lang="el-G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«Σπυρίδων Λάμπρος. Ο ιστορικός, το έργο και η εποχή του» (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12-13 Δεκεμβρίου </a:t>
            </a:r>
            <a:r>
              <a:rPr lang="el-GR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ΕπέτειοΣ εκατό χρόνων από τον θάνατο του Σπυρίδωνος Λάμπρου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02D98-B0BC-4344-9FC6-BDBF042D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76913"/>
            <a:ext cx="10364452" cy="862623"/>
          </a:xfrm>
        </p:spPr>
        <p:txBody>
          <a:bodyPr>
            <a:noAutofit/>
          </a:bodyPr>
          <a:lstStyle/>
          <a:p>
            <a:r>
              <a:rPr lang="el-G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ΙΣΤΟΡΙΑ ΤΗΣ ΕΛΛΑΔΟΣ ΜΕΤ' ΕΙΚΟΝΩΝ ΑΠΟ ΤΩΝ ΑΡΧΑΙΟΤΑΤΩΝ ΧΡΟΝΩΝ ΜΕΧΡΙ ΤΗΣ ΑΛΩΣΕΩΣ ΤΗΣ ΚΩΝΣΤΑΝΤΙΝΟΥΠΟΛΕΩΣ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0233509-A084-4AF1-B105-4FDCE1CC0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113" y="5894721"/>
            <a:ext cx="3296409" cy="506079"/>
          </a:xfrm>
        </p:spPr>
        <p:txBody>
          <a:bodyPr/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ΕΞΩΦΥΛΛΟ ΜΕ ΕΓΧΆΡΑΚΤΗ ΔΙΑΚΌΣΜΗΣΗ</a:t>
            </a:r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7B10489F-B183-418B-9557-9DEC1713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73479" y="5894721"/>
            <a:ext cx="3300681" cy="506079"/>
          </a:xfrm>
        </p:spPr>
        <p:txBody>
          <a:bodyPr/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ΣΕΛΊΔΑ ΤΊΤΛΟΥ 6</a:t>
            </a:r>
            <a:r>
              <a:rPr lang="el-G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ΤΌΜΟΥ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A41F9C5F-9765-436E-BB0E-B7D3A8C44974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935897" y="1630017"/>
            <a:ext cx="4359964" cy="397834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 – 1908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ΔΕΡΜΑΤΌΔΕΤΟΙ ΤΌΜΟΙ ΔΕΜΈΝΟΙ ΣΕ 5 (4</a:t>
            </a:r>
            <a:r>
              <a:rPr lang="el-G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&amp;5</a:t>
            </a:r>
            <a:r>
              <a:rPr lang="el-G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ΔΕΜΕΝΟΙ ΜΑΖΙ)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ΕΙΚΟΝΟΓΡΑΦΗΜΈΝΗ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δύο πρώτοι τόμοι αναγράφουν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"...από των αρχαιοτάτων χρόνων μέχρι της βασιλείας του Όθωνος"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Θέση εικόνας 16">
            <a:extLst>
              <a:ext uri="{FF2B5EF4-FFF2-40B4-BE49-F238E27FC236}">
                <a16:creationId xmlns:a16="http://schemas.microsoft.com/office/drawing/2014/main" id="{F37FDD61-828E-4109-8B16-DDDD26ECAF8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830" b="1830"/>
          <a:stretch>
            <a:fillRect/>
          </a:stretch>
        </p:blipFill>
        <p:spPr>
          <a:xfrm>
            <a:off x="214934" y="1039536"/>
            <a:ext cx="3303588" cy="4568825"/>
          </a:xfrm>
        </p:spPr>
      </p:pic>
      <p:pic>
        <p:nvPicPr>
          <p:cNvPr id="37" name="Θέση εικόνας 36">
            <a:extLst>
              <a:ext uri="{FF2B5EF4-FFF2-40B4-BE49-F238E27FC236}">
                <a16:creationId xmlns:a16="http://schemas.microsoft.com/office/drawing/2014/main" id="{486BA028-7185-477E-9FDD-4280871BDD8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7578" b="7578"/>
          <a:stretch>
            <a:fillRect/>
          </a:stretch>
        </p:blipFill>
        <p:spPr>
          <a:xfrm>
            <a:off x="8673479" y="1039536"/>
            <a:ext cx="3297237" cy="4568825"/>
          </a:xfrm>
        </p:spPr>
      </p:pic>
    </p:spTree>
    <p:extLst>
      <p:ext uri="{BB962C8B-B14F-4D97-AF65-F5344CB8AC3E}">
        <p14:creationId xmlns:p14="http://schemas.microsoft.com/office/powerpoint/2010/main" val="198062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2DC20-0719-434D-B319-6E8D96D4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781878"/>
          </a:xfrm>
        </p:spPr>
        <p:txBody>
          <a:bodyPr>
            <a:normAutofit fontScale="90000"/>
          </a:bodyPr>
          <a:lstStyle/>
          <a:p>
            <a:br>
              <a:rPr lang="el-GR" sz="2400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l-GR" sz="24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l-GR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ΤΕΛΟΣ</a:t>
            </a:r>
            <a:br>
              <a:rPr lang="el-GR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64974"/>
            <a:ext cx="11278226" cy="54930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ΜΆΡΤΙΟΣ 1919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ΑΡΡΩΣΤΑΊΝΕΙ ΣΤΗΝ ΕΞΟΡΊΑ &amp; ΕΠΙΣΤΡΈΦΕΙ ΣΤΗΝ ΑΘΉΝΑ ΌΠΟΥ ΠΕΘΑΊΝΕΙ ΤΟΝ ΙΟΎΛΙΟ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απαγόρεΎΤΗΚΕ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Η παρουσία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λαού</a:t>
            </a:r>
            <a:r>
              <a:rPr lang="el-GR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τελετή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και Η εκφώνηση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επικηδείων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μεγάλος αριθμός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Αθηναίων δεν έλαβε υπόψη τις απαγορεύσεις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ΠΑΡΕΒΡΈΘΗΣΑΝ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ΠΡΏΗΝ ΠΡΩΘΥΠΟΥΡΓΌΣ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δ. ΡΆΛΛΗΣ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ΠΟΛΛΟΊ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ΠΡΏΗΝ ΥΠΟΥΡΓΟΊ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ΒΟΥΛΕΥΤΈΣ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ΠΟΛΙΤΕΥΌΜΕΝΟΙ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ΑΞΙΩΜΑΤΙΚΟΊ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Καμία τιμή δεν του απεδώθει 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παρόλο που έφερε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παράσημο ανωτέρων ταξιαρχών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Ουτε από το εθνικό πανεσπιστήμιο του απεδώθησαν τιμέσ</a:t>
            </a:r>
            <a:endParaRPr lang="el-GR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Δήμος Αθηναίων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ανήγειρε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γλυπτό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στον τάφο του</a:t>
            </a:r>
            <a:endParaRPr lang="el-GR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2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2DC20-0719-434D-B319-6E8D96D4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781878"/>
          </a:xfrm>
        </p:spPr>
        <p:txBody>
          <a:bodyPr>
            <a:normAutofit fontScale="90000"/>
          </a:bodyPr>
          <a:lstStyle/>
          <a:p>
            <a:br>
              <a:rPr lang="el-GR" sz="2400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l-GR" sz="24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l-GR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συμπερασματικα</a:t>
            </a:r>
            <a:br>
              <a:rPr lang="el-GR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20348"/>
            <a:ext cx="11278226" cy="4737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Σπουδαία προσωπικότητα με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διεθνή εμβέλεια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Μεγάλο ερευνητικό &amp; συγγραφικό έργο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Κορυφαίος ιστορικός 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συνεχιστής  κ. Παπαρρηγόπουλου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Συντέλεσε στη διαμόρφωση &amp; ανάπτυξη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ελληνικής ιστορικής επιστήμης</a:t>
            </a:r>
            <a:endParaRPr lang="el-GR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 προσφορά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κοινά – πολιτική &amp; κοινωνική παρουσία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Αρχείο του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φυλάσσεται στο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Τμήμα Ιστορίας 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και Αρχαιολογίας &amp; στο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Ιστορικό Αρχείο του </a:t>
            </a:r>
            <a:r>
              <a:rPr lang="el-GR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Πανεπιστημίου Αθηνών</a:t>
            </a:r>
            <a:r>
              <a:rPr lang="el-GR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6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6E60B8-FAD9-4CEB-B5F3-D3533A57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87825"/>
            <a:ext cx="10364451" cy="2199861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28223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4D1C03-2C37-41D8-A8A4-3B8C989C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79442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B36C94-F638-4ACB-9541-82CB676889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5218"/>
            <a:ext cx="10363826" cy="51948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http://www.ekebi.gr/frontoffice/portal.asp?cpage=NODE&amp;cnode=461&amp;t=500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https://www.sansimera.gr/biographies/367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https://www.agon.gr/istories/36467/spyridon-lampros-o-diamorfotis-toy-ellinikoy-istorismoy/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http://foundation.parliament.gr/VoulhFoundation/VoulhFoundationPortal/images/site_content/voulhFoundation/file/Ektheseis/180%20Xonia/koinovouleftikoi.pdf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https://el.metapedia.org/wiki/%CE%A3%CF%80%CF%85%CF%81%CE%AF%CE%B4%CF%89%CE%BD_%CE%9B%CE%AC%CE%BC%CF%80%CF%81%CE%BF%CF%82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http://efimeris.nlg.gr/ns/pdfwin_ftr.asp?c=65&amp;pageid=-1&amp;id=99177&amp;s=0&amp;STEMTYPE=0&amp;STEM_WORD_PHONETIC_IDS=&amp;CropPDF=0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https://www.mouseiologia-museology.gr/l/epistiuoniko-synedrio-spyridon-laupros-o-istorikos-to-ergo-kai-i-epochi-toy/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https://www.wikiwand.com/el/%CE%A3%CF%80%CF%85%CF%81%CE%AF%CE%B4%CF%89%CE%BD_%CE%9B%CE%AC%CE%BC%CF%80%CF%81%CE%BF%CF%82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https://now24.gr/120-eton-o-segas-psuxi-ton-sullogon-kai-ton-athliton/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http://www.gezerlis-books.gr/bookdetail.cfm?bookid=26538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5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45D554-92A2-4C49-9833-07271A1D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70318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ΣΗΜΕΙΩΜΑΤΑ</a:t>
            </a:r>
          </a:p>
        </p:txBody>
      </p:sp>
    </p:spTree>
    <p:extLst>
      <p:ext uri="{BB962C8B-B14F-4D97-AF65-F5344CB8AC3E}">
        <p14:creationId xmlns:p14="http://schemas.microsoft.com/office/powerpoint/2010/main" val="223582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B388C-0854-48A0-86D3-C6184C68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66190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Σημειωμα χρησης εργων τριτων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74DC42-1434-4CCD-AE0A-86BAF45E9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7826"/>
            <a:ext cx="10363826" cy="380337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http://www.hellenicaworld.com/Greece/Person/gr/SpyridonLampros.html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http://www.gezerlis-books.gr/bookdetail.cfm?bookid=26538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https://now24.gr/120-eton-o-segas-psuxi-ton-sullogon-kai-ton-athliton/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358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B4A62-A410-4421-AAE2-3FFC7B3C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1462"/>
            <a:ext cx="10364452" cy="1028833"/>
          </a:xfrm>
        </p:spPr>
        <p:txBody>
          <a:bodyPr>
            <a:noAutofit/>
          </a:bodyPr>
          <a:lstStyle/>
          <a:p>
            <a:r>
              <a:rPr lang="el-GR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ΣπυρΙδων ΛΑμπρος, 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ΑπριλΙου 1851 – 23 ΙουλΙου 1919</a:t>
            </a:r>
            <a:endParaRPr lang="el-GR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912261-3ECE-4789-9156-34A499AE1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96" y="2947752"/>
            <a:ext cx="3296409" cy="576262"/>
          </a:xfrm>
        </p:spPr>
        <p:txBody>
          <a:bodyPr/>
          <a:lstStyle/>
          <a:p>
            <a:pPr algn="r"/>
            <a:r>
              <a:rPr lang="el-GR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Ακαδημαϊκοσ</a:t>
            </a:r>
            <a:r>
              <a:rPr lang="en-US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δασκαλοσ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Θέση εικόνας 20">
            <a:extLst>
              <a:ext uri="{FF2B5EF4-FFF2-40B4-BE49-F238E27FC236}">
                <a16:creationId xmlns:a16="http://schemas.microsoft.com/office/drawing/2014/main" id="{D1265AF7-ED14-4D16-AC2D-9835FEDBE73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4981" b="4981"/>
          <a:stretch>
            <a:fillRect/>
          </a:stretch>
        </p:blipFill>
        <p:spPr>
          <a:xfrm>
            <a:off x="3786188" y="1471613"/>
            <a:ext cx="4403725" cy="5114925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0B291A3-8AA6-495A-9E32-F22626C49FF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0" y="4305066"/>
            <a:ext cx="3296409" cy="1010118"/>
          </a:xfrm>
        </p:spPr>
        <p:txBody>
          <a:bodyPr>
            <a:normAutofit/>
          </a:bodyPr>
          <a:lstStyle/>
          <a:p>
            <a:pPr algn="l"/>
            <a:r>
              <a:rPr lang="el-GR" sz="2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πολυγραφοτατοσ συγγραφεασ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C003245-D343-48BA-BA76-4813AE70A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90172" y="2070904"/>
            <a:ext cx="3301828" cy="576262"/>
          </a:xfrm>
        </p:spPr>
        <p:txBody>
          <a:bodyPr/>
          <a:lstStyle/>
          <a:p>
            <a:r>
              <a:rPr lang="el-GR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μελετητησ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BB287D42-8092-45D3-A026-802A37CA6AC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430882" y="4745711"/>
            <a:ext cx="3303352" cy="1010119"/>
          </a:xfrm>
        </p:spPr>
        <p:txBody>
          <a:bodyPr>
            <a:noAutofit/>
          </a:bodyPr>
          <a:lstStyle/>
          <a:p>
            <a:r>
              <a:rPr lang="el-GR" sz="20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πρυτανησ του πανεπιστημιου Αθηνων 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FA3EFA8A-5F9D-4D3C-8D61-31D098AA7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696" y="1807501"/>
            <a:ext cx="3300681" cy="576262"/>
          </a:xfrm>
        </p:spPr>
        <p:txBody>
          <a:bodyPr/>
          <a:lstStyle/>
          <a:p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ΔιαπρεπΗς ιστορικΟς 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BB4330C9-BC55-4F00-8CCD-B8FB1F93FBB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335724" y="3524014"/>
            <a:ext cx="3305053" cy="1010121"/>
          </a:xfrm>
        </p:spPr>
        <p:txBody>
          <a:bodyPr>
            <a:normAutofit/>
          </a:bodyPr>
          <a:lstStyle/>
          <a:p>
            <a:r>
              <a:rPr lang="el-GR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πρωθυπουργος</a:t>
            </a: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94EAF3-C548-41A4-B852-CA38C98FE5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0"/>
            <a:ext cx="11278226" cy="6858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l-GR" sz="1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Βιογραφια</a:t>
            </a:r>
          </a:p>
          <a:p>
            <a:pPr marL="0" indent="0" algn="ctr">
              <a:buNone/>
            </a:pPr>
            <a:endParaRPr lang="el-GR" sz="73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γεννήθηκε στην Κέρκυρα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γιόσ νομισματολόγου </a:t>
            </a:r>
            <a:r>
              <a:rPr lang="el-GR" sz="8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Παύλου Λάμπρου 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καταγωγή από ήπειρο –     νομισματική συλλογή               άρρηκτα συνδεμένη με ίδρυση </a:t>
            </a:r>
            <a:r>
              <a:rPr lang="el-GR" sz="8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νομισματικού μουσείου της Ελλάδος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κόρη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Λίνα τσαλδάρη 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πρώτη γυναίκα με υπουργικό αξίωμα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θρησκευτικός ανάδοχος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ανδρέασ Μουστοξύδης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κλίση στα γράμματα &amp; στις τέχνες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γνώριζε άριστα </a:t>
            </a:r>
            <a:r>
              <a:rPr lang="el-GR" sz="80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Ιταλικά, Γαλλικά, Γερμανικά και Αγγλικά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πορτρέτο στην 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είσοδο  Αναγνωστηρίου της </a:t>
            </a:r>
            <a:r>
              <a:rPr lang="el-GR" sz="80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Ζωσιμαίας Βιβλιοθήκης 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Ιωάννινα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προσωπική βιβλιοθήκη</a:t>
            </a:r>
            <a:r>
              <a:rPr lang="en-US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δωρεά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 κόρες του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ολοκλήρωσε εκπαίδευση στην Αθήνα – ΦΙΛΟΣΟΦΙΚΉ ΣΧΟΛΉ – </a:t>
            </a:r>
            <a:r>
              <a:rPr lang="el-GR" sz="80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ΚΑΘΗΓΗΤΉΣ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Κων. Παπαρρηγόπουλοσ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σπουδές και στην Ευρώπη (Βερολίνο, Παρίσι, Λονδίνο)</a:t>
            </a:r>
            <a:endParaRPr lang="el-GR" sz="8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3200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A12D5DE-D906-457A-8A91-879F32FDD9B6}"/>
              </a:ext>
            </a:extLst>
          </p:cNvPr>
          <p:cNvSpPr/>
          <p:nvPr/>
        </p:nvSpPr>
        <p:spPr>
          <a:xfrm>
            <a:off x="4532243" y="1974572"/>
            <a:ext cx="53008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83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94EAF3-C548-41A4-B852-CA38C98FE5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30086"/>
            <a:ext cx="11278226" cy="632791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l-GR" sz="73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έργων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δημοσιεύσεις καταλοίπων του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νέα δημοσιεύματα</a:t>
            </a:r>
            <a:r>
              <a:rPr lang="el-G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8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«Επιτροπή εκδόσεως των καταλοίπων του Σπυρίδωνος Λάμπρου»)</a:t>
            </a:r>
            <a:endParaRPr lang="el-GR" sz="8000" b="1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80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882 </a:t>
            </a:r>
            <a:r>
              <a:rPr lang="en-US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ίδρυσε μαζί με  </a:t>
            </a:r>
            <a:r>
              <a:rPr lang="el-GR" sz="8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Νικόλαος Πολίτη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Νικόλαο Πολ</a:t>
            </a:r>
            <a:r>
              <a:rPr lang="en-US" sz="8000" b="1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Νικόλαος Πολίτη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l-GR" sz="8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Νικόλαος Πολίτη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τη</a:t>
            </a: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el-GR" sz="8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Γεώργιος Δροσίνη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Γεώργιο Δροσίνη</a:t>
            </a:r>
            <a:r>
              <a:rPr lang="en-US" sz="8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l-GR" sz="8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Τιμολέων Φιλήμων (η σελίδα δεν υπάρχει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Τιμολέοντα</a:t>
            </a:r>
            <a:r>
              <a:rPr lang="el-GR" sz="8000" b="0" i="0" u="none" strike="noStrike" dirty="0">
                <a:solidFill>
                  <a:srgbClr val="56BCF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Τιμολέων Φιλήμων (η σελίδα δεν υπάρχει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8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Τιμολέων Φιλήμων (η σελίδα δεν υπάρχει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Φιλήμονα</a:t>
            </a:r>
            <a:r>
              <a:rPr lang="el-GR" sz="8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πρόεδρος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την </a:t>
            </a:r>
            <a:r>
              <a:rPr lang="el-GR" sz="8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«Ιστορική και Εθνολογική Εταιρεία Ελλάδος» </a:t>
            </a:r>
            <a:r>
              <a:rPr lang="el-GR" sz="8000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[ΙΕΕΕ]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συνέβαλε στην </a:t>
            </a:r>
            <a:r>
              <a:rPr lang="el-GR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ίδρυση γ.α.κ. </a:t>
            </a:r>
            <a:r>
              <a:rPr lang="el-GR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(1914) </a:t>
            </a:r>
            <a:r>
              <a:rPr lang="el-G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μαζί με ι. βλαχογιάννη (νόμος 380/1914)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υπέρμαχος της </a:t>
            </a:r>
            <a:r>
              <a:rPr lang="el-GR" sz="8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διεπιστημονικότητας</a:t>
            </a:r>
            <a:r>
              <a:rPr lang="el-GR" sz="8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γνώριζε  από σχετικές συζητήσεις ΣΤΗΝ ΕΥΡΏΠΗ  πόσο μεγάλη αξία έχουν για την Ιστορία η Γεωγραφία, η Τοπογραφία ακόμη και η Ψυχολογία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Προσπάθησε μέσω  δημοσιεύσεων αλλά και ομιλιών να τεκμηριώσει την άποψη του ότι η </a:t>
            </a:r>
            <a:r>
              <a:rPr lang="el-GR" sz="8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Ιστοριογραφία</a:t>
            </a:r>
            <a:r>
              <a:rPr lang="el-GR" sz="8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οφείλει να υπηρετεί το </a:t>
            </a:r>
            <a:r>
              <a:rPr lang="el-GR" sz="8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έθνος </a:t>
            </a:r>
            <a:r>
              <a:rPr lang="el-GR" sz="8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</a:t>
            </a:r>
            <a:r>
              <a:rPr lang="el-GR" sz="8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πατρίδα</a:t>
            </a:r>
            <a:endParaRPr lang="en-US" sz="8000" b="1" i="0" u="sng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Συνεχιστής  έργου του </a:t>
            </a:r>
            <a:r>
              <a:rPr lang="el-GR" sz="80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Κωνσταντίνου Παπαρρηγόπουλου</a:t>
            </a:r>
            <a:endParaRPr lang="en-US" sz="8000" b="1" i="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συντέλεσε τα </a:t>
            </a:r>
            <a:r>
              <a:rPr lang="el-G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μέγιστα </a:t>
            </a:r>
            <a:r>
              <a:rPr lang="el-GR" sz="8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στη διαμόρφωση και ανάπτυξη της ελληνικής εθνικής ιστορικής επιστήμης</a:t>
            </a:r>
            <a:endParaRPr lang="el-GR" sz="8000" b="1" i="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8000" b="1" i="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0" b="1" i="0" u="sng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80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2726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2DC20-0719-434D-B319-6E8D96D4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6"/>
            <a:ext cx="10364451" cy="1033669"/>
          </a:xfrm>
        </p:spPr>
        <p:txBody>
          <a:bodyPr>
            <a:normAutofit fontScale="90000"/>
          </a:bodyPr>
          <a:lstStyle/>
          <a:p>
            <a:r>
              <a:rPr lang="el-GR"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Ακαδημαϊκη σταδιοδρομια</a:t>
            </a:r>
            <a:br>
              <a:rPr lang="el-GR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04800"/>
            <a:ext cx="11278226" cy="655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υφηγητής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της 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ελληνικής</a:t>
            </a:r>
            <a:r>
              <a:rPr lang="el-GR" dirty="0">
                <a:solidFill>
                  <a:srgbClr val="1559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ιστορίας</a:t>
            </a:r>
            <a:r>
              <a:rPr lang="el-GR" dirty="0">
                <a:solidFill>
                  <a:srgbClr val="1559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γραφογνωσίας στο Πανεπιστήμιο Αθηνών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1890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τακτικός καθηγητής 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ελληνικής ιστορίας &amp; </a:t>
            </a:r>
            <a:r>
              <a:rPr lang="el-G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παλαιογραφίασ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στο Πανεπιστήμιο Αθηνών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νέων μαθημάτων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παλαιογραφία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επεξεργασία αρχείων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έως το </a:t>
            </a:r>
            <a:r>
              <a:rPr lang="el-G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1885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γενικός διευθυντής 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δημοτικής εκπαίδευσης</a:t>
            </a:r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1893–1894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1909–1910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1914–1915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κοσμήτορας 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της Φιλοσοφικής Σχολής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1904–1905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1911–1912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πρύτανησ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πανεπιστημίου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Διετέλεσε </a:t>
            </a:r>
            <a:r>
              <a:rPr lang="el-GR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επιθεωρητής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δημοτικής εκπαίδευσης &amp; </a:t>
            </a:r>
            <a:r>
              <a:rPr lang="el-GR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Πρόεδρος </a:t>
            </a:r>
            <a:r>
              <a:rPr lang="el-G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του Εποπτικού Συμβουλίου Μέσης Εκπαίδευσης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σημαντικΈΣ διεθνΈΙΣ διακρίσεΙΣ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μέλος της Ακαδημίας του Βερολίνου, της Βαρκελώνης, της Ρώμης, του Μονάχου, της Μαδρίτης, της Κων/λεως, της Πετρουπόλεως και πολλών άλλων επιστημονικών εταιρειών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2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2DC20-0719-434D-B319-6E8D96D4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781878"/>
          </a:xfrm>
        </p:spPr>
        <p:txBody>
          <a:bodyPr>
            <a:normAutofit fontScale="90000"/>
          </a:bodyPr>
          <a:lstStyle/>
          <a:p>
            <a:br>
              <a:rPr lang="el-GR" sz="24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l-GR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ΠολιτικΗ σταδιοδρομΙα</a:t>
            </a:r>
            <a:br>
              <a:rPr lang="el-GR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97496"/>
            <a:ext cx="11278226" cy="5360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μυήθηκε στην </a:t>
            </a:r>
            <a:r>
              <a:rPr lang="el-GR" sz="2000" b="1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Εθνική Εταιρεία</a:t>
            </a:r>
            <a:r>
              <a:rPr lang="el-G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οποία διαδραμάτισε σημαντικό ρόλο κατά τον </a:t>
            </a:r>
            <a:r>
              <a:rPr lang="el-GR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Ελληνοτουρκικό πόλεμο του 1897</a:t>
            </a:r>
            <a:endParaRPr lang="el-G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υποστηρικτής της βασιλικής οικογένειας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διετέλεσε </a:t>
            </a:r>
            <a:r>
              <a:rPr lang="el-G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πρωθυπουργός της Ελλάδας </a:t>
            </a:r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Στη διάρκεια του Α' Παγκόσμιου Πολέμου με ανάθεση  </a:t>
            </a:r>
            <a:r>
              <a:rPr lang="el-GR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Κωνσταντίνου του Α΄</a:t>
            </a:r>
            <a:r>
              <a:rPr lang="el-GR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 Σεπτεμβρίου 1916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Απριλίου 1917 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 διάρκεια αυτή ανέλαβε και το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Υπουργείο Εκκλησιαστικών και Δημοσίας Εκπαίδευσης</a:t>
            </a:r>
            <a:endParaRPr lang="en-US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 επάνοδο </a:t>
            </a:r>
            <a:r>
              <a:rPr lang="el-GR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Ελευθερίου Βενιζέλου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εξορία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Ύδρ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Ύδρα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και  </a:t>
            </a:r>
            <a:r>
              <a:rPr lang="el-GR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Σκόπελ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Σκόπελο</a:t>
            </a:r>
            <a:r>
              <a:rPr lang="el-GR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περιουσία του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ΔΗΜΕΎΤΗΚΕ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ΜΕ ΑΠΌΦΑΣΗ ΕΙΔΙΚΟΎ ΔΙΚΑΣΤΗΡΊΟΥ</a:t>
            </a:r>
            <a:endParaRPr lang="el-GR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2DC20-0719-434D-B319-6E8D96D4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781878"/>
          </a:xfrm>
        </p:spPr>
        <p:txBody>
          <a:bodyPr>
            <a:normAutofit fontScale="90000"/>
          </a:bodyPr>
          <a:lstStyle/>
          <a:p>
            <a:br>
              <a:rPr lang="el-GR" sz="2400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l-GR" sz="24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l-GR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ΚοινωνικΗ δρΑση</a:t>
            </a:r>
            <a:br>
              <a:rPr lang="el-GR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81808"/>
            <a:ext cx="11278226" cy="4976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ιδρυτής του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Φιλολογικού Συλλόγου Παρνασσός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ΜΈΛΟΣ 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«Αρχαιολογικής Εταιρείας»</a:t>
            </a:r>
            <a:r>
              <a:rPr lang="el-G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«Συλλόγου προς Διάδοσιν των Ελληνικών Γραμμάτων»</a:t>
            </a:r>
            <a:r>
              <a:rPr lang="el-G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«Φιλεκπαιδευτικής Εταιρείας» </a:t>
            </a:r>
            <a:r>
              <a:rPr lang="el-G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&amp;ΆΛΛΩΝ κοινωφελών σωματείων της Ελλάδος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Πρόεδρος   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«Πανελληνίου Γυμναστικού Συλλόγου» </a:t>
            </a:r>
            <a:r>
              <a:rPr lang="el-G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l-G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ΠΡΏΤΟΣ ΠΡΌΕΔΡΟΣ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ΣΕΓΑΣ (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Σύνδεσμος Ελληνικών Γυμναστικών Αθλητικών Σωματείων )</a:t>
            </a: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γενικός γραμματέας της </a:t>
            </a:r>
            <a:r>
              <a:rPr lang="el-G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«Επιτροπής Ολυμπιακών Αγώνων»</a:t>
            </a:r>
          </a:p>
          <a:p>
            <a:pPr marL="0" indent="0">
              <a:buNone/>
            </a:pP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ED361B-6C3F-469E-A54A-2A9396F2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543339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Επιτροπη ολυμπιακων αγωνων, 1906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7A52091-497A-4B90-8C7B-ACBF6E216B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649357"/>
            <a:ext cx="10364452" cy="6208643"/>
          </a:xfrm>
        </p:spPr>
      </p:pic>
    </p:spTree>
    <p:extLst>
      <p:ext uri="{BB962C8B-B14F-4D97-AF65-F5344CB8AC3E}">
        <p14:creationId xmlns:p14="http://schemas.microsoft.com/office/powerpoint/2010/main" val="166133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A2DC20-0719-434D-B319-6E8D96D4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28870"/>
          </a:xfrm>
        </p:spPr>
        <p:txBody>
          <a:bodyPr>
            <a:normAutofit fontScale="90000"/>
          </a:bodyPr>
          <a:lstStyle/>
          <a:p>
            <a:br>
              <a:rPr lang="el-GR" sz="2400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l-GR" sz="24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l-GR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ΕΡΓΟ</a:t>
            </a:r>
            <a:br>
              <a:rPr lang="el-GR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54F04-4082-4ED4-A334-DD651B2A3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8226"/>
            <a:ext cx="11278226" cy="5479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εμφάνιση στα γράμματα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μαζί με τον αδερφό του Μιχαήλ ίδρυσαν το χειρόγραφο περιοδικό </a:t>
            </a:r>
            <a:r>
              <a:rPr lang="el-G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«Παρνασσός» </a:t>
            </a:r>
            <a:r>
              <a:rPr lang="el-G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(15 χρόνων)</a:t>
            </a:r>
            <a:endParaRPr lang="el-GR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1870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πρώτο έπαινο στο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Βουτσίνειο δραματικό διαγωνισμό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για το έμμετρο δράμα του </a:t>
            </a:r>
            <a:r>
              <a:rPr lang="el-G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«Ο τελευταίος κόμης των Σαλώνων»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δημοσίευσε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ποιήματα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δοκίμια κριτικού περιεχομένου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θεατρικά έργα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μεταφράσεις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ξένων ιστορικών έργων ΕΜΠΛΟΥΤΙΣΜΈΝΕΣ με δικές του υποσημειώσεις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ΑΠΌ το </a:t>
            </a: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1873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αφοσιώθηκε στην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επιστημονική έρευνα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βυζαντινή, μεσαιωνική και νεότερη ελληνική γραμματεία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ερεύνησε πρώτος </a:t>
            </a:r>
            <a:r>
              <a:rPr lang="el-G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βιβλιοθήκες του Αγίου Όρους </a:t>
            </a:r>
            <a:r>
              <a:rPr lang="el-G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εντολή Ελληνικής Βουλής - κατέγραψε περίπου 6.000 χειρόγραφα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12053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554</TotalTime>
  <Words>1262</Words>
  <Application>Microsoft Office PowerPoint</Application>
  <PresentationFormat>Ευρεία οθόνη</PresentationFormat>
  <Paragraphs>138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Calibri</vt:lpstr>
      <vt:lpstr>Linux Libertine</vt:lpstr>
      <vt:lpstr>Open Sans</vt:lpstr>
      <vt:lpstr>Symbol</vt:lpstr>
      <vt:lpstr>Times New Roman</vt:lpstr>
      <vt:lpstr>Tw Cen MT</vt:lpstr>
      <vt:lpstr>Wingdings</vt:lpstr>
      <vt:lpstr>Σταγονίδιο</vt:lpstr>
      <vt:lpstr>Παρουσίαση του PowerPoint</vt:lpstr>
      <vt:lpstr>ΣπυρΙδων ΛΑμπρος,  20 ΑπριλΙου 1851 – 23 ΙουλΙου 1919</vt:lpstr>
      <vt:lpstr>Παρουσίαση του PowerPoint</vt:lpstr>
      <vt:lpstr>Παρουσίαση του PowerPoint</vt:lpstr>
      <vt:lpstr>Ακαδημαϊκη σταδιοδρομια </vt:lpstr>
      <vt:lpstr> ΠολιτικΗ σταδιοδρομΙα </vt:lpstr>
      <vt:lpstr>  ΚοινωνικΗ δρΑση </vt:lpstr>
      <vt:lpstr>Επιτροπη ολυμπιακων αγωνων, 1906</vt:lpstr>
      <vt:lpstr>  ΕΡΓΟ </vt:lpstr>
      <vt:lpstr>Παρουσίαση του PowerPoint</vt:lpstr>
      <vt:lpstr>ΙΣΤΟΡΙΑ ΤΗΣ ΕΛΛΑΔΟΣ ΜΕΤ' ΕΙΚΟΝΩΝ ΑΠΟ ΤΩΝ ΑΡΧΑΙΟΤΑΤΩΝ ΧΡΟΝΩΝ ΜΕΧΡΙ ΤΗΣ ΑΛΩΣΕΩΣ ΤΗΣ ΚΩΝΣΤΑΝΤΙΝΟΥΠΟΛΕΩΣ</vt:lpstr>
      <vt:lpstr>  ΤΟ ΤΕΛΟΣ </vt:lpstr>
      <vt:lpstr>  συμπερασματικα </vt:lpstr>
      <vt:lpstr>Ευχαριστώ!</vt:lpstr>
      <vt:lpstr>βιβλιογραφία</vt:lpstr>
      <vt:lpstr>ΣΗΜΕΙΩΜΑΤΑ</vt:lpstr>
      <vt:lpstr>Σημειωμα χρησης εργων τριτων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Αγγελική</dc:creator>
  <cp:lastModifiedBy>Αγγελική</cp:lastModifiedBy>
  <cp:revision>127</cp:revision>
  <dcterms:created xsi:type="dcterms:W3CDTF">2020-12-04T16:13:36Z</dcterms:created>
  <dcterms:modified xsi:type="dcterms:W3CDTF">2020-12-08T11:09:15Z</dcterms:modified>
</cp:coreProperties>
</file>