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1.jpg" ContentType="image/jpg"/>
  <Override PartName="/ppt/media/image14.jpg" ContentType="image/jpg"/>
  <Override PartName="/ppt/media/image15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9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</p:sldIdLst>
  <p:sldSz cx="9131300" cy="6845300"/>
  <p:notesSz cx="9131300" cy="68453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5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94967" y="488441"/>
            <a:ext cx="6341364" cy="677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93188" y="3914394"/>
            <a:ext cx="4344923" cy="975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6565" y="1574419"/>
            <a:ext cx="3972115" cy="45178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2619" y="1574419"/>
            <a:ext cx="3972115" cy="45178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9261" y="98297"/>
            <a:ext cx="6732777" cy="1462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3516" y="1249171"/>
            <a:ext cx="8224266" cy="4090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4642" y="6366129"/>
            <a:ext cx="2922015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6565" y="6366129"/>
            <a:ext cx="2100199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74536" y="6366129"/>
            <a:ext cx="2100199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ic.arc.nasa.gov/projects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research.ibm.c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-2.cs.cmu.edu/afs/cs/project/alv/www/navlab_home_page.html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easydiagnosis.com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l.af.mil/div/IFT/IFTB/arpi/arpi.html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rcas.ri.cmu.edu/projects/hipnav.html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ocup.org/" TargetMode="External"/><Relationship Id="rId2" Type="http://schemas.openxmlformats.org/officeDocument/2006/relationships/hyperlink" Target="http://world.honda.com/robo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verbmobil.dfki.de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hermes.di.uoa.gr/lab/CVs/papers/tsaga" TargetMode="External"/><Relationship Id="rId2" Type="http://schemas.openxmlformats.org/officeDocument/2006/relationships/hyperlink" Target="http://www.amazon.com/Artificial-Intelligence-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0050" y="1212850"/>
            <a:ext cx="5969000" cy="1341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1150" marR="5080" indent="-1568450">
              <a:lnSpc>
                <a:spcPct val="100000"/>
              </a:lnSpc>
            </a:pPr>
            <a:r>
              <a:rPr sz="4400" spc="-5" dirty="0">
                <a:latin typeface="Arial"/>
                <a:cs typeface="Arial"/>
              </a:rPr>
              <a:t>Τεχνητή</a:t>
            </a:r>
            <a:r>
              <a:rPr sz="4400" spc="5" dirty="0">
                <a:latin typeface="Arial"/>
                <a:cs typeface="Arial"/>
              </a:rPr>
              <a:t> </a:t>
            </a:r>
            <a:r>
              <a:rPr sz="4400" spc="-10" dirty="0">
                <a:latin typeface="Arial"/>
                <a:cs typeface="Arial"/>
              </a:rPr>
              <a:t>Ν</a:t>
            </a:r>
            <a:r>
              <a:rPr sz="4400" spc="-5" dirty="0">
                <a:latin typeface="Arial"/>
                <a:cs typeface="Arial"/>
              </a:rPr>
              <a:t>οημοσύνη</a:t>
            </a:r>
            <a:r>
              <a:rPr sz="440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και Εφαρμογές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2482088" y="3479937"/>
            <a:ext cx="4344923" cy="975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8870" marR="5080" indent="-1106805">
              <a:lnSpc>
                <a:spcPct val="100000"/>
              </a:lnSpc>
            </a:pPr>
            <a:r>
              <a:rPr spc="-10" dirty="0"/>
              <a:t>Εισαγωγ</a:t>
            </a:r>
            <a:r>
              <a:rPr spc="-5" dirty="0"/>
              <a:t>ή</a:t>
            </a:r>
            <a:r>
              <a:rPr spc="-15" dirty="0"/>
              <a:t> </a:t>
            </a:r>
            <a:r>
              <a:rPr spc="-10" dirty="0"/>
              <a:t>στη</a:t>
            </a:r>
            <a:r>
              <a:rPr spc="-5" dirty="0"/>
              <a:t>ν</a:t>
            </a:r>
            <a:r>
              <a:rPr dirty="0"/>
              <a:t> </a:t>
            </a:r>
            <a:r>
              <a:rPr spc="-10" dirty="0"/>
              <a:t>Τεχνητή Νοημοσύνη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50" y="5381899"/>
            <a:ext cx="3063505" cy="10745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250" y="5381899"/>
            <a:ext cx="4309872" cy="10241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0144" rIns="0" bIns="0" rtlCol="0">
            <a:spAutoFit/>
          </a:bodyPr>
          <a:lstStyle/>
          <a:p>
            <a:pPr marL="1323975">
              <a:lnSpc>
                <a:spcPct val="100000"/>
              </a:lnSpc>
            </a:pPr>
            <a:r>
              <a:rPr spc="-5" dirty="0"/>
              <a:t>Φιλοσοφία</a:t>
            </a:r>
            <a:r>
              <a:rPr spc="5" dirty="0"/>
              <a:t> </a:t>
            </a:r>
            <a:r>
              <a:rPr spc="-5" dirty="0">
                <a:latin typeface="Arial"/>
                <a:cs typeface="Arial"/>
              </a:rPr>
              <a:t>(</a:t>
            </a:r>
            <a:r>
              <a:rPr spc="-5" dirty="0"/>
              <a:t>συ</a:t>
            </a:r>
            <a:r>
              <a:rPr dirty="0"/>
              <a:t>ν</a:t>
            </a:r>
            <a:r>
              <a:rPr spc="-5" dirty="0">
                <a:latin typeface="Arial"/>
                <a:cs typeface="Arial"/>
              </a:rPr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0098" y="1630426"/>
            <a:ext cx="7851775" cy="2546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Από πού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προέρχεται</a:t>
            </a:r>
            <a:r>
              <a:rPr sz="2800" dirty="0">
                <a:latin typeface="Arial"/>
                <a:cs typeface="Arial"/>
              </a:rPr>
              <a:t> η γνώσ</a:t>
            </a:r>
            <a:r>
              <a:rPr sz="2800" spc="20" dirty="0">
                <a:latin typeface="Arial"/>
                <a:cs typeface="Arial"/>
              </a:rPr>
              <a:t>η</a:t>
            </a:r>
            <a:r>
              <a:rPr sz="2800" dirty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 marL="755015" marR="5080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Εμπειρικισμός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«</a:t>
            </a:r>
            <a:r>
              <a:rPr sz="2400" spc="-5" dirty="0">
                <a:latin typeface="Arial"/>
                <a:cs typeface="Arial"/>
              </a:rPr>
              <a:t>Δεν υπ</a:t>
            </a:r>
            <a:r>
              <a:rPr sz="2400" spc="-15" dirty="0">
                <a:latin typeface="Arial"/>
                <a:cs typeface="Arial"/>
              </a:rPr>
              <a:t>ά</a:t>
            </a:r>
            <a:r>
              <a:rPr sz="2400" spc="-5" dirty="0">
                <a:latin typeface="Arial"/>
                <a:cs typeface="Arial"/>
              </a:rPr>
              <a:t>ρχει τίποτα </a:t>
            </a:r>
            <a:r>
              <a:rPr sz="2400" dirty="0">
                <a:latin typeface="Arial"/>
                <a:cs typeface="Arial"/>
              </a:rPr>
              <a:t>στην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κατανόηση </a:t>
            </a:r>
            <a:r>
              <a:rPr sz="2400" spc="-5" dirty="0">
                <a:latin typeface="Arial"/>
                <a:cs typeface="Arial"/>
              </a:rPr>
              <a:t>που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δεν βρισκόταν πρώτα στις αισθήσει</a:t>
            </a:r>
            <a:r>
              <a:rPr sz="2400" spc="25" dirty="0">
                <a:latin typeface="Arial"/>
                <a:cs typeface="Arial"/>
              </a:rPr>
              <a:t>ς</a:t>
            </a:r>
            <a:r>
              <a:rPr sz="2400" dirty="0">
                <a:latin typeface="Arial"/>
                <a:cs typeface="Arial"/>
              </a:rPr>
              <a:t>»</a:t>
            </a:r>
            <a:endParaRPr sz="2400">
              <a:latin typeface="Arial"/>
              <a:cs typeface="Arial"/>
            </a:endParaRPr>
          </a:p>
          <a:p>
            <a:pPr marL="755015" marR="195580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10" dirty="0">
                <a:latin typeface="Arial"/>
                <a:cs typeface="Arial"/>
              </a:rPr>
              <a:t>Επαγωγ</a:t>
            </a:r>
            <a:r>
              <a:rPr sz="2400" spc="-5" dirty="0">
                <a:latin typeface="Arial"/>
                <a:cs typeface="Arial"/>
              </a:rPr>
              <a:t>ή: Οι γενικοί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κανόνες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προκύπτουν με επαναλαμβανόμενη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συσχέτιση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των στοιχείων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του</a:t>
            </a:r>
            <a:r>
              <a:rPr sz="2400" spc="20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10" dirty="0">
                <a:latin typeface="Arial"/>
                <a:cs typeface="Arial"/>
              </a:rPr>
              <a:t>Πώ</a:t>
            </a:r>
            <a:r>
              <a:rPr sz="2800" spc="-5" dirty="0">
                <a:latin typeface="Arial"/>
                <a:cs typeface="Arial"/>
              </a:rPr>
              <a:t>ς</a:t>
            </a:r>
            <a:r>
              <a:rPr sz="2800" dirty="0">
                <a:latin typeface="Arial"/>
                <a:cs typeface="Arial"/>
              </a:rPr>
              <a:t> η</a:t>
            </a:r>
            <a:r>
              <a:rPr sz="2800" spc="-5" dirty="0">
                <a:latin typeface="Arial"/>
                <a:cs typeface="Arial"/>
              </a:rPr>
              <a:t> γνώσ</a:t>
            </a:r>
            <a:r>
              <a:rPr sz="2800" dirty="0">
                <a:latin typeface="Arial"/>
                <a:cs typeface="Arial"/>
              </a:rPr>
              <a:t>η </a:t>
            </a:r>
            <a:r>
              <a:rPr sz="2800" spc="-5" dirty="0">
                <a:latin typeface="Arial"/>
                <a:cs typeface="Arial"/>
              </a:rPr>
              <a:t>οδηγε</a:t>
            </a:r>
            <a:r>
              <a:rPr sz="2800" dirty="0">
                <a:latin typeface="Arial"/>
                <a:cs typeface="Arial"/>
              </a:rPr>
              <a:t>ί </a:t>
            </a:r>
            <a:r>
              <a:rPr sz="2800" spc="-10" dirty="0">
                <a:latin typeface="Arial"/>
                <a:cs typeface="Arial"/>
              </a:rPr>
              <a:t>σ</a:t>
            </a:r>
            <a:r>
              <a:rPr sz="2800" spc="-5" dirty="0">
                <a:latin typeface="Arial"/>
                <a:cs typeface="Arial"/>
              </a:rPr>
              <a:t>ε δράσ</a:t>
            </a:r>
            <a:r>
              <a:rPr sz="2800" spc="30" dirty="0">
                <a:latin typeface="Arial"/>
                <a:cs typeface="Arial"/>
              </a:rPr>
              <a:t>η</a:t>
            </a:r>
            <a:r>
              <a:rPr sz="2800" dirty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0144" rIns="0" bIns="0" rtlCol="0">
            <a:spAutoFit/>
          </a:bodyPr>
          <a:lstStyle/>
          <a:p>
            <a:pPr marL="1863089">
              <a:lnSpc>
                <a:spcPct val="100000"/>
              </a:lnSpc>
            </a:pPr>
            <a:r>
              <a:rPr spc="-5" dirty="0"/>
              <a:t>Μαθηματικά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0098" y="1630171"/>
            <a:ext cx="7728584" cy="4464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Λογική</a:t>
            </a:r>
            <a:endParaRPr sz="2400">
              <a:latin typeface="Arial"/>
              <a:cs typeface="Arial"/>
            </a:endParaRPr>
          </a:p>
          <a:p>
            <a:pPr marL="755015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Προτασιακή </a:t>
            </a:r>
            <a:r>
              <a:rPr sz="2400" dirty="0">
                <a:latin typeface="Arial"/>
                <a:cs typeface="Arial"/>
              </a:rPr>
              <a:t>λογική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(Boole,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1815-1864)</a:t>
            </a:r>
            <a:endParaRPr sz="2400">
              <a:latin typeface="Arial"/>
              <a:cs typeface="Arial"/>
            </a:endParaRPr>
          </a:p>
          <a:p>
            <a:pPr marL="755015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Λογική πρώτης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τάξης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(Gottlob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Frege,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1848-1925)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Θεωρία Υπολογισμών</a:t>
            </a:r>
            <a:endParaRPr sz="2400">
              <a:latin typeface="Arial"/>
              <a:cs typeface="Arial"/>
            </a:endParaRPr>
          </a:p>
          <a:p>
            <a:pPr marL="755015" marR="10795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Θεώρημα της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μ</a:t>
            </a:r>
            <a:r>
              <a:rPr sz="2400" spc="5" dirty="0">
                <a:latin typeface="Arial"/>
                <a:cs typeface="Arial"/>
              </a:rPr>
              <a:t>η</a:t>
            </a:r>
            <a:r>
              <a:rPr sz="2400" spc="-5" dirty="0">
                <a:latin typeface="Arial"/>
                <a:cs typeface="Arial"/>
              </a:rPr>
              <a:t>-πληρότητας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(Goedel,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1906-1978): </a:t>
            </a:r>
            <a:r>
              <a:rPr sz="2400" spc="-5" dirty="0">
                <a:latin typeface="Arial"/>
                <a:cs typeface="Arial"/>
              </a:rPr>
              <a:t>Συναρτήσεις ακεραίων </a:t>
            </a:r>
            <a:r>
              <a:rPr sz="2400" spc="-15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ου δεν μπορούν </a:t>
            </a:r>
            <a:r>
              <a:rPr sz="2400" dirty="0">
                <a:latin typeface="Arial"/>
                <a:cs typeface="Arial"/>
              </a:rPr>
              <a:t>να </a:t>
            </a:r>
            <a:r>
              <a:rPr sz="2400" spc="-5" dirty="0">
                <a:latin typeface="Arial"/>
                <a:cs typeface="Arial"/>
              </a:rPr>
              <a:t>υπολογιστούν</a:t>
            </a:r>
            <a:endParaRPr sz="2400">
              <a:latin typeface="Arial"/>
              <a:cs typeface="Arial"/>
            </a:endParaRPr>
          </a:p>
          <a:p>
            <a:pPr marL="755015" marR="5080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Δυσεπίλυτα προβλήματ</a:t>
            </a:r>
            <a:r>
              <a:rPr sz="2400" spc="5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:</a:t>
            </a:r>
            <a:r>
              <a:rPr sz="2400" dirty="0">
                <a:latin typeface="Arial"/>
                <a:cs typeface="Arial"/>
              </a:rPr>
              <a:t> ο</a:t>
            </a:r>
            <a:r>
              <a:rPr sz="2400" spc="-5" dirty="0">
                <a:latin typeface="Arial"/>
                <a:cs typeface="Arial"/>
              </a:rPr>
              <a:t> χ</a:t>
            </a:r>
            <a:r>
              <a:rPr sz="2400" spc="-10" dirty="0">
                <a:latin typeface="Arial"/>
                <a:cs typeface="Arial"/>
              </a:rPr>
              <a:t>ρ</a:t>
            </a:r>
            <a:r>
              <a:rPr sz="2400" spc="-5" dirty="0">
                <a:latin typeface="Arial"/>
                <a:cs typeface="Arial"/>
              </a:rPr>
              <a:t>ό</a:t>
            </a:r>
            <a:r>
              <a:rPr sz="2400" spc="5" dirty="0">
                <a:latin typeface="Arial"/>
                <a:cs typeface="Arial"/>
              </a:rPr>
              <a:t>ν</a:t>
            </a:r>
            <a:r>
              <a:rPr sz="2400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ς που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χρ</a:t>
            </a:r>
            <a:r>
              <a:rPr sz="2400" spc="-10" dirty="0">
                <a:latin typeface="Arial"/>
                <a:cs typeface="Arial"/>
              </a:rPr>
              <a:t>ε</a:t>
            </a:r>
            <a:r>
              <a:rPr sz="2400" spc="5" dirty="0">
                <a:latin typeface="Arial"/>
                <a:cs typeface="Arial"/>
              </a:rPr>
              <a:t>ιά</a:t>
            </a:r>
            <a:r>
              <a:rPr sz="2400" spc="-5" dirty="0">
                <a:latin typeface="Arial"/>
                <a:cs typeface="Arial"/>
              </a:rPr>
              <a:t>ζε</a:t>
            </a:r>
            <a:r>
              <a:rPr sz="2400" dirty="0">
                <a:latin typeface="Arial"/>
                <a:cs typeface="Arial"/>
              </a:rPr>
              <a:t>τ</a:t>
            </a:r>
            <a:r>
              <a:rPr sz="2400" spc="-5" dirty="0">
                <a:latin typeface="Arial"/>
                <a:cs typeface="Arial"/>
              </a:rPr>
              <a:t>α</a:t>
            </a:r>
            <a:r>
              <a:rPr sz="2400" dirty="0">
                <a:latin typeface="Arial"/>
                <a:cs typeface="Arial"/>
              </a:rPr>
              <a:t>ι για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dirty="0">
                <a:latin typeface="Arial"/>
                <a:cs typeface="Arial"/>
              </a:rPr>
              <a:t>ην</a:t>
            </a:r>
            <a:r>
              <a:rPr sz="2400" spc="-5" dirty="0">
                <a:latin typeface="Arial"/>
                <a:cs typeface="Arial"/>
              </a:rPr>
              <a:t> επίλυση στιγμιοτύπων του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προβλήματο</a:t>
            </a:r>
            <a:r>
              <a:rPr sz="2400" spc="25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, αυξάνεται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ε</a:t>
            </a:r>
            <a:r>
              <a:rPr sz="2400" spc="-5" dirty="0">
                <a:latin typeface="Arial"/>
                <a:cs typeface="Arial"/>
              </a:rPr>
              <a:t>κθετικά</a:t>
            </a:r>
            <a:r>
              <a:rPr sz="2400" dirty="0">
                <a:latin typeface="Arial"/>
                <a:cs typeface="Arial"/>
              </a:rPr>
              <a:t> μ</a:t>
            </a:r>
            <a:r>
              <a:rPr sz="2400" spc="-5" dirty="0">
                <a:latin typeface="Arial"/>
                <a:cs typeface="Arial"/>
              </a:rPr>
              <a:t>ε 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dirty="0">
                <a:latin typeface="Arial"/>
                <a:cs typeface="Arial"/>
              </a:rPr>
              <a:t>ο μ</a:t>
            </a:r>
            <a:r>
              <a:rPr sz="2400" spc="-5" dirty="0">
                <a:latin typeface="Arial"/>
                <a:cs typeface="Arial"/>
              </a:rPr>
              <a:t>έγεθος των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στιγμιοτύπων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Πιθανότητες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096" rIns="0" bIns="0" rtlCol="0">
            <a:spAutoFit/>
          </a:bodyPr>
          <a:lstStyle/>
          <a:p>
            <a:pPr marL="2098675">
              <a:lnSpc>
                <a:spcPct val="100000"/>
              </a:lnSpc>
            </a:pPr>
            <a:r>
              <a:rPr sz="4000" spc="-5" dirty="0"/>
              <a:t>Οικονομικά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06298" y="1020571"/>
            <a:ext cx="7743190" cy="4819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09791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Πώς </a:t>
            </a:r>
            <a:r>
              <a:rPr sz="2400" spc="-15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ρέπει ν</a:t>
            </a:r>
            <a:r>
              <a:rPr sz="2400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αίρνουμε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αποφάσεις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ώ</a:t>
            </a:r>
            <a:r>
              <a:rPr sz="2400" spc="-5" dirty="0">
                <a:latin typeface="Arial"/>
                <a:cs typeface="Arial"/>
              </a:rPr>
              <a:t>στε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ν</a:t>
            </a:r>
            <a:r>
              <a:rPr sz="2400" dirty="0">
                <a:latin typeface="Arial"/>
                <a:cs typeface="Arial"/>
              </a:rPr>
              <a:t>α </a:t>
            </a:r>
            <a:r>
              <a:rPr sz="2400" spc="-5" dirty="0">
                <a:latin typeface="Arial"/>
                <a:cs typeface="Arial"/>
              </a:rPr>
              <a:t>μεγιστοποιούμε</a:t>
            </a:r>
            <a:r>
              <a:rPr sz="2400" dirty="0">
                <a:latin typeface="Arial"/>
                <a:cs typeface="Arial"/>
              </a:rPr>
              <a:t> την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πολαβ</a:t>
            </a:r>
            <a:r>
              <a:rPr sz="2400" dirty="0">
                <a:latin typeface="Arial"/>
                <a:cs typeface="Arial"/>
              </a:rPr>
              <a:t>ή</a:t>
            </a:r>
            <a:r>
              <a:rPr sz="2400" spc="-5" dirty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755015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Θεωρία Αποφάσεων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-5" dirty="0">
                <a:latin typeface="Arial"/>
                <a:cs typeface="Arial"/>
              </a:rPr>
              <a:t> Πιθανότητες</a:t>
            </a:r>
            <a:r>
              <a:rPr sz="2400" dirty="0">
                <a:latin typeface="Arial"/>
                <a:cs typeface="Arial"/>
              </a:rPr>
              <a:t> +</a:t>
            </a:r>
            <a:r>
              <a:rPr sz="2400" spc="-5" dirty="0">
                <a:latin typeface="Arial"/>
                <a:cs typeface="Arial"/>
              </a:rPr>
              <a:t> Χρησιμότητες</a:t>
            </a:r>
            <a:endParaRPr sz="2400">
              <a:latin typeface="Arial"/>
              <a:cs typeface="Arial"/>
            </a:endParaRPr>
          </a:p>
          <a:p>
            <a:pPr marL="355600" marR="358775" indent="-342900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Πώς </a:t>
            </a:r>
            <a:r>
              <a:rPr sz="2400" spc="-15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ρέπει ν</a:t>
            </a:r>
            <a:r>
              <a:rPr sz="2400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 τ</a:t>
            </a:r>
            <a:r>
              <a:rPr sz="2400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 κάνουμε</a:t>
            </a:r>
            <a:r>
              <a:rPr sz="2400" dirty="0">
                <a:latin typeface="Arial"/>
                <a:cs typeface="Arial"/>
              </a:rPr>
              <a:t> όταν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οι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άλλοι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ί</a:t>
            </a:r>
            <a:r>
              <a:rPr sz="2400" spc="-5" dirty="0">
                <a:latin typeface="Arial"/>
                <a:cs typeface="Arial"/>
              </a:rPr>
              <a:t>σως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ν</a:t>
            </a:r>
            <a:r>
              <a:rPr sz="2400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μη </a:t>
            </a:r>
            <a:r>
              <a:rPr sz="2400" spc="-5" dirty="0">
                <a:latin typeface="Arial"/>
                <a:cs typeface="Arial"/>
              </a:rPr>
              <a:t>φέρονται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ευνοϊκά;</a:t>
            </a:r>
            <a:endParaRPr sz="2400">
              <a:latin typeface="Arial"/>
              <a:cs typeface="Arial"/>
            </a:endParaRPr>
          </a:p>
          <a:p>
            <a:pPr marL="755015" marR="868044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Θεωρία Παιγνίων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(πολλές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φ</a:t>
            </a:r>
            <a:r>
              <a:rPr sz="2400" spc="-5" dirty="0">
                <a:latin typeface="Arial"/>
                <a:cs typeface="Arial"/>
              </a:rPr>
              <a:t>ορές</a:t>
            </a:r>
            <a:r>
              <a:rPr sz="2400" dirty="0">
                <a:latin typeface="Arial"/>
                <a:cs typeface="Arial"/>
              </a:rPr>
              <a:t> η </a:t>
            </a:r>
            <a:r>
              <a:rPr sz="2400" spc="-10" dirty="0">
                <a:latin typeface="Arial"/>
                <a:cs typeface="Arial"/>
              </a:rPr>
              <a:t>έ</a:t>
            </a:r>
            <a:r>
              <a:rPr sz="2400" spc="-5" dirty="0">
                <a:latin typeface="Arial"/>
                <a:cs typeface="Arial"/>
              </a:rPr>
              <a:t>ξυπνη συμπεριφορά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ρέπει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ν</a:t>
            </a:r>
            <a:r>
              <a:rPr sz="2400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φ</a:t>
            </a:r>
            <a:r>
              <a:rPr sz="2400" spc="-5" dirty="0">
                <a:latin typeface="Arial"/>
                <a:cs typeface="Arial"/>
              </a:rPr>
              <a:t>αίνεται τυχαία </a:t>
            </a:r>
            <a:r>
              <a:rPr sz="2400" spc="5" dirty="0">
                <a:latin typeface="Arial"/>
                <a:cs typeface="Arial"/>
              </a:rPr>
              <a:t>σ</a:t>
            </a:r>
            <a:r>
              <a:rPr sz="2400" dirty="0">
                <a:latin typeface="Arial"/>
                <a:cs typeface="Arial"/>
              </a:rPr>
              <a:t>τον </a:t>
            </a:r>
            <a:r>
              <a:rPr sz="2400" spc="-10" dirty="0">
                <a:latin typeface="Arial"/>
                <a:cs typeface="Arial"/>
              </a:rPr>
              <a:t>αντίπαλ</a:t>
            </a:r>
            <a:r>
              <a:rPr sz="2400" dirty="0">
                <a:latin typeface="Arial"/>
                <a:cs typeface="Arial"/>
              </a:rPr>
              <a:t>ο</a:t>
            </a:r>
            <a:r>
              <a:rPr sz="2400" spc="-10" dirty="0">
                <a:latin typeface="Arial"/>
                <a:cs typeface="Arial"/>
              </a:rPr>
              <a:t>).</a:t>
            </a:r>
            <a:endParaRPr sz="2400">
              <a:latin typeface="Arial"/>
              <a:cs typeface="Arial"/>
            </a:endParaRPr>
          </a:p>
          <a:p>
            <a:pPr marL="355600" marR="75565" indent="-342900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Πώς </a:t>
            </a:r>
            <a:r>
              <a:rPr sz="2400" spc="-15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ρέπει </a:t>
            </a:r>
            <a:r>
              <a:rPr sz="2400" dirty="0">
                <a:latin typeface="Arial"/>
                <a:cs typeface="Arial"/>
              </a:rPr>
              <a:t>να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το</a:t>
            </a:r>
            <a:r>
              <a:rPr sz="2400" spc="-5" dirty="0">
                <a:latin typeface="Arial"/>
                <a:cs typeface="Arial"/>
              </a:rPr>
              <a:t> κάνουμε</a:t>
            </a:r>
            <a:r>
              <a:rPr sz="2400" dirty="0">
                <a:latin typeface="Arial"/>
                <a:cs typeface="Arial"/>
              </a:rPr>
              <a:t> όταν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η</a:t>
            </a:r>
            <a:r>
              <a:rPr sz="2400" spc="-5" dirty="0">
                <a:latin typeface="Arial"/>
                <a:cs typeface="Arial"/>
              </a:rPr>
              <a:t> απολαβή ίσως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είναι </a:t>
            </a:r>
            <a:r>
              <a:rPr sz="2400" dirty="0">
                <a:latin typeface="Arial"/>
                <a:cs typeface="Arial"/>
              </a:rPr>
              <a:t>στο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πώτερο μέλλο</a:t>
            </a:r>
            <a:r>
              <a:rPr sz="2400" spc="0" dirty="0">
                <a:latin typeface="Arial"/>
                <a:cs typeface="Arial"/>
              </a:rPr>
              <a:t>ν</a:t>
            </a:r>
            <a:r>
              <a:rPr sz="2400" spc="-5" dirty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755015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Επιχειρησιακή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έρευνα</a:t>
            </a:r>
            <a:endParaRPr sz="2400">
              <a:latin typeface="Arial"/>
              <a:cs typeface="Arial"/>
            </a:endParaRPr>
          </a:p>
          <a:p>
            <a:pPr marL="755015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Διαδικασίες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(ακολουθιακώ</a:t>
            </a:r>
            <a:r>
              <a:rPr sz="2400" spc="0" dirty="0">
                <a:latin typeface="Arial"/>
                <a:cs typeface="Arial"/>
              </a:rPr>
              <a:t>ν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400" spc="-5" dirty="0">
                <a:latin typeface="Arial"/>
                <a:cs typeface="Arial"/>
              </a:rPr>
              <a:t> αποφάσεων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Markov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4996" rIns="0" bIns="0" rtlCol="0">
            <a:spAutoFit/>
          </a:bodyPr>
          <a:lstStyle/>
          <a:p>
            <a:pPr marL="1031240">
              <a:lnSpc>
                <a:spcPct val="100000"/>
              </a:lnSpc>
            </a:pPr>
            <a:r>
              <a:rPr sz="4000" spc="-10" dirty="0"/>
              <a:t>Νευροεπιστήμε</a:t>
            </a:r>
            <a:r>
              <a:rPr sz="4000" spc="-5" dirty="0"/>
              <a:t>ς</a:t>
            </a:r>
            <a:r>
              <a:rPr sz="4000" spc="20" dirty="0"/>
              <a:t> </a:t>
            </a:r>
            <a:r>
              <a:rPr sz="3200" spc="-10" dirty="0">
                <a:latin typeface="Arial"/>
                <a:cs typeface="Arial"/>
              </a:rPr>
              <a:t>(1/2)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6298" y="1020571"/>
            <a:ext cx="7544434" cy="1169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Πώς </a:t>
            </a:r>
            <a:r>
              <a:rPr sz="2400" spc="-10" dirty="0">
                <a:latin typeface="Arial"/>
                <a:cs typeface="Arial"/>
              </a:rPr>
              <a:t>ε</a:t>
            </a:r>
            <a:r>
              <a:rPr sz="2400" spc="-5" dirty="0">
                <a:latin typeface="Arial"/>
                <a:cs typeface="Arial"/>
              </a:rPr>
              <a:t>πεξεργάζεται</a:t>
            </a:r>
            <a:r>
              <a:rPr sz="2400" dirty="0">
                <a:latin typeface="Arial"/>
                <a:cs typeface="Arial"/>
              </a:rPr>
              <a:t> ο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ε</a:t>
            </a:r>
            <a:r>
              <a:rPr sz="2400" spc="-5" dirty="0">
                <a:latin typeface="Arial"/>
                <a:cs typeface="Arial"/>
              </a:rPr>
              <a:t>γκέφαλος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τις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ληροφορίε</a:t>
            </a:r>
            <a:r>
              <a:rPr sz="2400" spc="35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Κάθε νευρώνας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συνδέεται με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10 </a:t>
            </a:r>
            <a:r>
              <a:rPr sz="2400" spc="-5" dirty="0">
                <a:latin typeface="Arial"/>
                <a:cs typeface="Arial"/>
              </a:rPr>
              <a:t>εώς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100.000 </a:t>
            </a:r>
            <a:r>
              <a:rPr sz="2400" spc="-5" dirty="0">
                <a:latin typeface="Arial"/>
                <a:cs typeface="Arial"/>
              </a:rPr>
              <a:t>άλλους νευρώνες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6795" y="2203195"/>
            <a:ext cx="7543800" cy="44165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697" y="388620"/>
            <a:ext cx="7635875" cy="1346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7185">
              <a:lnSpc>
                <a:spcPct val="100000"/>
              </a:lnSpc>
            </a:pPr>
            <a:r>
              <a:rPr spc="-5" dirty="0"/>
              <a:t>Νευροεπιστήμες</a:t>
            </a:r>
            <a:r>
              <a:rPr spc="30" dirty="0"/>
              <a:t> </a:t>
            </a:r>
            <a:r>
              <a:rPr sz="3600" dirty="0">
                <a:latin typeface="Arial"/>
                <a:cs typeface="Arial"/>
              </a:rPr>
              <a:t>(2/2)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920"/>
              </a:spcBef>
            </a:pPr>
            <a:r>
              <a:rPr sz="1800" spc="-5" dirty="0"/>
              <a:t>Αριστοτέλης</a:t>
            </a:r>
            <a:r>
              <a:rPr sz="1800" spc="5" dirty="0"/>
              <a:t> </a:t>
            </a:r>
            <a:r>
              <a:rPr sz="1800" spc="-5" dirty="0">
                <a:latin typeface="Arial"/>
                <a:cs typeface="Arial"/>
              </a:rPr>
              <a:t>(33</a:t>
            </a:r>
            <a:r>
              <a:rPr sz="1800" dirty="0">
                <a:latin typeface="Arial"/>
                <a:cs typeface="Arial"/>
              </a:rPr>
              <a:t>5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5" dirty="0"/>
              <a:t>π</a:t>
            </a:r>
            <a:r>
              <a:rPr sz="1800" spc="-15" dirty="0">
                <a:latin typeface="Arial"/>
                <a:cs typeface="Arial"/>
              </a:rPr>
              <a:t>.</a:t>
            </a:r>
            <a:r>
              <a:rPr sz="1800" spc="-5" dirty="0"/>
              <a:t>Χ</a:t>
            </a:r>
            <a:r>
              <a:rPr sz="1800" spc="-10" dirty="0">
                <a:latin typeface="Arial"/>
                <a:cs typeface="Arial"/>
              </a:rPr>
              <a:t>.)</a:t>
            </a:r>
            <a:r>
              <a:rPr sz="1800" spc="-5" dirty="0">
                <a:latin typeface="Arial"/>
                <a:cs typeface="Arial"/>
              </a:rPr>
              <a:t>: </a:t>
            </a:r>
            <a:r>
              <a:rPr sz="1800" dirty="0">
                <a:latin typeface="Arial"/>
                <a:cs typeface="Arial"/>
              </a:rPr>
              <a:t>«</a:t>
            </a:r>
            <a:r>
              <a:rPr sz="1800" spc="-10" dirty="0"/>
              <a:t>Απ</a:t>
            </a:r>
            <a:r>
              <a:rPr sz="1800" spc="-5" dirty="0"/>
              <a:t>ό </a:t>
            </a:r>
            <a:r>
              <a:rPr sz="1800" dirty="0"/>
              <a:t>ό</a:t>
            </a:r>
            <a:r>
              <a:rPr sz="1800" spc="-5" dirty="0"/>
              <a:t>λ</a:t>
            </a:r>
            <a:r>
              <a:rPr sz="1800" dirty="0"/>
              <a:t>α</a:t>
            </a:r>
            <a:r>
              <a:rPr sz="1800" spc="-15" dirty="0"/>
              <a:t> </a:t>
            </a:r>
            <a:r>
              <a:rPr sz="1800" spc="-5" dirty="0"/>
              <a:t>τ</a:t>
            </a:r>
            <a:r>
              <a:rPr sz="1800" dirty="0"/>
              <a:t>α</a:t>
            </a:r>
            <a:r>
              <a:rPr sz="1800" spc="-10" dirty="0"/>
              <a:t> ζώ</a:t>
            </a:r>
            <a:r>
              <a:rPr sz="1800" spc="-5" dirty="0"/>
              <a:t>α</a:t>
            </a:r>
            <a:r>
              <a:rPr sz="1800" spc="-15" dirty="0"/>
              <a:t> </a:t>
            </a:r>
            <a:r>
              <a:rPr sz="1800" dirty="0"/>
              <a:t>ο</a:t>
            </a:r>
            <a:r>
              <a:rPr sz="1800" spc="-5" dirty="0"/>
              <a:t> </a:t>
            </a:r>
            <a:r>
              <a:rPr sz="1800" spc="-10" dirty="0"/>
              <a:t>άνθρωπο</a:t>
            </a:r>
            <a:r>
              <a:rPr sz="1800" spc="-5" dirty="0"/>
              <a:t>ς </a:t>
            </a:r>
            <a:r>
              <a:rPr sz="1800" spc="-10" dirty="0"/>
              <a:t>έχε</a:t>
            </a:r>
            <a:r>
              <a:rPr sz="1800" spc="-5" dirty="0"/>
              <a:t>ι το</a:t>
            </a:r>
            <a:r>
              <a:rPr sz="1800" dirty="0"/>
              <a:t>ν</a:t>
            </a:r>
            <a:r>
              <a:rPr sz="1800" spc="-5" dirty="0"/>
              <a:t> </a:t>
            </a:r>
            <a:r>
              <a:rPr sz="1800" dirty="0"/>
              <a:t>μ</a:t>
            </a:r>
            <a:r>
              <a:rPr sz="1800" spc="-10" dirty="0"/>
              <a:t>εγαλύτερο εγκέφ</a:t>
            </a:r>
            <a:r>
              <a:rPr sz="1800" spc="-15" dirty="0"/>
              <a:t>α</a:t>
            </a:r>
            <a:r>
              <a:rPr sz="1800" spc="-5" dirty="0"/>
              <a:t>λ</a:t>
            </a:r>
            <a:r>
              <a:rPr sz="1800" dirty="0"/>
              <a:t>ο</a:t>
            </a:r>
            <a:r>
              <a:rPr sz="1800" spc="-5" dirty="0"/>
              <a:t> </a:t>
            </a:r>
            <a:r>
              <a:rPr sz="1800" spc="-10" dirty="0"/>
              <a:t>σ</a:t>
            </a:r>
            <a:r>
              <a:rPr sz="1800" spc="-5" dirty="0"/>
              <a:t>ε αναλογί</a:t>
            </a:r>
            <a:r>
              <a:rPr sz="1800" dirty="0"/>
              <a:t>α</a:t>
            </a:r>
            <a:r>
              <a:rPr sz="1800" spc="-5" dirty="0"/>
              <a:t> </a:t>
            </a:r>
            <a:r>
              <a:rPr sz="1800" spc="-10" dirty="0"/>
              <a:t>μ</a:t>
            </a:r>
            <a:r>
              <a:rPr sz="1800" spc="-5" dirty="0"/>
              <a:t>ε τ</a:t>
            </a:r>
            <a:r>
              <a:rPr sz="1800" dirty="0"/>
              <a:t>ο</a:t>
            </a:r>
            <a:r>
              <a:rPr sz="1800" spc="-5" dirty="0"/>
              <a:t> </a:t>
            </a:r>
            <a:r>
              <a:rPr sz="1800" spc="-10" dirty="0"/>
              <a:t>μέγεθό</a:t>
            </a:r>
            <a:r>
              <a:rPr sz="1800" spc="-5" dirty="0"/>
              <a:t>ς </a:t>
            </a:r>
            <a:r>
              <a:rPr sz="1800" dirty="0"/>
              <a:t>τ</a:t>
            </a:r>
            <a:r>
              <a:rPr sz="1800" spc="-10" dirty="0"/>
              <a:t>ο</a:t>
            </a:r>
            <a:r>
              <a:rPr sz="1800" spc="0" dirty="0"/>
              <a:t>υ</a:t>
            </a:r>
            <a:r>
              <a:rPr sz="1800" dirty="0">
                <a:latin typeface="Arial"/>
                <a:cs typeface="Arial"/>
              </a:rPr>
              <a:t>»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098" y="5138420"/>
            <a:ext cx="8103234" cy="1395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i="1" spc="-5" dirty="0">
                <a:latin typeface="Arial"/>
                <a:cs typeface="Arial"/>
              </a:rPr>
              <a:t>“It i</a:t>
            </a:r>
            <a:r>
              <a:rPr sz="1800" i="1" dirty="0">
                <a:latin typeface="Arial"/>
                <a:cs typeface="Arial"/>
              </a:rPr>
              <a:t>s</a:t>
            </a:r>
            <a:r>
              <a:rPr sz="1800" i="1" spc="-5" dirty="0">
                <a:latin typeface="Arial"/>
                <a:cs typeface="Arial"/>
              </a:rPr>
              <a:t> odd</a:t>
            </a:r>
            <a:r>
              <a:rPr sz="1800" i="1" dirty="0">
                <a:latin typeface="Arial"/>
                <a:cs typeface="Arial"/>
              </a:rPr>
              <a:t>s</a:t>
            </a:r>
            <a:r>
              <a:rPr sz="1800" i="1" spc="-5" dirty="0">
                <a:latin typeface="Arial"/>
                <a:cs typeface="Arial"/>
              </a:rPr>
              <a:t> o</a:t>
            </a:r>
            <a:r>
              <a:rPr sz="1800" i="1" dirty="0">
                <a:latin typeface="Arial"/>
                <a:cs typeface="Arial"/>
              </a:rPr>
              <a:t>n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that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a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machine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-</a:t>
            </a:r>
            <a:r>
              <a:rPr sz="1800" i="1" spc="-5" dirty="0">
                <a:latin typeface="Arial"/>
                <a:cs typeface="Arial"/>
              </a:rPr>
              <a:t> o</a:t>
            </a:r>
            <a:r>
              <a:rPr sz="1800" i="1" dirty="0">
                <a:latin typeface="Arial"/>
                <a:cs typeface="Arial"/>
              </a:rPr>
              <a:t>r</a:t>
            </a:r>
            <a:r>
              <a:rPr sz="1800" i="1" spc="-5" dirty="0">
                <a:latin typeface="Arial"/>
                <a:cs typeface="Arial"/>
              </a:rPr>
              <a:t> orga</a:t>
            </a:r>
            <a:r>
              <a:rPr sz="1800" i="1" dirty="0">
                <a:latin typeface="Arial"/>
                <a:cs typeface="Arial"/>
              </a:rPr>
              <a:t>n</a:t>
            </a:r>
            <a:r>
              <a:rPr sz="1800" i="1" spc="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-</a:t>
            </a:r>
            <a:r>
              <a:rPr sz="1800" i="1" spc="-5" dirty="0">
                <a:latin typeface="Arial"/>
                <a:cs typeface="Arial"/>
              </a:rPr>
              <a:t> wit</a:t>
            </a:r>
            <a:r>
              <a:rPr sz="1800" i="1" dirty="0">
                <a:latin typeface="Arial"/>
                <a:cs typeface="Arial"/>
              </a:rPr>
              <a:t>h</a:t>
            </a:r>
            <a:r>
              <a:rPr sz="1800" i="1" spc="-5" dirty="0">
                <a:latin typeface="Arial"/>
                <a:cs typeface="Arial"/>
              </a:rPr>
              <a:t> sluggishl</a:t>
            </a:r>
            <a:r>
              <a:rPr sz="1800" i="1" dirty="0">
                <a:latin typeface="Arial"/>
                <a:cs typeface="Arial"/>
              </a:rPr>
              <a:t>y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functioning</a:t>
            </a:r>
            <a:r>
              <a:rPr sz="1800" i="1" spc="-10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components an</a:t>
            </a:r>
            <a:r>
              <a:rPr sz="1800" i="1" dirty="0">
                <a:latin typeface="Arial"/>
                <a:cs typeface="Arial"/>
              </a:rPr>
              <a:t>d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a</a:t>
            </a:r>
            <a:r>
              <a:rPr sz="1800" i="1" spc="-5" dirty="0">
                <a:latin typeface="Arial"/>
                <a:cs typeface="Arial"/>
              </a:rPr>
              <a:t> paralle</a:t>
            </a:r>
            <a:r>
              <a:rPr sz="1800" i="1" dirty="0">
                <a:latin typeface="Arial"/>
                <a:cs typeface="Arial"/>
              </a:rPr>
              <a:t>l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mode</a:t>
            </a:r>
            <a:r>
              <a:rPr sz="1800" i="1" spc="-5" dirty="0">
                <a:latin typeface="Arial"/>
                <a:cs typeface="Arial"/>
              </a:rPr>
              <a:t> o</a:t>
            </a:r>
            <a:r>
              <a:rPr sz="1800" i="1" dirty="0">
                <a:latin typeface="Arial"/>
                <a:cs typeface="Arial"/>
              </a:rPr>
              <a:t>f</a:t>
            </a:r>
            <a:r>
              <a:rPr sz="1800" i="1" spc="-5" dirty="0">
                <a:latin typeface="Arial"/>
                <a:cs typeface="Arial"/>
              </a:rPr>
              <a:t> operatio</a:t>
            </a:r>
            <a:r>
              <a:rPr sz="1800" i="1" dirty="0">
                <a:latin typeface="Arial"/>
                <a:cs typeface="Arial"/>
              </a:rPr>
              <a:t>n</a:t>
            </a:r>
            <a:r>
              <a:rPr sz="1800" i="1" spc="-5" dirty="0">
                <a:latin typeface="Arial"/>
                <a:cs typeface="Arial"/>
              </a:rPr>
              <a:t> woul</a:t>
            </a:r>
            <a:r>
              <a:rPr sz="1800" i="1" dirty="0">
                <a:latin typeface="Arial"/>
                <a:cs typeface="Arial"/>
              </a:rPr>
              <a:t>d</a:t>
            </a:r>
            <a:r>
              <a:rPr sz="1800" i="1" spc="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b</a:t>
            </a:r>
            <a:r>
              <a:rPr sz="1800" i="1" dirty="0">
                <a:latin typeface="Arial"/>
                <a:cs typeface="Arial"/>
              </a:rPr>
              <a:t>e</a:t>
            </a:r>
            <a:r>
              <a:rPr sz="1800" i="1" spc="-5" dirty="0">
                <a:latin typeface="Arial"/>
                <a:cs typeface="Arial"/>
              </a:rPr>
              <a:t> abl</a:t>
            </a:r>
            <a:r>
              <a:rPr sz="1800" i="1" dirty="0">
                <a:latin typeface="Arial"/>
                <a:cs typeface="Arial"/>
              </a:rPr>
              <a:t>e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to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thrash</a:t>
            </a:r>
            <a:r>
              <a:rPr sz="1800" i="1" spc="-1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a</a:t>
            </a:r>
            <a:r>
              <a:rPr sz="1800" i="1" spc="-5" dirty="0">
                <a:latin typeface="Arial"/>
                <a:cs typeface="Arial"/>
              </a:rPr>
              <a:t> compute</a:t>
            </a:r>
            <a:r>
              <a:rPr sz="1800" i="1" dirty="0">
                <a:latin typeface="Arial"/>
                <a:cs typeface="Arial"/>
              </a:rPr>
              <a:t>r</a:t>
            </a:r>
            <a:r>
              <a:rPr sz="1800" i="1" spc="-10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with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i="1" spc="-5" dirty="0">
                <a:latin typeface="Arial"/>
                <a:cs typeface="Arial"/>
              </a:rPr>
              <a:t>hig</a:t>
            </a:r>
            <a:r>
              <a:rPr sz="1800" i="1" dirty="0">
                <a:latin typeface="Arial"/>
                <a:cs typeface="Arial"/>
              </a:rPr>
              <a:t>h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speed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components</a:t>
            </a:r>
            <a:r>
              <a:rPr sz="1800" i="1" spc="-5" dirty="0">
                <a:latin typeface="Arial"/>
                <a:cs typeface="Arial"/>
              </a:rPr>
              <a:t> bu</a:t>
            </a:r>
            <a:r>
              <a:rPr sz="1800" i="1" dirty="0">
                <a:latin typeface="Arial"/>
                <a:cs typeface="Arial"/>
              </a:rPr>
              <a:t>t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a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sequential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mode</a:t>
            </a:r>
            <a:r>
              <a:rPr sz="1800" i="1" spc="-5" dirty="0">
                <a:latin typeface="Arial"/>
                <a:cs typeface="Arial"/>
              </a:rPr>
              <a:t> o</a:t>
            </a:r>
            <a:r>
              <a:rPr sz="1800" i="1" dirty="0">
                <a:latin typeface="Arial"/>
                <a:cs typeface="Arial"/>
              </a:rPr>
              <a:t>f</a:t>
            </a:r>
            <a:r>
              <a:rPr sz="1800" i="1" spc="-5" dirty="0">
                <a:latin typeface="Arial"/>
                <a:cs typeface="Arial"/>
              </a:rPr>
              <a:t> operation”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J</a:t>
            </a:r>
            <a:r>
              <a:rPr sz="1800" spc="-5" dirty="0">
                <a:latin typeface="Arial"/>
                <a:cs typeface="Arial"/>
              </a:rPr>
              <a:t>. Copeland</a:t>
            </a:r>
            <a:r>
              <a:rPr sz="1800" dirty="0">
                <a:latin typeface="Arial"/>
                <a:cs typeface="Arial"/>
              </a:rPr>
              <a:t>, </a:t>
            </a:r>
            <a:r>
              <a:rPr sz="1800" i="1" spc="-5" dirty="0">
                <a:latin typeface="Arial"/>
                <a:cs typeface="Arial"/>
              </a:rPr>
              <a:t>Artificia</a:t>
            </a:r>
            <a:r>
              <a:rPr sz="1800" i="1" dirty="0">
                <a:latin typeface="Arial"/>
                <a:cs typeface="Arial"/>
              </a:rPr>
              <a:t>l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Intelligence</a:t>
            </a:r>
            <a:r>
              <a:rPr sz="1800" spc="-5" dirty="0">
                <a:latin typeface="Arial"/>
                <a:cs typeface="Arial"/>
              </a:rPr>
              <a:t>. </a:t>
            </a:r>
            <a:r>
              <a:rPr sz="1800" dirty="0">
                <a:latin typeface="Arial"/>
                <a:cs typeface="Arial"/>
              </a:rPr>
              <a:t>Oxford: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Blackwel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 Publishers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5" dirty="0">
                <a:latin typeface="Arial"/>
                <a:cs typeface="Arial"/>
              </a:rPr>
              <a:t> 1993.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2508" y="1884108"/>
          <a:ext cx="8272780" cy="3100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  <a:gridCol w="2286000"/>
                <a:gridCol w="2057400"/>
                <a:gridCol w="2057400"/>
              </a:tblGrid>
              <a:tr h="640080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Υπερυπολογιστής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511175" indent="-12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ροσωπικός Υπολογιστής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5695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Ανθρώπινος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Εγκέφαλος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4943">
                <a:tc>
                  <a:txBody>
                    <a:bodyPr/>
                    <a:lstStyle/>
                    <a:p>
                      <a:pPr marL="77470" marR="1282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Υπολογιστικές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Μονάδες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800" baseline="23148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800" spc="240" baseline="23148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CPUs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800" spc="-15" baseline="23148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baseline="23148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spc="240" baseline="23148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τρανζίστορ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CPUs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800" baseline="23148" dirty="0">
                          <a:latin typeface="Arial"/>
                          <a:cs typeface="Arial"/>
                        </a:rPr>
                        <a:t>9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τρ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ζίστορ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800" spc="-15" baseline="23148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baseline="23148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νευρώνες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5706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Μονάδες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μνήμ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ς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800" spc="-15" baseline="23148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baseline="23148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800" spc="240" baseline="23148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bit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ΑΜ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800" spc="-15" baseline="23148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baseline="23148" dirty="0">
                          <a:latin typeface="Arial"/>
                          <a:cs typeface="Arial"/>
                        </a:rPr>
                        <a:t>5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bit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δίσκος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800" spc="-15" baseline="23148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baseline="23148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spc="240" baseline="23148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bit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ΑΜ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800" spc="-15" baseline="23148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baseline="23148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bit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δίσκος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800" spc="-15" baseline="23148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baseline="23148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νευρώνες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800" spc="-15" baseline="23148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baseline="23148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800" spc="240" baseline="23148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συνάψεις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9317">
                <a:tc>
                  <a:txBody>
                    <a:bodyPr/>
                    <a:lstStyle/>
                    <a:p>
                      <a:pPr marL="77470" marR="7124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Κύκλ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ς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ρολογιού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800" spc="-7" baseline="23148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800" baseline="23148" dirty="0">
                          <a:latin typeface="Arial"/>
                          <a:cs typeface="Arial"/>
                        </a:rPr>
                        <a:t>9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secs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800" spc="-7" baseline="23148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800" baseline="23148" dirty="0">
                          <a:latin typeface="Arial"/>
                          <a:cs typeface="Arial"/>
                        </a:rPr>
                        <a:t>9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secs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800" spc="-7" baseline="23148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800" baseline="23148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secs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1573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Εντολέ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ς/sec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925"/>
                        </a:lnSpc>
                      </a:pPr>
                      <a:r>
                        <a:rPr sz="2700" baseline="-15432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15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925"/>
                        </a:lnSpc>
                      </a:pPr>
                      <a:r>
                        <a:rPr sz="2700" baseline="-15432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925"/>
                        </a:lnSpc>
                      </a:pPr>
                      <a:r>
                        <a:rPr sz="2700" baseline="-15432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17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5254" y="488441"/>
            <a:ext cx="7859395" cy="67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Ανθ</a:t>
            </a:r>
            <a:r>
              <a:rPr dirty="0"/>
              <a:t>ρ</a:t>
            </a:r>
            <a:r>
              <a:rPr spc="-5" dirty="0">
                <a:latin typeface="Arial"/>
                <a:cs typeface="Arial"/>
              </a:rPr>
              <a:t>.</a:t>
            </a:r>
            <a:r>
              <a:rPr dirty="0">
                <a:latin typeface="Arial"/>
                <a:cs typeface="Arial"/>
              </a:rPr>
              <a:t> </a:t>
            </a:r>
            <a:r>
              <a:rPr spc="-5" dirty="0"/>
              <a:t>εγκέφαλος</a:t>
            </a:r>
            <a:r>
              <a:rPr spc="20" dirty="0"/>
              <a:t> </a:t>
            </a:r>
            <a:r>
              <a:rPr spc="-5" dirty="0">
                <a:latin typeface="Arial"/>
                <a:cs typeface="Arial"/>
              </a:rPr>
              <a:t>-</a:t>
            </a:r>
            <a:r>
              <a:rPr dirty="0">
                <a:latin typeface="Arial"/>
                <a:cs typeface="Arial"/>
              </a:rPr>
              <a:t> </a:t>
            </a:r>
            <a:r>
              <a:rPr spc="-5" dirty="0"/>
              <a:t>υπολογιστής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3898" y="1794510"/>
            <a:ext cx="7792084" cy="3034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46379" indent="-342900">
              <a:lnSpc>
                <a:spcPts val="238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Ο</a:t>
            </a:r>
            <a:r>
              <a:rPr sz="2200" dirty="0">
                <a:latin typeface="Arial"/>
                <a:cs typeface="Arial"/>
              </a:rPr>
              <a:t>ι </a:t>
            </a:r>
            <a:r>
              <a:rPr sz="2200" spc="-5" dirty="0">
                <a:latin typeface="Arial"/>
                <a:cs typeface="Arial"/>
              </a:rPr>
              <a:t>αναβαθμίσει</a:t>
            </a:r>
            <a:r>
              <a:rPr sz="2200" dirty="0">
                <a:latin typeface="Arial"/>
                <a:cs typeface="Arial"/>
              </a:rPr>
              <a:t>ς</a:t>
            </a:r>
            <a:r>
              <a:rPr sz="2200" spc="-5" dirty="0">
                <a:latin typeface="Arial"/>
                <a:cs typeface="Arial"/>
              </a:rPr>
              <a:t> σ</a:t>
            </a:r>
            <a:r>
              <a:rPr sz="2200" dirty="0">
                <a:latin typeface="Arial"/>
                <a:cs typeface="Arial"/>
              </a:rPr>
              <a:t>ε</a:t>
            </a:r>
            <a:r>
              <a:rPr sz="2200" spc="-5" dirty="0">
                <a:latin typeface="Arial"/>
                <a:cs typeface="Arial"/>
              </a:rPr>
              <a:t> έν</a:t>
            </a:r>
            <a:r>
              <a:rPr sz="2200" dirty="0">
                <a:latin typeface="Arial"/>
                <a:cs typeface="Arial"/>
              </a:rPr>
              <a:t>α </a:t>
            </a:r>
            <a:r>
              <a:rPr sz="2200" spc="-10" dirty="0">
                <a:latin typeface="Arial"/>
                <a:cs typeface="Arial"/>
              </a:rPr>
              <a:t>π</a:t>
            </a:r>
            <a:r>
              <a:rPr sz="2200" spc="-5" dirty="0">
                <a:latin typeface="Arial"/>
                <a:cs typeface="Arial"/>
              </a:rPr>
              <a:t>ρόγραμμ</a:t>
            </a:r>
            <a:r>
              <a:rPr sz="2200" dirty="0">
                <a:latin typeface="Arial"/>
                <a:cs typeface="Arial"/>
              </a:rPr>
              <a:t>α </a:t>
            </a:r>
            <a:r>
              <a:rPr sz="2200" spc="-5" dirty="0">
                <a:latin typeface="Arial"/>
                <a:cs typeface="Arial"/>
              </a:rPr>
              <a:t>αντικαθιστούν προηγούμενε</a:t>
            </a:r>
            <a:r>
              <a:rPr sz="2200" dirty="0">
                <a:latin typeface="Arial"/>
                <a:cs typeface="Arial"/>
              </a:rPr>
              <a:t>ς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ε</a:t>
            </a:r>
            <a:r>
              <a:rPr sz="2200" spc="-5" dirty="0">
                <a:latin typeface="Arial"/>
                <a:cs typeface="Arial"/>
              </a:rPr>
              <a:t>κδόσει</a:t>
            </a:r>
            <a:r>
              <a:rPr sz="2200" spc="20" dirty="0">
                <a:latin typeface="Arial"/>
                <a:cs typeface="Arial"/>
              </a:rPr>
              <a:t>ς</a:t>
            </a:r>
            <a:r>
              <a:rPr sz="2200" dirty="0">
                <a:latin typeface="Arial"/>
                <a:cs typeface="Arial"/>
              </a:rPr>
              <a:t>. </a:t>
            </a:r>
            <a:r>
              <a:rPr sz="2200" spc="-5" dirty="0">
                <a:latin typeface="Arial"/>
                <a:cs typeface="Arial"/>
              </a:rPr>
              <a:t>Αντίθετ</a:t>
            </a:r>
            <a:r>
              <a:rPr sz="2200" dirty="0">
                <a:latin typeface="Arial"/>
                <a:cs typeface="Arial"/>
              </a:rPr>
              <a:t>α</a:t>
            </a:r>
            <a:r>
              <a:rPr sz="2200" spc="-5" dirty="0">
                <a:latin typeface="Arial"/>
                <a:cs typeface="Arial"/>
              </a:rPr>
              <a:t> στη</a:t>
            </a:r>
            <a:r>
              <a:rPr sz="2200" dirty="0">
                <a:latin typeface="Arial"/>
                <a:cs typeface="Arial"/>
              </a:rPr>
              <a:t>ν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εξέλιξ</a:t>
            </a:r>
            <a:r>
              <a:rPr sz="2200" spc="-5" dirty="0">
                <a:latin typeface="Arial"/>
                <a:cs typeface="Arial"/>
              </a:rPr>
              <a:t>η του εγκεφάλο</a:t>
            </a:r>
            <a:r>
              <a:rPr sz="2200" spc="5" dirty="0">
                <a:latin typeface="Arial"/>
                <a:cs typeface="Arial"/>
              </a:rPr>
              <a:t>υ</a:t>
            </a:r>
            <a:r>
              <a:rPr sz="2200" dirty="0">
                <a:latin typeface="Arial"/>
                <a:cs typeface="Arial"/>
              </a:rPr>
              <a:t>,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νέ</a:t>
            </a:r>
            <a:r>
              <a:rPr sz="2200" dirty="0">
                <a:latin typeface="Arial"/>
                <a:cs typeface="Arial"/>
              </a:rPr>
              <a:t>α σ</a:t>
            </a:r>
            <a:r>
              <a:rPr sz="2200" spc="-5" dirty="0">
                <a:latin typeface="Arial"/>
                <a:cs typeface="Arial"/>
              </a:rPr>
              <a:t>υστήματ</a:t>
            </a:r>
            <a:r>
              <a:rPr sz="2200" dirty="0">
                <a:latin typeface="Arial"/>
                <a:cs typeface="Arial"/>
              </a:rPr>
              <a:t>α </a:t>
            </a:r>
            <a:r>
              <a:rPr sz="2200" spc="5" dirty="0">
                <a:latin typeface="Arial"/>
                <a:cs typeface="Arial"/>
              </a:rPr>
              <a:t>σ</a:t>
            </a:r>
            <a:r>
              <a:rPr sz="2200" spc="-10" dirty="0">
                <a:latin typeface="Arial"/>
                <a:cs typeface="Arial"/>
              </a:rPr>
              <a:t>υ</a:t>
            </a:r>
            <a:r>
              <a:rPr sz="2200" spc="-5" dirty="0">
                <a:latin typeface="Arial"/>
                <a:cs typeface="Arial"/>
              </a:rPr>
              <a:t>μπληρώνου</a:t>
            </a:r>
            <a:r>
              <a:rPr sz="2200" dirty="0">
                <a:latin typeface="Arial"/>
                <a:cs typeface="Arial"/>
              </a:rPr>
              <a:t>ν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(όχι </a:t>
            </a:r>
            <a:r>
              <a:rPr sz="2200" dirty="0">
                <a:latin typeface="Arial"/>
                <a:cs typeface="Arial"/>
              </a:rPr>
              <a:t>αντικαθιστού</a:t>
            </a:r>
            <a:r>
              <a:rPr sz="2200" spc="5" dirty="0">
                <a:latin typeface="Arial"/>
                <a:cs typeface="Arial"/>
              </a:rPr>
              <a:t>ν</a:t>
            </a:r>
            <a:r>
              <a:rPr sz="2200" dirty="0">
                <a:latin typeface="Arial"/>
                <a:cs typeface="Arial"/>
              </a:rPr>
              <a:t>)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τα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παλι</a:t>
            </a:r>
            <a:r>
              <a:rPr sz="2200" spc="-5" dirty="0">
                <a:latin typeface="Arial"/>
                <a:cs typeface="Arial"/>
              </a:rPr>
              <a:t>ά</a:t>
            </a:r>
            <a:r>
              <a:rPr sz="2200" dirty="0">
                <a:latin typeface="Arial"/>
                <a:cs typeface="Arial"/>
              </a:rPr>
              <a:t>, </a:t>
            </a:r>
            <a:r>
              <a:rPr sz="2200" spc="-5" dirty="0">
                <a:latin typeface="Arial"/>
                <a:cs typeface="Arial"/>
              </a:rPr>
              <a:t>ίσω</a:t>
            </a:r>
            <a:r>
              <a:rPr sz="2200" dirty="0">
                <a:latin typeface="Arial"/>
                <a:cs typeface="Arial"/>
              </a:rPr>
              <a:t>ς </a:t>
            </a:r>
            <a:r>
              <a:rPr sz="2200" spc="-10" dirty="0">
                <a:latin typeface="Arial"/>
                <a:cs typeface="Arial"/>
              </a:rPr>
              <a:t>επειδ</a:t>
            </a:r>
            <a:r>
              <a:rPr sz="2200" spc="-5" dirty="0">
                <a:latin typeface="Arial"/>
                <a:cs typeface="Arial"/>
              </a:rPr>
              <a:t>ή τ</a:t>
            </a:r>
            <a:r>
              <a:rPr sz="2200" dirty="0">
                <a:latin typeface="Arial"/>
                <a:cs typeface="Arial"/>
              </a:rPr>
              <a:t>α </a:t>
            </a:r>
            <a:r>
              <a:rPr sz="2200" spc="-5" dirty="0">
                <a:latin typeface="Arial"/>
                <a:cs typeface="Arial"/>
              </a:rPr>
              <a:t>παλι</a:t>
            </a:r>
            <a:r>
              <a:rPr sz="2200" dirty="0">
                <a:latin typeface="Arial"/>
                <a:cs typeface="Arial"/>
              </a:rPr>
              <a:t>ά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σ</a:t>
            </a:r>
            <a:r>
              <a:rPr sz="2200" spc="-5" dirty="0">
                <a:latin typeface="Arial"/>
                <a:cs typeface="Arial"/>
              </a:rPr>
              <a:t>υστήματα</a:t>
            </a:r>
            <a:endParaRPr sz="2200">
              <a:latin typeface="Arial"/>
              <a:cs typeface="Arial"/>
            </a:endParaRPr>
          </a:p>
          <a:p>
            <a:pPr marL="755650" marR="176530" lvl="1" indent="-285750">
              <a:lnSpc>
                <a:spcPts val="2170"/>
              </a:lnSpc>
              <a:spcBef>
                <a:spcPts val="455"/>
              </a:spcBef>
              <a:buChar char="–"/>
              <a:tabLst>
                <a:tab pos="755650" algn="l"/>
              </a:tabLst>
            </a:pP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.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αποτελούν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αξιόπιστα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i="1" spc="-10" dirty="0">
                <a:latin typeface="Arial"/>
                <a:cs typeface="Arial"/>
              </a:rPr>
              <a:t>backups</a:t>
            </a:r>
            <a:r>
              <a:rPr sz="2000" i="1" spc="-5" dirty="0">
                <a:latin typeface="Arial"/>
                <a:cs typeface="Arial"/>
              </a:rPr>
              <a:t>,</a:t>
            </a:r>
            <a:r>
              <a:rPr sz="2000" i="1" spc="5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που </a:t>
            </a:r>
            <a:r>
              <a:rPr sz="2000" i="1" spc="-15" dirty="0">
                <a:latin typeface="Arial"/>
                <a:cs typeface="Arial"/>
              </a:rPr>
              <a:t>α</a:t>
            </a:r>
            <a:r>
              <a:rPr sz="2000" i="1" spc="-5" dirty="0">
                <a:latin typeface="Arial"/>
                <a:cs typeface="Arial"/>
              </a:rPr>
              <a:t>ναλαμβάνουν δράσ</a:t>
            </a:r>
            <a:r>
              <a:rPr sz="2000" i="1" spc="0" dirty="0">
                <a:latin typeface="Arial"/>
                <a:cs typeface="Arial"/>
              </a:rPr>
              <a:t>η</a:t>
            </a:r>
            <a:r>
              <a:rPr sz="2000" i="1" spc="-5" dirty="0">
                <a:latin typeface="Arial"/>
                <a:cs typeface="Arial"/>
              </a:rPr>
              <a:t>, όταν τα πιο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15" dirty="0">
                <a:latin typeface="Arial"/>
                <a:cs typeface="Arial"/>
              </a:rPr>
              <a:t>ε</a:t>
            </a:r>
            <a:r>
              <a:rPr sz="2000" i="1" spc="-5" dirty="0">
                <a:latin typeface="Arial"/>
                <a:cs typeface="Arial"/>
              </a:rPr>
              <a:t>ξελιγμένα</a:t>
            </a:r>
            <a:r>
              <a:rPr sz="2000" i="1" spc="10" dirty="0">
                <a:latin typeface="Arial"/>
                <a:cs typeface="Arial"/>
              </a:rPr>
              <a:t> </a:t>
            </a:r>
            <a:r>
              <a:rPr sz="2000" i="1" spc="-10" dirty="0">
                <a:latin typeface="Arial"/>
                <a:cs typeface="Arial"/>
              </a:rPr>
              <a:t>«</a:t>
            </a:r>
            <a:r>
              <a:rPr sz="2000" i="1" spc="-5" dirty="0">
                <a:latin typeface="Arial"/>
                <a:cs typeface="Arial"/>
              </a:rPr>
              <a:t>κρασάρου</a:t>
            </a:r>
            <a:r>
              <a:rPr sz="2000" i="1" dirty="0">
                <a:latin typeface="Arial"/>
                <a:cs typeface="Arial"/>
              </a:rPr>
              <a:t>ν</a:t>
            </a:r>
            <a:r>
              <a:rPr sz="2000" i="1" spc="-5" dirty="0">
                <a:latin typeface="Arial"/>
                <a:cs typeface="Arial"/>
              </a:rPr>
              <a:t>»</a:t>
            </a:r>
            <a:endParaRPr sz="2000">
              <a:latin typeface="Arial"/>
              <a:cs typeface="Arial"/>
            </a:endParaRPr>
          </a:p>
          <a:p>
            <a:pPr marL="755650" marR="533400" lvl="1" indent="-285750">
              <a:lnSpc>
                <a:spcPts val="2170"/>
              </a:lnSpc>
              <a:spcBef>
                <a:spcPts val="459"/>
              </a:spcBef>
              <a:buChar char="–"/>
              <a:tabLst>
                <a:tab pos="755650" algn="l"/>
              </a:tabLst>
            </a:pPr>
            <a:r>
              <a:rPr sz="2000" spc="-10" dirty="0">
                <a:latin typeface="Arial"/>
                <a:cs typeface="Arial"/>
              </a:rPr>
              <a:t>b</a:t>
            </a:r>
            <a:r>
              <a:rPr sz="2000" spc="-5" dirty="0">
                <a:latin typeface="Arial"/>
                <a:cs typeface="Arial"/>
              </a:rPr>
              <a:t>.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αποκρίνο</a:t>
            </a:r>
            <a:r>
              <a:rPr sz="2000" dirty="0">
                <a:latin typeface="Arial"/>
                <a:cs typeface="Arial"/>
              </a:rPr>
              <a:t>ν</a:t>
            </a:r>
            <a:r>
              <a:rPr sz="2000" spc="-5" dirty="0">
                <a:latin typeface="Arial"/>
                <a:cs typeface="Arial"/>
              </a:rPr>
              <a:t>ται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πιο γρήγορ</a:t>
            </a:r>
            <a:r>
              <a:rPr sz="2000" spc="5" dirty="0">
                <a:latin typeface="Arial"/>
                <a:cs typeface="Arial"/>
              </a:rPr>
              <a:t>α</a:t>
            </a:r>
            <a:r>
              <a:rPr sz="2000" spc="-5" dirty="0">
                <a:latin typeface="Arial"/>
                <a:cs typeface="Arial"/>
              </a:rPr>
              <a:t>,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όταν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απαιτούνται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ταχύτατες αποκρίσεις/ανμτιδράσει</a:t>
            </a:r>
            <a:r>
              <a:rPr sz="2000" dirty="0">
                <a:latin typeface="Arial"/>
                <a:cs typeface="Arial"/>
              </a:rPr>
              <a:t>ς</a:t>
            </a:r>
            <a:r>
              <a:rPr sz="2000" spc="-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ts val="2370"/>
              </a:lnSpc>
              <a:spcBef>
                <a:spcPts val="1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Υπολογιστικ</a:t>
            </a:r>
            <a:r>
              <a:rPr sz="2200" dirty="0">
                <a:latin typeface="Arial"/>
                <a:cs typeface="Arial"/>
              </a:rPr>
              <a:t>ή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ι</a:t>
            </a:r>
            <a:r>
              <a:rPr sz="2200" spc="-10" dirty="0">
                <a:latin typeface="Arial"/>
                <a:cs typeface="Arial"/>
              </a:rPr>
              <a:t>σχύ</a:t>
            </a:r>
            <a:r>
              <a:rPr sz="2200" spc="-5" dirty="0">
                <a:latin typeface="Arial"/>
                <a:cs typeface="Arial"/>
              </a:rPr>
              <a:t>ς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ανθρώπινο</a:t>
            </a:r>
            <a:r>
              <a:rPr sz="2200" dirty="0">
                <a:latin typeface="Arial"/>
                <a:cs typeface="Arial"/>
              </a:rPr>
              <a:t>υ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ε</a:t>
            </a:r>
            <a:r>
              <a:rPr sz="2200" dirty="0">
                <a:latin typeface="Arial"/>
                <a:cs typeface="Arial"/>
              </a:rPr>
              <a:t>γ</a:t>
            </a:r>
            <a:r>
              <a:rPr sz="2200" spc="-5" dirty="0">
                <a:latin typeface="Arial"/>
                <a:cs typeface="Arial"/>
              </a:rPr>
              <a:t>κεφάλο</a:t>
            </a:r>
            <a:r>
              <a:rPr sz="2200" spc="30" dirty="0">
                <a:latin typeface="Arial"/>
                <a:cs typeface="Arial"/>
              </a:rPr>
              <a:t>υ</a:t>
            </a:r>
            <a:r>
              <a:rPr sz="2200" dirty="0">
                <a:latin typeface="Arial"/>
                <a:cs typeface="Arial"/>
              </a:rPr>
              <a:t>:</a:t>
            </a:r>
            <a:r>
              <a:rPr sz="2200" spc="-5" dirty="0">
                <a:latin typeface="Arial"/>
                <a:cs typeface="Arial"/>
              </a:rPr>
              <a:t> 10</a:t>
            </a:r>
            <a:r>
              <a:rPr sz="2200" dirty="0">
                <a:latin typeface="Arial"/>
                <a:cs typeface="Arial"/>
              </a:rPr>
              <a:t>0</a:t>
            </a:r>
            <a:r>
              <a:rPr sz="2200" spc="-5" dirty="0">
                <a:latin typeface="Arial"/>
                <a:cs typeface="Arial"/>
              </a:rPr>
              <a:t> εκα</a:t>
            </a:r>
            <a:r>
              <a:rPr sz="2200" dirty="0">
                <a:latin typeface="Arial"/>
                <a:cs typeface="Arial"/>
              </a:rPr>
              <a:t>τ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MIPS (</a:t>
            </a:r>
            <a:r>
              <a:rPr sz="2200" dirty="0">
                <a:latin typeface="Arial"/>
                <a:cs typeface="Arial"/>
              </a:rPr>
              <a:t>Μillion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Instructions</a:t>
            </a:r>
            <a:r>
              <a:rPr sz="2200" spc="-5" dirty="0">
                <a:latin typeface="Arial"/>
                <a:cs typeface="Arial"/>
              </a:rPr>
              <a:t> pe</a:t>
            </a:r>
            <a:r>
              <a:rPr sz="2200" dirty="0">
                <a:latin typeface="Arial"/>
                <a:cs typeface="Arial"/>
              </a:rPr>
              <a:t>r second)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5482" y="215391"/>
            <a:ext cx="7257415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800"/>
              </a:lnSpc>
            </a:pPr>
            <a:r>
              <a:rPr sz="4000" spc="-10" dirty="0"/>
              <a:t>Ανθ</a:t>
            </a:r>
            <a:r>
              <a:rPr sz="4000" spc="-5" dirty="0"/>
              <a:t>ρ</a:t>
            </a:r>
            <a:r>
              <a:rPr sz="4000" spc="-5" dirty="0">
                <a:latin typeface="Arial"/>
                <a:cs typeface="Arial"/>
              </a:rPr>
              <a:t>. </a:t>
            </a:r>
            <a:r>
              <a:rPr sz="4000" spc="-5" dirty="0"/>
              <a:t>εγκέφαλος</a:t>
            </a:r>
            <a:r>
              <a:rPr sz="4000" spc="5" dirty="0"/>
              <a:t> </a:t>
            </a:r>
            <a:r>
              <a:rPr sz="4000" dirty="0">
                <a:latin typeface="Arial"/>
                <a:cs typeface="Arial"/>
              </a:rPr>
              <a:t>–</a:t>
            </a:r>
            <a:r>
              <a:rPr sz="4000" spc="-5" dirty="0">
                <a:latin typeface="Arial"/>
                <a:cs typeface="Arial"/>
              </a:rPr>
              <a:t> </a:t>
            </a:r>
            <a:r>
              <a:rPr sz="4000" spc="-5" dirty="0"/>
              <a:t>υπολογιστής</a:t>
            </a:r>
            <a:endParaRPr sz="40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sz="4000" dirty="0">
                <a:latin typeface="Arial"/>
                <a:cs typeface="Arial"/>
              </a:rPr>
              <a:t>(</a:t>
            </a:r>
            <a:r>
              <a:rPr sz="4000" spc="-5" dirty="0"/>
              <a:t>συ</a:t>
            </a:r>
            <a:r>
              <a:rPr sz="4000" dirty="0"/>
              <a:t>ν</a:t>
            </a:r>
            <a:r>
              <a:rPr sz="4000" dirty="0">
                <a:latin typeface="Arial"/>
                <a:cs typeface="Arial"/>
              </a:rPr>
              <a:t>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098" y="1642110"/>
            <a:ext cx="7970520" cy="414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5400" indent="-342900">
              <a:lnSpc>
                <a:spcPts val="238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Μι</a:t>
            </a:r>
            <a:r>
              <a:rPr sz="2200" dirty="0">
                <a:latin typeface="Arial"/>
                <a:cs typeface="Arial"/>
              </a:rPr>
              <a:t>α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π</a:t>
            </a:r>
            <a:r>
              <a:rPr sz="2200" spc="-5" dirty="0">
                <a:latin typeface="Arial"/>
                <a:cs typeface="Arial"/>
              </a:rPr>
              <a:t>ληροφορί</a:t>
            </a:r>
            <a:r>
              <a:rPr sz="2200" dirty="0">
                <a:latin typeface="Arial"/>
                <a:cs typeface="Arial"/>
              </a:rPr>
              <a:t>α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σ</a:t>
            </a:r>
            <a:r>
              <a:rPr sz="2200" spc="-5" dirty="0">
                <a:latin typeface="Arial"/>
                <a:cs typeface="Arial"/>
              </a:rPr>
              <a:t>το</a:t>
            </a:r>
            <a:r>
              <a:rPr sz="2200" dirty="0">
                <a:latin typeface="Arial"/>
                <a:cs typeface="Arial"/>
              </a:rPr>
              <a:t>ν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ε</a:t>
            </a:r>
            <a:r>
              <a:rPr sz="2200" spc="-5" dirty="0">
                <a:latin typeface="Arial"/>
                <a:cs typeface="Arial"/>
              </a:rPr>
              <a:t>γκέφαλ</a:t>
            </a:r>
            <a:r>
              <a:rPr sz="2200" dirty="0">
                <a:latin typeface="Arial"/>
                <a:cs typeface="Arial"/>
              </a:rPr>
              <a:t>ο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δε</a:t>
            </a:r>
            <a:r>
              <a:rPr sz="2200" spc="-5" dirty="0">
                <a:latin typeface="Arial"/>
                <a:cs typeface="Arial"/>
              </a:rPr>
              <a:t>ν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αποθηκεύετα</a:t>
            </a:r>
            <a:r>
              <a:rPr sz="2200" dirty="0">
                <a:latin typeface="Arial"/>
                <a:cs typeface="Arial"/>
              </a:rPr>
              <a:t>ι</a:t>
            </a:r>
            <a:r>
              <a:rPr sz="2200" spc="-5" dirty="0">
                <a:latin typeface="Arial"/>
                <a:cs typeface="Arial"/>
              </a:rPr>
              <a:t> σ</a:t>
            </a:r>
            <a:r>
              <a:rPr sz="2200" dirty="0">
                <a:latin typeface="Arial"/>
                <a:cs typeface="Arial"/>
              </a:rPr>
              <a:t>ε</a:t>
            </a:r>
            <a:r>
              <a:rPr sz="2200" spc="-5" dirty="0">
                <a:latin typeface="Arial"/>
                <a:cs typeface="Arial"/>
              </a:rPr>
              <a:t> ένα </a:t>
            </a:r>
            <a:r>
              <a:rPr sz="2200" dirty="0">
                <a:latin typeface="Arial"/>
                <a:cs typeface="Arial"/>
              </a:rPr>
              <a:t>ση</a:t>
            </a:r>
            <a:r>
              <a:rPr sz="2200" spc="-10" dirty="0">
                <a:latin typeface="Arial"/>
                <a:cs typeface="Arial"/>
              </a:rPr>
              <a:t>με</a:t>
            </a:r>
            <a:r>
              <a:rPr sz="2200" dirty="0">
                <a:latin typeface="Arial"/>
                <a:cs typeface="Arial"/>
              </a:rPr>
              <a:t>ίο</a:t>
            </a:r>
            <a:r>
              <a:rPr sz="2200" spc="-5" dirty="0">
                <a:latin typeface="Arial"/>
                <a:cs typeface="Arial"/>
              </a:rPr>
              <a:t> όπως</a:t>
            </a:r>
            <a:r>
              <a:rPr sz="2200" dirty="0">
                <a:latin typeface="Arial"/>
                <a:cs typeface="Arial"/>
              </a:rPr>
              <a:t> στους</a:t>
            </a:r>
            <a:r>
              <a:rPr sz="2200" spc="-10" dirty="0">
                <a:latin typeface="Arial"/>
                <a:cs typeface="Arial"/>
              </a:rPr>
              <a:t> υ</a:t>
            </a:r>
            <a:r>
              <a:rPr sz="2200" dirty="0">
                <a:latin typeface="Arial"/>
                <a:cs typeface="Arial"/>
              </a:rPr>
              <a:t>πολογιστέ</a:t>
            </a:r>
            <a:r>
              <a:rPr sz="2200" spc="20" dirty="0">
                <a:latin typeface="Arial"/>
                <a:cs typeface="Arial"/>
              </a:rPr>
              <a:t>ς</a:t>
            </a:r>
            <a:r>
              <a:rPr sz="2200" dirty="0">
                <a:latin typeface="Arial"/>
                <a:cs typeface="Arial"/>
              </a:rPr>
              <a:t>. </a:t>
            </a:r>
            <a:r>
              <a:rPr sz="2200" spc="-5" dirty="0">
                <a:latin typeface="Arial"/>
                <a:cs typeface="Arial"/>
              </a:rPr>
              <a:t>Μπορε</a:t>
            </a:r>
            <a:r>
              <a:rPr sz="2200" dirty="0">
                <a:latin typeface="Arial"/>
                <a:cs typeface="Arial"/>
              </a:rPr>
              <a:t>ί </a:t>
            </a:r>
            <a:r>
              <a:rPr sz="2200" spc="-5" dirty="0">
                <a:latin typeface="Arial"/>
                <a:cs typeface="Arial"/>
              </a:rPr>
              <a:t>ν</a:t>
            </a:r>
            <a:r>
              <a:rPr sz="2200" dirty="0">
                <a:latin typeface="Arial"/>
                <a:cs typeface="Arial"/>
              </a:rPr>
              <a:t>α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ανακαλείτα</a:t>
            </a:r>
            <a:r>
              <a:rPr sz="2200" dirty="0">
                <a:latin typeface="Arial"/>
                <a:cs typeface="Arial"/>
              </a:rPr>
              <a:t>ι </a:t>
            </a:r>
            <a:r>
              <a:rPr sz="2200" spc="-5" dirty="0">
                <a:latin typeface="Arial"/>
                <a:cs typeface="Arial"/>
              </a:rPr>
              <a:t>από έν</a:t>
            </a:r>
            <a:r>
              <a:rPr sz="2200" dirty="0">
                <a:latin typeface="Arial"/>
                <a:cs typeface="Arial"/>
              </a:rPr>
              <a:t>α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σ</a:t>
            </a:r>
            <a:r>
              <a:rPr sz="2200" spc="-5" dirty="0">
                <a:latin typeface="Arial"/>
                <a:cs typeface="Arial"/>
              </a:rPr>
              <a:t>ημεί</a:t>
            </a:r>
            <a:r>
              <a:rPr sz="2200" dirty="0">
                <a:latin typeface="Arial"/>
                <a:cs typeface="Arial"/>
              </a:rPr>
              <a:t>ο, </a:t>
            </a:r>
            <a:r>
              <a:rPr sz="2200" spc="-5" dirty="0">
                <a:latin typeface="Arial"/>
                <a:cs typeface="Arial"/>
              </a:rPr>
              <a:t>αλλ</a:t>
            </a:r>
            <a:r>
              <a:rPr sz="2200" dirty="0">
                <a:latin typeface="Arial"/>
                <a:cs typeface="Arial"/>
              </a:rPr>
              <a:t>ά</a:t>
            </a:r>
            <a:r>
              <a:rPr sz="2200" spc="-5" dirty="0">
                <a:latin typeface="Arial"/>
                <a:cs typeface="Arial"/>
              </a:rPr>
              <a:t> ένα</a:t>
            </a:r>
            <a:r>
              <a:rPr sz="2200" dirty="0">
                <a:latin typeface="Arial"/>
                <a:cs typeface="Arial"/>
              </a:rPr>
              <a:t>ς </a:t>
            </a:r>
            <a:r>
              <a:rPr sz="2200" spc="-10" dirty="0">
                <a:latin typeface="Arial"/>
                <a:cs typeface="Arial"/>
              </a:rPr>
              <a:t>νευρ</a:t>
            </a:r>
            <a:r>
              <a:rPr sz="2200" spc="-15" dirty="0">
                <a:latin typeface="Arial"/>
                <a:cs typeface="Arial"/>
              </a:rPr>
              <a:t>ώ</a:t>
            </a:r>
            <a:r>
              <a:rPr sz="2200" dirty="0">
                <a:latin typeface="Arial"/>
                <a:cs typeface="Arial"/>
              </a:rPr>
              <a:t>ν</a:t>
            </a:r>
            <a:r>
              <a:rPr sz="2200" spc="-5" dirty="0">
                <a:latin typeface="Arial"/>
                <a:cs typeface="Arial"/>
              </a:rPr>
              <a:t>α</a:t>
            </a:r>
            <a:r>
              <a:rPr sz="2200" dirty="0">
                <a:latin typeface="Arial"/>
                <a:cs typeface="Arial"/>
              </a:rPr>
              <a:t>ς </a:t>
            </a:r>
            <a:r>
              <a:rPr sz="2200" spc="-10" dirty="0">
                <a:latin typeface="Arial"/>
                <a:cs typeface="Arial"/>
              </a:rPr>
              <a:t>μπορε</a:t>
            </a:r>
            <a:r>
              <a:rPr sz="2200" spc="-5" dirty="0">
                <a:latin typeface="Arial"/>
                <a:cs typeface="Arial"/>
              </a:rPr>
              <a:t>ί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ν</a:t>
            </a:r>
            <a:r>
              <a:rPr sz="2200" dirty="0">
                <a:latin typeface="Arial"/>
                <a:cs typeface="Arial"/>
              </a:rPr>
              <a:t>α</a:t>
            </a:r>
            <a:r>
              <a:rPr sz="2200" spc="-5" dirty="0">
                <a:latin typeface="Arial"/>
                <a:cs typeface="Arial"/>
              </a:rPr>
              <a:t> συνδέετα</a:t>
            </a:r>
            <a:r>
              <a:rPr sz="2200" dirty="0">
                <a:latin typeface="Arial"/>
                <a:cs typeface="Arial"/>
              </a:rPr>
              <a:t>ι </a:t>
            </a:r>
            <a:r>
              <a:rPr sz="2200" spc="-10" dirty="0">
                <a:latin typeface="Arial"/>
                <a:cs typeface="Arial"/>
              </a:rPr>
              <a:t>μ</a:t>
            </a:r>
            <a:r>
              <a:rPr sz="2200" spc="-5" dirty="0">
                <a:latin typeface="Arial"/>
                <a:cs typeface="Arial"/>
              </a:rPr>
              <a:t>ε </a:t>
            </a:r>
            <a:r>
              <a:rPr sz="2200" spc="-10" dirty="0">
                <a:latin typeface="Arial"/>
                <a:cs typeface="Arial"/>
              </a:rPr>
              <a:t>περισσότερε</a:t>
            </a:r>
            <a:r>
              <a:rPr sz="2200" spc="-5" dirty="0">
                <a:latin typeface="Arial"/>
                <a:cs typeface="Arial"/>
              </a:rPr>
              <a:t>ς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αναμνήσει</a:t>
            </a:r>
            <a:r>
              <a:rPr sz="2200" spc="15" dirty="0">
                <a:latin typeface="Arial"/>
                <a:cs typeface="Arial"/>
              </a:rPr>
              <a:t>ς</a:t>
            </a:r>
            <a:r>
              <a:rPr sz="2200" dirty="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  <a:p>
            <a:pPr marL="355600" marR="5080" indent="-342900">
              <a:lnSpc>
                <a:spcPct val="899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Τ</a:t>
            </a:r>
            <a:r>
              <a:rPr sz="2200" dirty="0">
                <a:latin typeface="Arial"/>
                <a:cs typeface="Arial"/>
              </a:rPr>
              <a:t>α</a:t>
            </a:r>
            <a:r>
              <a:rPr sz="2200" spc="-5" dirty="0">
                <a:latin typeface="Arial"/>
                <a:cs typeface="Arial"/>
              </a:rPr>
              <a:t> υπολογιστικ</a:t>
            </a:r>
            <a:r>
              <a:rPr sz="2200" dirty="0">
                <a:latin typeface="Arial"/>
                <a:cs typeface="Arial"/>
              </a:rPr>
              <a:t>ά</a:t>
            </a:r>
            <a:r>
              <a:rPr sz="2200" spc="-5" dirty="0">
                <a:latin typeface="Arial"/>
                <a:cs typeface="Arial"/>
              </a:rPr>
              <a:t> προγράμματ</a:t>
            </a:r>
            <a:r>
              <a:rPr sz="2200" dirty="0">
                <a:latin typeface="Arial"/>
                <a:cs typeface="Arial"/>
              </a:rPr>
              <a:t>α</a:t>
            </a:r>
            <a:r>
              <a:rPr sz="2200" spc="-5" dirty="0">
                <a:latin typeface="Arial"/>
                <a:cs typeface="Arial"/>
              </a:rPr>
              <a:t> δ</a:t>
            </a:r>
            <a:r>
              <a:rPr sz="2200" spc="-10" dirty="0">
                <a:latin typeface="Arial"/>
                <a:cs typeface="Arial"/>
              </a:rPr>
              <a:t>ε</a:t>
            </a:r>
            <a:r>
              <a:rPr sz="2200" spc="-5" dirty="0">
                <a:latin typeface="Arial"/>
                <a:cs typeface="Arial"/>
              </a:rPr>
              <a:t>ν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αυτ</a:t>
            </a:r>
            <a:r>
              <a:rPr sz="2200" spc="15" dirty="0">
                <a:latin typeface="Arial"/>
                <a:cs typeface="Arial"/>
              </a:rPr>
              <a:t>ο</a:t>
            </a:r>
            <a:r>
              <a:rPr sz="2200" dirty="0">
                <a:latin typeface="Arial"/>
                <a:cs typeface="Arial"/>
              </a:rPr>
              <a:t>-αλλάζου</a:t>
            </a:r>
            <a:r>
              <a:rPr sz="2200" spc="5" dirty="0">
                <a:latin typeface="Arial"/>
                <a:cs typeface="Arial"/>
              </a:rPr>
              <a:t>ν</a:t>
            </a:r>
            <a:r>
              <a:rPr sz="2200" dirty="0">
                <a:latin typeface="Arial"/>
                <a:cs typeface="Arial"/>
              </a:rPr>
              <a:t>. Ένα </a:t>
            </a:r>
            <a:r>
              <a:rPr sz="2200" spc="-5" dirty="0">
                <a:latin typeface="Arial"/>
                <a:cs typeface="Arial"/>
              </a:rPr>
              <a:t>λειτουργικ</a:t>
            </a:r>
            <a:r>
              <a:rPr sz="2200" dirty="0">
                <a:latin typeface="Arial"/>
                <a:cs typeface="Arial"/>
              </a:rPr>
              <a:t>ό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σ</a:t>
            </a:r>
            <a:r>
              <a:rPr sz="2200" spc="-5" dirty="0">
                <a:latin typeface="Arial"/>
                <a:cs typeface="Arial"/>
              </a:rPr>
              <a:t>ύστημ</a:t>
            </a:r>
            <a:r>
              <a:rPr sz="2200" dirty="0">
                <a:latin typeface="Arial"/>
                <a:cs typeface="Arial"/>
              </a:rPr>
              <a:t>α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πο</a:t>
            </a:r>
            <a:r>
              <a:rPr sz="2200" spc="-5" dirty="0">
                <a:latin typeface="Arial"/>
                <a:cs typeface="Arial"/>
              </a:rPr>
              <a:t>υ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αυτ</a:t>
            </a:r>
            <a:r>
              <a:rPr sz="2200" spc="15" dirty="0">
                <a:latin typeface="Arial"/>
                <a:cs typeface="Arial"/>
              </a:rPr>
              <a:t>ο</a:t>
            </a:r>
            <a:r>
              <a:rPr sz="2200" dirty="0">
                <a:latin typeface="Arial"/>
                <a:cs typeface="Arial"/>
              </a:rPr>
              <a:t>-αντικαθίσταται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(overwrites itself) </a:t>
            </a:r>
            <a:r>
              <a:rPr sz="2200" spc="-5" dirty="0">
                <a:latin typeface="Arial"/>
                <a:cs typeface="Arial"/>
              </a:rPr>
              <a:t>θεωρείτα</a:t>
            </a:r>
            <a:r>
              <a:rPr sz="2200" dirty="0">
                <a:latin typeface="Arial"/>
                <a:cs typeface="Arial"/>
              </a:rPr>
              <a:t>ι </a:t>
            </a:r>
            <a:r>
              <a:rPr sz="2200" spc="-15" dirty="0">
                <a:latin typeface="Arial"/>
                <a:cs typeface="Arial"/>
              </a:rPr>
              <a:t>π</a:t>
            </a:r>
            <a:r>
              <a:rPr sz="2200" spc="-5" dirty="0">
                <a:latin typeface="Arial"/>
                <a:cs typeface="Arial"/>
              </a:rPr>
              <a:t>ροβληματικ</a:t>
            </a:r>
            <a:r>
              <a:rPr sz="2200" spc="10" dirty="0">
                <a:latin typeface="Arial"/>
                <a:cs typeface="Arial"/>
              </a:rPr>
              <a:t>ό</a:t>
            </a:r>
            <a:r>
              <a:rPr sz="2200" dirty="0">
                <a:latin typeface="Arial"/>
                <a:cs typeface="Arial"/>
              </a:rPr>
              <a:t>. </a:t>
            </a:r>
            <a:r>
              <a:rPr sz="2200" spc="-5" dirty="0">
                <a:latin typeface="Arial"/>
                <a:cs typeface="Arial"/>
              </a:rPr>
              <a:t>Ένα</a:t>
            </a:r>
            <a:r>
              <a:rPr sz="2200" dirty="0">
                <a:latin typeface="Arial"/>
                <a:cs typeface="Arial"/>
              </a:rPr>
              <a:t>ς </a:t>
            </a:r>
            <a:r>
              <a:rPr sz="2200" spc="-5" dirty="0">
                <a:latin typeface="Arial"/>
                <a:cs typeface="Arial"/>
              </a:rPr>
              <a:t>άνθρωπο</a:t>
            </a:r>
            <a:r>
              <a:rPr sz="2200" dirty="0">
                <a:latin typeface="Arial"/>
                <a:cs typeface="Arial"/>
              </a:rPr>
              <a:t>ς </a:t>
            </a:r>
            <a:r>
              <a:rPr sz="2200" spc="-10" dirty="0">
                <a:latin typeface="Arial"/>
                <a:cs typeface="Arial"/>
              </a:rPr>
              <a:t>έχε</a:t>
            </a:r>
            <a:r>
              <a:rPr sz="2200" spc="-5" dirty="0">
                <a:latin typeface="Arial"/>
                <a:cs typeface="Arial"/>
              </a:rPr>
              <a:t>ι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αίσθηση το</a:t>
            </a:r>
            <a:r>
              <a:rPr sz="2200" dirty="0">
                <a:latin typeface="Arial"/>
                <a:cs typeface="Arial"/>
              </a:rPr>
              <a:t>υ </a:t>
            </a:r>
            <a:r>
              <a:rPr sz="2200" spc="-10" dirty="0">
                <a:latin typeface="Arial"/>
                <a:cs typeface="Arial"/>
              </a:rPr>
              <a:t>ε</a:t>
            </a:r>
            <a:r>
              <a:rPr sz="2200" spc="-5" dirty="0">
                <a:latin typeface="Arial"/>
                <a:cs typeface="Arial"/>
              </a:rPr>
              <a:t>αυτο</a:t>
            </a:r>
            <a:r>
              <a:rPr sz="2200" dirty="0">
                <a:latin typeface="Arial"/>
                <a:cs typeface="Arial"/>
              </a:rPr>
              <a:t>ύ </a:t>
            </a:r>
            <a:r>
              <a:rPr sz="2200" spc="-5" dirty="0">
                <a:latin typeface="Arial"/>
                <a:cs typeface="Arial"/>
              </a:rPr>
              <a:t>το</a:t>
            </a:r>
            <a:r>
              <a:rPr sz="2200" dirty="0">
                <a:latin typeface="Arial"/>
                <a:cs typeface="Arial"/>
              </a:rPr>
              <a:t>υ </a:t>
            </a:r>
            <a:r>
              <a:rPr sz="2200" spc="-5" dirty="0">
                <a:latin typeface="Arial"/>
                <a:cs typeface="Arial"/>
              </a:rPr>
              <a:t>κα</a:t>
            </a:r>
            <a:r>
              <a:rPr sz="2200" dirty="0">
                <a:latin typeface="Arial"/>
                <a:cs typeface="Arial"/>
              </a:rPr>
              <a:t>ι σ</a:t>
            </a:r>
            <a:r>
              <a:rPr sz="2200" spc="-5" dirty="0">
                <a:latin typeface="Arial"/>
                <a:cs typeface="Arial"/>
              </a:rPr>
              <a:t>τόχο</a:t>
            </a:r>
            <a:r>
              <a:rPr sz="2200" dirty="0">
                <a:latin typeface="Arial"/>
                <a:cs typeface="Arial"/>
              </a:rPr>
              <a:t>ι </a:t>
            </a:r>
            <a:r>
              <a:rPr sz="2200" spc="-10" dirty="0">
                <a:latin typeface="Arial"/>
                <a:cs typeface="Arial"/>
              </a:rPr>
              <a:t>όπω</a:t>
            </a:r>
            <a:r>
              <a:rPr sz="2200" spc="-5" dirty="0">
                <a:latin typeface="Arial"/>
                <a:cs typeface="Arial"/>
              </a:rPr>
              <a:t>ς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«</a:t>
            </a:r>
            <a:r>
              <a:rPr sz="2200" spc="-5" dirty="0">
                <a:latin typeface="Arial"/>
                <a:cs typeface="Arial"/>
              </a:rPr>
              <a:t>ν</a:t>
            </a:r>
            <a:r>
              <a:rPr sz="2200" dirty="0">
                <a:latin typeface="Arial"/>
                <a:cs typeface="Arial"/>
              </a:rPr>
              <a:t>α</a:t>
            </a:r>
            <a:r>
              <a:rPr sz="2200" spc="-5" dirty="0">
                <a:latin typeface="Arial"/>
                <a:cs typeface="Arial"/>
              </a:rPr>
              <a:t> γίν</a:t>
            </a:r>
            <a:r>
              <a:rPr sz="2200" dirty="0">
                <a:latin typeface="Arial"/>
                <a:cs typeface="Arial"/>
              </a:rPr>
              <a:t>ω</a:t>
            </a:r>
            <a:r>
              <a:rPr sz="2200" spc="-5" dirty="0">
                <a:latin typeface="Arial"/>
                <a:cs typeface="Arial"/>
              </a:rPr>
              <a:t> λιγότερ</a:t>
            </a:r>
            <a:r>
              <a:rPr sz="2200" dirty="0">
                <a:latin typeface="Arial"/>
                <a:cs typeface="Arial"/>
              </a:rPr>
              <a:t>ο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εγωιστή</a:t>
            </a:r>
            <a:r>
              <a:rPr sz="2200" spc="10" dirty="0">
                <a:latin typeface="Arial"/>
                <a:cs typeface="Arial"/>
              </a:rPr>
              <a:t>ς</a:t>
            </a:r>
            <a:r>
              <a:rPr sz="2200" dirty="0">
                <a:latin typeface="Arial"/>
                <a:cs typeface="Arial"/>
              </a:rPr>
              <a:t>» </a:t>
            </a:r>
            <a:r>
              <a:rPr sz="2200" spc="-5" dirty="0">
                <a:latin typeface="Arial"/>
                <a:cs typeface="Arial"/>
              </a:rPr>
              <a:t>υπονοού</a:t>
            </a:r>
            <a:r>
              <a:rPr sz="2200" dirty="0">
                <a:latin typeface="Arial"/>
                <a:cs typeface="Arial"/>
              </a:rPr>
              <a:t>ν</a:t>
            </a:r>
            <a:r>
              <a:rPr sz="2200" spc="-5" dirty="0">
                <a:latin typeface="Arial"/>
                <a:cs typeface="Arial"/>
              </a:rPr>
              <a:t> το</a:t>
            </a:r>
            <a:r>
              <a:rPr sz="2200" dirty="0">
                <a:latin typeface="Arial"/>
                <a:cs typeface="Arial"/>
              </a:rPr>
              <a:t>ν </a:t>
            </a:r>
            <a:r>
              <a:rPr sz="2200" spc="-5" dirty="0">
                <a:latin typeface="Arial"/>
                <a:cs typeface="Arial"/>
              </a:rPr>
              <a:t>αυτ</a:t>
            </a:r>
            <a:r>
              <a:rPr sz="2200" spc="5" dirty="0">
                <a:latin typeface="Arial"/>
                <a:cs typeface="Arial"/>
              </a:rPr>
              <a:t>ο</a:t>
            </a:r>
            <a:r>
              <a:rPr sz="2200" spc="-5" dirty="0">
                <a:latin typeface="Arial"/>
                <a:cs typeface="Arial"/>
              </a:rPr>
              <a:t>-προγραμματισμ</a:t>
            </a:r>
            <a:r>
              <a:rPr sz="2200" dirty="0">
                <a:latin typeface="Arial"/>
                <a:cs typeface="Arial"/>
              </a:rPr>
              <a:t>ό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5" dirty="0">
                <a:latin typeface="Arial"/>
                <a:cs typeface="Arial"/>
              </a:rPr>
              <a:t>τ</a:t>
            </a:r>
            <a:r>
              <a:rPr sz="2200" spc="-5" dirty="0">
                <a:latin typeface="Arial"/>
                <a:cs typeface="Arial"/>
              </a:rPr>
              <a:t>ο</a:t>
            </a:r>
            <a:r>
              <a:rPr sz="2200" dirty="0">
                <a:latin typeface="Arial"/>
                <a:cs typeface="Arial"/>
              </a:rPr>
              <a:t>υ </a:t>
            </a:r>
            <a:r>
              <a:rPr sz="2200" spc="-5" dirty="0">
                <a:latin typeface="Arial"/>
                <a:cs typeface="Arial"/>
              </a:rPr>
              <a:t>ανθρώπο</a:t>
            </a:r>
            <a:r>
              <a:rPr sz="2200" spc="20" dirty="0">
                <a:latin typeface="Arial"/>
                <a:cs typeface="Arial"/>
              </a:rPr>
              <a:t>υ</a:t>
            </a:r>
            <a:r>
              <a:rPr sz="2200" dirty="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500">
              <a:latin typeface="Times New Roman"/>
              <a:cs typeface="Times New Roman"/>
            </a:endParaRPr>
          </a:p>
          <a:p>
            <a:pPr marL="355600" marR="132715" indent="-342900" algn="just">
              <a:lnSpc>
                <a:spcPct val="89900"/>
              </a:lnSpc>
            </a:pPr>
            <a:r>
              <a:rPr sz="2400" spc="-5" dirty="0">
                <a:latin typeface="Arial"/>
                <a:cs typeface="Arial"/>
              </a:rPr>
              <a:t>B. Whitworth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«Som</a:t>
            </a:r>
            <a:r>
              <a:rPr sz="2400" dirty="0">
                <a:latin typeface="Arial"/>
                <a:cs typeface="Arial"/>
              </a:rPr>
              <a:t>e Implications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 </a:t>
            </a:r>
            <a:r>
              <a:rPr sz="2400" spc="-5" dirty="0">
                <a:latin typeface="Arial"/>
                <a:cs typeface="Arial"/>
              </a:rPr>
              <a:t>Comparin</a:t>
            </a:r>
            <a:r>
              <a:rPr sz="2400" dirty="0">
                <a:latin typeface="Arial"/>
                <a:cs typeface="Arial"/>
              </a:rPr>
              <a:t>g Brain</a:t>
            </a:r>
            <a:r>
              <a:rPr sz="2400" spc="-5" dirty="0">
                <a:latin typeface="Arial"/>
                <a:cs typeface="Arial"/>
              </a:rPr>
              <a:t> and </a:t>
            </a:r>
            <a:r>
              <a:rPr sz="2400" dirty="0">
                <a:latin typeface="Arial"/>
                <a:cs typeface="Arial"/>
              </a:rPr>
              <a:t>Computer Processing».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Proceedings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 the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41st Hawaii International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Conference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on System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Sciences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-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2008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306070"/>
            <a:ext cx="7145020" cy="617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0" dirty="0"/>
              <a:t>Ανθ</a:t>
            </a:r>
            <a:r>
              <a:rPr sz="4000" spc="-5" dirty="0"/>
              <a:t>ρ</a:t>
            </a:r>
            <a:r>
              <a:rPr sz="4000" spc="-5" dirty="0">
                <a:latin typeface="Arial"/>
                <a:cs typeface="Arial"/>
              </a:rPr>
              <a:t>. </a:t>
            </a:r>
            <a:r>
              <a:rPr sz="4000" spc="-5" dirty="0"/>
              <a:t>εγκέφαλος</a:t>
            </a:r>
            <a:r>
              <a:rPr sz="4000" spc="5" dirty="0"/>
              <a:t> </a:t>
            </a:r>
            <a:r>
              <a:rPr sz="4000" dirty="0">
                <a:latin typeface="Arial"/>
                <a:cs typeface="Arial"/>
              </a:rPr>
              <a:t>-</a:t>
            </a:r>
            <a:r>
              <a:rPr sz="4000" spc="5" dirty="0">
                <a:latin typeface="Arial"/>
                <a:cs typeface="Arial"/>
              </a:rPr>
              <a:t> </a:t>
            </a:r>
            <a:r>
              <a:rPr sz="4000" spc="-5" dirty="0"/>
              <a:t>υπολογιστής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1995" y="1364996"/>
            <a:ext cx="4495800" cy="2246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17796" y="1364996"/>
            <a:ext cx="4413504" cy="2209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3898" y="3690620"/>
            <a:ext cx="8296909" cy="2510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>
              <a:lnSpc>
                <a:spcPct val="100000"/>
              </a:lnSpc>
              <a:tabLst>
                <a:tab pos="4507865" algn="l"/>
              </a:tabLst>
            </a:pPr>
            <a:r>
              <a:rPr sz="1800" spc="-10" dirty="0">
                <a:latin typeface="Arial"/>
                <a:cs typeface="Arial"/>
              </a:rPr>
              <a:t>Ουτοπικ</a:t>
            </a:r>
            <a:r>
              <a:rPr sz="1800" spc="-5" dirty="0">
                <a:latin typeface="Arial"/>
                <a:cs typeface="Arial"/>
              </a:rPr>
              <a:t>ή </a:t>
            </a:r>
            <a:r>
              <a:rPr sz="1800" spc="-10" dirty="0">
                <a:latin typeface="Arial"/>
                <a:cs typeface="Arial"/>
              </a:rPr>
              <a:t>τεχνολογικ</a:t>
            </a:r>
            <a:r>
              <a:rPr sz="1800" spc="-5" dirty="0">
                <a:latin typeface="Arial"/>
                <a:cs typeface="Arial"/>
              </a:rPr>
              <a:t>ή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ε</a:t>
            </a:r>
            <a:r>
              <a:rPr sz="1800" spc="-15" dirty="0">
                <a:latin typeface="Arial"/>
                <a:cs typeface="Arial"/>
              </a:rPr>
              <a:t>ξ</a:t>
            </a:r>
            <a:r>
              <a:rPr sz="1800" spc="-5" dirty="0">
                <a:latin typeface="Arial"/>
                <a:cs typeface="Arial"/>
              </a:rPr>
              <a:t>έ</a:t>
            </a:r>
            <a:r>
              <a:rPr sz="1800" spc="-10" dirty="0">
                <a:latin typeface="Arial"/>
                <a:cs typeface="Arial"/>
              </a:rPr>
              <a:t>λιξ</a:t>
            </a:r>
            <a:r>
              <a:rPr sz="1800" spc="-5" dirty="0">
                <a:latin typeface="Arial"/>
                <a:cs typeface="Arial"/>
              </a:rPr>
              <a:t>η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10" dirty="0">
                <a:latin typeface="Arial"/>
                <a:cs typeface="Arial"/>
              </a:rPr>
              <a:t>Εφικτ</a:t>
            </a:r>
            <a:r>
              <a:rPr sz="1800" spc="-5" dirty="0">
                <a:latin typeface="Arial"/>
                <a:cs typeface="Arial"/>
              </a:rPr>
              <a:t>ή</a:t>
            </a:r>
            <a:r>
              <a:rPr sz="1800" spc="-10" dirty="0">
                <a:latin typeface="Arial"/>
                <a:cs typeface="Arial"/>
              </a:rPr>
              <a:t> κοινωνικ</a:t>
            </a:r>
            <a:r>
              <a:rPr sz="1800" dirty="0">
                <a:latin typeface="Arial"/>
                <a:cs typeface="Arial"/>
              </a:rPr>
              <a:t>ο-</a:t>
            </a:r>
            <a:r>
              <a:rPr sz="1800" spc="-10" dirty="0">
                <a:latin typeface="Arial"/>
                <a:cs typeface="Arial"/>
              </a:rPr>
              <a:t>τεχνολογικ</a:t>
            </a:r>
            <a:r>
              <a:rPr sz="1800" spc="-5" dirty="0">
                <a:latin typeface="Arial"/>
                <a:cs typeface="Arial"/>
              </a:rPr>
              <a:t>ή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ε</a:t>
            </a:r>
            <a:r>
              <a:rPr sz="1800" spc="-10" dirty="0">
                <a:latin typeface="Arial"/>
                <a:cs typeface="Arial"/>
              </a:rPr>
              <a:t>ξέλιξη</a:t>
            </a:r>
            <a:endParaRPr sz="1800">
              <a:latin typeface="Arial"/>
              <a:cs typeface="Arial"/>
            </a:endParaRPr>
          </a:p>
          <a:p>
            <a:pPr marL="354965" marR="206375" indent="-342265">
              <a:lnSpc>
                <a:spcPct val="90100"/>
              </a:lnSpc>
              <a:spcBef>
                <a:spcPts val="1475"/>
              </a:spcBef>
              <a:buChar char="•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«The </a:t>
            </a:r>
            <a:r>
              <a:rPr sz="2000" spc="-10" dirty="0">
                <a:latin typeface="Arial"/>
                <a:cs typeface="Arial"/>
              </a:rPr>
              <a:t>goa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computin</a:t>
            </a:r>
            <a:r>
              <a:rPr sz="2000" spc="-5" dirty="0">
                <a:latin typeface="Arial"/>
                <a:cs typeface="Arial"/>
              </a:rPr>
              <a:t>g </a:t>
            </a:r>
            <a:r>
              <a:rPr sz="2000" spc="-10" dirty="0">
                <a:latin typeface="Arial"/>
                <a:cs typeface="Arial"/>
              </a:rPr>
              <a:t>no</a:t>
            </a:r>
            <a:r>
              <a:rPr sz="2000" spc="-5" dirty="0">
                <a:latin typeface="Arial"/>
                <a:cs typeface="Arial"/>
              </a:rPr>
              <a:t>w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change</a:t>
            </a:r>
            <a:r>
              <a:rPr sz="2000" spc="0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, </a:t>
            </a:r>
            <a:r>
              <a:rPr sz="2000" spc="-10" dirty="0">
                <a:latin typeface="Arial"/>
                <a:cs typeface="Arial"/>
              </a:rPr>
              <a:t>fro</a:t>
            </a:r>
            <a:r>
              <a:rPr sz="2000" spc="-5" dirty="0">
                <a:latin typeface="Arial"/>
                <a:cs typeface="Arial"/>
              </a:rPr>
              <a:t>m </a:t>
            </a:r>
            <a:r>
              <a:rPr sz="2000" spc="-10" dirty="0">
                <a:latin typeface="Arial"/>
                <a:cs typeface="Arial"/>
              </a:rPr>
              <a:t>makin</a:t>
            </a:r>
            <a:r>
              <a:rPr sz="2000" spc="-5" dirty="0">
                <a:latin typeface="Arial"/>
                <a:cs typeface="Arial"/>
              </a:rPr>
              <a:t>g </a:t>
            </a:r>
            <a:r>
              <a:rPr sz="2000" spc="-10" dirty="0">
                <a:latin typeface="Arial"/>
                <a:cs typeface="Arial"/>
              </a:rPr>
              <a:t>bette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computers t</a:t>
            </a:r>
            <a:r>
              <a:rPr sz="2000" spc="-5" dirty="0">
                <a:latin typeface="Arial"/>
                <a:cs typeface="Arial"/>
              </a:rPr>
              <a:t>o </a:t>
            </a:r>
            <a:r>
              <a:rPr sz="2000" spc="-10" dirty="0">
                <a:latin typeface="Arial"/>
                <a:cs typeface="Arial"/>
              </a:rPr>
              <a:t>formin</a:t>
            </a:r>
            <a:r>
              <a:rPr sz="2000" spc="-5" dirty="0">
                <a:latin typeface="Arial"/>
                <a:cs typeface="Arial"/>
              </a:rPr>
              <a:t>g </a:t>
            </a:r>
            <a:r>
              <a:rPr sz="2000" spc="-10" dirty="0">
                <a:latin typeface="Arial"/>
                <a:cs typeface="Arial"/>
              </a:rPr>
              <a:t>bette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human-compute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teams</a:t>
            </a:r>
            <a:r>
              <a:rPr sz="2000" spc="-5" dirty="0">
                <a:latin typeface="Arial"/>
                <a:cs typeface="Arial"/>
              </a:rPr>
              <a:t>,</a:t>
            </a:r>
            <a:r>
              <a:rPr sz="2000" spc="-10" dirty="0">
                <a:latin typeface="Arial"/>
                <a:cs typeface="Arial"/>
              </a:rPr>
              <a:t> i.e</a:t>
            </a:r>
            <a:r>
              <a:rPr sz="2000" spc="-5" dirty="0">
                <a:latin typeface="Arial"/>
                <a:cs typeface="Arial"/>
              </a:rPr>
              <a:t>. </a:t>
            </a:r>
            <a:r>
              <a:rPr sz="2000" spc="-10" dirty="0">
                <a:latin typeface="Arial"/>
                <a:cs typeface="Arial"/>
              </a:rPr>
              <a:t>fro</a:t>
            </a:r>
            <a:r>
              <a:rPr sz="2000" spc="-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 computer excellenc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human-compute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excellence.»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2050">
              <a:latin typeface="Times New Roman"/>
              <a:cs typeface="Times New Roman"/>
            </a:endParaRPr>
          </a:p>
          <a:p>
            <a:pPr marL="354965" marR="45720" indent="-3429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B. Whitworth</a:t>
            </a:r>
            <a:r>
              <a:rPr sz="2000" spc="-10" dirty="0">
                <a:latin typeface="Arial"/>
                <a:cs typeface="Arial"/>
              </a:rPr>
              <a:t> «Som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Implications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Comparin</a:t>
            </a:r>
            <a:r>
              <a:rPr sz="2000" spc="-5" dirty="0">
                <a:latin typeface="Arial"/>
                <a:cs typeface="Arial"/>
              </a:rPr>
              <a:t>g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Brai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spc="-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Computer </a:t>
            </a:r>
            <a:r>
              <a:rPr sz="2000" spc="-5" dirty="0">
                <a:latin typeface="Arial"/>
                <a:cs typeface="Arial"/>
              </a:rPr>
              <a:t>Processing». Proceedings 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41st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Hawaii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International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Conference 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System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Sciences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- 2008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896" rIns="0" bIns="0" rtlCol="0">
            <a:spAutoFit/>
          </a:bodyPr>
          <a:lstStyle/>
          <a:p>
            <a:pPr marL="2141220">
              <a:lnSpc>
                <a:spcPct val="100000"/>
              </a:lnSpc>
            </a:pPr>
            <a:r>
              <a:rPr sz="4000" spc="-5" dirty="0"/>
              <a:t>Ψυχολογία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82498" y="1020571"/>
            <a:ext cx="7659370" cy="534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Πώς σ</a:t>
            </a:r>
            <a:r>
              <a:rPr sz="2400" spc="5" dirty="0">
                <a:latin typeface="Arial"/>
                <a:cs typeface="Arial"/>
              </a:rPr>
              <a:t>κ</a:t>
            </a:r>
            <a:r>
              <a:rPr sz="2400" spc="-10" dirty="0">
                <a:latin typeface="Arial"/>
                <a:cs typeface="Arial"/>
              </a:rPr>
              <a:t>έπ</a:t>
            </a:r>
            <a:r>
              <a:rPr sz="2400" spc="-5" dirty="0">
                <a:latin typeface="Arial"/>
                <a:cs typeface="Arial"/>
              </a:rPr>
              <a:t>το</a:t>
            </a:r>
            <a:r>
              <a:rPr sz="2400" spc="5" dirty="0">
                <a:latin typeface="Arial"/>
                <a:cs typeface="Arial"/>
              </a:rPr>
              <a:t>ν</a:t>
            </a:r>
            <a:r>
              <a:rPr sz="2400" spc="-5" dirty="0">
                <a:latin typeface="Arial"/>
                <a:cs typeface="Arial"/>
              </a:rPr>
              <a:t>τ</a:t>
            </a:r>
            <a:r>
              <a:rPr sz="2400" dirty="0">
                <a:latin typeface="Arial"/>
                <a:cs typeface="Arial"/>
              </a:rPr>
              <a:t>αι</a:t>
            </a:r>
            <a:r>
              <a:rPr sz="2400" spc="-5" dirty="0">
                <a:latin typeface="Arial"/>
                <a:cs typeface="Arial"/>
              </a:rPr>
              <a:t> κα</a:t>
            </a:r>
            <a:r>
              <a:rPr sz="2400" dirty="0">
                <a:latin typeface="Arial"/>
                <a:cs typeface="Arial"/>
              </a:rPr>
              <a:t>ι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πώ</a:t>
            </a:r>
            <a:r>
              <a:rPr sz="2400" spc="-5" dirty="0">
                <a:latin typeface="Arial"/>
                <a:cs typeface="Arial"/>
              </a:rPr>
              <a:t>ς </a:t>
            </a:r>
            <a:r>
              <a:rPr sz="2400" spc="-10" dirty="0">
                <a:latin typeface="Arial"/>
                <a:cs typeface="Arial"/>
              </a:rPr>
              <a:t>ε</a:t>
            </a:r>
            <a:r>
              <a:rPr sz="2400" spc="5" dirty="0">
                <a:latin typeface="Arial"/>
                <a:cs typeface="Arial"/>
              </a:rPr>
              <a:t>ν</a:t>
            </a:r>
            <a:r>
              <a:rPr sz="2400" spc="-10" dirty="0">
                <a:latin typeface="Arial"/>
                <a:cs typeface="Arial"/>
              </a:rPr>
              <a:t>ε</a:t>
            </a:r>
            <a:r>
              <a:rPr sz="2400" spc="-5" dirty="0">
                <a:latin typeface="Arial"/>
                <a:cs typeface="Arial"/>
              </a:rPr>
              <a:t>ργού</a:t>
            </a:r>
            <a:r>
              <a:rPr sz="2400" dirty="0">
                <a:latin typeface="Arial"/>
                <a:cs typeface="Arial"/>
              </a:rPr>
              <a:t>ν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οι</a:t>
            </a:r>
            <a:r>
              <a:rPr sz="2400" spc="-5" dirty="0">
                <a:latin typeface="Arial"/>
                <a:cs typeface="Arial"/>
              </a:rPr>
              <a:t> άν</a:t>
            </a:r>
            <a:r>
              <a:rPr sz="2400" dirty="0">
                <a:latin typeface="Arial"/>
                <a:cs typeface="Arial"/>
              </a:rPr>
              <a:t>θ</a:t>
            </a:r>
            <a:r>
              <a:rPr sz="2400" spc="-5" dirty="0">
                <a:latin typeface="Arial"/>
                <a:cs typeface="Arial"/>
              </a:rPr>
              <a:t>ρ</a:t>
            </a:r>
            <a:r>
              <a:rPr sz="2400" spc="-10" dirty="0">
                <a:latin typeface="Arial"/>
                <a:cs typeface="Arial"/>
              </a:rPr>
              <a:t>ωπ</a:t>
            </a:r>
            <a:r>
              <a:rPr sz="2400" dirty="0">
                <a:latin typeface="Arial"/>
                <a:cs typeface="Arial"/>
              </a:rPr>
              <a:t>οι</a:t>
            </a:r>
            <a:r>
              <a:rPr sz="2400" spc="-5" dirty="0">
                <a:latin typeface="Arial"/>
                <a:cs typeface="Arial"/>
              </a:rPr>
              <a:t> κα</a:t>
            </a:r>
            <a:r>
              <a:rPr sz="2400" dirty="0">
                <a:latin typeface="Arial"/>
                <a:cs typeface="Arial"/>
              </a:rPr>
              <a:t>ι </a:t>
            </a:r>
            <a:r>
              <a:rPr sz="2400" spc="-5" dirty="0">
                <a:latin typeface="Arial"/>
                <a:cs typeface="Arial"/>
              </a:rPr>
              <a:t>τ</a:t>
            </a:r>
            <a:r>
              <a:rPr sz="2400" dirty="0">
                <a:latin typeface="Arial"/>
                <a:cs typeface="Arial"/>
              </a:rPr>
              <a:t>α </a:t>
            </a:r>
            <a:r>
              <a:rPr sz="2400" spc="-5" dirty="0">
                <a:latin typeface="Arial"/>
                <a:cs typeface="Arial"/>
              </a:rPr>
              <a:t>ζώα;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3"/>
              </a:spcBef>
              <a:buFont typeface="Arial"/>
              <a:buChar char="•"/>
            </a:pPr>
            <a:endParaRPr sz="34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Πειραματική </a:t>
            </a:r>
            <a:r>
              <a:rPr sz="2400" spc="-10" dirty="0">
                <a:latin typeface="Arial"/>
                <a:cs typeface="Arial"/>
              </a:rPr>
              <a:t>ψ</a:t>
            </a:r>
            <a:r>
              <a:rPr sz="2400" spc="-5" dirty="0">
                <a:latin typeface="Arial"/>
                <a:cs typeface="Arial"/>
              </a:rPr>
              <a:t>υχολογία</a:t>
            </a:r>
            <a:endParaRPr sz="2400">
              <a:latin typeface="Arial"/>
              <a:cs typeface="Arial"/>
            </a:endParaRPr>
          </a:p>
          <a:p>
            <a:pPr marL="755650" marR="778510" lvl="1" indent="-285750">
              <a:lnSpc>
                <a:spcPct val="100000"/>
              </a:lnSpc>
              <a:spcBef>
                <a:spcPts val="57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«Ενδοσκόπησ</a:t>
            </a:r>
            <a:r>
              <a:rPr sz="2400" spc="0" dirty="0">
                <a:latin typeface="Arial"/>
                <a:cs typeface="Arial"/>
              </a:rPr>
              <a:t>η</a:t>
            </a:r>
            <a:r>
              <a:rPr sz="2400" dirty="0">
                <a:latin typeface="Arial"/>
                <a:cs typeface="Arial"/>
              </a:rPr>
              <a:t>»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στην</a:t>
            </a:r>
            <a:r>
              <a:rPr sz="2400" spc="-5" dirty="0">
                <a:latin typeface="Arial"/>
                <a:cs typeface="Arial"/>
              </a:rPr>
              <a:t> διαδικασία της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σ</a:t>
            </a:r>
            <a:r>
              <a:rPr sz="2400" spc="-5" dirty="0">
                <a:latin typeface="Arial"/>
                <a:cs typeface="Arial"/>
              </a:rPr>
              <a:t>κέψης </a:t>
            </a:r>
            <a:r>
              <a:rPr sz="2400" spc="-10" dirty="0">
                <a:latin typeface="Arial"/>
                <a:cs typeface="Arial"/>
              </a:rPr>
              <a:t>ανθρώπων</a:t>
            </a:r>
            <a:endParaRPr sz="2400">
              <a:latin typeface="Arial"/>
              <a:cs typeface="Arial"/>
            </a:endParaRPr>
          </a:p>
          <a:p>
            <a:pPr marL="755015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Γνωστική ψυχολογία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Συμπεριφορισμός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(behaviorism)</a:t>
            </a:r>
            <a:endParaRPr sz="2400">
              <a:latin typeface="Arial"/>
              <a:cs typeface="Arial"/>
            </a:endParaRPr>
          </a:p>
          <a:p>
            <a:pPr marL="755015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Παρατήρηση ζώων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2"/>
              </a:spcBef>
              <a:buFont typeface="Arial"/>
              <a:buChar char="–"/>
            </a:pPr>
            <a:endParaRPr sz="3450">
              <a:latin typeface="Times New Roman"/>
              <a:cs typeface="Times New Roman"/>
            </a:endParaRPr>
          </a:p>
          <a:p>
            <a:pPr marL="355600" marR="62484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Γνωστική επιστήμ</a:t>
            </a:r>
            <a:r>
              <a:rPr sz="2400" dirty="0">
                <a:latin typeface="Arial"/>
                <a:cs typeface="Arial"/>
              </a:rPr>
              <a:t>η</a:t>
            </a:r>
            <a:r>
              <a:rPr sz="2400" spc="-5" dirty="0">
                <a:latin typeface="Arial"/>
                <a:cs typeface="Arial"/>
              </a:rPr>
              <a:t>: Υπολογιστικά μοντέλα </a:t>
            </a:r>
            <a:r>
              <a:rPr sz="2400" dirty="0">
                <a:latin typeface="Arial"/>
                <a:cs typeface="Arial"/>
              </a:rPr>
              <a:t>στην </a:t>
            </a:r>
            <a:r>
              <a:rPr sz="2400" spc="-5" dirty="0">
                <a:latin typeface="Arial"/>
                <a:cs typeface="Arial"/>
              </a:rPr>
              <a:t>ψυχολογία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της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μνήμη</a:t>
            </a:r>
            <a:r>
              <a:rPr sz="2400" spc="10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, της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γλώσσα</a:t>
            </a:r>
            <a:r>
              <a:rPr sz="2400" spc="0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, της λογικής σκέψη</a:t>
            </a:r>
            <a:r>
              <a:rPr sz="2400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0144" rIns="0" bIns="0" rtlCol="0">
            <a:spAutoFit/>
          </a:bodyPr>
          <a:lstStyle/>
          <a:p>
            <a:pPr marL="219075">
              <a:lnSpc>
                <a:spcPct val="100000"/>
              </a:lnSpc>
            </a:pPr>
            <a:r>
              <a:rPr spc="-5" dirty="0"/>
              <a:t>Τεχνολογία</a:t>
            </a:r>
            <a:r>
              <a:rPr spc="10" dirty="0"/>
              <a:t> </a:t>
            </a:r>
            <a:r>
              <a:rPr spc="-5" dirty="0"/>
              <a:t>Υπολογιστών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0098" y="1630426"/>
            <a:ext cx="7139940" cy="410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30226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Πώς μπορούμε ν</a:t>
            </a:r>
            <a:r>
              <a:rPr sz="2800" dirty="0">
                <a:latin typeface="Arial"/>
                <a:cs typeface="Arial"/>
              </a:rPr>
              <a:t>α κατασκευάσουμε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έ</a:t>
            </a:r>
            <a:r>
              <a:rPr sz="2800" dirty="0">
                <a:latin typeface="Arial"/>
                <a:cs typeface="Arial"/>
              </a:rPr>
              <a:t>ναν αποδοτικό </a:t>
            </a:r>
            <a:r>
              <a:rPr sz="2800" spc="-10" dirty="0">
                <a:latin typeface="Arial"/>
                <a:cs typeface="Arial"/>
              </a:rPr>
              <a:t>υ</a:t>
            </a:r>
            <a:r>
              <a:rPr sz="2800" dirty="0">
                <a:latin typeface="Arial"/>
                <a:cs typeface="Arial"/>
              </a:rPr>
              <a:t>πολογιστ</a:t>
            </a:r>
            <a:r>
              <a:rPr sz="2800" spc="10" dirty="0">
                <a:latin typeface="Arial"/>
                <a:cs typeface="Arial"/>
              </a:rPr>
              <a:t>ή</a:t>
            </a:r>
            <a:r>
              <a:rPr sz="2800" dirty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latin typeface="Arial"/>
                <a:cs typeface="Arial"/>
              </a:rPr>
              <a:t>–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Δεύτερο </a:t>
            </a:r>
            <a:r>
              <a:rPr sz="2800" dirty="0">
                <a:latin typeface="Arial"/>
                <a:cs typeface="Arial"/>
              </a:rPr>
              <a:t>μισό </a:t>
            </a:r>
            <a:r>
              <a:rPr sz="2800" spc="-5" dirty="0">
                <a:latin typeface="Arial"/>
                <a:cs typeface="Arial"/>
              </a:rPr>
              <a:t>του</a:t>
            </a:r>
            <a:r>
              <a:rPr sz="2800" dirty="0">
                <a:latin typeface="Arial"/>
                <a:cs typeface="Arial"/>
              </a:rPr>
              <a:t> 2</a:t>
            </a:r>
            <a:r>
              <a:rPr sz="2800" spc="5" dirty="0">
                <a:latin typeface="Arial"/>
                <a:cs typeface="Arial"/>
              </a:rPr>
              <a:t>0</a:t>
            </a:r>
            <a:r>
              <a:rPr sz="2850" spc="-7" baseline="23391" dirty="0">
                <a:latin typeface="Arial"/>
                <a:cs typeface="Arial"/>
              </a:rPr>
              <a:t>ο</a:t>
            </a:r>
            <a:r>
              <a:rPr sz="2850" baseline="23391" dirty="0">
                <a:latin typeface="Arial"/>
                <a:cs typeface="Arial"/>
              </a:rPr>
              <a:t>υ</a:t>
            </a:r>
            <a:r>
              <a:rPr sz="2850" spc="375" baseline="23391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αιώνα…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Κάθε </a:t>
            </a:r>
            <a:r>
              <a:rPr sz="2800" dirty="0">
                <a:latin typeface="Arial"/>
                <a:cs typeface="Arial"/>
              </a:rPr>
              <a:t>18 μήνες </a:t>
            </a:r>
            <a:r>
              <a:rPr sz="2800" spc="-5" dirty="0">
                <a:latin typeface="Arial"/>
                <a:cs typeface="Arial"/>
              </a:rPr>
              <a:t>περίπου </a:t>
            </a:r>
            <a:r>
              <a:rPr sz="2800" dirty="0">
                <a:latin typeface="Arial"/>
                <a:cs typeface="Arial"/>
              </a:rPr>
              <a:t>διπλασιάζεται η απόδοση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(ταχύτητ</a:t>
            </a:r>
            <a:r>
              <a:rPr sz="2800" spc="5" dirty="0">
                <a:latin typeface="Arial"/>
                <a:cs typeface="Arial"/>
              </a:rPr>
              <a:t>α</a:t>
            </a:r>
            <a:r>
              <a:rPr sz="2800" dirty="0">
                <a:latin typeface="Arial"/>
                <a:cs typeface="Arial"/>
              </a:rPr>
              <a:t>, </a:t>
            </a:r>
            <a:r>
              <a:rPr sz="2800" spc="-5" dirty="0">
                <a:latin typeface="Arial"/>
                <a:cs typeface="Arial"/>
              </a:rPr>
              <a:t>χωρητικότητ</a:t>
            </a:r>
            <a:r>
              <a:rPr sz="2800" spc="5" dirty="0">
                <a:latin typeface="Arial"/>
                <a:cs typeface="Arial"/>
              </a:rPr>
              <a:t>α</a:t>
            </a:r>
            <a:r>
              <a:rPr sz="2800" dirty="0">
                <a:latin typeface="Arial"/>
                <a:cs typeface="Arial"/>
              </a:rPr>
              <a:t>,</a:t>
            </a:r>
            <a:r>
              <a:rPr sz="2800" spc="-5" dirty="0">
                <a:latin typeface="Arial"/>
                <a:cs typeface="Arial"/>
              </a:rPr>
              <a:t> μείωση </a:t>
            </a:r>
            <a:r>
              <a:rPr sz="2800" dirty="0">
                <a:latin typeface="Arial"/>
                <a:cs typeface="Arial"/>
              </a:rPr>
              <a:t>κόστου</a:t>
            </a:r>
            <a:r>
              <a:rPr sz="2800" spc="5" dirty="0">
                <a:latin typeface="Arial"/>
                <a:cs typeface="Arial"/>
              </a:rPr>
              <a:t>ς</a:t>
            </a:r>
            <a:r>
              <a:rPr sz="2800" dirty="0">
                <a:latin typeface="Arial"/>
                <a:cs typeface="Arial"/>
              </a:rPr>
              <a:t>)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του</a:t>
            </a:r>
            <a:r>
              <a:rPr sz="2800" spc="-10" dirty="0">
                <a:latin typeface="Arial"/>
                <a:cs typeface="Arial"/>
              </a:rPr>
              <a:t> υ</a:t>
            </a:r>
            <a:r>
              <a:rPr sz="2800" dirty="0">
                <a:latin typeface="Arial"/>
                <a:cs typeface="Arial"/>
              </a:rPr>
              <a:t>λικού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τ</a:t>
            </a:r>
            <a:r>
              <a:rPr sz="2800" spc="-5" dirty="0">
                <a:latin typeface="Arial"/>
                <a:cs typeface="Arial"/>
              </a:rPr>
              <a:t>ου </a:t>
            </a:r>
            <a:r>
              <a:rPr sz="2800" dirty="0">
                <a:latin typeface="Arial"/>
                <a:cs typeface="Arial"/>
              </a:rPr>
              <a:t>υπολογιστ</a:t>
            </a:r>
            <a:r>
              <a:rPr sz="2800" spc="20" dirty="0">
                <a:latin typeface="Arial"/>
                <a:cs typeface="Arial"/>
              </a:rPr>
              <a:t>ή</a:t>
            </a:r>
            <a:r>
              <a:rPr sz="280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marR="22288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Αυτός </a:t>
            </a:r>
            <a:r>
              <a:rPr sz="2800" dirty="0">
                <a:latin typeface="Arial"/>
                <a:cs typeface="Arial"/>
              </a:rPr>
              <a:t>ο</a:t>
            </a:r>
            <a:r>
              <a:rPr sz="2800" spc="-5" dirty="0">
                <a:latin typeface="Arial"/>
                <a:cs typeface="Arial"/>
              </a:rPr>
              <a:t> ρυθμός</a:t>
            </a:r>
            <a:r>
              <a:rPr sz="2800" dirty="0">
                <a:latin typeface="Arial"/>
                <a:cs typeface="Arial"/>
              </a:rPr>
              <a:t> αύξησης αναμένεται να διατηρηθεί ακόμα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10-15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χρόνι</a:t>
            </a:r>
            <a:r>
              <a:rPr sz="2800" spc="5" dirty="0">
                <a:latin typeface="Arial"/>
                <a:cs typeface="Arial"/>
              </a:rPr>
              <a:t>α</a:t>
            </a:r>
            <a:r>
              <a:rPr sz="2800" dirty="0">
                <a:latin typeface="Arial"/>
                <a:cs typeface="Arial"/>
              </a:rPr>
              <a:t>. </a:t>
            </a:r>
            <a:r>
              <a:rPr sz="2800" spc="-5" dirty="0">
                <a:latin typeface="Arial"/>
                <a:cs typeface="Arial"/>
              </a:rPr>
              <a:t>Μετ</a:t>
            </a:r>
            <a:r>
              <a:rPr sz="2800" dirty="0">
                <a:latin typeface="Arial"/>
                <a:cs typeface="Arial"/>
              </a:rPr>
              <a:t>ά,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θα </a:t>
            </a:r>
            <a:r>
              <a:rPr sz="2800" spc="-5" dirty="0">
                <a:latin typeface="Arial"/>
                <a:cs typeface="Arial"/>
              </a:rPr>
              <a:t>χρειαστεί</a:t>
            </a:r>
            <a:r>
              <a:rPr sz="2800" dirty="0">
                <a:latin typeface="Arial"/>
                <a:cs typeface="Arial"/>
              </a:rPr>
              <a:t> μοριακή τεχνολογία ή κάτι άλλ</a:t>
            </a:r>
            <a:r>
              <a:rPr sz="2800" spc="25" dirty="0">
                <a:latin typeface="Arial"/>
                <a:cs typeface="Arial"/>
              </a:rPr>
              <a:t>ο</a:t>
            </a:r>
            <a:r>
              <a:rPr sz="280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261" y="98297"/>
            <a:ext cx="6732777" cy="677108"/>
          </a:xfrm>
        </p:spPr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516" y="1136650"/>
            <a:ext cx="8224266" cy="4678204"/>
          </a:xfrm>
        </p:spPr>
        <p:txBody>
          <a:bodyPr/>
          <a:lstStyle/>
          <a:p>
            <a:pPr algn="just"/>
            <a:r>
              <a:rPr lang="el-GR" sz="2800" dirty="0">
                <a:solidFill>
                  <a:srgbClr val="000000"/>
                </a:solidFill>
                <a:latin typeface="Calibri"/>
              </a:rPr>
              <a:t>Το παρόν εκπαιδευτικό υλικό έχει αναπτυχθεί στα πλαίσια του εκπαιδευτικού έργου του διδάσκοντα.</a:t>
            </a:r>
            <a:endParaRPr lang="el-GR" sz="2800" dirty="0"/>
          </a:p>
          <a:p>
            <a:pPr algn="just"/>
            <a:r>
              <a:rPr lang="el-GR" sz="2800" dirty="0">
                <a:solidFill>
                  <a:srgbClr val="000000"/>
                </a:solidFill>
                <a:latin typeface="Calibri"/>
              </a:rPr>
              <a:t>Το έργο «</a:t>
            </a:r>
            <a:r>
              <a:rPr lang="el-GR" sz="2800" b="1" dirty="0">
                <a:solidFill>
                  <a:srgbClr val="000000"/>
                </a:solidFill>
                <a:latin typeface="Calibri"/>
              </a:rPr>
              <a:t>Ανοικτά Ακαδημαϊκά Μαθήματα στο Ιόνιο Πανεπιστήμιο</a:t>
            </a:r>
            <a:r>
              <a:rPr lang="el-GR" sz="2800" dirty="0">
                <a:solidFill>
                  <a:srgbClr val="000000"/>
                </a:solidFill>
                <a:latin typeface="Calibri"/>
              </a:rPr>
              <a:t>» έχει χρηματοδοτήσει μόνο τη αναδιαμόρφωση του εκπαιδευτικού υλικού. </a:t>
            </a:r>
            <a:endParaRPr lang="el-GR" sz="2800" dirty="0"/>
          </a:p>
          <a:p>
            <a:pPr algn="just"/>
            <a:r>
              <a:rPr lang="el-GR" sz="2800" dirty="0">
                <a:solidFill>
                  <a:srgbClr val="000000"/>
                </a:solidFill>
                <a:latin typeface="Calibri"/>
              </a:rPr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  <a:endParaRPr lang="el-GR" sz="2800" dirty="0"/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87" y="5613650"/>
            <a:ext cx="3063505" cy="10745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962" y="5664035"/>
            <a:ext cx="4309872" cy="102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399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4192" y="153161"/>
            <a:ext cx="5037455" cy="1341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4725" marR="5080" indent="-962660">
              <a:lnSpc>
                <a:spcPct val="100000"/>
              </a:lnSpc>
            </a:pPr>
            <a:r>
              <a:rPr spc="-5" dirty="0"/>
              <a:t>Θεωρία</a:t>
            </a:r>
            <a:r>
              <a:rPr spc="5" dirty="0"/>
              <a:t> </a:t>
            </a:r>
            <a:r>
              <a:rPr spc="-5" dirty="0"/>
              <a:t>Ελέγχου</a:t>
            </a:r>
            <a:r>
              <a:rPr dirty="0"/>
              <a:t> κ</a:t>
            </a:r>
            <a:r>
              <a:rPr spc="-5" dirty="0"/>
              <a:t>αι Κυβερνητική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6298" y="1946909"/>
            <a:ext cx="7918450" cy="4231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259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Πώς μπορούν </a:t>
            </a:r>
            <a:r>
              <a:rPr sz="2400" dirty="0">
                <a:latin typeface="Arial"/>
                <a:cs typeface="Arial"/>
              </a:rPr>
              <a:t>τα</a:t>
            </a:r>
            <a:r>
              <a:rPr sz="2400" spc="-5" dirty="0">
                <a:latin typeface="Arial"/>
                <a:cs typeface="Arial"/>
              </a:rPr>
              <a:t> τεχνουργήματα </a:t>
            </a:r>
            <a:r>
              <a:rPr sz="2400" dirty="0">
                <a:latin typeface="Arial"/>
                <a:cs typeface="Arial"/>
              </a:rPr>
              <a:t>να</a:t>
            </a:r>
            <a:r>
              <a:rPr sz="2400" spc="-5" dirty="0">
                <a:latin typeface="Arial"/>
                <a:cs typeface="Arial"/>
              </a:rPr>
              <a:t> λειτουργούν υπό 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dirty="0">
                <a:latin typeface="Arial"/>
                <a:cs typeface="Arial"/>
              </a:rPr>
              <a:t>ο </a:t>
            </a:r>
            <a:r>
              <a:rPr sz="2400" spc="-5" dirty="0">
                <a:latin typeface="Arial"/>
                <a:cs typeface="Arial"/>
              </a:rPr>
              <a:t>δικό τους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έλεγχ</a:t>
            </a:r>
            <a:r>
              <a:rPr sz="2400" spc="5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; </a:t>
            </a:r>
            <a:r>
              <a:rPr sz="2400" dirty="0">
                <a:latin typeface="Arial"/>
                <a:cs typeface="Arial"/>
              </a:rPr>
              <a:t>Να</a:t>
            </a:r>
            <a:r>
              <a:rPr sz="2400" spc="-5" dirty="0">
                <a:latin typeface="Arial"/>
                <a:cs typeface="Arial"/>
              </a:rPr>
              <a:t> τροποποιούν </a:t>
            </a:r>
            <a:r>
              <a:rPr sz="2400" dirty="0">
                <a:latin typeface="Arial"/>
                <a:cs typeface="Arial"/>
              </a:rPr>
              <a:t>την</a:t>
            </a:r>
            <a:r>
              <a:rPr sz="2400" spc="-5" dirty="0">
                <a:latin typeface="Arial"/>
                <a:cs typeface="Arial"/>
              </a:rPr>
              <a:t> συμπεριφορά τους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αποκρινόμενα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σε αλλαγές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του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περιβάλλοντο</a:t>
            </a:r>
            <a:r>
              <a:rPr sz="2400" spc="5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Ανάδραση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(feedback)</a:t>
            </a:r>
            <a:endParaRPr sz="2400">
              <a:latin typeface="Arial"/>
              <a:cs typeface="Arial"/>
            </a:endParaRPr>
          </a:p>
          <a:p>
            <a:pPr marL="355600" marR="339090" indent="-342900">
              <a:lnSpc>
                <a:spcPct val="898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Σχεδίαση συστημάτων </a:t>
            </a:r>
            <a:r>
              <a:rPr sz="2400" spc="-15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ου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μεγιστοποιούν </a:t>
            </a:r>
            <a:r>
              <a:rPr sz="2400" dirty="0">
                <a:latin typeface="Arial"/>
                <a:cs typeface="Arial"/>
              </a:rPr>
              <a:t>μια </a:t>
            </a:r>
            <a:r>
              <a:rPr sz="2400" spc="-5" dirty="0">
                <a:latin typeface="Arial"/>
                <a:cs typeface="Arial"/>
              </a:rPr>
              <a:t>αντικειμενική </a:t>
            </a:r>
            <a:r>
              <a:rPr sz="2400" dirty="0">
                <a:latin typeface="Arial"/>
                <a:cs typeface="Arial"/>
              </a:rPr>
              <a:t>σ</a:t>
            </a:r>
            <a:r>
              <a:rPr sz="2400" spc="-5" dirty="0">
                <a:latin typeface="Arial"/>
                <a:cs typeface="Arial"/>
              </a:rPr>
              <a:t>υνάρτηση </a:t>
            </a:r>
            <a:r>
              <a:rPr sz="2400" dirty="0">
                <a:latin typeface="Arial"/>
                <a:cs typeface="Arial"/>
              </a:rPr>
              <a:t>στο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χ</a:t>
            </a:r>
            <a:r>
              <a:rPr sz="2400" spc="-5" dirty="0">
                <a:latin typeface="Arial"/>
                <a:cs typeface="Arial"/>
              </a:rPr>
              <a:t>ρόν</a:t>
            </a:r>
            <a:r>
              <a:rPr sz="2400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. Παρόμοια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με </a:t>
            </a:r>
            <a:r>
              <a:rPr sz="2400" dirty="0">
                <a:latin typeface="Arial"/>
                <a:cs typeface="Arial"/>
              </a:rPr>
              <a:t>την </a:t>
            </a:r>
            <a:r>
              <a:rPr sz="2400" spc="-5" dirty="0">
                <a:latin typeface="Arial"/>
                <a:cs typeface="Arial"/>
              </a:rPr>
              <a:t>ΤΝ που στοχεύει σ</a:t>
            </a:r>
            <a:r>
              <a:rPr sz="2400" dirty="0">
                <a:latin typeface="Arial"/>
                <a:cs typeface="Arial"/>
              </a:rPr>
              <a:t>τον</a:t>
            </a:r>
            <a:r>
              <a:rPr sz="2400" spc="-5" dirty="0">
                <a:latin typeface="Arial"/>
                <a:cs typeface="Arial"/>
              </a:rPr>
              <a:t> σχεδιασμό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συστημάτων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που συμπεριφέρονται βέλτιστ</a:t>
            </a:r>
            <a:r>
              <a:rPr sz="2400" spc="5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54965" marR="614045" indent="-342265">
              <a:lnSpc>
                <a:spcPts val="2580"/>
              </a:lnSpc>
              <a:spcBef>
                <a:spcPts val="62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Θεωρία Ελέγχο</a:t>
            </a:r>
            <a:r>
              <a:rPr sz="2400" spc="5" dirty="0">
                <a:latin typeface="Arial"/>
                <a:cs typeface="Arial"/>
              </a:rPr>
              <a:t>υ</a:t>
            </a:r>
            <a:r>
              <a:rPr sz="2400" spc="-5" dirty="0">
                <a:latin typeface="Arial"/>
                <a:cs typeface="Arial"/>
              </a:rPr>
              <a:t>: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Χρήση </a:t>
            </a:r>
            <a:r>
              <a:rPr sz="2400" dirty="0">
                <a:latin typeface="Arial"/>
                <a:cs typeface="Arial"/>
              </a:rPr>
              <a:t>μ</a:t>
            </a:r>
            <a:r>
              <a:rPr sz="2400" spc="-5" dirty="0">
                <a:latin typeface="Arial"/>
                <a:cs typeface="Arial"/>
              </a:rPr>
              <a:t>αθηματικού λογισμού </a:t>
            </a:r>
            <a:r>
              <a:rPr sz="2400" dirty="0">
                <a:latin typeface="Arial"/>
                <a:cs typeface="Arial"/>
              </a:rPr>
              <a:t>και </a:t>
            </a:r>
            <a:r>
              <a:rPr sz="2400" spc="-5" dirty="0">
                <a:latin typeface="Arial"/>
                <a:cs typeface="Arial"/>
              </a:rPr>
              <a:t>γραμμικής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άλγεβρας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ts val="2735"/>
              </a:lnSpc>
              <a:spcBef>
                <a:spcPts val="25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10" dirty="0">
                <a:latin typeface="Arial"/>
                <a:cs typeface="Arial"/>
              </a:rPr>
              <a:t>Τ</a:t>
            </a:r>
            <a:r>
              <a:rPr sz="2400" spc="-5" dirty="0">
                <a:latin typeface="Arial"/>
                <a:cs typeface="Arial"/>
              </a:rPr>
              <a:t>Ν: Διακριτά </a:t>
            </a:r>
            <a:r>
              <a:rPr sz="2400" dirty="0">
                <a:latin typeface="Arial"/>
                <a:cs typeface="Arial"/>
              </a:rPr>
              <a:t>μαθηματικά (</a:t>
            </a:r>
            <a:r>
              <a:rPr sz="2400" spc="-5" dirty="0">
                <a:latin typeface="Arial"/>
                <a:cs typeface="Arial"/>
              </a:rPr>
              <a:t>γλώσσα, όρασ</a:t>
            </a:r>
            <a:r>
              <a:rPr sz="2400" dirty="0">
                <a:latin typeface="Arial"/>
                <a:cs typeface="Arial"/>
              </a:rPr>
              <a:t>η</a:t>
            </a:r>
            <a:r>
              <a:rPr sz="2400" spc="-5" dirty="0">
                <a:latin typeface="Arial"/>
                <a:cs typeface="Arial"/>
              </a:rPr>
              <a:t>, σχεδιασμό</a:t>
            </a:r>
            <a:r>
              <a:rPr sz="2400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,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735"/>
              </a:lnSpc>
            </a:pPr>
            <a:r>
              <a:rPr sz="2400" spc="-10" dirty="0">
                <a:latin typeface="Arial"/>
                <a:cs typeface="Arial"/>
              </a:rPr>
              <a:t>...)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0144" rIns="0" bIns="0" rtlCol="0">
            <a:spAutoFit/>
          </a:bodyPr>
          <a:lstStyle/>
          <a:p>
            <a:pPr marL="1694814">
              <a:lnSpc>
                <a:spcPct val="100000"/>
              </a:lnSpc>
            </a:pPr>
            <a:r>
              <a:rPr spc="-5" dirty="0"/>
              <a:t>Γλωσσολογία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0098" y="1628394"/>
            <a:ext cx="7343775" cy="3320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Πώς σχετίζεται η γλώσσα </a:t>
            </a:r>
            <a:r>
              <a:rPr sz="3200" spc="-10" dirty="0">
                <a:latin typeface="Arial"/>
                <a:cs typeface="Arial"/>
              </a:rPr>
              <a:t>μ</a:t>
            </a:r>
            <a:r>
              <a:rPr sz="3200" spc="-5" dirty="0">
                <a:latin typeface="Arial"/>
                <a:cs typeface="Arial"/>
              </a:rPr>
              <a:t>ε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τη σκέψ</a:t>
            </a:r>
            <a:r>
              <a:rPr sz="3200" spc="10" dirty="0">
                <a:latin typeface="Arial"/>
                <a:cs typeface="Arial"/>
              </a:rPr>
              <a:t>η</a:t>
            </a:r>
            <a:r>
              <a:rPr sz="3200" spc="-5" dirty="0">
                <a:latin typeface="Arial"/>
                <a:cs typeface="Arial"/>
              </a:rPr>
              <a:t>;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Υπολογιστική γλωσσολογία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"/>
              </a:spcBef>
              <a:buFont typeface="Arial"/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4965" marR="257175" indent="-342265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3200" spc="-10" dirty="0">
                <a:latin typeface="Arial"/>
                <a:cs typeface="Arial"/>
              </a:rPr>
              <a:t>Noa</a:t>
            </a:r>
            <a:r>
              <a:rPr sz="3200" spc="-5" dirty="0">
                <a:latin typeface="Arial"/>
                <a:cs typeface="Arial"/>
              </a:rPr>
              <a:t>m </a:t>
            </a:r>
            <a:r>
              <a:rPr sz="3200" spc="-10" dirty="0">
                <a:latin typeface="Arial"/>
                <a:cs typeface="Arial"/>
              </a:rPr>
              <a:t>Chomsky</a:t>
            </a:r>
            <a:r>
              <a:rPr sz="3200" spc="-5" dirty="0">
                <a:latin typeface="Arial"/>
                <a:cs typeface="Arial"/>
              </a:rPr>
              <a:t>,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Syntacti</a:t>
            </a:r>
            <a:r>
              <a:rPr sz="3200" spc="-5" dirty="0">
                <a:latin typeface="Arial"/>
                <a:cs typeface="Arial"/>
              </a:rPr>
              <a:t>c </a:t>
            </a:r>
            <a:r>
              <a:rPr sz="3200" spc="-10" dirty="0">
                <a:latin typeface="Arial"/>
                <a:cs typeface="Arial"/>
              </a:rPr>
              <a:t>Structures (1950)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8848" y="2172461"/>
            <a:ext cx="5210175" cy="134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1080" marR="5080" indent="-1009015">
              <a:lnSpc>
                <a:spcPct val="100000"/>
              </a:lnSpc>
            </a:pPr>
            <a:r>
              <a:rPr spc="-5" dirty="0"/>
              <a:t>Ιστορία </a:t>
            </a:r>
            <a:r>
              <a:rPr dirty="0"/>
              <a:t>τ</a:t>
            </a:r>
            <a:r>
              <a:rPr spc="-5" dirty="0"/>
              <a:t>ης</a:t>
            </a:r>
            <a:r>
              <a:rPr spc="5" dirty="0"/>
              <a:t> </a:t>
            </a:r>
            <a:r>
              <a:rPr spc="-5" dirty="0"/>
              <a:t>Τεχνητής Νοημοσύνης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7772" rIns="0" bIns="0" rtlCol="0">
            <a:spAutoFit/>
          </a:bodyPr>
          <a:lstStyle/>
          <a:p>
            <a:pPr marL="1796414">
              <a:lnSpc>
                <a:spcPct val="100000"/>
              </a:lnSpc>
            </a:pPr>
            <a:r>
              <a:rPr sz="4000" dirty="0"/>
              <a:t>Η</a:t>
            </a:r>
            <a:r>
              <a:rPr sz="4000" spc="-5" dirty="0"/>
              <a:t> κυο</a:t>
            </a:r>
            <a:r>
              <a:rPr sz="4000" dirty="0"/>
              <a:t>φ</a:t>
            </a:r>
            <a:r>
              <a:rPr sz="4000" spc="-5" dirty="0"/>
              <a:t>ο</a:t>
            </a:r>
            <a:r>
              <a:rPr sz="4000" spc="-10" dirty="0"/>
              <a:t>ρ</a:t>
            </a:r>
            <a:r>
              <a:rPr sz="4000" spc="-5" dirty="0"/>
              <a:t>ί</a:t>
            </a:r>
            <a:r>
              <a:rPr sz="4000" spc="10" dirty="0"/>
              <a:t>α</a:t>
            </a:r>
            <a:r>
              <a:rPr sz="4000" dirty="0">
                <a:latin typeface="Arial"/>
                <a:cs typeface="Arial"/>
              </a:rPr>
              <a:t>…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098" y="1096771"/>
            <a:ext cx="7952740" cy="5623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2065" indent="-342900">
              <a:lnSpc>
                <a:spcPct val="100000"/>
              </a:lnSpc>
              <a:buChar char="•"/>
              <a:tabLst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943</a:t>
            </a:r>
            <a:r>
              <a:rPr sz="2400" dirty="0">
                <a:latin typeface="Arial"/>
                <a:cs typeface="Arial"/>
              </a:rPr>
              <a:t>: </a:t>
            </a:r>
            <a:r>
              <a:rPr sz="2400" spc="-5" dirty="0">
                <a:latin typeface="Arial"/>
                <a:cs typeface="Arial"/>
              </a:rPr>
              <a:t>Ο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McCulloch </a:t>
            </a:r>
            <a:r>
              <a:rPr sz="2400" spc="-5" dirty="0">
                <a:latin typeface="Arial"/>
                <a:cs typeface="Arial"/>
              </a:rPr>
              <a:t>κα</a:t>
            </a:r>
            <a:r>
              <a:rPr sz="2400" dirty="0">
                <a:latin typeface="Arial"/>
                <a:cs typeface="Arial"/>
              </a:rPr>
              <a:t>ι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ο Pitts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πρότειναν </a:t>
            </a:r>
            <a:r>
              <a:rPr sz="2400" spc="-10" dirty="0">
                <a:latin typeface="Arial"/>
                <a:cs typeface="Arial"/>
              </a:rPr>
              <a:t>έ</a:t>
            </a:r>
            <a:r>
              <a:rPr sz="2400" dirty="0">
                <a:latin typeface="Arial"/>
                <a:cs typeface="Arial"/>
              </a:rPr>
              <a:t>να </a:t>
            </a:r>
            <a:r>
              <a:rPr sz="2400" spc="-5" dirty="0">
                <a:latin typeface="Arial"/>
                <a:cs typeface="Arial"/>
              </a:rPr>
              <a:t>μοντέλο τεχνητών νευρώνων που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ε</a:t>
            </a:r>
            <a:r>
              <a:rPr sz="2400" spc="-5" dirty="0">
                <a:latin typeface="Arial"/>
                <a:cs typeface="Arial"/>
              </a:rPr>
              <a:t>ίχε 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dirty="0">
                <a:latin typeface="Arial"/>
                <a:cs typeface="Arial"/>
              </a:rPr>
              <a:t>η </a:t>
            </a:r>
            <a:r>
              <a:rPr sz="2400" spc="-5" dirty="0">
                <a:latin typeface="Arial"/>
                <a:cs typeface="Arial"/>
              </a:rPr>
              <a:t>δυνατότητα </a:t>
            </a:r>
            <a:r>
              <a:rPr sz="2400" dirty="0">
                <a:latin typeface="Arial"/>
                <a:cs typeface="Arial"/>
              </a:rPr>
              <a:t>να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μ</a:t>
            </a:r>
            <a:r>
              <a:rPr sz="2400" spc="-5" dirty="0">
                <a:latin typeface="Arial"/>
                <a:cs typeface="Arial"/>
              </a:rPr>
              <a:t>αθαίνει </a:t>
            </a:r>
            <a:r>
              <a:rPr sz="2400" dirty="0">
                <a:latin typeface="Arial"/>
                <a:cs typeface="Arial"/>
              </a:rPr>
              <a:t>και</a:t>
            </a:r>
            <a:r>
              <a:rPr sz="2400" spc="-5" dirty="0">
                <a:latin typeface="Arial"/>
                <a:cs typeface="Arial"/>
              </a:rPr>
              <a:t> ν</a:t>
            </a:r>
            <a:r>
              <a:rPr sz="2400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υ</a:t>
            </a:r>
            <a:r>
              <a:rPr sz="2400" spc="-5" dirty="0">
                <a:latin typeface="Arial"/>
                <a:cs typeface="Arial"/>
              </a:rPr>
              <a:t>πολογίζει συναρτήσει</a:t>
            </a:r>
            <a:r>
              <a:rPr sz="2400" spc="25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70"/>
              </a:spcBef>
              <a:buChar char="•"/>
              <a:tabLst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1949: </a:t>
            </a:r>
            <a:r>
              <a:rPr sz="2400" spc="-5" dirty="0">
                <a:latin typeface="Arial"/>
                <a:cs typeface="Arial"/>
              </a:rPr>
              <a:t>O </a:t>
            </a:r>
            <a:r>
              <a:rPr sz="2400" dirty="0">
                <a:latin typeface="Arial"/>
                <a:cs typeface="Arial"/>
              </a:rPr>
              <a:t>Donald Hebb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πρότεινε</a:t>
            </a:r>
            <a:r>
              <a:rPr sz="2400" dirty="0">
                <a:latin typeface="Arial"/>
                <a:cs typeface="Arial"/>
              </a:rPr>
              <a:t> μία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μ</a:t>
            </a:r>
            <a:r>
              <a:rPr sz="2400" spc="-5" dirty="0">
                <a:latin typeface="Arial"/>
                <a:cs typeface="Arial"/>
              </a:rPr>
              <a:t>έθοδο </a:t>
            </a:r>
            <a:r>
              <a:rPr sz="2400" spc="-10" dirty="0">
                <a:latin typeface="Arial"/>
                <a:cs typeface="Arial"/>
              </a:rPr>
              <a:t>ε</a:t>
            </a:r>
            <a:r>
              <a:rPr sz="2400" spc="-5" dirty="0">
                <a:latin typeface="Arial"/>
                <a:cs typeface="Arial"/>
              </a:rPr>
              <a:t>κπαίδευσης νευρωνικών δικτύω</a:t>
            </a:r>
            <a:r>
              <a:rPr sz="2400" spc="5" dirty="0">
                <a:latin typeface="Arial"/>
                <a:cs typeface="Arial"/>
              </a:rPr>
              <a:t>ν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55600" marR="848360" indent="-342900">
              <a:lnSpc>
                <a:spcPct val="100000"/>
              </a:lnSpc>
              <a:spcBef>
                <a:spcPts val="570"/>
              </a:spcBef>
              <a:buChar char="•"/>
              <a:tabLst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950</a:t>
            </a:r>
            <a:r>
              <a:rPr sz="2400" dirty="0">
                <a:latin typeface="Arial"/>
                <a:cs typeface="Arial"/>
              </a:rPr>
              <a:t>: </a:t>
            </a:r>
            <a:r>
              <a:rPr sz="2400" spc="-5" dirty="0">
                <a:latin typeface="Arial"/>
                <a:cs typeface="Arial"/>
              </a:rPr>
              <a:t>Ο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Alan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Turing, </a:t>
            </a:r>
            <a:r>
              <a:rPr sz="2400" spc="-5" dirty="0">
                <a:latin typeface="Arial"/>
                <a:cs typeface="Arial"/>
              </a:rPr>
              <a:t>με </a:t>
            </a:r>
            <a:r>
              <a:rPr sz="2400" dirty="0">
                <a:latin typeface="Arial"/>
                <a:cs typeface="Arial"/>
              </a:rPr>
              <a:t>το </a:t>
            </a:r>
            <a:r>
              <a:rPr sz="2400" spc="-5" dirty="0">
                <a:latin typeface="Arial"/>
                <a:cs typeface="Arial"/>
              </a:rPr>
              <a:t>άρθρο 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spc="-5" dirty="0">
                <a:latin typeface="Arial"/>
                <a:cs typeface="Arial"/>
              </a:rPr>
              <a:t>ου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"Computing Machinery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 Intelligence",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εισήγαγ</a:t>
            </a:r>
            <a:r>
              <a:rPr sz="2400" dirty="0">
                <a:latin typeface="Arial"/>
                <a:cs typeface="Arial"/>
              </a:rPr>
              <a:t>ε</a:t>
            </a:r>
            <a:r>
              <a:rPr sz="2400" spc="-5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755015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Το γνωστό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τεστ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Turing.</a:t>
            </a:r>
            <a:endParaRPr sz="2400">
              <a:latin typeface="Arial"/>
              <a:cs typeface="Arial"/>
            </a:endParaRPr>
          </a:p>
          <a:p>
            <a:pPr marL="755015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Τη μηχανική</a:t>
            </a:r>
            <a:r>
              <a:rPr sz="2400" dirty="0">
                <a:latin typeface="Arial"/>
                <a:cs typeface="Arial"/>
              </a:rPr>
              <a:t> μάθησ</a:t>
            </a:r>
            <a:r>
              <a:rPr sz="2400" spc="15" dirty="0">
                <a:latin typeface="Arial"/>
                <a:cs typeface="Arial"/>
              </a:rPr>
              <a:t>η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755015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Τους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γενετικούς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αλγορίθμου</a:t>
            </a:r>
            <a:r>
              <a:rPr sz="2400" spc="20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755015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Την ενισχυτική</a:t>
            </a:r>
            <a:r>
              <a:rPr sz="2400" dirty="0">
                <a:latin typeface="Arial"/>
                <a:cs typeface="Arial"/>
              </a:rPr>
              <a:t> μάθησ</a:t>
            </a:r>
            <a:r>
              <a:rPr sz="2400" spc="5" dirty="0">
                <a:latin typeface="Arial"/>
                <a:cs typeface="Arial"/>
              </a:rPr>
              <a:t>η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55600" marR="15240" indent="-342900">
              <a:lnSpc>
                <a:spcPct val="100000"/>
              </a:lnSpc>
              <a:spcBef>
                <a:spcPts val="570"/>
              </a:spcBef>
              <a:buChar char="•"/>
              <a:tabLst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951</a:t>
            </a:r>
            <a:r>
              <a:rPr sz="2400" dirty="0">
                <a:latin typeface="Arial"/>
                <a:cs typeface="Arial"/>
              </a:rPr>
              <a:t>: </a:t>
            </a:r>
            <a:r>
              <a:rPr sz="2400" spc="-5" dirty="0">
                <a:latin typeface="Arial"/>
                <a:cs typeface="Arial"/>
              </a:rPr>
              <a:t>Ο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Minsk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 κα</a:t>
            </a:r>
            <a:r>
              <a:rPr sz="2400" dirty="0">
                <a:latin typeface="Arial"/>
                <a:cs typeface="Arial"/>
              </a:rPr>
              <a:t>ι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ο Edmonts</a:t>
            </a:r>
            <a:r>
              <a:rPr sz="2400" spc="-5" dirty="0">
                <a:latin typeface="Arial"/>
                <a:cs typeface="Arial"/>
              </a:rPr>
              <a:t> υλοποίησαν </a:t>
            </a:r>
            <a:r>
              <a:rPr sz="2400" dirty="0">
                <a:latin typeface="Arial"/>
                <a:cs typeface="Arial"/>
              </a:rPr>
              <a:t>το</a:t>
            </a:r>
            <a:r>
              <a:rPr sz="2400" spc="-5" dirty="0">
                <a:latin typeface="Arial"/>
                <a:cs typeface="Arial"/>
              </a:rPr>
              <a:t> πρώτο νευρωνικό δίκτυ</a:t>
            </a:r>
            <a:r>
              <a:rPr sz="2400" spc="0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, </a:t>
            </a:r>
            <a:r>
              <a:rPr sz="2400" dirty="0">
                <a:latin typeface="Arial"/>
                <a:cs typeface="Arial"/>
              </a:rPr>
              <a:t>το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SNARC, </a:t>
            </a:r>
            <a:r>
              <a:rPr sz="2400" spc="-5" dirty="0">
                <a:latin typeface="Arial"/>
                <a:cs typeface="Arial"/>
              </a:rPr>
              <a:t>με 4</a:t>
            </a:r>
            <a:r>
              <a:rPr sz="2400" dirty="0">
                <a:latin typeface="Arial"/>
                <a:cs typeface="Arial"/>
              </a:rPr>
              <a:t>0 </a:t>
            </a:r>
            <a:r>
              <a:rPr sz="2400" spc="-5" dirty="0">
                <a:latin typeface="Arial"/>
                <a:cs typeface="Arial"/>
              </a:rPr>
              <a:t>νευρώνε</a:t>
            </a:r>
            <a:r>
              <a:rPr sz="2400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, </a:t>
            </a:r>
            <a:r>
              <a:rPr sz="2400" dirty="0">
                <a:latin typeface="Arial"/>
                <a:cs typeface="Arial"/>
              </a:rPr>
              <a:t>το</a:t>
            </a:r>
            <a:r>
              <a:rPr sz="2400" spc="-5" dirty="0">
                <a:latin typeface="Arial"/>
                <a:cs typeface="Arial"/>
              </a:rPr>
              <a:t> οποίο χρησιμοποιούσε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3.00</a:t>
            </a:r>
            <a:r>
              <a:rPr sz="2400" dirty="0">
                <a:latin typeface="Arial"/>
                <a:cs typeface="Arial"/>
              </a:rPr>
              <a:t>0 </a:t>
            </a:r>
            <a:r>
              <a:rPr sz="2400" spc="-5" dirty="0">
                <a:latin typeface="Arial"/>
                <a:cs typeface="Arial"/>
              </a:rPr>
              <a:t>λυχνίε</a:t>
            </a:r>
            <a:r>
              <a:rPr sz="2400" spc="0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096" rIns="0" bIns="0" rtlCol="0">
            <a:spAutoFit/>
          </a:bodyPr>
          <a:lstStyle/>
          <a:p>
            <a:pPr marL="758190">
              <a:lnSpc>
                <a:spcPct val="100000"/>
              </a:lnSpc>
            </a:pPr>
            <a:r>
              <a:rPr sz="4000" dirty="0">
                <a:latin typeface="Arial"/>
                <a:cs typeface="Arial"/>
              </a:rPr>
              <a:t>…</a:t>
            </a:r>
            <a:r>
              <a:rPr sz="4000" dirty="0"/>
              <a:t>και</a:t>
            </a:r>
            <a:r>
              <a:rPr sz="4000" spc="-5" dirty="0"/>
              <a:t> </a:t>
            </a:r>
            <a:r>
              <a:rPr sz="4000" dirty="0"/>
              <a:t>η</a:t>
            </a:r>
            <a:r>
              <a:rPr sz="4000" spc="-5" dirty="0"/>
              <a:t> </a:t>
            </a:r>
            <a:r>
              <a:rPr sz="4000" dirty="0"/>
              <a:t>γέννηση </a:t>
            </a:r>
            <a:r>
              <a:rPr sz="4000" dirty="0">
                <a:latin typeface="Arial"/>
                <a:cs typeface="Arial"/>
              </a:rPr>
              <a:t>(1956)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098" y="944371"/>
            <a:ext cx="7784465" cy="540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46355" indent="-342900">
              <a:lnSpc>
                <a:spcPct val="100000"/>
              </a:lnSpc>
              <a:buChar char="•"/>
              <a:tabLst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956</a:t>
            </a:r>
            <a:r>
              <a:rPr sz="2400" dirty="0">
                <a:latin typeface="Arial"/>
                <a:cs typeface="Arial"/>
              </a:rPr>
              <a:t>: </a:t>
            </a:r>
            <a:r>
              <a:rPr sz="2400" spc="-5" dirty="0">
                <a:latin typeface="Arial"/>
                <a:cs typeface="Arial"/>
              </a:rPr>
              <a:t>Διοργάνωση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από τους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John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McCarthy,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Marvin Minksy, Claude Shannon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κα</a:t>
            </a:r>
            <a:r>
              <a:rPr sz="2400" dirty="0">
                <a:latin typeface="Arial"/>
                <a:cs typeface="Arial"/>
              </a:rPr>
              <a:t>ι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Nathaniel Rochester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μιας δίμηνης</a:t>
            </a:r>
            <a:r>
              <a:rPr sz="2400" dirty="0">
                <a:latin typeface="Arial"/>
                <a:cs typeface="Arial"/>
              </a:rPr>
              <a:t> σ</a:t>
            </a:r>
            <a:r>
              <a:rPr sz="2400" spc="-5" dirty="0">
                <a:latin typeface="Arial"/>
                <a:cs typeface="Arial"/>
              </a:rPr>
              <a:t>υνάντησης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(workshop) στο</a:t>
            </a:r>
            <a:r>
              <a:rPr sz="2400" spc="-5" dirty="0">
                <a:latin typeface="Arial"/>
                <a:cs typeface="Arial"/>
              </a:rPr>
              <a:t> Dartmouth </a:t>
            </a:r>
            <a:r>
              <a:rPr sz="2400" dirty="0">
                <a:latin typeface="Arial"/>
                <a:cs typeface="Arial"/>
              </a:rPr>
              <a:t>(Hanover, New Hampshire)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καθοριστικής</a:t>
            </a:r>
            <a:r>
              <a:rPr sz="2400" dirty="0">
                <a:latin typeface="Arial"/>
                <a:cs typeface="Arial"/>
              </a:rPr>
              <a:t> στη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γ</a:t>
            </a:r>
            <a:r>
              <a:rPr sz="2400" spc="-5" dirty="0">
                <a:latin typeface="Arial"/>
                <a:cs typeface="Arial"/>
              </a:rPr>
              <a:t>έννηση της Τ.</a:t>
            </a:r>
            <a:r>
              <a:rPr sz="2400" dirty="0">
                <a:latin typeface="Arial"/>
                <a:cs typeface="Arial"/>
              </a:rPr>
              <a:t>Ν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55600" marR="69786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Η σ</a:t>
            </a:r>
            <a:r>
              <a:rPr sz="2400" spc="-5" dirty="0">
                <a:latin typeface="Arial"/>
                <a:cs typeface="Arial"/>
              </a:rPr>
              <a:t>υνάντηση αφορούσε </a:t>
            </a:r>
            <a:r>
              <a:rPr sz="2400" dirty="0">
                <a:latin typeface="Arial"/>
                <a:cs typeface="Arial"/>
              </a:rPr>
              <a:t>τη</a:t>
            </a:r>
            <a:r>
              <a:rPr sz="2400" spc="-5" dirty="0">
                <a:latin typeface="Arial"/>
                <a:cs typeface="Arial"/>
              </a:rPr>
              <a:t> θεωρία αυτομάτω</a:t>
            </a:r>
            <a:r>
              <a:rPr sz="2400" spc="5" dirty="0">
                <a:latin typeface="Arial"/>
                <a:cs typeface="Arial"/>
              </a:rPr>
              <a:t>ν</a:t>
            </a:r>
            <a:r>
              <a:rPr sz="2400" spc="-5" dirty="0">
                <a:latin typeface="Arial"/>
                <a:cs typeface="Arial"/>
              </a:rPr>
              <a:t>, </a:t>
            </a:r>
            <a:r>
              <a:rPr sz="2400" dirty="0">
                <a:latin typeface="Arial"/>
                <a:cs typeface="Arial"/>
              </a:rPr>
              <a:t>τα </a:t>
            </a:r>
            <a:r>
              <a:rPr sz="2400" spc="-5" dirty="0">
                <a:latin typeface="Arial"/>
                <a:cs typeface="Arial"/>
              </a:rPr>
              <a:t>νευρωνικά δίκτυα κ</a:t>
            </a:r>
            <a:r>
              <a:rPr sz="2400" dirty="0">
                <a:latin typeface="Arial"/>
                <a:cs typeface="Arial"/>
              </a:rPr>
              <a:t>αι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τη </a:t>
            </a:r>
            <a:r>
              <a:rPr sz="2400" spc="-5" dirty="0">
                <a:latin typeface="Arial"/>
                <a:cs typeface="Arial"/>
              </a:rPr>
              <a:t>μελέτη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της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ευφυΐα</a:t>
            </a:r>
            <a:r>
              <a:rPr sz="2400" spc="25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Είχε </a:t>
            </a:r>
            <a:r>
              <a:rPr sz="2400" dirty="0">
                <a:latin typeface="Arial"/>
                <a:cs typeface="Arial"/>
              </a:rPr>
              <a:t>μόνο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</a:t>
            </a:r>
            <a:r>
              <a:rPr sz="2400" dirty="0">
                <a:latin typeface="Arial"/>
                <a:cs typeface="Arial"/>
              </a:rPr>
              <a:t>0 </a:t>
            </a:r>
            <a:r>
              <a:rPr sz="2400" spc="-5" dirty="0">
                <a:latin typeface="Arial"/>
                <a:cs typeface="Arial"/>
              </a:rPr>
              <a:t>συμμετέχοντε</a:t>
            </a:r>
            <a:r>
              <a:rPr sz="2400" spc="0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!</a:t>
            </a:r>
            <a:endParaRPr sz="2400">
              <a:latin typeface="Arial"/>
              <a:cs typeface="Arial"/>
            </a:endParaRPr>
          </a:p>
          <a:p>
            <a:pPr marL="355600" marR="291465" indent="-342900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10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ι</a:t>
            </a:r>
            <a:r>
              <a:rPr sz="2400" dirty="0">
                <a:latin typeface="Arial"/>
                <a:cs typeface="Arial"/>
              </a:rPr>
              <a:t> Allen Newell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κα</a:t>
            </a:r>
            <a:r>
              <a:rPr sz="2400" dirty="0">
                <a:latin typeface="Arial"/>
                <a:cs typeface="Arial"/>
              </a:rPr>
              <a:t>ι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Herner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Simon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παρουσίασαν 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dirty="0">
                <a:latin typeface="Arial"/>
                <a:cs typeface="Arial"/>
              </a:rPr>
              <a:t>ο </a:t>
            </a:r>
            <a:r>
              <a:rPr sz="2400" spc="-5" dirty="0">
                <a:latin typeface="Arial"/>
                <a:cs typeface="Arial"/>
              </a:rPr>
              <a:t>πρόγραμμα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Logic Theorist</a:t>
            </a:r>
            <a:r>
              <a:rPr sz="2400" i="1" spc="-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(LT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400" spc="-5" dirty="0">
                <a:latin typeface="Arial"/>
                <a:cs typeface="Arial"/>
              </a:rPr>
              <a:t> που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ή</a:t>
            </a:r>
            <a:r>
              <a:rPr sz="2400" dirty="0">
                <a:latin typeface="Arial"/>
                <a:cs typeface="Arial"/>
              </a:rPr>
              <a:t>ταν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σ</a:t>
            </a:r>
            <a:r>
              <a:rPr sz="2400" spc="-5" dirty="0">
                <a:latin typeface="Arial"/>
                <a:cs typeface="Arial"/>
              </a:rPr>
              <a:t>ε θέση </a:t>
            </a:r>
            <a:r>
              <a:rPr sz="2400" dirty="0">
                <a:latin typeface="Arial"/>
                <a:cs typeface="Arial"/>
              </a:rPr>
              <a:t>να </a:t>
            </a:r>
            <a:r>
              <a:rPr sz="2400" spc="-5" dirty="0">
                <a:latin typeface="Arial"/>
                <a:cs typeface="Arial"/>
              </a:rPr>
              <a:t>αποδεικνύει απλά </a:t>
            </a:r>
            <a:r>
              <a:rPr sz="2400" dirty="0">
                <a:latin typeface="Arial"/>
                <a:cs typeface="Arial"/>
              </a:rPr>
              <a:t>μαθηματικά θ</a:t>
            </a:r>
            <a:r>
              <a:rPr sz="2400" spc="-5" dirty="0">
                <a:latin typeface="Arial"/>
                <a:cs typeface="Arial"/>
              </a:rPr>
              <a:t>εωρήματ</a:t>
            </a:r>
            <a:r>
              <a:rPr sz="2400" spc="20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Το κυριότερο ίσως </a:t>
            </a:r>
            <a:r>
              <a:rPr sz="2400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ποτέλεσμα της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συνάντησης ή</a:t>
            </a:r>
            <a:r>
              <a:rPr sz="2400" dirty="0">
                <a:latin typeface="Arial"/>
                <a:cs typeface="Arial"/>
              </a:rPr>
              <a:t>ταν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η </a:t>
            </a:r>
            <a:r>
              <a:rPr sz="2400" spc="-5" dirty="0">
                <a:latin typeface="Arial"/>
                <a:cs typeface="Arial"/>
              </a:rPr>
              <a:t>αποδοχή 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spc="-5" dirty="0">
                <a:latin typeface="Arial"/>
                <a:cs typeface="Arial"/>
              </a:rPr>
              <a:t>ου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ονόματος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που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ρότεινε</a:t>
            </a:r>
            <a:r>
              <a:rPr sz="2400" dirty="0">
                <a:latin typeface="Arial"/>
                <a:cs typeface="Arial"/>
              </a:rPr>
              <a:t> ο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John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McCarthy για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dirty="0">
                <a:latin typeface="Arial"/>
                <a:cs typeface="Arial"/>
              </a:rPr>
              <a:t>η </a:t>
            </a:r>
            <a:r>
              <a:rPr sz="2400" spc="-5" dirty="0">
                <a:latin typeface="Arial"/>
                <a:cs typeface="Arial"/>
              </a:rPr>
              <a:t>νέα ερευνητική περιοχ</a:t>
            </a:r>
            <a:r>
              <a:rPr sz="2400" spc="10" dirty="0">
                <a:latin typeface="Arial"/>
                <a:cs typeface="Arial"/>
              </a:rPr>
              <a:t>ή</a:t>
            </a:r>
            <a:r>
              <a:rPr sz="2400" spc="-5" dirty="0">
                <a:latin typeface="Arial"/>
                <a:cs typeface="Arial"/>
              </a:rPr>
              <a:t>: Τεχνητή </a:t>
            </a:r>
            <a:r>
              <a:rPr sz="2400" spc="5" dirty="0">
                <a:latin typeface="Arial"/>
                <a:cs typeface="Arial"/>
              </a:rPr>
              <a:t>Ν</a:t>
            </a:r>
            <a:r>
              <a:rPr sz="2400" spc="-5" dirty="0">
                <a:latin typeface="Arial"/>
                <a:cs typeface="Arial"/>
              </a:rPr>
              <a:t>οημοσύν</a:t>
            </a:r>
            <a:r>
              <a:rPr sz="2400" spc="0" dirty="0">
                <a:latin typeface="Arial"/>
                <a:cs typeface="Arial"/>
              </a:rPr>
              <a:t>η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6619" y="214121"/>
            <a:ext cx="7338695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Πρώιμος ενθουσιασμός</a:t>
            </a:r>
            <a:r>
              <a:rPr spc="25" dirty="0"/>
              <a:t> </a:t>
            </a:r>
            <a:r>
              <a:rPr sz="3600" dirty="0">
                <a:latin typeface="Arial"/>
                <a:cs typeface="Arial"/>
              </a:rPr>
              <a:t>(1952-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098" y="886333"/>
            <a:ext cx="7841615" cy="440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7965" algn="ctr">
              <a:lnSpc>
                <a:spcPct val="100000"/>
              </a:lnSpc>
            </a:pPr>
            <a:r>
              <a:rPr sz="3600" spc="-5" dirty="0">
                <a:latin typeface="Arial"/>
                <a:cs typeface="Arial"/>
              </a:rPr>
              <a:t>1969)</a:t>
            </a:r>
            <a:endParaRPr sz="3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35"/>
              </a:spcBef>
              <a:buChar char="•"/>
              <a:tabLst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958</a:t>
            </a:r>
            <a:r>
              <a:rPr sz="2400" dirty="0">
                <a:latin typeface="Arial"/>
                <a:cs typeface="Arial"/>
              </a:rPr>
              <a:t>: </a:t>
            </a:r>
            <a:r>
              <a:rPr sz="2400" spc="-5" dirty="0">
                <a:latin typeface="Arial"/>
                <a:cs typeface="Arial"/>
              </a:rPr>
              <a:t>Ο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McCarthy</a:t>
            </a:r>
            <a:endParaRPr sz="2400">
              <a:latin typeface="Arial"/>
              <a:cs typeface="Arial"/>
            </a:endParaRPr>
          </a:p>
          <a:p>
            <a:pPr marL="755015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Όρισε 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dirty="0">
                <a:latin typeface="Arial"/>
                <a:cs typeface="Arial"/>
              </a:rPr>
              <a:t>η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σ</a:t>
            </a:r>
            <a:r>
              <a:rPr sz="2400" spc="-5" dirty="0">
                <a:latin typeface="Arial"/>
                <a:cs typeface="Arial"/>
              </a:rPr>
              <a:t>υναρτησιακή γλώσσα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LISP.</a:t>
            </a:r>
            <a:endParaRPr sz="2400">
              <a:latin typeface="Arial"/>
              <a:cs typeface="Arial"/>
            </a:endParaRPr>
          </a:p>
          <a:p>
            <a:pPr marL="755015" marR="105410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Πρότεινε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ένα </a:t>
            </a:r>
            <a:r>
              <a:rPr sz="2400" spc="-10" dirty="0">
                <a:latin typeface="Arial"/>
                <a:cs typeface="Arial"/>
              </a:rPr>
              <a:t>υ</a:t>
            </a:r>
            <a:r>
              <a:rPr sz="2400" spc="-5" dirty="0">
                <a:latin typeface="Arial"/>
                <a:cs typeface="Arial"/>
              </a:rPr>
              <a:t>ποθετικό σύστημα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(το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Advice</a:t>
            </a:r>
            <a:r>
              <a:rPr sz="2400" i="1" spc="-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Take</a:t>
            </a:r>
            <a:r>
              <a:rPr sz="2400" i="1" spc="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), </a:t>
            </a:r>
            <a:r>
              <a:rPr sz="2400" spc="-5" dirty="0">
                <a:latin typeface="Arial"/>
                <a:cs typeface="Arial"/>
              </a:rPr>
              <a:t>που </a:t>
            </a:r>
            <a:r>
              <a:rPr sz="2400" spc="-10" dirty="0">
                <a:latin typeface="Arial"/>
                <a:cs typeface="Arial"/>
              </a:rPr>
              <a:t>χ</a:t>
            </a:r>
            <a:r>
              <a:rPr sz="2400" spc="-5" dirty="0">
                <a:latin typeface="Arial"/>
                <a:cs typeface="Arial"/>
              </a:rPr>
              <a:t>ρησιμοποιούσε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γνώση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</a:t>
            </a:r>
            <a:r>
              <a:rPr sz="2400" spc="-5" dirty="0">
                <a:latin typeface="Arial"/>
                <a:cs typeface="Arial"/>
              </a:rPr>
              <a:t>όπως</a:t>
            </a:r>
            <a:r>
              <a:rPr sz="2400" dirty="0">
                <a:latin typeface="Arial"/>
                <a:cs typeface="Arial"/>
              </a:rPr>
              <a:t> το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LT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400" spc="-5" dirty="0">
                <a:latin typeface="Arial"/>
                <a:cs typeface="Arial"/>
              </a:rPr>
              <a:t> αλλά αφορούσε γενικά, καθημεριν</a:t>
            </a:r>
            <a:r>
              <a:rPr sz="2400" dirty="0">
                <a:latin typeface="Arial"/>
                <a:cs typeface="Arial"/>
              </a:rPr>
              <a:t>ά</a:t>
            </a:r>
            <a:r>
              <a:rPr sz="2400" spc="-5" dirty="0">
                <a:latin typeface="Arial"/>
                <a:cs typeface="Arial"/>
              </a:rPr>
              <a:t>,</a:t>
            </a:r>
            <a:r>
              <a:rPr sz="2400" spc="-10" dirty="0">
                <a:latin typeface="Arial"/>
                <a:cs typeface="Arial"/>
              </a:rPr>
              <a:t> προβλήματ</a:t>
            </a:r>
            <a:r>
              <a:rPr sz="2400" spc="-5" dirty="0">
                <a:latin typeface="Arial"/>
                <a:cs typeface="Arial"/>
              </a:rPr>
              <a:t>α.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0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1961: Newell &amp; Simon,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General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Problem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Solver.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2"/>
              </a:spcBef>
              <a:buFont typeface="Arial"/>
              <a:buChar char="•"/>
            </a:pPr>
            <a:endParaRPr sz="34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Μικρόκοσμο</a:t>
            </a:r>
            <a:r>
              <a:rPr sz="2400" spc="5" dirty="0">
                <a:latin typeface="Arial"/>
                <a:cs typeface="Arial"/>
              </a:rPr>
              <a:t>ι</a:t>
            </a:r>
            <a:r>
              <a:rPr sz="2400" spc="-5" dirty="0">
                <a:latin typeface="Arial"/>
                <a:cs typeface="Arial"/>
              </a:rPr>
              <a:t>: Περιορισμένα προβλήματα των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οποίων </a:t>
            </a:r>
            <a:r>
              <a:rPr sz="2400" dirty="0">
                <a:latin typeface="Arial"/>
                <a:cs typeface="Arial"/>
              </a:rPr>
              <a:t>η </a:t>
            </a:r>
            <a:r>
              <a:rPr sz="2400" spc="-5" dirty="0">
                <a:latin typeface="Arial"/>
                <a:cs typeface="Arial"/>
              </a:rPr>
              <a:t>επίλυση </a:t>
            </a:r>
            <a:r>
              <a:rPr sz="2400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παιτούσε νοημοσύν</a:t>
            </a:r>
            <a:r>
              <a:rPr sz="2400" spc="0" dirty="0">
                <a:latin typeface="Arial"/>
                <a:cs typeface="Arial"/>
              </a:rPr>
              <a:t>η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Ο</a:t>
            </a:r>
            <a:r>
              <a:rPr spc="5" dirty="0"/>
              <a:t> </a:t>
            </a:r>
            <a:r>
              <a:rPr spc="-5" dirty="0"/>
              <a:t>κόσμος</a:t>
            </a:r>
            <a:r>
              <a:rPr spc="5" dirty="0"/>
              <a:t> </a:t>
            </a:r>
            <a:r>
              <a:rPr spc="-5" dirty="0"/>
              <a:t>των</a:t>
            </a:r>
            <a:r>
              <a:rPr dirty="0"/>
              <a:t> </a:t>
            </a:r>
            <a:r>
              <a:rPr spc="-5" dirty="0"/>
              <a:t>αναλογιών</a:t>
            </a:r>
          </a:p>
        </p:txBody>
      </p:sp>
      <p:sp>
        <p:nvSpPr>
          <p:cNvPr id="3" name="object 3"/>
          <p:cNvSpPr/>
          <p:nvPr/>
        </p:nvSpPr>
        <p:spPr>
          <a:xfrm>
            <a:off x="1288796" y="1745995"/>
            <a:ext cx="6813804" cy="3089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0098" y="5133594"/>
            <a:ext cx="7844155" cy="147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Παράδειγμα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προβλήματος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που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μπορεί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να επιλυθεί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από το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π</a:t>
            </a:r>
            <a:r>
              <a:rPr sz="3200" spc="-5" dirty="0">
                <a:latin typeface="Arial"/>
                <a:cs typeface="Arial"/>
              </a:rPr>
              <a:t>ρόγραμμα</a:t>
            </a:r>
            <a:r>
              <a:rPr sz="3200" spc="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Analogy </a:t>
            </a:r>
            <a:r>
              <a:rPr sz="3200" spc="-10" dirty="0">
                <a:latin typeface="Arial"/>
                <a:cs typeface="Arial"/>
              </a:rPr>
              <a:t>του Evans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0144" rIns="0" bIns="0" rtlCol="0">
            <a:spAutoFit/>
          </a:bodyPr>
          <a:lstStyle/>
          <a:p>
            <a:pPr marL="404495">
              <a:lnSpc>
                <a:spcPct val="100000"/>
              </a:lnSpc>
            </a:pPr>
            <a:r>
              <a:rPr spc="-10" dirty="0"/>
              <a:t>Ο</a:t>
            </a:r>
            <a:r>
              <a:rPr spc="5" dirty="0"/>
              <a:t> </a:t>
            </a:r>
            <a:r>
              <a:rPr spc="-5" dirty="0"/>
              <a:t>κό</a:t>
            </a:r>
            <a:r>
              <a:rPr spc="-10" dirty="0"/>
              <a:t>σ</a:t>
            </a:r>
            <a:r>
              <a:rPr spc="-5" dirty="0"/>
              <a:t>μ</a:t>
            </a:r>
            <a:r>
              <a:rPr dirty="0"/>
              <a:t>ο</a:t>
            </a:r>
            <a:r>
              <a:rPr spc="-10" dirty="0"/>
              <a:t>ς</a:t>
            </a:r>
            <a:r>
              <a:rPr spc="5" dirty="0"/>
              <a:t> </a:t>
            </a:r>
            <a:r>
              <a:rPr spc="-5" dirty="0"/>
              <a:t>των</a:t>
            </a:r>
            <a:r>
              <a:rPr spc="20" dirty="0"/>
              <a:t> </a:t>
            </a:r>
            <a:r>
              <a:rPr spc="-5" dirty="0">
                <a:latin typeface="Arial"/>
                <a:cs typeface="Arial"/>
              </a:rPr>
              <a:t>«</a:t>
            </a:r>
            <a:r>
              <a:rPr spc="-5" dirty="0"/>
              <a:t>κύβω</a:t>
            </a:r>
            <a:r>
              <a:rPr spc="0" dirty="0"/>
              <a:t>ν</a:t>
            </a:r>
            <a:r>
              <a:rPr spc="-5" dirty="0">
                <a:latin typeface="Arial"/>
                <a:cs typeface="Arial"/>
              </a:rPr>
              <a:t>»</a:t>
            </a:r>
          </a:p>
        </p:txBody>
      </p:sp>
      <p:sp>
        <p:nvSpPr>
          <p:cNvPr id="3" name="object 3"/>
          <p:cNvSpPr/>
          <p:nvPr/>
        </p:nvSpPr>
        <p:spPr>
          <a:xfrm>
            <a:off x="1364996" y="1593596"/>
            <a:ext cx="7086600" cy="4097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8069" y="231394"/>
            <a:ext cx="6994525" cy="617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Μια </a:t>
            </a:r>
            <a:r>
              <a:rPr sz="4000" spc="-10" dirty="0"/>
              <a:t>δ</a:t>
            </a:r>
            <a:r>
              <a:rPr sz="4000" dirty="0"/>
              <a:t>όση</a:t>
            </a:r>
            <a:r>
              <a:rPr sz="4000" spc="-5" dirty="0"/>
              <a:t> </a:t>
            </a:r>
            <a:r>
              <a:rPr sz="4000" spc="-10" dirty="0"/>
              <a:t>ρ</a:t>
            </a:r>
            <a:r>
              <a:rPr sz="4000" dirty="0"/>
              <a:t>εαλισμού</a:t>
            </a:r>
            <a:r>
              <a:rPr sz="4000" spc="20" dirty="0"/>
              <a:t> </a:t>
            </a:r>
            <a:r>
              <a:rPr sz="3200" spc="-10" dirty="0">
                <a:latin typeface="Arial"/>
                <a:cs typeface="Arial"/>
              </a:rPr>
              <a:t>(1966-1973)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6298" y="1709165"/>
            <a:ext cx="8047990" cy="4090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Μεγάλες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προσδοκίε</a:t>
            </a:r>
            <a:r>
              <a:rPr sz="2000" spc="5" dirty="0">
                <a:latin typeface="Arial"/>
                <a:cs typeface="Arial"/>
              </a:rPr>
              <a:t>ς</a:t>
            </a:r>
            <a:r>
              <a:rPr sz="2000" spc="-5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755650" marR="590550" lvl="1" indent="-28575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5650" algn="l"/>
              </a:tabLst>
            </a:pPr>
            <a:r>
              <a:rPr sz="2000" spc="-5" dirty="0">
                <a:latin typeface="Arial"/>
                <a:cs typeface="Arial"/>
              </a:rPr>
              <a:t>Το </a:t>
            </a:r>
            <a:r>
              <a:rPr sz="2000" spc="-10" dirty="0">
                <a:latin typeface="Arial"/>
                <a:cs typeface="Arial"/>
              </a:rPr>
              <a:t>195</a:t>
            </a:r>
            <a:r>
              <a:rPr sz="2000" spc="-5" dirty="0">
                <a:latin typeface="Arial"/>
                <a:cs typeface="Arial"/>
              </a:rPr>
              <a:t>7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ο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Herber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Simon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είχε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προβλέψει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ό</a:t>
            </a:r>
            <a:r>
              <a:rPr sz="2000" spc="-5" dirty="0">
                <a:latin typeface="Arial"/>
                <a:cs typeface="Arial"/>
              </a:rPr>
              <a:t>τι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σε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1</a:t>
            </a:r>
            <a:r>
              <a:rPr sz="2000" spc="-5" dirty="0">
                <a:latin typeface="Arial"/>
                <a:cs typeface="Arial"/>
              </a:rPr>
              <a:t>0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χρόνια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ο παγκόσμιος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πρωταθλητής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στο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σκάκι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θα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είναι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υ</a:t>
            </a:r>
            <a:r>
              <a:rPr sz="2000" spc="-5" dirty="0">
                <a:latin typeface="Arial"/>
                <a:cs typeface="Arial"/>
              </a:rPr>
              <a:t>πολογιστή</a:t>
            </a:r>
            <a:r>
              <a:rPr sz="2000" spc="20" dirty="0">
                <a:latin typeface="Arial"/>
                <a:cs typeface="Arial"/>
              </a:rPr>
              <a:t>ς</a:t>
            </a:r>
            <a:r>
              <a:rPr sz="2000" spc="-5" dirty="0">
                <a:latin typeface="Arial"/>
                <a:cs typeface="Arial"/>
              </a:rPr>
              <a:t>!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944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Φτωχά αποτελέσματ</a:t>
            </a:r>
            <a:r>
              <a:rPr sz="2000" spc="5" dirty="0">
                <a:latin typeface="Arial"/>
                <a:cs typeface="Arial"/>
              </a:rPr>
              <a:t>α</a:t>
            </a:r>
            <a:r>
              <a:rPr sz="2000" spc="-5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755650" marR="52069" lvl="1" indent="-285750">
              <a:lnSpc>
                <a:spcPct val="100000"/>
              </a:lnSpc>
              <a:spcBef>
                <a:spcPts val="475"/>
              </a:spcBef>
              <a:buFont typeface="Arial"/>
              <a:buChar char="–"/>
              <a:tabLst>
                <a:tab pos="755650" algn="l"/>
              </a:tabLst>
            </a:pPr>
            <a:r>
              <a:rPr sz="2000" spc="-5" dirty="0">
                <a:latin typeface="Arial"/>
                <a:cs typeface="Arial"/>
              </a:rPr>
              <a:t>Δυσεπίλυτα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προβλήματ</a:t>
            </a:r>
            <a:r>
              <a:rPr sz="2000" spc="5" dirty="0">
                <a:latin typeface="Arial"/>
                <a:cs typeface="Arial"/>
              </a:rPr>
              <a:t>α</a:t>
            </a:r>
            <a:r>
              <a:rPr sz="2000" spc="-5" dirty="0">
                <a:latin typeface="Arial"/>
                <a:cs typeface="Arial"/>
              </a:rPr>
              <a:t>: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Το γ</a:t>
            </a:r>
            <a:r>
              <a:rPr sz="2000" i="1" spc="-15" dirty="0">
                <a:latin typeface="Arial"/>
                <a:cs typeface="Arial"/>
              </a:rPr>
              <a:t>ε</a:t>
            </a:r>
            <a:r>
              <a:rPr sz="2000" i="1" spc="-5" dirty="0">
                <a:latin typeface="Arial"/>
                <a:cs typeface="Arial"/>
              </a:rPr>
              <a:t>γονός </a:t>
            </a:r>
            <a:r>
              <a:rPr sz="2000" i="1" spc="-10" dirty="0">
                <a:latin typeface="Arial"/>
                <a:cs typeface="Arial"/>
              </a:rPr>
              <a:t>ό</a:t>
            </a:r>
            <a:r>
              <a:rPr sz="2000" i="1" spc="-5" dirty="0">
                <a:latin typeface="Arial"/>
                <a:cs typeface="Arial"/>
              </a:rPr>
              <a:t>τι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ένα </a:t>
            </a:r>
            <a:r>
              <a:rPr sz="2000" i="1" spc="-10" dirty="0">
                <a:latin typeface="Arial"/>
                <a:cs typeface="Arial"/>
              </a:rPr>
              <a:t>π</a:t>
            </a:r>
            <a:r>
              <a:rPr sz="2000" i="1" spc="-5" dirty="0">
                <a:latin typeface="Arial"/>
                <a:cs typeface="Arial"/>
              </a:rPr>
              <a:t>ρόγραμμα</a:t>
            </a:r>
            <a:r>
              <a:rPr sz="2000" i="1" spc="5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μπορεί θεωρητικά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10" dirty="0">
                <a:latin typeface="Arial"/>
                <a:cs typeface="Arial"/>
              </a:rPr>
              <a:t>ν</a:t>
            </a:r>
            <a:r>
              <a:rPr sz="2000" i="1" spc="-5" dirty="0">
                <a:latin typeface="Arial"/>
                <a:cs typeface="Arial"/>
              </a:rPr>
              <a:t>α</a:t>
            </a:r>
            <a:r>
              <a:rPr sz="2000" i="1" spc="-10" dirty="0">
                <a:latin typeface="Arial"/>
                <a:cs typeface="Arial"/>
              </a:rPr>
              <a:t> β</a:t>
            </a:r>
            <a:r>
              <a:rPr sz="2000" i="1" spc="-5" dirty="0">
                <a:latin typeface="Arial"/>
                <a:cs typeface="Arial"/>
              </a:rPr>
              <a:t>ρει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μια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λύση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δε</a:t>
            </a:r>
            <a:r>
              <a:rPr sz="2000" i="1" spc="-15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σημαίνει</a:t>
            </a:r>
            <a:r>
              <a:rPr sz="2000" i="1" spc="5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ότι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το</a:t>
            </a:r>
            <a:r>
              <a:rPr sz="2000" i="1" spc="-15" dirty="0">
                <a:latin typeface="Arial"/>
                <a:cs typeface="Arial"/>
              </a:rPr>
              <a:t> </a:t>
            </a:r>
            <a:r>
              <a:rPr sz="2000" i="1" spc="-10" dirty="0">
                <a:latin typeface="Arial"/>
                <a:cs typeface="Arial"/>
              </a:rPr>
              <a:t>π</a:t>
            </a:r>
            <a:r>
              <a:rPr sz="2000" i="1" spc="-5" dirty="0">
                <a:latin typeface="Arial"/>
                <a:cs typeface="Arial"/>
              </a:rPr>
              <a:t>ρόγραμμα περιέχει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καν</a:t>
            </a:r>
            <a:r>
              <a:rPr sz="2000" i="1" spc="-15" dirty="0">
                <a:latin typeface="Arial"/>
                <a:cs typeface="Arial"/>
              </a:rPr>
              <a:t>έ</a:t>
            </a:r>
            <a:r>
              <a:rPr sz="2000" i="1" spc="-5" dirty="0">
                <a:latin typeface="Arial"/>
                <a:cs typeface="Arial"/>
              </a:rPr>
              <a:t>ναν</a:t>
            </a:r>
            <a:r>
              <a:rPr sz="2000" i="1" spc="-10" dirty="0">
                <a:latin typeface="Arial"/>
                <a:cs typeface="Arial"/>
              </a:rPr>
              <a:t> </a:t>
            </a:r>
            <a:r>
              <a:rPr sz="2000" i="1" spc="-15" dirty="0">
                <a:latin typeface="Arial"/>
                <a:cs typeface="Arial"/>
              </a:rPr>
              <a:t>α</a:t>
            </a:r>
            <a:r>
              <a:rPr sz="2000" i="1" spc="-5" dirty="0">
                <a:latin typeface="Arial"/>
                <a:cs typeface="Arial"/>
              </a:rPr>
              <a:t>πό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τους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μηχανισμούς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10" dirty="0">
                <a:latin typeface="Arial"/>
                <a:cs typeface="Arial"/>
              </a:rPr>
              <a:t>π</a:t>
            </a:r>
            <a:r>
              <a:rPr sz="2000" i="1" spc="-5" dirty="0">
                <a:latin typeface="Arial"/>
                <a:cs typeface="Arial"/>
              </a:rPr>
              <a:t>ου απαιτούνται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10" dirty="0">
                <a:latin typeface="Arial"/>
                <a:cs typeface="Arial"/>
              </a:rPr>
              <a:t>γ</a:t>
            </a:r>
            <a:r>
              <a:rPr sz="2000" i="1" spc="-5" dirty="0">
                <a:latin typeface="Arial"/>
                <a:cs typeface="Arial"/>
              </a:rPr>
              <a:t>ια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να βρει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τη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λύση</a:t>
            </a:r>
            <a:r>
              <a:rPr sz="2000" i="1" spc="-10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πραγματικ</a:t>
            </a:r>
            <a:r>
              <a:rPr sz="2000" i="1" spc="0" dirty="0">
                <a:latin typeface="Arial"/>
                <a:cs typeface="Arial"/>
              </a:rPr>
              <a:t>ά</a:t>
            </a:r>
            <a:r>
              <a:rPr sz="2000" i="1" spc="-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355600" marR="576580" indent="-342900">
              <a:lnSpc>
                <a:spcPct val="100000"/>
              </a:lnSpc>
              <a:spcBef>
                <a:spcPts val="475"/>
              </a:spcBef>
              <a:buChar char="•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1969</a:t>
            </a:r>
            <a:r>
              <a:rPr sz="2000" spc="-5" dirty="0">
                <a:latin typeface="Arial"/>
                <a:cs typeface="Arial"/>
              </a:rPr>
              <a:t>: Ο Marvin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Minsky </a:t>
            </a:r>
            <a:r>
              <a:rPr sz="2000" spc="-10" dirty="0">
                <a:latin typeface="Arial"/>
                <a:cs typeface="Arial"/>
              </a:rPr>
              <a:t>"</a:t>
            </a:r>
            <a:r>
              <a:rPr sz="2000" spc="-5" dirty="0">
                <a:latin typeface="Arial"/>
                <a:cs typeface="Arial"/>
              </a:rPr>
              <a:t>απέδειξ</a:t>
            </a:r>
            <a:r>
              <a:rPr sz="2000" spc="0" dirty="0">
                <a:latin typeface="Arial"/>
                <a:cs typeface="Arial"/>
              </a:rPr>
              <a:t>ε</a:t>
            </a:r>
            <a:r>
              <a:rPr sz="2000" spc="-5" dirty="0">
                <a:latin typeface="Arial"/>
                <a:cs typeface="Arial"/>
              </a:rPr>
              <a:t>"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ότι τα νευρωνικά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δίκτυα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είναι ανεπαρκή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για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αντιμετώπιση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μ</a:t>
            </a:r>
            <a:r>
              <a:rPr sz="2000" spc="0" dirty="0">
                <a:latin typeface="Arial"/>
                <a:cs typeface="Arial"/>
              </a:rPr>
              <a:t>η</a:t>
            </a:r>
            <a:r>
              <a:rPr sz="2000" spc="-5" dirty="0">
                <a:latin typeface="Arial"/>
                <a:cs typeface="Arial"/>
              </a:rPr>
              <a:t>-απλών προβλημάτω</a:t>
            </a:r>
            <a:r>
              <a:rPr sz="2000" spc="0" dirty="0">
                <a:latin typeface="Arial"/>
                <a:cs typeface="Arial"/>
              </a:rPr>
              <a:t>ν</a:t>
            </a:r>
            <a:r>
              <a:rPr sz="2000" spc="-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955"/>
              </a:spcBef>
              <a:buChar char="•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1973</a:t>
            </a:r>
            <a:r>
              <a:rPr sz="2000" spc="-5" dirty="0">
                <a:latin typeface="Arial"/>
                <a:cs typeface="Arial"/>
              </a:rPr>
              <a:t>: Η κυβέρνηση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της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Μ</a:t>
            </a:r>
            <a:r>
              <a:rPr sz="2000" spc="-5" dirty="0">
                <a:latin typeface="Arial"/>
                <a:cs typeface="Arial"/>
              </a:rPr>
              <a:t>. Βρετανίας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διέκοψε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τη χρηματοδότηση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για Τεχνητή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Ν</a:t>
            </a:r>
            <a:r>
              <a:rPr sz="2000" spc="-5" dirty="0">
                <a:latin typeface="Arial"/>
                <a:cs typeface="Arial"/>
              </a:rPr>
              <a:t>οημοσύνη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στα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περισσότερα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αγγλικά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πανεπιστήμι</a:t>
            </a:r>
            <a:r>
              <a:rPr sz="2000" spc="10" dirty="0">
                <a:latin typeface="Arial"/>
                <a:cs typeface="Arial"/>
              </a:rPr>
              <a:t>α</a:t>
            </a:r>
            <a:r>
              <a:rPr sz="2000" spc="-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200" spc="-5" dirty="0"/>
              <a:t>Συστήματα βασισμένα στη</a:t>
            </a:r>
            <a:r>
              <a:rPr sz="3200" spc="-15" dirty="0"/>
              <a:t> </a:t>
            </a:r>
            <a:r>
              <a:rPr sz="3200" spc="-5" dirty="0"/>
              <a:t>γνώση</a:t>
            </a:r>
            <a:endParaRPr sz="3200"/>
          </a:p>
          <a:p>
            <a:pPr algn="ctr">
              <a:lnSpc>
                <a:spcPct val="100000"/>
              </a:lnSpc>
            </a:pPr>
            <a:r>
              <a:rPr sz="3200" spc="-10" dirty="0">
                <a:latin typeface="Arial"/>
                <a:cs typeface="Arial"/>
              </a:rPr>
              <a:t>(1969-1979)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8000" indent="-342900">
              <a:lnSpc>
                <a:spcPct val="100000"/>
              </a:lnSpc>
              <a:buFont typeface="Arial"/>
              <a:buChar char="•"/>
              <a:tabLst>
                <a:tab pos="508634" algn="l"/>
              </a:tabLst>
            </a:pPr>
            <a:r>
              <a:rPr spc="-5" dirty="0"/>
              <a:t>Ασθενείς μέθοδο</a:t>
            </a:r>
            <a:r>
              <a:rPr spc="0" dirty="0"/>
              <a:t>ι</a:t>
            </a:r>
            <a:r>
              <a:rPr spc="-5" dirty="0">
                <a:latin typeface="Arial"/>
                <a:cs typeface="Arial"/>
              </a:rPr>
              <a:t>: </a:t>
            </a:r>
            <a:r>
              <a:rPr spc="-5" dirty="0"/>
              <a:t>Γνώση</a:t>
            </a:r>
            <a:r>
              <a:rPr dirty="0"/>
              <a:t> γ</a:t>
            </a:r>
            <a:r>
              <a:rPr spc="-5" dirty="0"/>
              <a:t>ενικής</a:t>
            </a:r>
            <a:r>
              <a:rPr dirty="0"/>
              <a:t> </a:t>
            </a:r>
            <a:r>
              <a:rPr spc="-5" dirty="0"/>
              <a:t>χρήσης</a:t>
            </a:r>
          </a:p>
          <a:p>
            <a:pPr marL="508000" indent="-342900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508634" algn="l"/>
              </a:tabLst>
            </a:pPr>
            <a:r>
              <a:rPr spc="-5" dirty="0"/>
              <a:t>Ισχυρές</a:t>
            </a:r>
            <a:r>
              <a:rPr spc="5" dirty="0"/>
              <a:t> </a:t>
            </a:r>
            <a:r>
              <a:rPr dirty="0"/>
              <a:t>μ</a:t>
            </a:r>
            <a:r>
              <a:rPr spc="-5" dirty="0"/>
              <a:t>έθοδο</a:t>
            </a:r>
            <a:r>
              <a:rPr spc="25" dirty="0"/>
              <a:t>ι</a:t>
            </a:r>
            <a:r>
              <a:rPr spc="-5" dirty="0">
                <a:latin typeface="Arial"/>
                <a:cs typeface="Arial"/>
              </a:rPr>
              <a:t>: </a:t>
            </a:r>
            <a:r>
              <a:rPr spc="-5" dirty="0"/>
              <a:t>Εξειδικευμένη</a:t>
            </a:r>
            <a:r>
              <a:rPr dirty="0"/>
              <a:t> </a:t>
            </a:r>
            <a:r>
              <a:rPr spc="-5" dirty="0"/>
              <a:t>γνώση</a:t>
            </a:r>
          </a:p>
          <a:p>
            <a:pPr marL="907415" marR="971550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908685" algn="l"/>
              </a:tabLst>
            </a:pPr>
            <a:r>
              <a:rPr sz="2400" spc="-5" dirty="0">
                <a:latin typeface="Arial"/>
                <a:cs typeface="Arial"/>
              </a:rPr>
              <a:t>Για </a:t>
            </a:r>
            <a:r>
              <a:rPr sz="2400" dirty="0">
                <a:latin typeface="Arial"/>
                <a:cs typeface="Arial"/>
              </a:rPr>
              <a:t>να</a:t>
            </a:r>
            <a:r>
              <a:rPr sz="2400" spc="-5" dirty="0">
                <a:latin typeface="Arial"/>
                <a:cs typeface="Arial"/>
              </a:rPr>
              <a:t> λυθεί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ένα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δύσκολο πρόβλημα</a:t>
            </a:r>
            <a:r>
              <a:rPr sz="2400" dirty="0">
                <a:latin typeface="Arial"/>
                <a:cs typeface="Arial"/>
              </a:rPr>
              <a:t> θα</a:t>
            </a:r>
            <a:r>
              <a:rPr sz="2400" spc="-5" dirty="0">
                <a:latin typeface="Arial"/>
                <a:cs typeface="Arial"/>
              </a:rPr>
              <a:t> πρέπει σχεδόν </a:t>
            </a:r>
            <a:r>
              <a:rPr sz="2400" dirty="0">
                <a:latin typeface="Arial"/>
                <a:cs typeface="Arial"/>
              </a:rPr>
              <a:t>να </a:t>
            </a:r>
            <a:r>
              <a:rPr sz="2400" spc="-5" dirty="0">
                <a:latin typeface="Arial"/>
                <a:cs typeface="Arial"/>
              </a:rPr>
              <a:t>γνωρίζουμε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ήδη </a:t>
            </a:r>
            <a:r>
              <a:rPr sz="2400" dirty="0">
                <a:latin typeface="Arial"/>
                <a:cs typeface="Arial"/>
              </a:rPr>
              <a:t>την </a:t>
            </a:r>
            <a:r>
              <a:rPr sz="2400" spc="-5" dirty="0">
                <a:latin typeface="Arial"/>
                <a:cs typeface="Arial"/>
              </a:rPr>
              <a:t>απάντησ</a:t>
            </a:r>
            <a:r>
              <a:rPr sz="2400" spc="5" dirty="0">
                <a:latin typeface="Arial"/>
                <a:cs typeface="Arial"/>
              </a:rPr>
              <a:t>η</a:t>
            </a:r>
            <a:r>
              <a:rPr sz="2400" spc="-5" dirty="0">
                <a:latin typeface="Arial"/>
                <a:cs typeface="Arial"/>
              </a:rPr>
              <a:t>!</a:t>
            </a:r>
            <a:endParaRPr sz="2400">
              <a:latin typeface="Arial"/>
              <a:cs typeface="Arial"/>
            </a:endParaRPr>
          </a:p>
          <a:p>
            <a:pPr marL="508000" indent="-342900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508634" algn="l"/>
              </a:tabLst>
            </a:pPr>
            <a:r>
              <a:rPr spc="-5" dirty="0"/>
              <a:t>Έμπειρα συστήματ</a:t>
            </a:r>
            <a:r>
              <a:rPr spc="0" dirty="0"/>
              <a:t>α</a:t>
            </a:r>
            <a:r>
              <a:rPr spc="-5" dirty="0">
                <a:latin typeface="Arial"/>
                <a:cs typeface="Arial"/>
              </a:rPr>
              <a:t>:</a:t>
            </a:r>
          </a:p>
          <a:p>
            <a:pPr marL="908050" marR="600075" lvl="1" indent="-285750">
              <a:lnSpc>
                <a:spcPct val="100000"/>
              </a:lnSpc>
              <a:spcBef>
                <a:spcPts val="570"/>
              </a:spcBef>
              <a:buChar char="–"/>
              <a:tabLst>
                <a:tab pos="908685" algn="l"/>
              </a:tabLst>
            </a:pPr>
            <a:r>
              <a:rPr sz="2400" dirty="0">
                <a:latin typeface="Arial"/>
                <a:cs typeface="Arial"/>
              </a:rPr>
              <a:t>DENDRAL (Stanford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1969).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Εύρεση της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μοριακής δομής οργανικών </a:t>
            </a:r>
            <a:r>
              <a:rPr sz="2400" spc="-10" dirty="0">
                <a:latin typeface="Arial"/>
                <a:cs typeface="Arial"/>
              </a:rPr>
              <a:t>ε</a:t>
            </a:r>
            <a:r>
              <a:rPr sz="2400" spc="-5" dirty="0">
                <a:latin typeface="Arial"/>
                <a:cs typeface="Arial"/>
              </a:rPr>
              <a:t>νώσεων με δεδομένα από φασματογράφο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μάζα</a:t>
            </a:r>
            <a:r>
              <a:rPr sz="2400" spc="0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907415" lvl="1" indent="-285115">
              <a:lnSpc>
                <a:spcPct val="100000"/>
              </a:lnSpc>
              <a:spcBef>
                <a:spcPts val="570"/>
              </a:spcBef>
              <a:buChar char="–"/>
              <a:tabLst>
                <a:tab pos="908685" algn="l"/>
              </a:tabLst>
            </a:pPr>
            <a:r>
              <a:rPr sz="2400" spc="-5" dirty="0">
                <a:latin typeface="Arial"/>
                <a:cs typeface="Arial"/>
              </a:rPr>
              <a:t>MYCI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 (Stanford)</a:t>
            </a:r>
            <a:r>
              <a:rPr sz="2400" dirty="0">
                <a:latin typeface="Arial"/>
                <a:cs typeface="Arial"/>
              </a:rPr>
              <a:t>. </a:t>
            </a:r>
            <a:r>
              <a:rPr sz="2400" spc="-5" dirty="0">
                <a:latin typeface="Arial"/>
                <a:cs typeface="Arial"/>
              </a:rPr>
              <a:t>Διάγνωση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μολύνσεων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του αίματο</a:t>
            </a:r>
            <a:r>
              <a:rPr sz="2400" spc="5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508000" indent="-342900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508634" algn="l"/>
              </a:tabLst>
            </a:pPr>
            <a:r>
              <a:rPr spc="-5" dirty="0"/>
              <a:t>Αρχές δεκαετίας</a:t>
            </a:r>
            <a:r>
              <a:rPr spc="15" dirty="0"/>
              <a:t> </a:t>
            </a:r>
            <a:r>
              <a:rPr dirty="0">
                <a:latin typeface="Arial"/>
                <a:cs typeface="Arial"/>
              </a:rPr>
              <a:t>'70: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Prolog.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261" y="98297"/>
            <a:ext cx="6732777" cy="677108"/>
          </a:xfrm>
        </p:spPr>
        <p:txBody>
          <a:bodyPr/>
          <a:lstStyle/>
          <a:p>
            <a:r>
              <a:rPr lang="el-GR" dirty="0" smtClean="0"/>
              <a:t>Άδειες Χρήσης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516" y="1249171"/>
            <a:ext cx="8224266" cy="22159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4000" dirty="0"/>
              <a:t>Το παρόν εκπαιδευτικό υλικό υπόκειται σε άδειες χρήσης </a:t>
            </a:r>
            <a:r>
              <a:rPr lang="en-US" sz="4000" dirty="0"/>
              <a:t>Creative Commons</a:t>
            </a:r>
            <a:endParaRPr lang="el-GR" sz="4000" dirty="0"/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651" y="4283917"/>
            <a:ext cx="4953000" cy="173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9254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1346" rIns="0" bIns="0" rtlCol="0">
            <a:spAutoFit/>
          </a:bodyPr>
          <a:lstStyle/>
          <a:p>
            <a:pPr marL="216535">
              <a:lnSpc>
                <a:spcPct val="100000"/>
              </a:lnSpc>
            </a:pPr>
            <a:r>
              <a:rPr spc="-5" dirty="0"/>
              <a:t>Βιομηχανία</a:t>
            </a:r>
            <a:r>
              <a:rPr spc="15" dirty="0"/>
              <a:t> </a:t>
            </a:r>
            <a:r>
              <a:rPr sz="3600" dirty="0">
                <a:latin typeface="Arial"/>
                <a:cs typeface="Arial"/>
              </a:rPr>
              <a:t>(1980</a:t>
            </a:r>
            <a:r>
              <a:rPr sz="3600" spc="-1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–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spc="-10" dirty="0"/>
              <a:t>σήμερ</a:t>
            </a:r>
            <a:r>
              <a:rPr sz="3600" spc="0" dirty="0"/>
              <a:t>α</a:t>
            </a:r>
            <a:r>
              <a:rPr sz="3600" dirty="0">
                <a:latin typeface="Arial"/>
                <a:cs typeface="Arial"/>
              </a:rPr>
              <a:t>)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2498" y="1020571"/>
            <a:ext cx="7905750" cy="5195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28600" indent="-342900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1: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Έμπειρο </a:t>
            </a:r>
            <a:r>
              <a:rPr sz="2400" spc="5" dirty="0">
                <a:latin typeface="Arial"/>
                <a:cs typeface="Arial"/>
              </a:rPr>
              <a:t>σ</a:t>
            </a:r>
            <a:r>
              <a:rPr sz="2400" spc="-5" dirty="0">
                <a:latin typeface="Arial"/>
                <a:cs typeface="Arial"/>
              </a:rPr>
              <a:t>ύστημα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(DEC)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για</a:t>
            </a:r>
            <a:r>
              <a:rPr sz="2400" spc="-5" dirty="0">
                <a:latin typeface="Arial"/>
                <a:cs typeface="Arial"/>
              </a:rPr>
              <a:t> διαμόρφωση παραγγελιών υπολογιστικών </a:t>
            </a:r>
            <a:r>
              <a:rPr sz="2400" spc="5" dirty="0">
                <a:latin typeface="Arial"/>
                <a:cs typeface="Arial"/>
              </a:rPr>
              <a:t>σ</a:t>
            </a:r>
            <a:r>
              <a:rPr sz="2400" spc="-5" dirty="0">
                <a:latin typeface="Arial"/>
                <a:cs typeface="Arial"/>
              </a:rPr>
              <a:t>υστημάτων </a:t>
            </a:r>
            <a:r>
              <a:rPr sz="2400" dirty="0">
                <a:latin typeface="Arial"/>
                <a:cs typeface="Arial"/>
              </a:rPr>
              <a:t>στην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Digital Equipment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Corporation.</a:t>
            </a:r>
            <a:endParaRPr sz="2400">
              <a:latin typeface="Arial"/>
              <a:cs typeface="Arial"/>
            </a:endParaRPr>
          </a:p>
          <a:p>
            <a:pPr marL="755015" lvl="1" indent="-285115">
              <a:lnSpc>
                <a:spcPts val="2875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Μέχρι τ</a:t>
            </a:r>
            <a:r>
              <a:rPr sz="2400" dirty="0">
                <a:latin typeface="Arial"/>
                <a:cs typeface="Arial"/>
              </a:rPr>
              <a:t>ο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1988 </a:t>
            </a:r>
            <a:r>
              <a:rPr sz="2400" spc="-5" dirty="0">
                <a:latin typeface="Arial"/>
                <a:cs typeface="Arial"/>
              </a:rPr>
              <a:t>είχαν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ουληθεί </a:t>
            </a:r>
            <a:r>
              <a:rPr sz="2400" spc="-10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ερισσότερα από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40</a:t>
            </a:r>
            <a:endParaRPr sz="2400">
              <a:latin typeface="Arial"/>
              <a:cs typeface="Arial"/>
            </a:endParaRPr>
          </a:p>
          <a:p>
            <a:pPr marL="755015">
              <a:lnSpc>
                <a:spcPts val="2875"/>
              </a:lnSpc>
            </a:pPr>
            <a:r>
              <a:rPr sz="2400" spc="-5" dirty="0">
                <a:latin typeface="Arial"/>
                <a:cs typeface="Arial"/>
              </a:rPr>
              <a:t>πακέτα του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R1.</a:t>
            </a:r>
            <a:endParaRPr sz="2400">
              <a:latin typeface="Arial"/>
              <a:cs typeface="Arial"/>
            </a:endParaRPr>
          </a:p>
          <a:p>
            <a:pPr marL="355600" marR="54610" indent="-342900">
              <a:lnSpc>
                <a:spcPct val="100000"/>
              </a:lnSpc>
              <a:spcBef>
                <a:spcPts val="570"/>
              </a:spcBef>
              <a:buChar char="•"/>
              <a:tabLst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981</a:t>
            </a:r>
            <a:r>
              <a:rPr sz="2400" dirty="0">
                <a:latin typeface="Arial"/>
                <a:cs typeface="Arial"/>
              </a:rPr>
              <a:t>: Η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Ι</a:t>
            </a:r>
            <a:r>
              <a:rPr sz="2400" spc="-5" dirty="0">
                <a:latin typeface="Arial"/>
                <a:cs typeface="Arial"/>
              </a:rPr>
              <a:t>απωνία ανακοίνωσε </a:t>
            </a:r>
            <a:r>
              <a:rPr sz="2400" dirty="0">
                <a:latin typeface="Arial"/>
                <a:cs typeface="Arial"/>
              </a:rPr>
              <a:t>το</a:t>
            </a:r>
            <a:r>
              <a:rPr sz="2400" spc="-5" dirty="0">
                <a:latin typeface="Arial"/>
                <a:cs typeface="Arial"/>
              </a:rPr>
              <a:t> πρόγραμμα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"5η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γ</a:t>
            </a:r>
            <a:r>
              <a:rPr sz="2400" spc="-5" dirty="0">
                <a:latin typeface="Arial"/>
                <a:cs typeface="Arial"/>
              </a:rPr>
              <a:t>ε</a:t>
            </a:r>
            <a:r>
              <a:rPr sz="2400" dirty="0">
                <a:latin typeface="Arial"/>
                <a:cs typeface="Arial"/>
              </a:rPr>
              <a:t>νιά</a:t>
            </a:r>
            <a:r>
              <a:rPr sz="2400" spc="-10" dirty="0">
                <a:latin typeface="Arial"/>
                <a:cs typeface="Arial"/>
              </a:rPr>
              <a:t>", </a:t>
            </a:r>
            <a:r>
              <a:rPr sz="2400" spc="-5" dirty="0">
                <a:latin typeface="Arial"/>
                <a:cs typeface="Arial"/>
              </a:rPr>
              <a:t>ένα </a:t>
            </a:r>
            <a:r>
              <a:rPr sz="2400" dirty="0">
                <a:latin typeface="Arial"/>
                <a:cs typeface="Arial"/>
              </a:rPr>
              <a:t>δ</a:t>
            </a:r>
            <a:r>
              <a:rPr sz="2400" spc="-5" dirty="0">
                <a:latin typeface="Arial"/>
                <a:cs typeface="Arial"/>
              </a:rPr>
              <a:t>εκαετές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ρόγραμμα </a:t>
            </a:r>
            <a:r>
              <a:rPr sz="2400" dirty="0">
                <a:latin typeface="Arial"/>
                <a:cs typeface="Arial"/>
              </a:rPr>
              <a:t>για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dirty="0">
                <a:latin typeface="Arial"/>
                <a:cs typeface="Arial"/>
              </a:rPr>
              <a:t>ην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κατασκευή υπολογιστών </a:t>
            </a:r>
            <a:r>
              <a:rPr sz="2400" dirty="0">
                <a:latin typeface="Arial"/>
                <a:cs typeface="Arial"/>
              </a:rPr>
              <a:t>μ</a:t>
            </a:r>
            <a:r>
              <a:rPr sz="2400" spc="-5" dirty="0">
                <a:latin typeface="Arial"/>
                <a:cs typeface="Arial"/>
              </a:rPr>
              <a:t>ε γλώσσα</a:t>
            </a:r>
            <a:r>
              <a:rPr sz="2400" dirty="0">
                <a:latin typeface="Arial"/>
                <a:cs typeface="Arial"/>
              </a:rPr>
              <a:t> μ</a:t>
            </a:r>
            <a:r>
              <a:rPr sz="2400" spc="-5" dirty="0">
                <a:latin typeface="Arial"/>
                <a:cs typeface="Arial"/>
              </a:rPr>
              <a:t>ηχανής </a:t>
            </a:r>
            <a:r>
              <a:rPr sz="2400" dirty="0">
                <a:latin typeface="Arial"/>
                <a:cs typeface="Arial"/>
              </a:rPr>
              <a:t>την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Prolog.</a:t>
            </a:r>
            <a:endParaRPr sz="2400">
              <a:latin typeface="Arial"/>
              <a:cs typeface="Arial"/>
            </a:endParaRPr>
          </a:p>
          <a:p>
            <a:pPr marL="755015" marR="5080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Ακολούθησαν αντίστοιχα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προγράμματα στις ΗΠΑ κ</a:t>
            </a:r>
            <a:r>
              <a:rPr sz="2400" dirty="0">
                <a:latin typeface="Arial"/>
                <a:cs typeface="Arial"/>
              </a:rPr>
              <a:t>αι στην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Μεγάλη Βρετανί</a:t>
            </a:r>
            <a:r>
              <a:rPr sz="2400" spc="0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2"/>
              </a:spcBef>
              <a:buFont typeface="Arial"/>
              <a:buChar char="–"/>
            </a:pPr>
            <a:endParaRPr sz="34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Τέλη </a:t>
            </a:r>
            <a:r>
              <a:rPr sz="2400" dirty="0">
                <a:latin typeface="Arial"/>
                <a:cs typeface="Arial"/>
              </a:rPr>
              <a:t>τ</a:t>
            </a:r>
            <a:r>
              <a:rPr sz="2400" spc="-5" dirty="0">
                <a:latin typeface="Arial"/>
                <a:cs typeface="Arial"/>
              </a:rPr>
              <a:t>ης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δεκαετίας</a:t>
            </a:r>
            <a:r>
              <a:rPr sz="2400" dirty="0">
                <a:latin typeface="Arial"/>
                <a:cs typeface="Arial"/>
              </a:rPr>
              <a:t> τ</a:t>
            </a:r>
            <a:r>
              <a:rPr sz="2400" spc="-5" dirty="0">
                <a:latin typeface="Arial"/>
                <a:cs typeface="Arial"/>
              </a:rPr>
              <a:t>ου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'80:</a:t>
            </a:r>
            <a:r>
              <a:rPr sz="2400" spc="-5" dirty="0">
                <a:latin typeface="Arial"/>
                <a:cs typeface="Arial"/>
              </a:rPr>
              <a:t> Δεύτερη </a:t>
            </a:r>
            <a:r>
              <a:rPr sz="2400" dirty="0">
                <a:latin typeface="Arial"/>
                <a:cs typeface="Arial"/>
              </a:rPr>
              <a:t>δ</a:t>
            </a:r>
            <a:r>
              <a:rPr sz="2400" spc="-5" dirty="0">
                <a:latin typeface="Arial"/>
                <a:cs typeface="Arial"/>
              </a:rPr>
              <a:t>ιάψευση</a:t>
            </a:r>
            <a:endParaRPr sz="2400">
              <a:latin typeface="Arial"/>
              <a:cs typeface="Arial"/>
            </a:endParaRPr>
          </a:p>
          <a:p>
            <a:pPr marL="755015" lvl="1" indent="-285115">
              <a:lnSpc>
                <a:spcPct val="100000"/>
              </a:lnSpc>
              <a:spcBef>
                <a:spcPts val="57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W</a:t>
            </a:r>
            <a:r>
              <a:rPr sz="2400" dirty="0">
                <a:latin typeface="Arial"/>
                <a:cs typeface="Arial"/>
              </a:rPr>
              <a:t>inter of Artificial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Intelligence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1373" rIns="0" bIns="0" rtlCol="0">
            <a:spAutoFit/>
          </a:bodyPr>
          <a:lstStyle/>
          <a:p>
            <a:pPr marL="745490">
              <a:lnSpc>
                <a:spcPct val="100000"/>
              </a:lnSpc>
            </a:pPr>
            <a:r>
              <a:rPr sz="4000" dirty="0"/>
              <a:t>Η </a:t>
            </a:r>
            <a:r>
              <a:rPr sz="4000" spc="-10" dirty="0"/>
              <a:t>Τ</a:t>
            </a:r>
            <a:r>
              <a:rPr sz="4000" dirty="0"/>
              <a:t>Ν</a:t>
            </a:r>
            <a:r>
              <a:rPr sz="4000" spc="-10" dirty="0"/>
              <a:t> </a:t>
            </a:r>
            <a:r>
              <a:rPr sz="4000" dirty="0"/>
              <a:t>σήμερα</a:t>
            </a:r>
            <a:r>
              <a:rPr sz="4000" spc="15" dirty="0"/>
              <a:t> </a:t>
            </a:r>
            <a:r>
              <a:rPr sz="4000" dirty="0">
                <a:latin typeface="Arial"/>
                <a:cs typeface="Arial"/>
              </a:rPr>
              <a:t>(1986</a:t>
            </a:r>
            <a:r>
              <a:rPr sz="4000" spc="-5" dirty="0">
                <a:latin typeface="Arial"/>
                <a:cs typeface="Arial"/>
              </a:rPr>
              <a:t> </a:t>
            </a:r>
            <a:r>
              <a:rPr sz="4000" dirty="0">
                <a:latin typeface="Arial"/>
                <a:cs typeface="Arial"/>
              </a:rPr>
              <a:t>- 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098" y="791971"/>
            <a:ext cx="7861934" cy="5915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har char="•"/>
              <a:tabLst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986</a:t>
            </a:r>
            <a:r>
              <a:rPr sz="2400" dirty="0">
                <a:latin typeface="Arial"/>
                <a:cs typeface="Arial"/>
              </a:rPr>
              <a:t>: </a:t>
            </a:r>
            <a:r>
              <a:rPr sz="2400" spc="-5" dirty="0">
                <a:latin typeface="Arial"/>
                <a:cs typeface="Arial"/>
              </a:rPr>
              <a:t>Αναζοπύρωση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του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ενδιαφέροντος</a:t>
            </a:r>
            <a:r>
              <a:rPr sz="2400" dirty="0">
                <a:latin typeface="Arial"/>
                <a:cs typeface="Arial"/>
              </a:rPr>
              <a:t> στα</a:t>
            </a:r>
            <a:r>
              <a:rPr sz="2400" spc="-5" dirty="0">
                <a:latin typeface="Arial"/>
                <a:cs typeface="Arial"/>
              </a:rPr>
              <a:t> νευρωνικά δίκτυα.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Η</a:t>
            </a:r>
            <a:r>
              <a:rPr sz="2400" spc="-5" dirty="0">
                <a:latin typeface="Arial"/>
                <a:cs typeface="Arial"/>
              </a:rPr>
              <a:t> Τ</a:t>
            </a:r>
            <a:r>
              <a:rPr sz="2400" spc="-15" dirty="0">
                <a:latin typeface="Arial"/>
                <a:cs typeface="Arial"/>
              </a:rPr>
              <a:t>.</a:t>
            </a:r>
            <a:r>
              <a:rPr sz="2400" dirty="0">
                <a:latin typeface="Arial"/>
                <a:cs typeface="Arial"/>
              </a:rPr>
              <a:t>Ν</a:t>
            </a:r>
            <a:r>
              <a:rPr sz="2400" spc="-5" dirty="0">
                <a:latin typeface="Arial"/>
                <a:cs typeface="Arial"/>
              </a:rPr>
              <a:t>. μετεξελίχθηκε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σ</a:t>
            </a:r>
            <a:r>
              <a:rPr sz="2400" spc="-5" dirty="0">
                <a:latin typeface="Arial"/>
                <a:cs typeface="Arial"/>
              </a:rPr>
              <a:t>ε επιστήμ</a:t>
            </a:r>
            <a:r>
              <a:rPr sz="2400" spc="5" dirty="0">
                <a:latin typeface="Arial"/>
                <a:cs typeface="Arial"/>
              </a:rPr>
              <a:t>η</a:t>
            </a:r>
            <a:r>
              <a:rPr sz="2400" spc="-5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755015" marR="710565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Τα επιτεύγματα στηρίζονται πλέον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σ</a:t>
            </a:r>
            <a:r>
              <a:rPr sz="2400" spc="-5" dirty="0">
                <a:latin typeface="Arial"/>
                <a:cs typeface="Arial"/>
              </a:rPr>
              <a:t>ε αυστηρές θεωρίε</a:t>
            </a:r>
            <a:r>
              <a:rPr sz="2400" spc="0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755015" marR="198755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Νέα</a:t>
            </a:r>
            <a:r>
              <a:rPr sz="2400" dirty="0">
                <a:latin typeface="Arial"/>
                <a:cs typeface="Arial"/>
              </a:rPr>
              <a:t> "</a:t>
            </a:r>
            <a:r>
              <a:rPr sz="2400" spc="-5" dirty="0">
                <a:latin typeface="Arial"/>
                <a:cs typeface="Arial"/>
              </a:rPr>
              <a:t>επιτεύγματ</a:t>
            </a:r>
            <a:r>
              <a:rPr sz="2400" dirty="0">
                <a:latin typeface="Arial"/>
                <a:cs typeface="Arial"/>
              </a:rPr>
              <a:t>α"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γίνονται</a:t>
            </a:r>
            <a:r>
              <a:rPr sz="2400" spc="-5" dirty="0">
                <a:latin typeface="Arial"/>
                <a:cs typeface="Arial"/>
              </a:rPr>
              <a:t> αποδεκτά</a:t>
            </a:r>
            <a:r>
              <a:rPr sz="2400" dirty="0">
                <a:latin typeface="Arial"/>
                <a:cs typeface="Arial"/>
              </a:rPr>
              <a:t> μόνο </a:t>
            </a:r>
            <a:r>
              <a:rPr sz="2400" spc="-5" dirty="0">
                <a:latin typeface="Arial"/>
                <a:cs typeface="Arial"/>
              </a:rPr>
              <a:t>κατόπιν αυστηρής απόδειξης </a:t>
            </a:r>
            <a:r>
              <a:rPr sz="2400" dirty="0">
                <a:latin typeface="Arial"/>
                <a:cs typeface="Arial"/>
              </a:rPr>
              <a:t>ή </a:t>
            </a:r>
            <a:r>
              <a:rPr sz="2400" spc="-5" dirty="0">
                <a:latin typeface="Arial"/>
                <a:cs typeface="Arial"/>
              </a:rPr>
              <a:t>εξαντλητικής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ειραματικής επιβεβαίωση</a:t>
            </a:r>
            <a:r>
              <a:rPr sz="2400" spc="0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Ευφυείς </a:t>
            </a:r>
            <a:r>
              <a:rPr sz="2400" spc="-15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ράκτορες κ</a:t>
            </a:r>
            <a:r>
              <a:rPr sz="2400" dirty="0">
                <a:latin typeface="Arial"/>
                <a:cs typeface="Arial"/>
              </a:rPr>
              <a:t>αι</a:t>
            </a:r>
            <a:r>
              <a:rPr sz="2400" spc="-5" dirty="0">
                <a:latin typeface="Arial"/>
                <a:cs typeface="Arial"/>
              </a:rPr>
              <a:t> διαδίκτυο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(1995- )</a:t>
            </a:r>
            <a:endParaRPr sz="2400">
              <a:latin typeface="Arial"/>
              <a:cs typeface="Arial"/>
            </a:endParaRPr>
          </a:p>
          <a:p>
            <a:pPr marL="755015" marR="41275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Έχοντας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λ</a:t>
            </a:r>
            <a:r>
              <a:rPr sz="2400" spc="-5" dirty="0">
                <a:latin typeface="Arial"/>
                <a:cs typeface="Arial"/>
              </a:rPr>
              <a:t>ύσει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αρκετά από </a:t>
            </a:r>
            <a:r>
              <a:rPr sz="2400" dirty="0">
                <a:latin typeface="Arial"/>
                <a:cs typeface="Arial"/>
              </a:rPr>
              <a:t>τα </a:t>
            </a:r>
            <a:r>
              <a:rPr sz="2400" spc="-5" dirty="0">
                <a:latin typeface="Arial"/>
                <a:cs typeface="Arial"/>
              </a:rPr>
              <a:t>επιμέρους </a:t>
            </a:r>
            <a:r>
              <a:rPr sz="2400" spc="-10" dirty="0">
                <a:latin typeface="Arial"/>
                <a:cs typeface="Arial"/>
              </a:rPr>
              <a:t>προβλήματ</a:t>
            </a:r>
            <a:r>
              <a:rPr sz="2400" spc="-5" dirty="0">
                <a:latin typeface="Arial"/>
                <a:cs typeface="Arial"/>
              </a:rPr>
              <a:t>α, </a:t>
            </a:r>
            <a:r>
              <a:rPr sz="2400" dirty="0">
                <a:latin typeface="Arial"/>
                <a:cs typeface="Arial"/>
              </a:rPr>
              <a:t>οι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ερευνητές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στράφηκαν ξανά </a:t>
            </a:r>
            <a:r>
              <a:rPr sz="2400" dirty="0">
                <a:latin typeface="Arial"/>
                <a:cs typeface="Arial"/>
              </a:rPr>
              <a:t>στο "</a:t>
            </a:r>
            <a:r>
              <a:rPr sz="2400" spc="-5" dirty="0">
                <a:latin typeface="Arial"/>
                <a:cs typeface="Arial"/>
              </a:rPr>
              <a:t>συνολικό πρόβλημ</a:t>
            </a:r>
            <a:r>
              <a:rPr sz="2400" dirty="0">
                <a:latin typeface="Arial"/>
                <a:cs typeface="Arial"/>
              </a:rPr>
              <a:t>α</a:t>
            </a:r>
            <a:r>
              <a:rPr sz="2400" spc="-10" dirty="0">
                <a:latin typeface="Arial"/>
                <a:cs typeface="Arial"/>
              </a:rPr>
              <a:t>"</a:t>
            </a:r>
            <a:r>
              <a:rPr sz="2400" spc="-5" dirty="0">
                <a:latin typeface="Arial"/>
                <a:cs typeface="Arial"/>
              </a:rPr>
              <a:t>, αυτό της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κατασκευής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ευφυών </a:t>
            </a:r>
            <a:r>
              <a:rPr sz="2400" spc="-10" dirty="0">
                <a:latin typeface="Arial"/>
                <a:cs typeface="Arial"/>
              </a:rPr>
              <a:t>πρακτόρω</a:t>
            </a:r>
            <a:r>
              <a:rPr sz="2400" dirty="0">
                <a:latin typeface="Arial"/>
                <a:cs typeface="Arial"/>
              </a:rPr>
              <a:t>ν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755015" marR="474980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Το διαδίκτυο αποτελεί ιδανικό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χώρο πραγματικής δοκιμής των νέων τεχνολογιώ</a:t>
            </a:r>
            <a:r>
              <a:rPr sz="2400" spc="0" dirty="0">
                <a:latin typeface="Arial"/>
                <a:cs typeface="Arial"/>
              </a:rPr>
              <a:t>ν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6739" y="2507741"/>
            <a:ext cx="5414645" cy="67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Σύγχρονη Τεχνολογία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265" marR="5080" indent="-5080" algn="ctr">
              <a:lnSpc>
                <a:spcPct val="100000"/>
              </a:lnSpc>
            </a:pPr>
            <a:r>
              <a:rPr sz="3200" spc="-10" dirty="0"/>
              <a:t>Αυτόνομο</a:t>
            </a:r>
            <a:r>
              <a:rPr sz="3200" spc="-5" dirty="0"/>
              <a:t>ς </a:t>
            </a:r>
            <a:r>
              <a:rPr sz="3200" spc="-10" dirty="0"/>
              <a:t>σχεδιασμό</a:t>
            </a:r>
            <a:r>
              <a:rPr sz="3200" spc="-5" dirty="0"/>
              <a:t>ς κ</a:t>
            </a:r>
            <a:r>
              <a:rPr sz="3200" spc="-10" dirty="0"/>
              <a:t>αι </a:t>
            </a:r>
            <a:r>
              <a:rPr sz="3200" spc="-5" dirty="0"/>
              <a:t>χρονοπρογραμματισμός ενεργειών </a:t>
            </a:r>
            <a:r>
              <a:rPr sz="3200" spc="-10" dirty="0">
                <a:latin typeface="Arial"/>
                <a:cs typeface="Arial"/>
              </a:rPr>
              <a:t>(Autonomou</a:t>
            </a:r>
            <a:r>
              <a:rPr sz="3200" spc="-5" dirty="0">
                <a:latin typeface="Arial"/>
                <a:cs typeface="Arial"/>
              </a:rPr>
              <a:t>s </a:t>
            </a:r>
            <a:r>
              <a:rPr sz="3200" spc="-10" dirty="0">
                <a:latin typeface="Arial"/>
                <a:cs typeface="Arial"/>
              </a:rPr>
              <a:t>plannin</a:t>
            </a:r>
            <a:r>
              <a:rPr sz="3200" spc="-5" dirty="0">
                <a:latin typeface="Arial"/>
                <a:cs typeface="Arial"/>
              </a:rPr>
              <a:t>g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&amp; </a:t>
            </a:r>
            <a:r>
              <a:rPr sz="3200" spc="-10" dirty="0">
                <a:latin typeface="Arial"/>
                <a:cs typeface="Arial"/>
              </a:rPr>
              <a:t>scheduling)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098" y="1752600"/>
            <a:ext cx="8157845" cy="3653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Το πείραμα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Remot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Agen</a:t>
            </a:r>
            <a:r>
              <a:rPr sz="2000" spc="-5" dirty="0">
                <a:latin typeface="Arial"/>
                <a:cs typeface="Arial"/>
              </a:rPr>
              <a:t>t της NASA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υλοποίησε το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πρώτο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αυτόνομο πρόγραμμα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σχεδιασμού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ε</a:t>
            </a:r>
            <a:r>
              <a:rPr sz="2000" spc="-5" dirty="0">
                <a:latin typeface="Arial"/>
                <a:cs typeface="Arial"/>
              </a:rPr>
              <a:t>νεργειών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(planning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program) για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τον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έ</a:t>
            </a:r>
            <a:r>
              <a:rPr sz="2000" spc="-5" dirty="0">
                <a:latin typeface="Arial"/>
                <a:cs typeface="Arial"/>
              </a:rPr>
              <a:t>λεγχο των λ</a:t>
            </a:r>
            <a:r>
              <a:rPr sz="2000" spc="-15" dirty="0">
                <a:latin typeface="Arial"/>
                <a:cs typeface="Arial"/>
              </a:rPr>
              <a:t>ε</a:t>
            </a:r>
            <a:r>
              <a:rPr sz="2000" spc="-5" dirty="0">
                <a:latin typeface="Arial"/>
                <a:cs typeface="Arial"/>
              </a:rPr>
              <a:t>ιτουργιών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ε</a:t>
            </a:r>
            <a:r>
              <a:rPr sz="2000" spc="-5" dirty="0">
                <a:latin typeface="Arial"/>
                <a:cs typeface="Arial"/>
              </a:rPr>
              <a:t>νός διαστημοπλοίου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(1998-2001).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-5" dirty="0">
                <a:latin typeface="Arial"/>
                <a:cs typeface="Arial"/>
              </a:rPr>
              <a:t>Το πρόγραμμ</a:t>
            </a:r>
            <a:r>
              <a:rPr sz="2000" spc="0" dirty="0">
                <a:latin typeface="Arial"/>
                <a:cs typeface="Arial"/>
              </a:rPr>
              <a:t>α</a:t>
            </a:r>
            <a:r>
              <a:rPr sz="2000" spc="-5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755650" marR="528955" lvl="1" indent="-285750">
              <a:lnSpc>
                <a:spcPct val="100000"/>
              </a:lnSpc>
              <a:spcBef>
                <a:spcPts val="470"/>
              </a:spcBef>
              <a:buFont typeface="Arial"/>
              <a:buChar char="–"/>
              <a:tabLst>
                <a:tab pos="756285" algn="l"/>
              </a:tabLst>
            </a:pPr>
            <a:r>
              <a:rPr sz="2000" spc="-5" dirty="0">
                <a:latin typeface="Arial"/>
                <a:cs typeface="Arial"/>
              </a:rPr>
              <a:t>παρήγαγε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πλάνα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ενεργειών για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την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ε</a:t>
            </a:r>
            <a:r>
              <a:rPr sz="2000" spc="-5" dirty="0">
                <a:latin typeface="Arial"/>
                <a:cs typeface="Arial"/>
              </a:rPr>
              <a:t>πίτευξη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στόχων που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του καθορίζονταν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από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τη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γη </a:t>
            </a:r>
            <a:r>
              <a:rPr sz="2000" spc="-15" dirty="0">
                <a:latin typeface="Arial"/>
                <a:cs typeface="Arial"/>
              </a:rPr>
              <a:t>(</a:t>
            </a:r>
            <a:r>
              <a:rPr sz="2000" spc="-10" dirty="0">
                <a:latin typeface="Arial"/>
                <a:cs typeface="Arial"/>
              </a:rPr>
              <a:t>π</a:t>
            </a:r>
            <a:r>
              <a:rPr sz="2000" spc="-5" dirty="0">
                <a:latin typeface="Arial"/>
                <a:cs typeface="Arial"/>
              </a:rPr>
              <a:t>.</a:t>
            </a:r>
            <a:r>
              <a:rPr sz="2000" spc="-10" dirty="0">
                <a:latin typeface="Arial"/>
                <a:cs typeface="Arial"/>
              </a:rPr>
              <a:t>χ</a:t>
            </a:r>
            <a:r>
              <a:rPr sz="2000" spc="-5" dirty="0">
                <a:latin typeface="Arial"/>
                <a:cs typeface="Arial"/>
              </a:rPr>
              <a:t>. φωτογράφιση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κομητώ</a:t>
            </a:r>
            <a:r>
              <a:rPr sz="2000" spc="0" dirty="0">
                <a:latin typeface="Arial"/>
                <a:cs typeface="Arial"/>
              </a:rPr>
              <a:t>ν</a:t>
            </a:r>
            <a:r>
              <a:rPr sz="2000" spc="-10" dirty="0">
                <a:latin typeface="Arial"/>
                <a:cs typeface="Arial"/>
              </a:rPr>
              <a:t>),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0"/>
              </a:spcBef>
              <a:buFont typeface="Arial"/>
              <a:buChar char="–"/>
              <a:tabLst>
                <a:tab pos="755650" algn="l"/>
              </a:tabLst>
            </a:pPr>
            <a:r>
              <a:rPr sz="2000" spc="-5" dirty="0">
                <a:latin typeface="Arial"/>
                <a:cs typeface="Arial"/>
              </a:rPr>
              <a:t>παρακολουθούσε την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ε</a:t>
            </a:r>
            <a:r>
              <a:rPr sz="2000" spc="-5" dirty="0">
                <a:latin typeface="Arial"/>
                <a:cs typeface="Arial"/>
              </a:rPr>
              <a:t>κτέλεσή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του</a:t>
            </a:r>
            <a:r>
              <a:rPr sz="2000" spc="5" dirty="0">
                <a:latin typeface="Arial"/>
                <a:cs typeface="Arial"/>
              </a:rPr>
              <a:t>ς</a:t>
            </a:r>
            <a:r>
              <a:rPr sz="2000" spc="-5" dirty="0">
                <a:latin typeface="Arial"/>
                <a:cs typeface="Arial"/>
              </a:rPr>
              <a:t>,</a:t>
            </a:r>
            <a:endParaRPr sz="2000">
              <a:latin typeface="Arial"/>
              <a:cs typeface="Arial"/>
            </a:endParaRPr>
          </a:p>
          <a:p>
            <a:pPr marL="755015" marR="1090295" lvl="1" indent="-285115">
              <a:lnSpc>
                <a:spcPct val="100000"/>
              </a:lnSpc>
              <a:spcBef>
                <a:spcPts val="470"/>
              </a:spcBef>
              <a:buFont typeface="Arial"/>
              <a:buChar char="–"/>
              <a:tabLst>
                <a:tab pos="755650" algn="l"/>
              </a:tabLst>
            </a:pPr>
            <a:r>
              <a:rPr sz="2000" spc="-5" dirty="0">
                <a:latin typeface="Arial"/>
                <a:cs typeface="Arial"/>
              </a:rPr>
              <a:t>προέβ</a:t>
            </a:r>
            <a:r>
              <a:rPr sz="2000" dirty="0">
                <a:latin typeface="Arial"/>
                <a:cs typeface="Arial"/>
              </a:rPr>
              <a:t>α</a:t>
            </a:r>
            <a:r>
              <a:rPr sz="2000" spc="-5" dirty="0">
                <a:latin typeface="Arial"/>
                <a:cs typeface="Arial"/>
              </a:rPr>
              <a:t>ινε στις απ</a:t>
            </a:r>
            <a:r>
              <a:rPr sz="2000" dirty="0">
                <a:latin typeface="Arial"/>
                <a:cs typeface="Arial"/>
              </a:rPr>
              <a:t>α</a:t>
            </a:r>
            <a:r>
              <a:rPr sz="2000" spc="-5" dirty="0">
                <a:latin typeface="Arial"/>
                <a:cs typeface="Arial"/>
              </a:rPr>
              <a:t>ρ</a:t>
            </a:r>
            <a:r>
              <a:rPr sz="2000" dirty="0">
                <a:latin typeface="Arial"/>
                <a:cs typeface="Arial"/>
              </a:rPr>
              <a:t>α</a:t>
            </a:r>
            <a:r>
              <a:rPr sz="2000" spc="-5" dirty="0">
                <a:latin typeface="Arial"/>
                <a:cs typeface="Arial"/>
              </a:rPr>
              <a:t>ίτητες διορθωτικές </a:t>
            </a:r>
            <a:r>
              <a:rPr sz="2000" spc="-10" dirty="0">
                <a:latin typeface="Arial"/>
                <a:cs typeface="Arial"/>
              </a:rPr>
              <a:t>ε</a:t>
            </a:r>
            <a:r>
              <a:rPr sz="2000" spc="-5" dirty="0">
                <a:latin typeface="Arial"/>
                <a:cs typeface="Arial"/>
              </a:rPr>
              <a:t>νέργειε</a:t>
            </a:r>
            <a:r>
              <a:rPr sz="2000" spc="25" dirty="0">
                <a:latin typeface="Arial"/>
                <a:cs typeface="Arial"/>
              </a:rPr>
              <a:t>ς</a:t>
            </a:r>
            <a:r>
              <a:rPr sz="2000" spc="-5" dirty="0">
                <a:latin typeface="Arial"/>
                <a:cs typeface="Arial"/>
              </a:rPr>
              <a:t>, όταν διαπίστωνε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αποκλίσει</a:t>
            </a:r>
            <a:r>
              <a:rPr sz="2000" dirty="0">
                <a:latin typeface="Arial"/>
                <a:cs typeface="Arial"/>
              </a:rPr>
              <a:t>ς</a:t>
            </a:r>
            <a:r>
              <a:rPr sz="2000" spc="-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755015" marR="4027804" lvl="1" indent="-285750">
              <a:lnSpc>
                <a:spcPct val="100000"/>
              </a:lnSpc>
              <a:spcBef>
                <a:spcPts val="475"/>
              </a:spcBef>
              <a:buChar char="–"/>
              <a:tabLst>
                <a:tab pos="755650" algn="l"/>
              </a:tabLst>
            </a:pPr>
            <a:r>
              <a:rPr sz="2000" spc="-10" dirty="0">
                <a:latin typeface="Arial"/>
                <a:cs typeface="Arial"/>
                <a:hlinkClick r:id="rId2"/>
              </a:rPr>
              <a:t>http://ic.arc.nasa.gov/projects/</a:t>
            </a:r>
            <a:r>
              <a:rPr sz="2000" spc="-10" dirty="0">
                <a:latin typeface="Arial"/>
                <a:cs typeface="Arial"/>
              </a:rPr>
              <a:t> remote-agent/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79796" y="4565395"/>
            <a:ext cx="3352800" cy="20558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0144" rIns="0" bIns="0" rtlCol="0">
            <a:spAutoFit/>
          </a:bodyPr>
          <a:lstStyle/>
          <a:p>
            <a:pPr marL="193040">
              <a:lnSpc>
                <a:spcPct val="100000"/>
              </a:lnSpc>
            </a:pPr>
            <a:r>
              <a:rPr spc="-5" dirty="0"/>
              <a:t>Παιχνίδια</a:t>
            </a:r>
            <a:r>
              <a:rPr spc="10" dirty="0"/>
              <a:t> </a:t>
            </a:r>
            <a:r>
              <a:rPr spc="-5" dirty="0">
                <a:latin typeface="Arial"/>
                <a:cs typeface="Arial"/>
              </a:rPr>
              <a:t>(Game</a:t>
            </a:r>
            <a:r>
              <a:rPr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Playing)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0098" y="1630171"/>
            <a:ext cx="3876675" cy="3724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6606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Ο </a:t>
            </a:r>
            <a:r>
              <a:rPr sz="2400" spc="-15" dirty="0">
                <a:latin typeface="Arial"/>
                <a:cs typeface="Arial"/>
              </a:rPr>
              <a:t>υ</a:t>
            </a:r>
            <a:r>
              <a:rPr sz="2400" spc="-5" dirty="0">
                <a:latin typeface="Arial"/>
                <a:cs typeface="Arial"/>
              </a:rPr>
              <a:t>πολογιστής της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IBM Deep Blue </a:t>
            </a:r>
            <a:r>
              <a:rPr sz="2400" spc="-5" dirty="0">
                <a:latin typeface="Arial"/>
                <a:cs typeface="Arial"/>
              </a:rPr>
              <a:t>έγινε </a:t>
            </a:r>
            <a:r>
              <a:rPr sz="2400" dirty="0">
                <a:latin typeface="Arial"/>
                <a:cs typeface="Arial"/>
              </a:rPr>
              <a:t>ο </a:t>
            </a:r>
            <a:r>
              <a:rPr sz="2400" spc="-10" dirty="0">
                <a:latin typeface="Arial"/>
                <a:cs typeface="Arial"/>
              </a:rPr>
              <a:t>πρώτο</a:t>
            </a:r>
            <a:r>
              <a:rPr sz="2400" spc="-5" dirty="0">
                <a:latin typeface="Arial"/>
                <a:cs typeface="Arial"/>
              </a:rPr>
              <a:t>ς </a:t>
            </a:r>
            <a:r>
              <a:rPr sz="2400" spc="-10" dirty="0">
                <a:latin typeface="Arial"/>
                <a:cs typeface="Arial"/>
              </a:rPr>
              <a:t>πο</a:t>
            </a:r>
            <a:r>
              <a:rPr sz="2400" spc="-5" dirty="0">
                <a:latin typeface="Arial"/>
                <a:cs typeface="Arial"/>
              </a:rPr>
              <a:t>υ ν</a:t>
            </a:r>
            <a:r>
              <a:rPr sz="2400" spc="5" dirty="0">
                <a:latin typeface="Arial"/>
                <a:cs typeface="Arial"/>
              </a:rPr>
              <a:t>ί</a:t>
            </a:r>
            <a:r>
              <a:rPr sz="2400" spc="-5" dirty="0">
                <a:latin typeface="Arial"/>
                <a:cs typeface="Arial"/>
              </a:rPr>
              <a:t>κη</a:t>
            </a:r>
            <a:r>
              <a:rPr sz="2400" spc="5" dirty="0">
                <a:latin typeface="Arial"/>
                <a:cs typeface="Arial"/>
              </a:rPr>
              <a:t>σ</a:t>
            </a:r>
            <a:r>
              <a:rPr sz="2400" spc="-5" dirty="0">
                <a:latin typeface="Arial"/>
                <a:cs typeface="Arial"/>
              </a:rPr>
              <a:t>ε τον παγκόσμιο πρωταθλητή </a:t>
            </a:r>
            <a:r>
              <a:rPr sz="2400" dirty="0">
                <a:latin typeface="Arial"/>
                <a:cs typeface="Arial"/>
              </a:rPr>
              <a:t>στο </a:t>
            </a:r>
            <a:r>
              <a:rPr sz="2400" spc="5" dirty="0">
                <a:latin typeface="Arial"/>
                <a:cs typeface="Arial"/>
              </a:rPr>
              <a:t>σ</a:t>
            </a:r>
            <a:r>
              <a:rPr sz="2400" dirty="0">
                <a:latin typeface="Arial"/>
                <a:cs typeface="Arial"/>
              </a:rPr>
              <a:t>κάκι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Garry Kasparov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με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σκορ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3.5- 2.5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-5" dirty="0">
                <a:latin typeface="Arial"/>
                <a:cs typeface="Arial"/>
              </a:rPr>
              <a:t> σε αγώνα </a:t>
            </a:r>
            <a:r>
              <a:rPr sz="2400" spc="-10" dirty="0">
                <a:latin typeface="Arial"/>
                <a:cs typeface="Arial"/>
              </a:rPr>
              <a:t>ε</a:t>
            </a:r>
            <a:r>
              <a:rPr sz="2400" spc="-5" dirty="0">
                <a:latin typeface="Arial"/>
                <a:cs typeface="Arial"/>
              </a:rPr>
              <a:t>πίδειξης </a:t>
            </a:r>
            <a:r>
              <a:rPr sz="2400" dirty="0">
                <a:latin typeface="Arial"/>
                <a:cs typeface="Arial"/>
              </a:rPr>
              <a:t>το 1997.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6235" algn="l"/>
              </a:tabLst>
            </a:pPr>
            <a:r>
              <a:rPr sz="2400" spc="-5" dirty="0">
                <a:latin typeface="Arial"/>
                <a:cs typeface="Arial"/>
                <a:hlinkClick r:id="rId2"/>
              </a:rPr>
              <a:t>h</a:t>
            </a:r>
            <a:r>
              <a:rPr sz="2400" dirty="0">
                <a:latin typeface="Arial"/>
                <a:cs typeface="Arial"/>
                <a:hlinkClick r:id="rId2"/>
              </a:rPr>
              <a:t>ttp://www.research.ibm.c</a:t>
            </a:r>
            <a:r>
              <a:rPr sz="2400" dirty="0">
                <a:latin typeface="Arial"/>
                <a:cs typeface="Arial"/>
              </a:rPr>
              <a:t> om/deepblue/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56302" y="1848866"/>
            <a:ext cx="3409950" cy="1671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56302" y="4190491"/>
            <a:ext cx="3409950" cy="16718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4355" y="0"/>
            <a:ext cx="3940810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/>
              <a:t>Αυτόνομος</a:t>
            </a:r>
            <a:r>
              <a:rPr sz="3600" spc="10" dirty="0"/>
              <a:t> </a:t>
            </a:r>
            <a:r>
              <a:rPr sz="3600" spc="-10" dirty="0"/>
              <a:t>έλεγχος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4412996" y="1745995"/>
            <a:ext cx="4718304" cy="3543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2897" y="461264"/>
            <a:ext cx="8651875" cy="6348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7590">
              <a:lnSpc>
                <a:spcPct val="100000"/>
              </a:lnSpc>
            </a:pPr>
            <a:r>
              <a:rPr sz="3600" spc="-5" dirty="0">
                <a:latin typeface="Arial"/>
                <a:cs typeface="Arial"/>
              </a:rPr>
              <a:t>(Autonomou</a:t>
            </a:r>
            <a:r>
              <a:rPr sz="3600" dirty="0">
                <a:latin typeface="Arial"/>
                <a:cs typeface="Arial"/>
              </a:rPr>
              <a:t>s</a:t>
            </a:r>
            <a:r>
              <a:rPr sz="3600" spc="-5" dirty="0">
                <a:latin typeface="Arial"/>
                <a:cs typeface="Arial"/>
              </a:rPr>
              <a:t> control)</a:t>
            </a:r>
            <a:endParaRPr sz="3600">
              <a:latin typeface="Arial"/>
              <a:cs typeface="Arial"/>
            </a:endParaRPr>
          </a:p>
          <a:p>
            <a:pPr marL="354965" marR="4909820" indent="-342265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Το ALVINN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είναι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έ</a:t>
            </a:r>
            <a:r>
              <a:rPr sz="2000" spc="-5" dirty="0">
                <a:latin typeface="Arial"/>
                <a:cs typeface="Arial"/>
              </a:rPr>
              <a:t>να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σύστημα μ</a:t>
            </a:r>
            <a:r>
              <a:rPr sz="2000" spc="-10" dirty="0">
                <a:latin typeface="Arial"/>
                <a:cs typeface="Arial"/>
              </a:rPr>
              <a:t>η</a:t>
            </a:r>
            <a:r>
              <a:rPr sz="2000" spc="-5" dirty="0">
                <a:latin typeface="Arial"/>
                <a:cs typeface="Arial"/>
              </a:rPr>
              <a:t>χα</a:t>
            </a:r>
            <a:r>
              <a:rPr sz="2000" dirty="0">
                <a:latin typeface="Arial"/>
                <a:cs typeface="Arial"/>
              </a:rPr>
              <a:t>νι</a:t>
            </a:r>
            <a:r>
              <a:rPr sz="2000" spc="-5" dirty="0">
                <a:latin typeface="Arial"/>
                <a:cs typeface="Arial"/>
              </a:rPr>
              <a:t>κ</a:t>
            </a:r>
            <a:r>
              <a:rPr sz="2000" spc="-10" dirty="0">
                <a:latin typeface="Arial"/>
                <a:cs typeface="Arial"/>
              </a:rPr>
              <a:t>ή</a:t>
            </a:r>
            <a:r>
              <a:rPr sz="2000" spc="-5" dirty="0">
                <a:latin typeface="Arial"/>
                <a:cs typeface="Arial"/>
              </a:rPr>
              <a:t>ς </a:t>
            </a:r>
            <a:r>
              <a:rPr sz="2000" spc="-10" dirty="0">
                <a:latin typeface="Arial"/>
                <a:cs typeface="Arial"/>
              </a:rPr>
              <a:t>όρ</a:t>
            </a:r>
            <a:r>
              <a:rPr sz="2000" spc="-5" dirty="0">
                <a:latin typeface="Arial"/>
                <a:cs typeface="Arial"/>
              </a:rPr>
              <a:t>ασης </a:t>
            </a:r>
            <a:r>
              <a:rPr sz="2000" spc="-10" dirty="0">
                <a:latin typeface="Arial"/>
                <a:cs typeface="Arial"/>
              </a:rPr>
              <a:t>τ</a:t>
            </a:r>
            <a:r>
              <a:rPr sz="2000" spc="-5" dirty="0">
                <a:latin typeface="Arial"/>
                <a:cs typeface="Arial"/>
              </a:rPr>
              <a:t>ο </a:t>
            </a:r>
            <a:r>
              <a:rPr sz="2000" spc="-10" dirty="0">
                <a:latin typeface="Arial"/>
                <a:cs typeface="Arial"/>
              </a:rPr>
              <a:t>ο</a:t>
            </a:r>
            <a:r>
              <a:rPr sz="2000" spc="-5" dirty="0">
                <a:latin typeface="Arial"/>
                <a:cs typeface="Arial"/>
              </a:rPr>
              <a:t>π</a:t>
            </a:r>
            <a:r>
              <a:rPr sz="2000" spc="-10" dirty="0">
                <a:latin typeface="Arial"/>
                <a:cs typeface="Arial"/>
              </a:rPr>
              <a:t>ο</a:t>
            </a:r>
            <a:r>
              <a:rPr sz="2000" spc="-5" dirty="0">
                <a:latin typeface="Arial"/>
                <a:cs typeface="Arial"/>
              </a:rPr>
              <a:t>ίο μαθ</a:t>
            </a:r>
            <a:r>
              <a:rPr sz="2000" dirty="0">
                <a:latin typeface="Arial"/>
                <a:cs typeface="Arial"/>
              </a:rPr>
              <a:t>α</a:t>
            </a:r>
            <a:r>
              <a:rPr sz="2000" spc="-5" dirty="0">
                <a:latin typeface="Arial"/>
                <a:cs typeface="Arial"/>
              </a:rPr>
              <a:t>ίνει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να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οδηγεί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ένα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ό</a:t>
            </a:r>
            <a:r>
              <a:rPr sz="2000" spc="-5" dirty="0">
                <a:latin typeface="Arial"/>
                <a:cs typeface="Arial"/>
              </a:rPr>
              <a:t>χημ</a:t>
            </a:r>
            <a:r>
              <a:rPr sz="2000" spc="5" dirty="0">
                <a:latin typeface="Arial"/>
                <a:cs typeface="Arial"/>
              </a:rPr>
              <a:t>α</a:t>
            </a:r>
            <a:r>
              <a:rPr sz="2000" spc="-5" dirty="0">
                <a:latin typeface="Arial"/>
                <a:cs typeface="Arial"/>
              </a:rPr>
              <a:t>, παρακολουθώντας</a:t>
            </a:r>
            <a:r>
              <a:rPr sz="2000" spc="-10" dirty="0">
                <a:latin typeface="Arial"/>
                <a:cs typeface="Arial"/>
              </a:rPr>
              <a:t> έ</a:t>
            </a:r>
            <a:r>
              <a:rPr sz="2000" spc="-5" dirty="0">
                <a:latin typeface="Arial"/>
                <a:cs typeface="Arial"/>
              </a:rPr>
              <a:t>ναν άνθρωπ</a:t>
            </a:r>
            <a:r>
              <a:rPr sz="2000" dirty="0">
                <a:latin typeface="Arial"/>
                <a:cs typeface="Arial"/>
              </a:rPr>
              <a:t>ο</a:t>
            </a:r>
            <a:r>
              <a:rPr sz="2000" spc="-5" dirty="0">
                <a:latin typeface="Arial"/>
                <a:cs typeface="Arial"/>
              </a:rPr>
              <a:t>-</a:t>
            </a:r>
            <a:r>
              <a:rPr sz="2000" spc="-10" dirty="0">
                <a:latin typeface="Arial"/>
                <a:cs typeface="Arial"/>
              </a:rPr>
              <a:t>οδηγ</a:t>
            </a:r>
            <a:r>
              <a:rPr sz="2000" spc="-5" dirty="0">
                <a:latin typeface="Arial"/>
                <a:cs typeface="Arial"/>
              </a:rPr>
              <a:t>ό.</a:t>
            </a:r>
            <a:endParaRPr sz="2000">
              <a:latin typeface="Arial"/>
              <a:cs typeface="Arial"/>
            </a:endParaRPr>
          </a:p>
          <a:p>
            <a:pPr marL="354965" marR="4665345" indent="-34226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Το ALVINN αποτελείτ</a:t>
            </a:r>
            <a:r>
              <a:rPr sz="2000" dirty="0">
                <a:latin typeface="Arial"/>
                <a:cs typeface="Arial"/>
              </a:rPr>
              <a:t>α</a:t>
            </a:r>
            <a:r>
              <a:rPr sz="2000" spc="-5" dirty="0">
                <a:latin typeface="Arial"/>
                <a:cs typeface="Arial"/>
              </a:rPr>
              <a:t>ι από ένα ν</a:t>
            </a:r>
            <a:r>
              <a:rPr sz="2000" spc="-10" dirty="0">
                <a:latin typeface="Arial"/>
                <a:cs typeface="Arial"/>
              </a:rPr>
              <a:t>ε</a:t>
            </a:r>
            <a:r>
              <a:rPr sz="2000" dirty="0">
                <a:latin typeface="Arial"/>
                <a:cs typeface="Arial"/>
              </a:rPr>
              <a:t>υ</a:t>
            </a:r>
            <a:r>
              <a:rPr sz="2000" spc="-10" dirty="0">
                <a:latin typeface="Arial"/>
                <a:cs typeface="Arial"/>
              </a:rPr>
              <a:t>ρ</a:t>
            </a:r>
            <a:r>
              <a:rPr sz="2000" dirty="0">
                <a:latin typeface="Arial"/>
                <a:cs typeface="Arial"/>
              </a:rPr>
              <a:t>ω</a:t>
            </a:r>
            <a:r>
              <a:rPr sz="2000" spc="-5" dirty="0">
                <a:latin typeface="Arial"/>
                <a:cs typeface="Arial"/>
              </a:rPr>
              <a:t>ν</a:t>
            </a:r>
            <a:r>
              <a:rPr sz="2000" spc="-10" dirty="0">
                <a:latin typeface="Arial"/>
                <a:cs typeface="Arial"/>
              </a:rPr>
              <a:t>ι</a:t>
            </a:r>
            <a:r>
              <a:rPr sz="2000" spc="-5" dirty="0">
                <a:latin typeface="Arial"/>
                <a:cs typeface="Arial"/>
              </a:rPr>
              <a:t>κό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δ</a:t>
            </a:r>
            <a:r>
              <a:rPr sz="2000" dirty="0">
                <a:latin typeface="Arial"/>
                <a:cs typeface="Arial"/>
              </a:rPr>
              <a:t>ί</a:t>
            </a:r>
            <a:r>
              <a:rPr sz="2000" spc="-5" dirty="0">
                <a:latin typeface="Arial"/>
                <a:cs typeface="Arial"/>
              </a:rPr>
              <a:t>κτ</a:t>
            </a:r>
            <a:r>
              <a:rPr sz="2000" spc="-10" dirty="0">
                <a:latin typeface="Arial"/>
                <a:cs typeface="Arial"/>
              </a:rPr>
              <a:t>υ</a:t>
            </a:r>
            <a:r>
              <a:rPr sz="2000" spc="-5" dirty="0">
                <a:latin typeface="Arial"/>
                <a:cs typeface="Arial"/>
              </a:rPr>
              <a:t>ο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ε</a:t>
            </a:r>
            <a:r>
              <a:rPr sz="2000" spc="-5" dirty="0">
                <a:latin typeface="Arial"/>
                <a:cs typeface="Arial"/>
              </a:rPr>
              <a:t>ν</a:t>
            </a:r>
            <a:r>
              <a:rPr sz="2000" spc="-10" dirty="0">
                <a:latin typeface="Arial"/>
                <a:cs typeface="Arial"/>
              </a:rPr>
              <a:t>ό</a:t>
            </a:r>
            <a:r>
              <a:rPr sz="2000" spc="-5" dirty="0">
                <a:latin typeface="Arial"/>
                <a:cs typeface="Arial"/>
              </a:rPr>
              <a:t>ς κρυμμένου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στρώματο</a:t>
            </a:r>
            <a:r>
              <a:rPr sz="2000" spc="0" dirty="0">
                <a:latin typeface="Arial"/>
                <a:cs typeface="Arial"/>
              </a:rPr>
              <a:t>ς</a:t>
            </a:r>
            <a:r>
              <a:rPr sz="2000" spc="-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354965" marR="4636135" indent="-342265">
              <a:lnSpc>
                <a:spcPct val="100000"/>
              </a:lnSpc>
              <a:spcBef>
                <a:spcPts val="475"/>
              </a:spcBef>
              <a:buFont typeface="Arial"/>
              <a:buChar char="•"/>
              <a:tabLst>
                <a:tab pos="355600" algn="l"/>
                <a:tab pos="2723515" algn="l"/>
              </a:tabLst>
            </a:pPr>
            <a:r>
              <a:rPr sz="2000" spc="-5" dirty="0">
                <a:latin typeface="Arial"/>
                <a:cs typeface="Arial"/>
              </a:rPr>
              <a:t>Το σύστημα δέχεται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είσοδο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από τις κάμερες πάνω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στο όχημ</a:t>
            </a:r>
            <a:r>
              <a:rPr sz="2000" spc="5" dirty="0">
                <a:latin typeface="Arial"/>
                <a:cs typeface="Arial"/>
              </a:rPr>
              <a:t>α</a:t>
            </a:r>
            <a:r>
              <a:rPr sz="2000" spc="-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354965" marR="4514850" indent="-342265">
              <a:lnSpc>
                <a:spcPct val="100000"/>
              </a:lnSpc>
              <a:spcBef>
                <a:spcPts val="47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Η </a:t>
            </a:r>
            <a:r>
              <a:rPr sz="2000" spc="-10" dirty="0">
                <a:latin typeface="Arial"/>
                <a:cs typeface="Arial"/>
              </a:rPr>
              <a:t>έ</a:t>
            </a:r>
            <a:r>
              <a:rPr sz="2000" dirty="0">
                <a:latin typeface="Arial"/>
                <a:cs typeface="Arial"/>
              </a:rPr>
              <a:t>ξ</a:t>
            </a:r>
            <a:r>
              <a:rPr sz="2000" spc="-10" dirty="0">
                <a:latin typeface="Arial"/>
                <a:cs typeface="Arial"/>
              </a:rPr>
              <a:t>ο</a:t>
            </a:r>
            <a:r>
              <a:rPr sz="2000" spc="-5" dirty="0">
                <a:latin typeface="Arial"/>
                <a:cs typeface="Arial"/>
              </a:rPr>
              <a:t>δ</a:t>
            </a:r>
            <a:r>
              <a:rPr sz="2000" spc="-10" dirty="0">
                <a:latin typeface="Arial"/>
                <a:cs typeface="Arial"/>
              </a:rPr>
              <a:t>ο</a:t>
            </a:r>
            <a:r>
              <a:rPr sz="2000" spc="-5" dirty="0">
                <a:latin typeface="Arial"/>
                <a:cs typeface="Arial"/>
              </a:rPr>
              <a:t>ς </a:t>
            </a:r>
            <a:r>
              <a:rPr sz="2000" spc="-10" dirty="0">
                <a:latin typeface="Arial"/>
                <a:cs typeface="Arial"/>
              </a:rPr>
              <a:t>ε</a:t>
            </a:r>
            <a:r>
              <a:rPr sz="2000" spc="-5" dirty="0">
                <a:latin typeface="Arial"/>
                <a:cs typeface="Arial"/>
              </a:rPr>
              <a:t>ίν</a:t>
            </a:r>
            <a:r>
              <a:rPr sz="2000" dirty="0">
                <a:latin typeface="Arial"/>
                <a:cs typeface="Arial"/>
              </a:rPr>
              <a:t>α</a:t>
            </a:r>
            <a:r>
              <a:rPr sz="2000" spc="-5" dirty="0">
                <a:latin typeface="Arial"/>
                <a:cs typeface="Arial"/>
              </a:rPr>
              <a:t>ι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η κα</a:t>
            </a:r>
            <a:r>
              <a:rPr sz="2000" spc="-10" dirty="0">
                <a:latin typeface="Arial"/>
                <a:cs typeface="Arial"/>
              </a:rPr>
              <a:t>τε</a:t>
            </a:r>
            <a:r>
              <a:rPr sz="2000" dirty="0">
                <a:latin typeface="Arial"/>
                <a:cs typeface="Arial"/>
              </a:rPr>
              <a:t>ύ</a:t>
            </a:r>
            <a:r>
              <a:rPr sz="2000" spc="-5" dirty="0">
                <a:latin typeface="Arial"/>
                <a:cs typeface="Arial"/>
              </a:rPr>
              <a:t>θυ</a:t>
            </a:r>
            <a:r>
              <a:rPr sz="2000" dirty="0">
                <a:latin typeface="Arial"/>
                <a:cs typeface="Arial"/>
              </a:rPr>
              <a:t>ν</a:t>
            </a:r>
            <a:r>
              <a:rPr sz="2000" spc="-5" dirty="0">
                <a:latin typeface="Arial"/>
                <a:cs typeface="Arial"/>
              </a:rPr>
              <a:t>ση </a:t>
            </a:r>
            <a:r>
              <a:rPr sz="2000" spc="-10" dirty="0">
                <a:latin typeface="Arial"/>
                <a:cs typeface="Arial"/>
              </a:rPr>
              <a:t>προ</a:t>
            </a:r>
            <a:r>
              <a:rPr sz="2000" spc="-5" dirty="0">
                <a:latin typeface="Arial"/>
                <a:cs typeface="Arial"/>
              </a:rPr>
              <a:t>ς </a:t>
            </a:r>
            <a:r>
              <a:rPr sz="2000" spc="-10" dirty="0">
                <a:latin typeface="Arial"/>
                <a:cs typeface="Arial"/>
              </a:rPr>
              <a:t>τη</a:t>
            </a:r>
            <a:r>
              <a:rPr sz="2000" spc="-5" dirty="0">
                <a:latin typeface="Arial"/>
                <a:cs typeface="Arial"/>
              </a:rPr>
              <a:t>ν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ο</a:t>
            </a:r>
            <a:r>
              <a:rPr sz="2000" spc="-10" dirty="0">
                <a:latin typeface="Arial"/>
                <a:cs typeface="Arial"/>
              </a:rPr>
              <a:t>ποί</a:t>
            </a:r>
            <a:r>
              <a:rPr sz="2000" spc="-5" dirty="0">
                <a:latin typeface="Arial"/>
                <a:cs typeface="Arial"/>
              </a:rPr>
              <a:t>α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πρέπε</a:t>
            </a:r>
            <a:r>
              <a:rPr sz="2000" spc="-5" dirty="0">
                <a:latin typeface="Arial"/>
                <a:cs typeface="Arial"/>
              </a:rPr>
              <a:t>ι </a:t>
            </a:r>
            <a:r>
              <a:rPr sz="2000" spc="-10" dirty="0">
                <a:latin typeface="Arial"/>
                <a:cs typeface="Arial"/>
              </a:rPr>
              <a:t>ν</a:t>
            </a:r>
            <a:r>
              <a:rPr sz="2000" spc="-5" dirty="0">
                <a:latin typeface="Arial"/>
                <a:cs typeface="Arial"/>
              </a:rPr>
              <a:t>α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κινηθεί </a:t>
            </a:r>
            <a:r>
              <a:rPr sz="2000" spc="-5" dirty="0">
                <a:latin typeface="Arial"/>
                <a:cs typeface="Arial"/>
              </a:rPr>
              <a:t>το όχημα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για να παραμεί</a:t>
            </a:r>
            <a:r>
              <a:rPr sz="2000" dirty="0">
                <a:latin typeface="Arial"/>
                <a:cs typeface="Arial"/>
              </a:rPr>
              <a:t>ν</a:t>
            </a:r>
            <a:r>
              <a:rPr sz="2000" spc="-5" dirty="0">
                <a:latin typeface="Arial"/>
                <a:cs typeface="Arial"/>
              </a:rPr>
              <a:t>ει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μέσα στο δρόμο.</a:t>
            </a:r>
            <a:endParaRPr sz="2000">
              <a:latin typeface="Arial"/>
              <a:cs typeface="Arial"/>
            </a:endParaRPr>
          </a:p>
          <a:p>
            <a:pPr marL="355600" marR="4598670" indent="-342900">
              <a:lnSpc>
                <a:spcPct val="100000"/>
              </a:lnSpc>
              <a:spcBef>
                <a:spcPts val="47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Ταξίδευσε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285</a:t>
            </a:r>
            <a:r>
              <a:rPr sz="2000" spc="-5" dirty="0">
                <a:latin typeface="Arial"/>
                <a:cs typeface="Arial"/>
              </a:rPr>
              <a:t>0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μίλια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στις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ΗΠΑ διατηρώντας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α</a:t>
            </a:r>
            <a:r>
              <a:rPr sz="2000" spc="-5" dirty="0">
                <a:latin typeface="Arial"/>
                <a:cs typeface="Arial"/>
              </a:rPr>
              <a:t>υτονομία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στο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98% </a:t>
            </a:r>
            <a:r>
              <a:rPr sz="2000" spc="-5" dirty="0">
                <a:latin typeface="Arial"/>
                <a:cs typeface="Arial"/>
              </a:rPr>
              <a:t>του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ταξιδιο</a:t>
            </a:r>
            <a:r>
              <a:rPr sz="2000" dirty="0">
                <a:latin typeface="Arial"/>
                <a:cs typeface="Arial"/>
              </a:rPr>
              <a:t>ύ</a:t>
            </a:r>
            <a:r>
              <a:rPr sz="2000" spc="-5" dirty="0">
                <a:latin typeface="Arial"/>
                <a:cs typeface="Arial"/>
              </a:rPr>
              <a:t>!</a:t>
            </a:r>
            <a:endParaRPr sz="200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  <a:spcBef>
                <a:spcPts val="15"/>
              </a:spcBef>
            </a:pPr>
            <a:r>
              <a:rPr sz="1800" b="1" dirty="0">
                <a:latin typeface="Arial"/>
                <a:cs typeface="Arial"/>
                <a:hlinkClick r:id="rId3"/>
              </a:rPr>
              <a:t>http://www-2.cs.cmu.edu/afs/cs/project/alv/www/navlab_home_page.html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896" rIns="0" bIns="0" rtlCol="0">
            <a:spAutoFit/>
          </a:bodyPr>
          <a:lstStyle/>
          <a:p>
            <a:pPr marL="886460">
              <a:lnSpc>
                <a:spcPct val="100000"/>
              </a:lnSpc>
            </a:pPr>
            <a:r>
              <a:rPr sz="4000" dirty="0"/>
              <a:t>Διάγνωση</a:t>
            </a:r>
            <a:r>
              <a:rPr sz="4000" spc="5" dirty="0"/>
              <a:t> </a:t>
            </a:r>
            <a:r>
              <a:rPr sz="4000" dirty="0">
                <a:latin typeface="Arial"/>
                <a:cs typeface="Arial"/>
              </a:rPr>
              <a:t>(Diagnosis)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098" y="1477771"/>
            <a:ext cx="8012430" cy="2273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Ιατρικά </a:t>
            </a:r>
            <a:r>
              <a:rPr sz="2400" spc="-15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ρογράμματα διάγνωσης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ασθενειών που βασίζονται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σε πιθανοτική ανάλυση έχουν αποκτήσει τις ικανότητες έμπειρων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θεραπευτών σε πολλές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ειδικότητε</a:t>
            </a:r>
            <a:r>
              <a:rPr sz="2400" spc="30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55600" marR="443865" indent="-342900" algn="just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Κάποια από αυτά διατίθενται ελεύθερα </a:t>
            </a:r>
            <a:r>
              <a:rPr sz="2400" dirty="0">
                <a:latin typeface="Arial"/>
                <a:cs typeface="Arial"/>
              </a:rPr>
              <a:t>στο </a:t>
            </a:r>
            <a:r>
              <a:rPr sz="2400" spc="-5" dirty="0">
                <a:latin typeface="Arial"/>
                <a:cs typeface="Arial"/>
              </a:rPr>
              <a:t>διαδίκτυ</a:t>
            </a:r>
            <a:r>
              <a:rPr sz="2400" spc="25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, </a:t>
            </a:r>
            <a:r>
              <a:rPr sz="2400" spc="-10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.χ.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009A9A"/>
                </a:solidFill>
                <a:latin typeface="Arial"/>
                <a:cs typeface="Arial"/>
                <a:hlinkClick r:id="rId2"/>
              </a:rPr>
              <a:t>http://easydiagnosis.com</a:t>
            </a:r>
            <a:r>
              <a:rPr sz="2400" u="heavy" dirty="0">
                <a:solidFill>
                  <a:srgbClr val="009A9A"/>
                </a:solidFill>
                <a:latin typeface="Arial"/>
                <a:cs typeface="Arial"/>
                <a:hlinkClick r:id="rId2"/>
              </a:rPr>
              <a:t>/</a:t>
            </a:r>
            <a:r>
              <a:rPr sz="2400" spc="10" dirty="0">
                <a:solidFill>
                  <a:srgbClr val="009A9A"/>
                </a:solidFill>
                <a:latin typeface="Arial"/>
                <a:cs typeface="Arial"/>
                <a:hlinkClick r:id="rId2"/>
              </a:rPr>
              <a:t> </a:t>
            </a:r>
            <a:r>
              <a:rPr sz="2400" spc="-5" dirty="0">
                <a:latin typeface="Arial"/>
                <a:cs typeface="Arial"/>
              </a:rPr>
              <a:t>(ελεύθερ</a:t>
            </a:r>
            <a:r>
              <a:rPr sz="2400" dirty="0">
                <a:latin typeface="Arial"/>
                <a:cs typeface="Arial"/>
              </a:rPr>
              <a:t>η</a:t>
            </a:r>
            <a:r>
              <a:rPr sz="2400" spc="-5" dirty="0">
                <a:latin typeface="Arial"/>
                <a:cs typeface="Arial"/>
              </a:rPr>
              <a:t>/δοκιμαστική χρήση </a:t>
            </a:r>
            <a:r>
              <a:rPr sz="2400" dirty="0">
                <a:latin typeface="Arial"/>
                <a:cs typeface="Arial"/>
              </a:rPr>
              <a:t>για </a:t>
            </a:r>
            <a:r>
              <a:rPr sz="2400" spc="-5" dirty="0">
                <a:latin typeface="Arial"/>
                <a:cs typeface="Arial"/>
              </a:rPr>
              <a:t>κάποιες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περιπ</a:t>
            </a:r>
            <a:r>
              <a:rPr sz="2400" spc="-15" dirty="0">
                <a:latin typeface="Arial"/>
                <a:cs typeface="Arial"/>
              </a:rPr>
              <a:t>τ</a:t>
            </a:r>
            <a:r>
              <a:rPr sz="2400" spc="-10" dirty="0">
                <a:latin typeface="Arial"/>
                <a:cs typeface="Arial"/>
              </a:rPr>
              <a:t>ώ</a:t>
            </a:r>
            <a:r>
              <a:rPr sz="2400" spc="-5" dirty="0">
                <a:latin typeface="Arial"/>
                <a:cs typeface="Arial"/>
              </a:rPr>
              <a:t>σει</a:t>
            </a:r>
            <a:r>
              <a:rPr sz="2400" spc="25" dirty="0">
                <a:latin typeface="Arial"/>
                <a:cs typeface="Arial"/>
              </a:rPr>
              <a:t>ς</a:t>
            </a:r>
            <a:r>
              <a:rPr sz="2400" spc="-10" dirty="0">
                <a:latin typeface="Arial"/>
                <a:cs typeface="Arial"/>
              </a:rPr>
              <a:t>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2554" y="0"/>
            <a:ext cx="5346065" cy="1691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40995">
              <a:lnSpc>
                <a:spcPct val="100000"/>
              </a:lnSpc>
            </a:pPr>
            <a:r>
              <a:rPr sz="3700" spc="-5" dirty="0"/>
              <a:t>Σχεδιασμός ενεργειών </a:t>
            </a:r>
            <a:r>
              <a:rPr sz="3700" dirty="0"/>
              <a:t>για</a:t>
            </a:r>
            <a:r>
              <a:rPr sz="3700" spc="-10" dirty="0"/>
              <a:t> π</a:t>
            </a:r>
            <a:r>
              <a:rPr sz="3700" dirty="0"/>
              <a:t>ροβλήματα</a:t>
            </a:r>
            <a:r>
              <a:rPr sz="3700" spc="5" dirty="0"/>
              <a:t> </a:t>
            </a:r>
            <a:r>
              <a:rPr sz="3700" dirty="0">
                <a:latin typeface="Arial"/>
                <a:cs typeface="Arial"/>
              </a:rPr>
              <a:t>Logistics</a:t>
            </a:r>
            <a:endParaRPr sz="3700">
              <a:latin typeface="Arial"/>
              <a:cs typeface="Arial"/>
            </a:endParaRPr>
          </a:p>
          <a:p>
            <a:pPr marL="644525">
              <a:lnSpc>
                <a:spcPct val="100000"/>
              </a:lnSpc>
            </a:pPr>
            <a:r>
              <a:rPr sz="3700" dirty="0">
                <a:latin typeface="Arial"/>
                <a:cs typeface="Arial"/>
              </a:rPr>
              <a:t>(Logistics</a:t>
            </a:r>
            <a:r>
              <a:rPr sz="3700" spc="-10" dirty="0">
                <a:latin typeface="Arial"/>
                <a:cs typeface="Arial"/>
              </a:rPr>
              <a:t> </a:t>
            </a:r>
            <a:r>
              <a:rPr sz="3700" dirty="0">
                <a:latin typeface="Arial"/>
                <a:cs typeface="Arial"/>
              </a:rPr>
              <a:t>planning)</a:t>
            </a:r>
            <a:endParaRPr sz="3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98796" y="1822195"/>
            <a:ext cx="4032504" cy="403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2897" y="1752091"/>
            <a:ext cx="8985885" cy="4803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412115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Κατά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τη</a:t>
            </a:r>
            <a:r>
              <a:rPr sz="1800" spc="-5" dirty="0">
                <a:latin typeface="Arial"/>
                <a:cs typeface="Arial"/>
              </a:rPr>
              <a:t> διάρκεια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του πολέμου του </a:t>
            </a:r>
            <a:r>
              <a:rPr sz="1800" spc="5" dirty="0">
                <a:latin typeface="Arial"/>
                <a:cs typeface="Arial"/>
              </a:rPr>
              <a:t>Π</a:t>
            </a:r>
            <a:r>
              <a:rPr sz="1800" spc="-5" dirty="0">
                <a:latin typeface="Arial"/>
                <a:cs typeface="Arial"/>
              </a:rPr>
              <a:t>ερσικού </a:t>
            </a:r>
            <a:r>
              <a:rPr sz="1800" spc="-10" dirty="0">
                <a:latin typeface="Arial"/>
                <a:cs typeface="Arial"/>
              </a:rPr>
              <a:t>Κόλπο</a:t>
            </a:r>
            <a:r>
              <a:rPr sz="1800" spc="-5" dirty="0">
                <a:latin typeface="Arial"/>
                <a:cs typeface="Arial"/>
              </a:rPr>
              <a:t>υ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(1991), οι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Η</a:t>
            </a:r>
            <a:r>
              <a:rPr sz="1800" spc="-10" dirty="0">
                <a:latin typeface="Arial"/>
                <a:cs typeface="Arial"/>
              </a:rPr>
              <a:t>.</a:t>
            </a:r>
            <a:r>
              <a:rPr sz="1800" dirty="0">
                <a:latin typeface="Arial"/>
                <a:cs typeface="Arial"/>
              </a:rPr>
              <a:t>Π</a:t>
            </a:r>
            <a:r>
              <a:rPr sz="1800" spc="-10" dirty="0">
                <a:latin typeface="Arial"/>
                <a:cs typeface="Arial"/>
              </a:rPr>
              <a:t>.</a:t>
            </a:r>
            <a:r>
              <a:rPr sz="1800" spc="-5" dirty="0">
                <a:latin typeface="Arial"/>
                <a:cs typeface="Arial"/>
              </a:rPr>
              <a:t>Α.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χρησιμοποίησαν </a:t>
            </a:r>
            <a:r>
              <a:rPr sz="1800" dirty="0">
                <a:latin typeface="Arial"/>
                <a:cs typeface="Arial"/>
              </a:rPr>
              <a:t>το</a:t>
            </a:r>
            <a:r>
              <a:rPr sz="1800" spc="-5" dirty="0">
                <a:latin typeface="Arial"/>
                <a:cs typeface="Arial"/>
              </a:rPr>
              <a:t> πρόγραμμα </a:t>
            </a:r>
            <a:r>
              <a:rPr sz="1800" spc="-10" dirty="0">
                <a:latin typeface="Arial"/>
                <a:cs typeface="Arial"/>
              </a:rPr>
              <a:t>D.A.R.T</a:t>
            </a:r>
            <a:r>
              <a:rPr sz="1800" dirty="0">
                <a:latin typeface="Arial"/>
                <a:cs typeface="Arial"/>
              </a:rPr>
              <a:t>. (Dynamic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Analysis </a:t>
            </a:r>
            <a:r>
              <a:rPr sz="1800" spc="-5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Replannin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Tool) </a:t>
            </a:r>
            <a:r>
              <a:rPr sz="1800" spc="-5" dirty="0">
                <a:latin typeface="Arial"/>
                <a:cs typeface="Arial"/>
              </a:rPr>
              <a:t>γι</a:t>
            </a:r>
            <a:r>
              <a:rPr sz="1800" dirty="0">
                <a:latin typeface="Arial"/>
                <a:cs typeface="Arial"/>
              </a:rPr>
              <a:t>α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α</a:t>
            </a:r>
            <a:r>
              <a:rPr sz="1800" spc="-10" dirty="0">
                <a:latin typeface="Arial"/>
                <a:cs typeface="Arial"/>
              </a:rPr>
              <a:t>υτοματοποιημένο </a:t>
            </a:r>
            <a:r>
              <a:rPr sz="1800" spc="-5" dirty="0">
                <a:latin typeface="Arial"/>
                <a:cs typeface="Arial"/>
              </a:rPr>
              <a:t>σχεδι</a:t>
            </a:r>
            <a:r>
              <a:rPr sz="1800" spc="-15" dirty="0">
                <a:latin typeface="Arial"/>
                <a:cs typeface="Arial"/>
              </a:rPr>
              <a:t>α</a:t>
            </a:r>
            <a:r>
              <a:rPr sz="1800" dirty="0">
                <a:latin typeface="Arial"/>
                <a:cs typeface="Arial"/>
              </a:rPr>
              <a:t>σμό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και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χρονοπρογραμματισμό </a:t>
            </a:r>
            <a:r>
              <a:rPr sz="1800" spc="-10" dirty="0">
                <a:latin typeface="Arial"/>
                <a:cs typeface="Arial"/>
              </a:rPr>
              <a:t>ενεργειώ</a:t>
            </a:r>
            <a:r>
              <a:rPr sz="1800" spc="-5" dirty="0">
                <a:latin typeface="Arial"/>
                <a:cs typeface="Arial"/>
              </a:rPr>
              <a:t>ν γι</a:t>
            </a:r>
            <a:r>
              <a:rPr sz="1800" dirty="0">
                <a:latin typeface="Arial"/>
                <a:cs typeface="Arial"/>
              </a:rPr>
              <a:t>α</a:t>
            </a:r>
            <a:r>
              <a:rPr sz="1800" spc="-10" dirty="0">
                <a:latin typeface="Arial"/>
                <a:cs typeface="Arial"/>
              </a:rPr>
              <a:t> τι</a:t>
            </a:r>
            <a:r>
              <a:rPr sz="1800" spc="-5" dirty="0">
                <a:latin typeface="Arial"/>
                <a:cs typeface="Arial"/>
              </a:rPr>
              <a:t>ς </a:t>
            </a:r>
            <a:r>
              <a:rPr sz="1800" dirty="0">
                <a:latin typeface="Arial"/>
                <a:cs typeface="Arial"/>
              </a:rPr>
              <a:t>μ</a:t>
            </a:r>
            <a:r>
              <a:rPr sz="1800" spc="-10" dirty="0">
                <a:latin typeface="Arial"/>
                <a:cs typeface="Arial"/>
              </a:rPr>
              <a:t>ετ</a:t>
            </a:r>
            <a:r>
              <a:rPr sz="1800" spc="-15" dirty="0">
                <a:latin typeface="Arial"/>
                <a:cs typeface="Arial"/>
              </a:rPr>
              <a:t>α</a:t>
            </a:r>
            <a:r>
              <a:rPr sz="1800" spc="-5" dirty="0">
                <a:latin typeface="Arial"/>
                <a:cs typeface="Arial"/>
              </a:rPr>
              <a:t>φ</a:t>
            </a:r>
            <a:r>
              <a:rPr sz="1800" spc="-10" dirty="0">
                <a:latin typeface="Arial"/>
                <a:cs typeface="Arial"/>
              </a:rPr>
              <a:t>ορέ</a:t>
            </a:r>
            <a:r>
              <a:rPr sz="1800" spc="-5" dirty="0">
                <a:latin typeface="Arial"/>
                <a:cs typeface="Arial"/>
              </a:rPr>
              <a:t>ς</a:t>
            </a:r>
            <a:r>
              <a:rPr sz="1800" spc="-10" dirty="0">
                <a:latin typeface="Arial"/>
                <a:cs typeface="Arial"/>
              </a:rPr>
              <a:t> του</a:t>
            </a:r>
            <a:r>
              <a:rPr sz="1800" spc="20" dirty="0">
                <a:latin typeface="Arial"/>
                <a:cs typeface="Arial"/>
              </a:rPr>
              <a:t>ς</a:t>
            </a:r>
            <a:r>
              <a:rPr sz="1800" spc="-5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356235" algn="l"/>
              </a:tabLst>
            </a:pPr>
            <a:r>
              <a:rPr sz="1800" spc="-5" dirty="0">
                <a:latin typeface="Arial"/>
                <a:cs typeface="Arial"/>
              </a:rPr>
              <a:t>Το πρόγραμμα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διαχειρίστηκε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50.000</a:t>
            </a:r>
            <a:endParaRPr sz="1800">
              <a:latin typeface="Arial"/>
              <a:cs typeface="Arial"/>
            </a:endParaRPr>
          </a:p>
          <a:p>
            <a:pPr marR="4912360" algn="ctr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οχήματ</a:t>
            </a:r>
            <a:r>
              <a:rPr sz="1800" spc="-10" dirty="0">
                <a:latin typeface="Arial"/>
                <a:cs typeface="Arial"/>
              </a:rPr>
              <a:t>α</a:t>
            </a:r>
            <a:r>
              <a:rPr sz="1800" spc="-5" dirty="0">
                <a:latin typeface="Arial"/>
                <a:cs typeface="Arial"/>
              </a:rPr>
              <a:t>, φορτία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και </a:t>
            </a:r>
            <a:r>
              <a:rPr sz="1800" spc="-5" dirty="0">
                <a:latin typeface="Arial"/>
                <a:cs typeface="Arial"/>
              </a:rPr>
              <a:t>ανθρ</a:t>
            </a:r>
            <a:r>
              <a:rPr sz="1800" spc="-15" dirty="0">
                <a:latin typeface="Arial"/>
                <a:cs typeface="Arial"/>
              </a:rPr>
              <a:t>ώ</a:t>
            </a:r>
            <a:r>
              <a:rPr sz="1800" spc="-5" dirty="0">
                <a:latin typeface="Arial"/>
                <a:cs typeface="Arial"/>
              </a:rPr>
              <a:t>που</a:t>
            </a:r>
            <a:r>
              <a:rPr sz="1800" spc="0" dirty="0">
                <a:latin typeface="Arial"/>
                <a:cs typeface="Arial"/>
              </a:rPr>
              <a:t>ς</a:t>
            </a:r>
            <a:r>
              <a:rPr sz="1800" spc="-5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355600" marR="4080510" indent="-3429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356235" algn="l"/>
              </a:tabLst>
            </a:pPr>
            <a:r>
              <a:rPr sz="1800" spc="-10" dirty="0">
                <a:latin typeface="Arial"/>
                <a:cs typeface="Arial"/>
              </a:rPr>
              <a:t>Παρήγαγ</a:t>
            </a:r>
            <a:r>
              <a:rPr sz="1800" spc="-5" dirty="0">
                <a:latin typeface="Arial"/>
                <a:cs typeface="Arial"/>
              </a:rPr>
              <a:t>ε </a:t>
            </a:r>
            <a:r>
              <a:rPr sz="1800" spc="-10" dirty="0">
                <a:latin typeface="Arial"/>
                <a:cs typeface="Arial"/>
              </a:rPr>
              <a:t>πλάν</a:t>
            </a:r>
            <a:r>
              <a:rPr sz="1800" spc="-5" dirty="0">
                <a:latin typeface="Arial"/>
                <a:cs typeface="Arial"/>
              </a:rPr>
              <a:t>α </a:t>
            </a:r>
            <a:r>
              <a:rPr sz="1800" spc="-10" dirty="0">
                <a:latin typeface="Arial"/>
                <a:cs typeface="Arial"/>
              </a:rPr>
              <a:t>σ</a:t>
            </a:r>
            <a:r>
              <a:rPr sz="1800" spc="-5" dirty="0">
                <a:latin typeface="Arial"/>
                <a:cs typeface="Arial"/>
              </a:rPr>
              <a:t>ε </a:t>
            </a:r>
            <a:r>
              <a:rPr sz="1800" dirty="0">
                <a:latin typeface="Arial"/>
                <a:cs typeface="Arial"/>
              </a:rPr>
              <a:t>μ</a:t>
            </a:r>
            <a:r>
              <a:rPr sz="1800" spc="-10" dirty="0">
                <a:latin typeface="Arial"/>
                <a:cs typeface="Arial"/>
              </a:rPr>
              <a:t>ερικέ</a:t>
            </a:r>
            <a:r>
              <a:rPr sz="1800" spc="-5" dirty="0">
                <a:latin typeface="Arial"/>
                <a:cs typeface="Arial"/>
              </a:rPr>
              <a:t>ς</a:t>
            </a:r>
            <a:r>
              <a:rPr sz="1800" spc="-10" dirty="0">
                <a:latin typeface="Arial"/>
                <a:cs typeface="Arial"/>
              </a:rPr>
              <a:t> ώρε</a:t>
            </a:r>
            <a:r>
              <a:rPr sz="1800" spc="25" dirty="0">
                <a:latin typeface="Arial"/>
                <a:cs typeface="Arial"/>
              </a:rPr>
              <a:t>ς</a:t>
            </a:r>
            <a:r>
              <a:rPr sz="1800" spc="-5" dirty="0">
                <a:latin typeface="Arial"/>
                <a:cs typeface="Arial"/>
              </a:rPr>
              <a:t>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αντί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για </a:t>
            </a:r>
            <a:r>
              <a:rPr sz="1800" spc="-10" dirty="0">
                <a:latin typeface="Arial"/>
                <a:cs typeface="Arial"/>
              </a:rPr>
              <a:t>εβδομ</a:t>
            </a:r>
            <a:r>
              <a:rPr sz="1800" spc="-15" dirty="0">
                <a:latin typeface="Arial"/>
                <a:cs typeface="Arial"/>
              </a:rPr>
              <a:t>ά</a:t>
            </a:r>
            <a:r>
              <a:rPr sz="1800" spc="-10" dirty="0">
                <a:latin typeface="Arial"/>
                <a:cs typeface="Arial"/>
              </a:rPr>
              <a:t>δε</a:t>
            </a:r>
            <a:r>
              <a:rPr sz="1800" spc="-5" dirty="0">
                <a:latin typeface="Arial"/>
                <a:cs typeface="Arial"/>
              </a:rPr>
              <a:t>ς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π</a:t>
            </a:r>
            <a:r>
              <a:rPr sz="1800" spc="-10" dirty="0">
                <a:latin typeface="Arial"/>
                <a:cs typeface="Arial"/>
              </a:rPr>
              <a:t>ο</a:t>
            </a:r>
            <a:r>
              <a:rPr sz="1800" spc="-5" dirty="0">
                <a:latin typeface="Arial"/>
                <a:cs typeface="Arial"/>
              </a:rPr>
              <a:t>υ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χρειάζοντ</a:t>
            </a:r>
            <a:r>
              <a:rPr sz="1800" spc="-15" dirty="0">
                <a:latin typeface="Arial"/>
                <a:cs typeface="Arial"/>
              </a:rPr>
              <a:t>α</a:t>
            </a:r>
            <a:r>
              <a:rPr sz="1800" dirty="0">
                <a:latin typeface="Arial"/>
                <a:cs typeface="Arial"/>
              </a:rPr>
              <a:t>ι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οι</a:t>
            </a:r>
            <a:r>
              <a:rPr sz="1800" spc="-5" dirty="0">
                <a:latin typeface="Arial"/>
                <a:cs typeface="Arial"/>
              </a:rPr>
              <a:t> π</a:t>
            </a:r>
            <a:r>
              <a:rPr sz="1800" spc="-10" dirty="0">
                <a:latin typeface="Arial"/>
                <a:cs typeface="Arial"/>
              </a:rPr>
              <a:t>ροηγούμενες μέθοδο</a:t>
            </a:r>
            <a:r>
              <a:rPr sz="1800" dirty="0">
                <a:latin typeface="Arial"/>
                <a:cs typeface="Arial"/>
              </a:rPr>
              <a:t>ι</a:t>
            </a:r>
            <a:r>
              <a:rPr sz="1800" spc="-5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355600" marR="4152265" indent="-3429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356235" algn="l"/>
              </a:tabLst>
            </a:pPr>
            <a:r>
              <a:rPr sz="1800" dirty="0">
                <a:latin typeface="Arial"/>
                <a:cs typeface="Arial"/>
              </a:rPr>
              <a:t>Η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υπ</a:t>
            </a:r>
            <a:r>
              <a:rPr sz="1800" dirty="0">
                <a:latin typeface="Arial"/>
                <a:cs typeface="Arial"/>
              </a:rPr>
              <a:t>η</a:t>
            </a:r>
            <a:r>
              <a:rPr sz="1800" spc="-10" dirty="0">
                <a:latin typeface="Arial"/>
                <a:cs typeface="Arial"/>
              </a:rPr>
              <a:t>ρ</a:t>
            </a:r>
            <a:r>
              <a:rPr sz="1800" spc="-5" dirty="0">
                <a:latin typeface="Arial"/>
                <a:cs typeface="Arial"/>
              </a:rPr>
              <a:t>εσ</a:t>
            </a:r>
            <a:r>
              <a:rPr sz="1800" dirty="0">
                <a:latin typeface="Arial"/>
                <a:cs typeface="Arial"/>
              </a:rPr>
              <a:t>ία </a:t>
            </a:r>
            <a:r>
              <a:rPr sz="1800" spc="-10" dirty="0">
                <a:latin typeface="Arial"/>
                <a:cs typeface="Arial"/>
              </a:rPr>
              <a:t>D.A.R.P.A</a:t>
            </a:r>
            <a:r>
              <a:rPr sz="1800" dirty="0">
                <a:latin typeface="Arial"/>
                <a:cs typeface="Arial"/>
              </a:rPr>
              <a:t>. </a:t>
            </a:r>
            <a:r>
              <a:rPr sz="1800" spc="-5" dirty="0">
                <a:latin typeface="Arial"/>
                <a:cs typeface="Arial"/>
              </a:rPr>
              <a:t>(Defens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Advanced Researc</a:t>
            </a:r>
            <a:r>
              <a:rPr sz="1800" dirty="0">
                <a:latin typeface="Arial"/>
                <a:cs typeface="Arial"/>
              </a:rPr>
              <a:t>h </a:t>
            </a:r>
            <a:r>
              <a:rPr sz="1800" spc="-5" dirty="0">
                <a:latin typeface="Arial"/>
                <a:cs typeface="Arial"/>
              </a:rPr>
              <a:t>Projec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Agency</a:t>
            </a:r>
            <a:r>
              <a:rPr sz="1800" dirty="0">
                <a:latin typeface="Arial"/>
                <a:cs typeface="Arial"/>
              </a:rPr>
              <a:t>) </a:t>
            </a:r>
            <a:r>
              <a:rPr sz="1800" spc="-10" dirty="0">
                <a:latin typeface="Arial"/>
                <a:cs typeface="Arial"/>
              </a:rPr>
              <a:t>δήλωσ</a:t>
            </a:r>
            <a:r>
              <a:rPr sz="1800" spc="-5" dirty="0">
                <a:latin typeface="Arial"/>
                <a:cs typeface="Arial"/>
              </a:rPr>
              <a:t>ε ότ</a:t>
            </a:r>
            <a:r>
              <a:rPr sz="1800" dirty="0">
                <a:latin typeface="Arial"/>
                <a:cs typeface="Arial"/>
              </a:rPr>
              <a:t>ι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η </a:t>
            </a:r>
            <a:r>
              <a:rPr sz="1800" spc="-10" dirty="0">
                <a:latin typeface="Arial"/>
                <a:cs typeface="Arial"/>
              </a:rPr>
              <a:t>συγκεκριμέν</a:t>
            </a:r>
            <a:r>
              <a:rPr sz="1800" spc="-5" dirty="0">
                <a:latin typeface="Arial"/>
                <a:cs typeface="Arial"/>
              </a:rPr>
              <a:t>η </a:t>
            </a:r>
            <a:r>
              <a:rPr sz="1800" spc="-10" dirty="0">
                <a:latin typeface="Arial"/>
                <a:cs typeface="Arial"/>
              </a:rPr>
              <a:t>εφαρμογ</a:t>
            </a:r>
            <a:r>
              <a:rPr sz="1800" spc="-5" dirty="0">
                <a:latin typeface="Arial"/>
                <a:cs typeface="Arial"/>
              </a:rPr>
              <a:t>ή α</a:t>
            </a:r>
            <a:r>
              <a:rPr sz="1800" spc="-10" dirty="0">
                <a:latin typeface="Arial"/>
                <a:cs typeface="Arial"/>
              </a:rPr>
              <a:t>πέφερε περισσότερ</a:t>
            </a:r>
            <a:r>
              <a:rPr sz="1800" spc="-5" dirty="0">
                <a:latin typeface="Arial"/>
                <a:cs typeface="Arial"/>
              </a:rPr>
              <a:t>ο </a:t>
            </a:r>
            <a:r>
              <a:rPr sz="1800" spc="-10" dirty="0">
                <a:latin typeface="Arial"/>
                <a:cs typeface="Arial"/>
              </a:rPr>
              <a:t>απ</a:t>
            </a:r>
            <a:r>
              <a:rPr sz="1800" spc="-5" dirty="0">
                <a:latin typeface="Arial"/>
                <a:cs typeface="Arial"/>
              </a:rPr>
              <a:t>ό </a:t>
            </a:r>
            <a:r>
              <a:rPr sz="1800" dirty="0">
                <a:latin typeface="Arial"/>
                <a:cs typeface="Arial"/>
              </a:rPr>
              <a:t>τ</a:t>
            </a:r>
            <a:r>
              <a:rPr sz="1800" spc="-10" dirty="0">
                <a:latin typeface="Arial"/>
                <a:cs typeface="Arial"/>
              </a:rPr>
              <a:t>ι</a:t>
            </a:r>
            <a:r>
              <a:rPr sz="1800" spc="-5" dirty="0">
                <a:latin typeface="Arial"/>
                <a:cs typeface="Arial"/>
              </a:rPr>
              <a:t>ς</a:t>
            </a:r>
            <a:r>
              <a:rPr sz="1800" spc="-10" dirty="0">
                <a:latin typeface="Arial"/>
                <a:cs typeface="Arial"/>
              </a:rPr>
              <a:t> επενδύσει</a:t>
            </a:r>
            <a:r>
              <a:rPr sz="1800" spc="-5" dirty="0">
                <a:latin typeface="Arial"/>
                <a:cs typeface="Arial"/>
              </a:rPr>
              <a:t>ς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τω</a:t>
            </a:r>
            <a:r>
              <a:rPr sz="1800" spc="-5" dirty="0">
                <a:latin typeface="Arial"/>
                <a:cs typeface="Arial"/>
              </a:rPr>
              <a:t>ν </a:t>
            </a:r>
            <a:r>
              <a:rPr sz="1800" spc="35" dirty="0">
                <a:latin typeface="Arial"/>
                <a:cs typeface="Arial"/>
              </a:rPr>
              <a:t>Η</a:t>
            </a:r>
            <a:r>
              <a:rPr sz="1800" spc="-10" dirty="0">
                <a:latin typeface="Arial"/>
                <a:cs typeface="Arial"/>
              </a:rPr>
              <a:t>.</a:t>
            </a:r>
            <a:r>
              <a:rPr sz="1800" dirty="0">
                <a:latin typeface="Arial"/>
                <a:cs typeface="Arial"/>
              </a:rPr>
              <a:t>Π</a:t>
            </a:r>
            <a:r>
              <a:rPr sz="1800" spc="-10" dirty="0">
                <a:latin typeface="Arial"/>
                <a:cs typeface="Arial"/>
              </a:rPr>
              <a:t>.</a:t>
            </a:r>
            <a:r>
              <a:rPr sz="1800" spc="-5" dirty="0">
                <a:latin typeface="Arial"/>
                <a:cs typeface="Arial"/>
              </a:rPr>
              <a:t>Α. </a:t>
            </a:r>
            <a:r>
              <a:rPr sz="1800" dirty="0">
                <a:latin typeface="Arial"/>
                <a:cs typeface="Arial"/>
              </a:rPr>
              <a:t>στην</a:t>
            </a:r>
            <a:r>
              <a:rPr sz="1800" spc="-5" dirty="0">
                <a:latin typeface="Arial"/>
                <a:cs typeface="Arial"/>
              </a:rPr>
              <a:t> Τ.</a:t>
            </a:r>
            <a:r>
              <a:rPr sz="1800" dirty="0">
                <a:latin typeface="Arial"/>
                <a:cs typeface="Arial"/>
              </a:rPr>
              <a:t>Ν</a:t>
            </a:r>
            <a:r>
              <a:rPr sz="1800" spc="-5" dirty="0">
                <a:latin typeface="Arial"/>
                <a:cs typeface="Arial"/>
              </a:rPr>
              <a:t>. </a:t>
            </a:r>
            <a:r>
              <a:rPr sz="1800" dirty="0">
                <a:latin typeface="Arial"/>
                <a:cs typeface="Arial"/>
              </a:rPr>
              <a:t>τα</a:t>
            </a:r>
            <a:r>
              <a:rPr sz="1800" spc="-5" dirty="0">
                <a:latin typeface="Arial"/>
                <a:cs typeface="Arial"/>
              </a:rPr>
              <a:t> τελευταία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30</a:t>
            </a:r>
            <a:r>
              <a:rPr sz="1800" spc="-5" dirty="0">
                <a:latin typeface="Arial"/>
                <a:cs typeface="Arial"/>
              </a:rPr>
              <a:t> χρ</a:t>
            </a:r>
            <a:r>
              <a:rPr sz="1800" dirty="0">
                <a:latin typeface="Arial"/>
                <a:cs typeface="Arial"/>
              </a:rPr>
              <a:t>ό</a:t>
            </a:r>
            <a:r>
              <a:rPr sz="1800" spc="-5" dirty="0">
                <a:latin typeface="Arial"/>
                <a:cs typeface="Arial"/>
              </a:rPr>
              <a:t>ν</a:t>
            </a:r>
            <a:r>
              <a:rPr sz="1800" dirty="0">
                <a:latin typeface="Arial"/>
                <a:cs typeface="Arial"/>
              </a:rPr>
              <a:t>ια</a:t>
            </a:r>
            <a:r>
              <a:rPr sz="1800" spc="-5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4044950">
              <a:lnSpc>
                <a:spcPts val="1920"/>
              </a:lnSpc>
            </a:pPr>
            <a:r>
              <a:rPr sz="1800" b="1" spc="-5" dirty="0">
                <a:latin typeface="Arial"/>
                <a:cs typeface="Arial"/>
                <a:hlinkClick r:id="rId3"/>
              </a:rPr>
              <a:t>http://www.rl.af.mil/div/IFT/IFTB/a</a:t>
            </a:r>
            <a:r>
              <a:rPr sz="1800" b="1" spc="-10" dirty="0">
                <a:latin typeface="Arial"/>
                <a:cs typeface="Arial"/>
                <a:hlinkClick r:id="rId3"/>
              </a:rPr>
              <a:t>rpi/arpi.html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096" rIns="0" bIns="0" rtlCol="0">
            <a:spAutoFit/>
          </a:bodyPr>
          <a:lstStyle/>
          <a:p>
            <a:pPr marL="494030">
              <a:lnSpc>
                <a:spcPct val="100000"/>
              </a:lnSpc>
            </a:pPr>
            <a:r>
              <a:rPr sz="4000" spc="-5" dirty="0"/>
              <a:t>Ρομποτικ</a:t>
            </a:r>
            <a:r>
              <a:rPr sz="4000" dirty="0"/>
              <a:t>ή</a:t>
            </a:r>
            <a:r>
              <a:rPr sz="4000" spc="5" dirty="0"/>
              <a:t> </a:t>
            </a:r>
            <a:r>
              <a:rPr sz="4000" dirty="0">
                <a:latin typeface="Arial"/>
                <a:cs typeface="Arial"/>
              </a:rPr>
              <a:t>(Robotics)</a:t>
            </a:r>
            <a:r>
              <a:rPr sz="4000" spc="-28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(1/2)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098" y="1630171"/>
            <a:ext cx="7920355" cy="2712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21539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Ρομποτικοί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βοηθοί</a:t>
            </a:r>
            <a:r>
              <a:rPr sz="2400" spc="-5" dirty="0">
                <a:latin typeface="Arial"/>
                <a:cs typeface="Arial"/>
              </a:rPr>
              <a:t> χρησιμ</a:t>
            </a:r>
            <a:r>
              <a:rPr sz="2400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ποιούνται </a:t>
            </a:r>
            <a:r>
              <a:rPr sz="2400" spc="5" dirty="0">
                <a:latin typeface="Arial"/>
                <a:cs typeface="Arial"/>
              </a:rPr>
              <a:t>σ</a:t>
            </a:r>
            <a:r>
              <a:rPr sz="2400" spc="-5" dirty="0">
                <a:latin typeface="Arial"/>
                <a:cs typeface="Arial"/>
              </a:rPr>
              <a:t>ε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μικρ</a:t>
            </a:r>
            <a:r>
              <a:rPr sz="2400" spc="25" dirty="0">
                <a:latin typeface="Arial"/>
                <a:cs typeface="Arial"/>
              </a:rPr>
              <a:t>ο</a:t>
            </a:r>
            <a:r>
              <a:rPr sz="2400" dirty="0">
                <a:latin typeface="Arial"/>
                <a:cs typeface="Arial"/>
              </a:rPr>
              <a:t>- </a:t>
            </a:r>
            <a:r>
              <a:rPr sz="2400" spc="-5" dirty="0">
                <a:latin typeface="Arial"/>
                <a:cs typeface="Arial"/>
              </a:rPr>
              <a:t>εγχειρήσει</a:t>
            </a:r>
            <a:r>
              <a:rPr sz="2400" spc="0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755015" marR="5080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Το σύστημα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HipNav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(1996) </a:t>
            </a:r>
            <a:r>
              <a:rPr sz="2400" spc="-5" dirty="0">
                <a:latin typeface="Arial"/>
                <a:cs typeface="Arial"/>
              </a:rPr>
              <a:t>αναπτύχθηκε</a:t>
            </a:r>
            <a:r>
              <a:rPr sz="2400" dirty="0">
                <a:latin typeface="Arial"/>
                <a:cs typeface="Arial"/>
              </a:rPr>
              <a:t> στο Carnegie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Mellon Univ.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με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σκοπό 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dirty="0">
                <a:latin typeface="Arial"/>
                <a:cs typeface="Arial"/>
              </a:rPr>
              <a:t>η</a:t>
            </a:r>
            <a:r>
              <a:rPr sz="2400" spc="-5" dirty="0">
                <a:latin typeface="Arial"/>
                <a:cs typeface="Arial"/>
              </a:rPr>
              <a:t> μείωση 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spc="-5" dirty="0">
                <a:latin typeface="Arial"/>
                <a:cs typeface="Arial"/>
              </a:rPr>
              <a:t>ου κινδύνου λάθος τοποθέτησης </a:t>
            </a:r>
            <a:r>
              <a:rPr sz="2400" spc="5" dirty="0">
                <a:latin typeface="Arial"/>
                <a:cs typeface="Arial"/>
              </a:rPr>
              <a:t>σ</a:t>
            </a:r>
            <a:r>
              <a:rPr sz="2400" spc="-5" dirty="0">
                <a:latin typeface="Arial"/>
                <a:cs typeface="Arial"/>
              </a:rPr>
              <a:t>ε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ε</a:t>
            </a:r>
            <a:r>
              <a:rPr sz="2400" spc="-5" dirty="0">
                <a:latin typeface="Arial"/>
                <a:cs typeface="Arial"/>
              </a:rPr>
              <a:t>γχειρίσεις πλήρους αντικατάστασης γοφο</a:t>
            </a:r>
            <a:r>
              <a:rPr sz="2400" dirty="0">
                <a:latin typeface="Arial"/>
                <a:cs typeface="Arial"/>
              </a:rPr>
              <a:t>ύ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575"/>
              </a:spcBef>
              <a:buClr>
                <a:srgbClr val="000000"/>
              </a:buClr>
              <a:buChar char="•"/>
              <a:tabLst>
                <a:tab pos="1155700" algn="l"/>
              </a:tabLst>
            </a:pPr>
            <a:r>
              <a:rPr sz="2400" u="heavy" dirty="0">
                <a:solidFill>
                  <a:srgbClr val="009A9A"/>
                </a:solidFill>
                <a:latin typeface="Arial"/>
                <a:cs typeface="Arial"/>
                <a:hlinkClick r:id="rId2"/>
              </a:rPr>
              <a:t>http://www.mrcas.ri.cmu.edu/projects/hipnav.html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0144" rIns="0" bIns="0" rtlCol="0">
            <a:spAutoFit/>
          </a:bodyPr>
          <a:lstStyle/>
          <a:p>
            <a:pPr marL="1527175">
              <a:lnSpc>
                <a:spcPct val="100000"/>
              </a:lnSpc>
            </a:pPr>
            <a:r>
              <a:rPr spc="-5" dirty="0"/>
              <a:t>Ρομποτική</a:t>
            </a:r>
            <a:r>
              <a:rPr spc="-235" dirty="0"/>
              <a:t> </a:t>
            </a:r>
            <a:r>
              <a:rPr sz="3500" spc="-5" dirty="0">
                <a:latin typeface="Arial"/>
                <a:cs typeface="Arial"/>
              </a:rPr>
              <a:t>(2/2)</a:t>
            </a:r>
            <a:endParaRPr sz="3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3898" y="1401571"/>
            <a:ext cx="5479415" cy="2483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Σημαντική</a:t>
            </a:r>
            <a:r>
              <a:rPr sz="2400" spc="-5" dirty="0">
                <a:latin typeface="Arial"/>
                <a:cs typeface="Arial"/>
              </a:rPr>
              <a:t> πρόοδος έχει γίνει </a:t>
            </a:r>
            <a:r>
              <a:rPr sz="2400" dirty="0">
                <a:latin typeface="Arial"/>
                <a:cs typeface="Arial"/>
              </a:rPr>
              <a:t>και</a:t>
            </a:r>
            <a:r>
              <a:rPr sz="2400" spc="-5" dirty="0">
                <a:latin typeface="Arial"/>
                <a:cs typeface="Arial"/>
              </a:rPr>
              <a:t> σ</a:t>
            </a:r>
            <a:r>
              <a:rPr sz="2400" dirty="0">
                <a:latin typeface="Arial"/>
                <a:cs typeface="Arial"/>
              </a:rPr>
              <a:t>την </a:t>
            </a:r>
            <a:r>
              <a:rPr sz="2400" spc="-5" dirty="0">
                <a:latin typeface="Arial"/>
                <a:cs typeface="Arial"/>
              </a:rPr>
              <a:t>κατασκευή ανθρωποειδών </a:t>
            </a:r>
            <a:r>
              <a:rPr sz="2400" spc="-10" dirty="0">
                <a:latin typeface="Arial"/>
                <a:cs typeface="Arial"/>
              </a:rPr>
              <a:t>ρ</a:t>
            </a:r>
            <a:r>
              <a:rPr sz="2400" spc="-5" dirty="0">
                <a:latin typeface="Arial"/>
                <a:cs typeface="Arial"/>
              </a:rPr>
              <a:t>ομπό</a:t>
            </a:r>
            <a:r>
              <a:rPr sz="2400" spc="10" dirty="0">
                <a:latin typeface="Arial"/>
                <a:cs typeface="Arial"/>
              </a:rPr>
              <a:t>τ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570"/>
              </a:spcBef>
              <a:buClr>
                <a:srgbClr val="000000"/>
              </a:buClr>
              <a:buChar char="–"/>
              <a:tabLst>
                <a:tab pos="755650" algn="l"/>
              </a:tabLst>
            </a:pPr>
            <a:r>
              <a:rPr sz="2400" u="heavy" spc="-5" dirty="0">
                <a:solidFill>
                  <a:srgbClr val="009A9A"/>
                </a:solidFill>
                <a:latin typeface="Arial"/>
                <a:cs typeface="Arial"/>
                <a:hlinkClick r:id="rId2"/>
              </a:rPr>
              <a:t>http://world.honda.com/robot/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Διαγωνισμοί </a:t>
            </a:r>
            <a:r>
              <a:rPr sz="2400" spc="-10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οδοσφαίρου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RoboCup</a:t>
            </a:r>
            <a:endParaRPr sz="2400">
              <a:latin typeface="Arial"/>
              <a:cs typeface="Arial"/>
            </a:endParaRPr>
          </a:p>
          <a:p>
            <a:pPr marL="755015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10" dirty="0">
                <a:latin typeface="Arial"/>
                <a:cs typeface="Arial"/>
              </a:rPr>
              <a:t>Φ</a:t>
            </a:r>
            <a:r>
              <a:rPr sz="2400" dirty="0">
                <a:latin typeface="Arial"/>
                <a:cs typeface="Arial"/>
              </a:rPr>
              <a:t>ιλό</a:t>
            </a:r>
            <a:r>
              <a:rPr sz="2400" spc="-5" dirty="0">
                <a:latin typeface="Arial"/>
                <a:cs typeface="Arial"/>
              </a:rPr>
              <a:t>δο</a:t>
            </a:r>
            <a:r>
              <a:rPr sz="2400" dirty="0">
                <a:latin typeface="Arial"/>
                <a:cs typeface="Arial"/>
              </a:rPr>
              <a:t>ξο</a:t>
            </a:r>
            <a:r>
              <a:rPr sz="2400" spc="-5" dirty="0">
                <a:latin typeface="Arial"/>
                <a:cs typeface="Arial"/>
              </a:rPr>
              <a:t>ς</a:t>
            </a:r>
            <a:r>
              <a:rPr sz="2400" dirty="0">
                <a:latin typeface="Arial"/>
                <a:cs typeface="Arial"/>
              </a:rPr>
              <a:t> σ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dirty="0">
                <a:latin typeface="Arial"/>
                <a:cs typeface="Arial"/>
              </a:rPr>
              <a:t>ό</a:t>
            </a:r>
            <a:r>
              <a:rPr sz="2400" spc="-5" dirty="0">
                <a:latin typeface="Arial"/>
                <a:cs typeface="Arial"/>
              </a:rPr>
              <a:t>χ</a:t>
            </a:r>
            <a:r>
              <a:rPr sz="2400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ς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γ</a:t>
            </a:r>
            <a:r>
              <a:rPr sz="2400" dirty="0">
                <a:latin typeface="Arial"/>
                <a:cs typeface="Arial"/>
              </a:rPr>
              <a:t>ια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dirty="0">
                <a:latin typeface="Arial"/>
                <a:cs typeface="Arial"/>
              </a:rPr>
              <a:t>ο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2050.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570"/>
              </a:spcBef>
              <a:buClr>
                <a:srgbClr val="000000"/>
              </a:buClr>
              <a:buChar char="–"/>
              <a:tabLst>
                <a:tab pos="755650" algn="l"/>
              </a:tabLst>
            </a:pPr>
            <a:r>
              <a:rPr sz="2400" u="heavy" spc="-5" dirty="0">
                <a:solidFill>
                  <a:srgbClr val="009A9A"/>
                </a:solidFill>
                <a:latin typeface="Arial"/>
                <a:cs typeface="Arial"/>
                <a:hlinkClick r:id="rId3"/>
              </a:rPr>
              <a:t>http://www.robocup.org/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99273" y="1822195"/>
            <a:ext cx="1732026" cy="3505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8277" y="215391"/>
            <a:ext cx="671449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5645" marR="5080" indent="-1973580">
              <a:lnSpc>
                <a:spcPct val="100000"/>
              </a:lnSpc>
            </a:pPr>
            <a:r>
              <a:rPr sz="4000" spc="-10" dirty="0"/>
              <a:t>Τεχνητ</a:t>
            </a:r>
            <a:r>
              <a:rPr sz="4000" spc="-5" dirty="0"/>
              <a:t>ή</a:t>
            </a:r>
            <a:r>
              <a:rPr sz="4000" spc="-10" dirty="0"/>
              <a:t> </a:t>
            </a:r>
            <a:r>
              <a:rPr sz="4000" dirty="0"/>
              <a:t>Ν</a:t>
            </a:r>
            <a:r>
              <a:rPr sz="4000" spc="-5" dirty="0"/>
              <a:t>οημοσύν</a:t>
            </a:r>
            <a:r>
              <a:rPr sz="4000" dirty="0"/>
              <a:t>η</a:t>
            </a:r>
            <a:r>
              <a:rPr sz="4000" spc="15" dirty="0"/>
              <a:t> </a:t>
            </a:r>
            <a:r>
              <a:rPr sz="4000" dirty="0">
                <a:latin typeface="Arial"/>
                <a:cs typeface="Arial"/>
              </a:rPr>
              <a:t>(Artificial Intelligence)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098" y="1560321"/>
            <a:ext cx="7886065" cy="5014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ts val="3354"/>
              </a:lnSpc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omo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sapiens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ts val="2395"/>
              </a:lnSpc>
              <a:buFont typeface="Arial"/>
              <a:buChar char="–"/>
              <a:tabLst>
                <a:tab pos="755650" algn="l"/>
              </a:tabLst>
            </a:pPr>
            <a:r>
              <a:rPr sz="2000" spc="-5" dirty="0">
                <a:latin typeface="Arial"/>
                <a:cs typeface="Arial"/>
              </a:rPr>
              <a:t>Συλλογισμός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(Reasoning)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buFont typeface="Arial"/>
              <a:buChar char="–"/>
              <a:tabLst>
                <a:tab pos="755650" algn="l"/>
              </a:tabLst>
            </a:pPr>
            <a:r>
              <a:rPr sz="2000" spc="-5" dirty="0">
                <a:latin typeface="Arial"/>
                <a:cs typeface="Arial"/>
              </a:rPr>
              <a:t>Γλώσ</a:t>
            </a:r>
            <a:r>
              <a:rPr sz="2000" dirty="0">
                <a:latin typeface="Arial"/>
                <a:cs typeface="Arial"/>
              </a:rPr>
              <a:t>σ</a:t>
            </a:r>
            <a:r>
              <a:rPr sz="2000" spc="-5" dirty="0">
                <a:latin typeface="Arial"/>
                <a:cs typeface="Arial"/>
              </a:rPr>
              <a:t>α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(language)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buFont typeface="Arial"/>
              <a:buChar char="–"/>
              <a:tabLst>
                <a:tab pos="755650" algn="l"/>
              </a:tabLst>
            </a:pPr>
            <a:r>
              <a:rPr sz="2000" spc="-5" dirty="0">
                <a:latin typeface="Arial"/>
                <a:cs typeface="Arial"/>
              </a:rPr>
              <a:t>Ενδοσκόπηση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(introspection)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buFont typeface="Arial"/>
              <a:buChar char="–"/>
              <a:tabLst>
                <a:tab pos="755650" algn="l"/>
              </a:tabLst>
            </a:pPr>
            <a:r>
              <a:rPr sz="2000" spc="-5" dirty="0">
                <a:latin typeface="Arial"/>
                <a:cs typeface="Arial"/>
              </a:rPr>
              <a:t>Επίλυση προβλημάτων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(p</a:t>
            </a:r>
            <a:r>
              <a:rPr sz="2000" spc="-5" dirty="0">
                <a:latin typeface="Arial"/>
                <a:cs typeface="Arial"/>
              </a:rPr>
              <a:t>roblem solving)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ts val="3360"/>
              </a:lnSpc>
              <a:spcBef>
                <a:spcPts val="1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Τεχνητή Ν</a:t>
            </a:r>
            <a:r>
              <a:rPr sz="2800" dirty="0">
                <a:latin typeface="Arial"/>
                <a:cs typeface="Arial"/>
              </a:rPr>
              <a:t>οημοσύνη</a:t>
            </a:r>
            <a:endParaRPr sz="2800">
              <a:latin typeface="Arial"/>
              <a:cs typeface="Arial"/>
            </a:endParaRPr>
          </a:p>
          <a:p>
            <a:pPr marL="755015" marR="5080" lvl="1" indent="-285115">
              <a:lnSpc>
                <a:spcPct val="80000"/>
              </a:lnSpc>
              <a:spcBef>
                <a:spcPts val="645"/>
              </a:spcBef>
              <a:buFont typeface="Arial"/>
              <a:buChar char="–"/>
              <a:tabLst>
                <a:tab pos="755650" algn="l"/>
              </a:tabLst>
            </a:pPr>
            <a:r>
              <a:rPr sz="2700" spc="-10" dirty="0">
                <a:latin typeface="Arial"/>
                <a:cs typeface="Arial"/>
              </a:rPr>
              <a:t>Προσπαθε</a:t>
            </a:r>
            <a:r>
              <a:rPr sz="2700" spc="-5" dirty="0">
                <a:latin typeface="Arial"/>
                <a:cs typeface="Arial"/>
              </a:rPr>
              <a:t>ί </a:t>
            </a:r>
            <a:r>
              <a:rPr sz="2700" spc="-10" dirty="0">
                <a:latin typeface="Arial"/>
                <a:cs typeface="Arial"/>
              </a:rPr>
              <a:t>ν</a:t>
            </a:r>
            <a:r>
              <a:rPr sz="2700" dirty="0">
                <a:latin typeface="Arial"/>
                <a:cs typeface="Arial"/>
              </a:rPr>
              <a:t>α</a:t>
            </a:r>
            <a:r>
              <a:rPr sz="2700" spc="-5" dirty="0">
                <a:latin typeface="Arial"/>
                <a:cs typeface="Arial"/>
              </a:rPr>
              <a:t> </a:t>
            </a:r>
            <a:r>
              <a:rPr sz="2700" spc="-10" dirty="0">
                <a:latin typeface="Arial"/>
                <a:cs typeface="Arial"/>
              </a:rPr>
              <a:t>κατανοήσε</a:t>
            </a:r>
            <a:r>
              <a:rPr sz="2700" spc="-5" dirty="0">
                <a:latin typeface="Arial"/>
                <a:cs typeface="Arial"/>
              </a:rPr>
              <a:t>ι</a:t>
            </a:r>
            <a:r>
              <a:rPr sz="2700" spc="-1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κα</a:t>
            </a:r>
            <a:r>
              <a:rPr sz="2700" dirty="0">
                <a:latin typeface="Arial"/>
                <a:cs typeface="Arial"/>
              </a:rPr>
              <a:t>ι</a:t>
            </a:r>
            <a:r>
              <a:rPr sz="2700" spc="-5" dirty="0">
                <a:latin typeface="Arial"/>
                <a:cs typeface="Arial"/>
              </a:rPr>
              <a:t> ν</a:t>
            </a:r>
            <a:r>
              <a:rPr sz="2700" dirty="0">
                <a:latin typeface="Arial"/>
                <a:cs typeface="Arial"/>
              </a:rPr>
              <a:t>α</a:t>
            </a:r>
            <a:r>
              <a:rPr sz="2700" spc="-5" dirty="0">
                <a:latin typeface="Arial"/>
                <a:cs typeface="Arial"/>
              </a:rPr>
              <a:t> </a:t>
            </a:r>
            <a:r>
              <a:rPr sz="2700" spc="-10" dirty="0">
                <a:latin typeface="Arial"/>
                <a:cs typeface="Arial"/>
              </a:rPr>
              <a:t>κατασκευάσει οντότητε</a:t>
            </a:r>
            <a:r>
              <a:rPr sz="2700" spc="-5" dirty="0">
                <a:latin typeface="Arial"/>
                <a:cs typeface="Arial"/>
              </a:rPr>
              <a:t>ς</a:t>
            </a:r>
            <a:r>
              <a:rPr sz="2700" spc="-10" dirty="0">
                <a:latin typeface="Arial"/>
                <a:cs typeface="Arial"/>
              </a:rPr>
              <a:t> μ</a:t>
            </a:r>
            <a:r>
              <a:rPr sz="2700" spc="-5" dirty="0">
                <a:latin typeface="Arial"/>
                <a:cs typeface="Arial"/>
              </a:rPr>
              <a:t>ε</a:t>
            </a:r>
            <a:r>
              <a:rPr sz="2700" dirty="0">
                <a:latin typeface="Arial"/>
                <a:cs typeface="Arial"/>
              </a:rPr>
              <a:t> </a:t>
            </a:r>
            <a:r>
              <a:rPr sz="2700" spc="-10" dirty="0">
                <a:latin typeface="Arial"/>
                <a:cs typeface="Arial"/>
              </a:rPr>
              <a:t>νοημοσύνη</a:t>
            </a:r>
            <a:endParaRPr sz="2700">
              <a:latin typeface="Arial"/>
              <a:cs typeface="Arial"/>
            </a:endParaRPr>
          </a:p>
          <a:p>
            <a:pPr marL="755015" lvl="1" indent="-285115">
              <a:lnSpc>
                <a:spcPts val="3225"/>
              </a:lnSpc>
              <a:buFont typeface="Arial"/>
              <a:buChar char="–"/>
              <a:tabLst>
                <a:tab pos="755650" algn="l"/>
              </a:tabLst>
            </a:pPr>
            <a:r>
              <a:rPr sz="2700" spc="-5" dirty="0">
                <a:latin typeface="Arial"/>
                <a:cs typeface="Arial"/>
              </a:rPr>
              <a:t>Δύο</a:t>
            </a:r>
            <a:r>
              <a:rPr sz="2700" spc="-10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ά</a:t>
            </a:r>
            <a:r>
              <a:rPr sz="2700" spc="-5" dirty="0">
                <a:latin typeface="Arial"/>
                <a:cs typeface="Arial"/>
              </a:rPr>
              <a:t>ξονε</a:t>
            </a:r>
            <a:r>
              <a:rPr sz="2700" spc="0" dirty="0">
                <a:latin typeface="Arial"/>
                <a:cs typeface="Arial"/>
              </a:rPr>
              <a:t>ς</a:t>
            </a:r>
            <a:r>
              <a:rPr sz="2700" spc="-5" dirty="0">
                <a:latin typeface="Arial"/>
                <a:cs typeface="Arial"/>
              </a:rPr>
              <a:t>:</a:t>
            </a:r>
            <a:endParaRPr sz="2700">
              <a:latin typeface="Arial"/>
              <a:cs typeface="Arial"/>
            </a:endParaRPr>
          </a:p>
          <a:p>
            <a:pPr marL="1155700" lvl="2" indent="-228600">
              <a:lnSpc>
                <a:spcPts val="2585"/>
              </a:lnSpc>
              <a:buFont typeface="Arial"/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Διαδικασίες σκέψης </a:t>
            </a:r>
            <a:r>
              <a:rPr sz="2400" spc="5" dirty="0">
                <a:latin typeface="Arial"/>
                <a:cs typeface="Arial"/>
              </a:rPr>
              <a:t>κ</a:t>
            </a:r>
            <a:r>
              <a:rPr sz="2400" dirty="0">
                <a:latin typeface="Arial"/>
                <a:cs typeface="Arial"/>
              </a:rPr>
              <a:t>αι</a:t>
            </a:r>
            <a:r>
              <a:rPr sz="2400" spc="-5" dirty="0">
                <a:latin typeface="Arial"/>
                <a:cs typeface="Arial"/>
              </a:rPr>
              <a:t> συλλογισμού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-</a:t>
            </a:r>
            <a:endParaRPr sz="2400">
              <a:latin typeface="Arial"/>
              <a:cs typeface="Arial"/>
            </a:endParaRPr>
          </a:p>
          <a:p>
            <a:pPr marR="3730625" algn="ctr">
              <a:lnSpc>
                <a:spcPts val="2590"/>
              </a:lnSpc>
            </a:pPr>
            <a:r>
              <a:rPr sz="2400" spc="-5" dirty="0">
                <a:latin typeface="Arial"/>
                <a:cs typeface="Arial"/>
              </a:rPr>
              <a:t>Συμπεριφορά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ts val="2875"/>
              </a:lnSpc>
              <a:buFont typeface="Arial"/>
              <a:buChar char="•"/>
              <a:tabLst>
                <a:tab pos="1155700" algn="l"/>
              </a:tabLst>
            </a:pPr>
            <a:r>
              <a:rPr sz="2400" spc="-10" dirty="0">
                <a:latin typeface="Arial"/>
                <a:cs typeface="Arial"/>
              </a:rPr>
              <a:t>Άνθρωπο</a:t>
            </a:r>
            <a:r>
              <a:rPr sz="2400" spc="-5" dirty="0">
                <a:latin typeface="Arial"/>
                <a:cs typeface="Arial"/>
              </a:rPr>
              <a:t>ς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-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Ο</a:t>
            </a:r>
            <a:r>
              <a:rPr sz="2400" spc="-10" dirty="0">
                <a:latin typeface="Arial"/>
                <a:cs typeface="Arial"/>
              </a:rPr>
              <a:t>ρ</a:t>
            </a:r>
            <a:r>
              <a:rPr sz="2400" dirty="0">
                <a:latin typeface="Arial"/>
                <a:cs typeface="Arial"/>
              </a:rPr>
              <a:t>θολογικότητα (Rationality)</a:t>
            </a:r>
            <a:endParaRPr sz="2400">
              <a:latin typeface="Arial"/>
              <a:cs typeface="Arial"/>
            </a:endParaRPr>
          </a:p>
          <a:p>
            <a:pPr marL="755650" marR="280035" lvl="1" indent="-285750">
              <a:lnSpc>
                <a:spcPct val="80000"/>
              </a:lnSpc>
              <a:spcBef>
                <a:spcPts val="68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Ορθολογικότητα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(Rationality):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ιδεατ</a:t>
            </a:r>
            <a:r>
              <a:rPr sz="2800" dirty="0">
                <a:latin typeface="Arial"/>
                <a:cs typeface="Arial"/>
              </a:rPr>
              <a:t>ή </a:t>
            </a:r>
            <a:r>
              <a:rPr sz="2800" spc="-5" dirty="0">
                <a:latin typeface="Arial"/>
                <a:cs typeface="Arial"/>
              </a:rPr>
              <a:t>έννοια </a:t>
            </a:r>
            <a:r>
              <a:rPr sz="2800" dirty="0">
                <a:latin typeface="Arial"/>
                <a:cs typeface="Arial"/>
              </a:rPr>
              <a:t>νοημοσύνης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0144" rIns="0" bIns="0" rtlCol="0">
            <a:spAutoFit/>
          </a:bodyPr>
          <a:lstStyle/>
          <a:p>
            <a:pPr marL="1097915">
              <a:lnSpc>
                <a:spcPct val="100000"/>
              </a:lnSpc>
            </a:pPr>
            <a:r>
              <a:rPr spc="-5" dirty="0"/>
              <a:t>Κατανόηση</a:t>
            </a:r>
            <a:r>
              <a:rPr spc="5" dirty="0"/>
              <a:t> </a:t>
            </a:r>
            <a:r>
              <a:rPr spc="-5" dirty="0"/>
              <a:t>Λόγου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0098" y="1630171"/>
            <a:ext cx="7173595" cy="1972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Verbmobil: </a:t>
            </a:r>
            <a:r>
              <a:rPr sz="2400" spc="-5" dirty="0">
                <a:latin typeface="Arial"/>
                <a:cs typeface="Arial"/>
              </a:rPr>
              <a:t>Σύστημα αυτόματης μετάφραση</a:t>
            </a:r>
            <a:r>
              <a:rPr sz="2400" spc="5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, εξαρτημένης από </a:t>
            </a:r>
            <a:r>
              <a:rPr sz="2400" dirty="0">
                <a:latin typeface="Arial"/>
                <a:cs typeface="Arial"/>
              </a:rPr>
              <a:t>τα</a:t>
            </a:r>
            <a:r>
              <a:rPr sz="2400" spc="-5" dirty="0">
                <a:latin typeface="Arial"/>
                <a:cs typeface="Arial"/>
              </a:rPr>
              <a:t> συμφαζόμεν</a:t>
            </a:r>
            <a:r>
              <a:rPr sz="2400" spc="10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, σε </a:t>
            </a:r>
            <a:r>
              <a:rPr sz="2400" spc="-15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ραγματικό χρόνο.</a:t>
            </a:r>
            <a:endParaRPr sz="2400">
              <a:latin typeface="Arial"/>
              <a:cs typeface="Arial"/>
            </a:endParaRPr>
          </a:p>
          <a:p>
            <a:pPr marL="755015" lvl="1" indent="-285115">
              <a:lnSpc>
                <a:spcPct val="1000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Γλώσσε</a:t>
            </a:r>
            <a:r>
              <a:rPr sz="2400" spc="0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: Γερμανικ</a:t>
            </a:r>
            <a:r>
              <a:rPr sz="2400" spc="0" dirty="0">
                <a:latin typeface="Arial"/>
                <a:cs typeface="Arial"/>
              </a:rPr>
              <a:t>ά</a:t>
            </a:r>
            <a:r>
              <a:rPr sz="2400" spc="-5" dirty="0">
                <a:latin typeface="Arial"/>
                <a:cs typeface="Arial"/>
              </a:rPr>
              <a:t>-Αγγλικά-Ιαπωνικά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570"/>
              </a:spcBef>
              <a:buClr>
                <a:srgbClr val="000000"/>
              </a:buClr>
              <a:buChar char="–"/>
              <a:tabLst>
                <a:tab pos="755650" algn="l"/>
              </a:tabLst>
            </a:pPr>
            <a:r>
              <a:rPr sz="2400" u="heavy" spc="-5" dirty="0">
                <a:solidFill>
                  <a:srgbClr val="009A9A"/>
                </a:solidFill>
                <a:latin typeface="Arial"/>
                <a:cs typeface="Arial"/>
                <a:hlinkClick r:id="rId2"/>
              </a:rPr>
              <a:t>http://verbmobil.dfki.de/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3280" y="215391"/>
            <a:ext cx="744220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0" marR="5080" indent="-2839085">
              <a:lnSpc>
                <a:spcPct val="100000"/>
              </a:lnSpc>
            </a:pPr>
            <a:r>
              <a:rPr sz="4000" spc="-5" dirty="0"/>
              <a:t>Τεχνητή</a:t>
            </a:r>
            <a:r>
              <a:rPr sz="4000" spc="-10" dirty="0"/>
              <a:t> </a:t>
            </a:r>
            <a:r>
              <a:rPr sz="4000" dirty="0"/>
              <a:t>Νοημοσύνη</a:t>
            </a:r>
            <a:r>
              <a:rPr sz="4000" spc="-5" dirty="0"/>
              <a:t> </a:t>
            </a:r>
            <a:r>
              <a:rPr sz="4000" dirty="0"/>
              <a:t>και</a:t>
            </a:r>
            <a:r>
              <a:rPr sz="4000" spc="-10" dirty="0"/>
              <a:t> </a:t>
            </a:r>
            <a:r>
              <a:rPr sz="4000" dirty="0"/>
              <a:t>Ιστορική </a:t>
            </a:r>
            <a:r>
              <a:rPr sz="4000" spc="-5" dirty="0"/>
              <a:t>Έρευνα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0098" y="1628394"/>
            <a:ext cx="7143750" cy="3215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Αναγνώριση ιστορικού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υγγραφέα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Κατηγοριοποίηση </a:t>
            </a:r>
            <a:r>
              <a:rPr sz="3200" spc="-10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στορικών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κειμένων</a:t>
            </a:r>
            <a:endParaRPr sz="3200">
              <a:latin typeface="Arial"/>
              <a:cs typeface="Arial"/>
            </a:endParaRPr>
          </a:p>
          <a:p>
            <a:pPr marL="354965" marR="903605" indent="-342265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Χρήση </a:t>
            </a:r>
            <a:r>
              <a:rPr sz="3200" spc="-10" dirty="0">
                <a:latin typeface="Arial"/>
                <a:cs typeface="Arial"/>
              </a:rPr>
              <a:t>ε</a:t>
            </a:r>
            <a:r>
              <a:rPr sz="3200" spc="-5" dirty="0">
                <a:latin typeface="Arial"/>
                <a:cs typeface="Arial"/>
              </a:rPr>
              <a:t>υφυών </a:t>
            </a:r>
            <a:r>
              <a:rPr sz="3200" dirty="0">
                <a:latin typeface="Arial"/>
                <a:cs typeface="Arial"/>
              </a:rPr>
              <a:t>π</a:t>
            </a:r>
            <a:r>
              <a:rPr sz="3200" spc="-5" dirty="0">
                <a:latin typeface="Arial"/>
                <a:cs typeface="Arial"/>
              </a:rPr>
              <a:t>ρακτόρων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στην κατανόηση </a:t>
            </a:r>
            <a:r>
              <a:rPr sz="3200" spc="-10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στορικών κειμένων</a:t>
            </a:r>
            <a:endParaRPr sz="3200">
              <a:latin typeface="Arial"/>
              <a:cs typeface="Arial"/>
            </a:endParaRPr>
          </a:p>
          <a:p>
            <a:pPr marL="354965" marR="1469390" indent="-342265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Ανάκτηση/Εξαγωγή</a:t>
            </a:r>
            <a:r>
              <a:rPr sz="3200" spc="-10" dirty="0">
                <a:latin typeface="Arial"/>
                <a:cs typeface="Arial"/>
              </a:rPr>
              <a:t> ι</a:t>
            </a:r>
            <a:r>
              <a:rPr sz="3200" spc="-5" dirty="0">
                <a:latin typeface="Arial"/>
                <a:cs typeface="Arial"/>
              </a:rPr>
              <a:t>στορικής πληροφορίας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0144" rIns="0" bIns="0" rtlCol="0">
            <a:spAutoFit/>
          </a:bodyPr>
          <a:lstStyle/>
          <a:p>
            <a:pPr marL="407034">
              <a:lnSpc>
                <a:spcPct val="100000"/>
              </a:lnSpc>
            </a:pPr>
            <a:r>
              <a:rPr spc="-5" dirty="0"/>
              <a:t>ΤΝ και</a:t>
            </a:r>
            <a:r>
              <a:rPr dirty="0"/>
              <a:t> </a:t>
            </a:r>
            <a:r>
              <a:rPr spc="-5" dirty="0"/>
              <a:t>Ιστορική</a:t>
            </a:r>
            <a:r>
              <a:rPr spc="10" dirty="0"/>
              <a:t> </a:t>
            </a:r>
            <a:r>
              <a:rPr spc="-5" dirty="0"/>
              <a:t>Έρευνα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0098" y="1644141"/>
            <a:ext cx="7983855" cy="4331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3020"/>
              </a:lnSpc>
              <a:buFont typeface="Arial"/>
              <a:buChar char="•"/>
              <a:tabLst>
                <a:tab pos="356235" algn="l"/>
              </a:tabLst>
            </a:pPr>
            <a:r>
              <a:rPr sz="2800" b="1" spc="-5" dirty="0">
                <a:latin typeface="Arial"/>
                <a:cs typeface="Arial"/>
              </a:rPr>
              <a:t>Artificia</a:t>
            </a:r>
            <a:r>
              <a:rPr sz="2800" b="1" dirty="0">
                <a:latin typeface="Arial"/>
                <a:cs typeface="Arial"/>
              </a:rPr>
              <a:t>l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Intelligence: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Application</a:t>
            </a:r>
            <a:r>
              <a:rPr sz="2800" b="1" dirty="0">
                <a:latin typeface="Arial"/>
                <a:cs typeface="Arial"/>
              </a:rPr>
              <a:t>s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to Logical </a:t>
            </a:r>
            <a:r>
              <a:rPr sz="2800" b="1" spc="-5" dirty="0">
                <a:latin typeface="Arial"/>
                <a:cs typeface="Arial"/>
              </a:rPr>
              <a:t>Reasonin</a:t>
            </a:r>
            <a:r>
              <a:rPr sz="2800" b="1" dirty="0">
                <a:latin typeface="Arial"/>
                <a:cs typeface="Arial"/>
              </a:rPr>
              <a:t>g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an</a:t>
            </a:r>
            <a:r>
              <a:rPr sz="2800" b="1" dirty="0">
                <a:latin typeface="Arial"/>
                <a:cs typeface="Arial"/>
              </a:rPr>
              <a:t>d </a:t>
            </a:r>
            <a:r>
              <a:rPr sz="2800" b="1" spc="-5" dirty="0">
                <a:latin typeface="Arial"/>
                <a:cs typeface="Arial"/>
              </a:rPr>
              <a:t>Historica</a:t>
            </a:r>
            <a:r>
              <a:rPr sz="2800" b="1" dirty="0">
                <a:latin typeface="Arial"/>
                <a:cs typeface="Arial"/>
              </a:rPr>
              <a:t>l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Research</a:t>
            </a:r>
            <a:endParaRPr sz="2800">
              <a:latin typeface="Arial"/>
              <a:cs typeface="Arial"/>
            </a:endParaRPr>
          </a:p>
          <a:p>
            <a:pPr marL="755015" marR="502920" lvl="1" indent="-285115">
              <a:lnSpc>
                <a:spcPts val="258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10" dirty="0">
                <a:latin typeface="Arial"/>
                <a:cs typeface="Arial"/>
              </a:rPr>
              <a:t>(Elli</a:t>
            </a:r>
            <a:r>
              <a:rPr sz="2400" b="1" spc="-5" dirty="0">
                <a:latin typeface="Arial"/>
                <a:cs typeface="Arial"/>
              </a:rPr>
              <a:t>s </a:t>
            </a:r>
            <a:r>
              <a:rPr sz="2400" b="1" spc="-10" dirty="0">
                <a:latin typeface="Arial"/>
                <a:cs typeface="Arial"/>
              </a:rPr>
              <a:t>Horwood</a:t>
            </a:r>
            <a:r>
              <a:rPr sz="2400" b="1" dirty="0">
                <a:latin typeface="Arial"/>
                <a:cs typeface="Arial"/>
              </a:rPr>
              <a:t>,</a:t>
            </a:r>
            <a:r>
              <a:rPr sz="2400" b="1" spc="-5" dirty="0">
                <a:latin typeface="Arial"/>
                <a:cs typeface="Arial"/>
              </a:rPr>
              <a:t> Serie</a:t>
            </a: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i</a:t>
            </a:r>
            <a:r>
              <a:rPr sz="2400" b="1" spc="-5" dirty="0">
                <a:latin typeface="Arial"/>
                <a:cs typeface="Arial"/>
              </a:rPr>
              <a:t>n Computer</a:t>
            </a:r>
            <a:r>
              <a:rPr sz="2400" b="1" dirty="0">
                <a:latin typeface="Arial"/>
                <a:cs typeface="Arial"/>
              </a:rPr>
              <a:t>s </a:t>
            </a:r>
            <a:r>
              <a:rPr sz="2400" b="1" spc="-5" dirty="0">
                <a:latin typeface="Arial"/>
                <a:cs typeface="Arial"/>
              </a:rPr>
              <a:t>an</a:t>
            </a:r>
            <a:r>
              <a:rPr sz="2400" b="1" dirty="0">
                <a:latin typeface="Arial"/>
                <a:cs typeface="Arial"/>
              </a:rPr>
              <a:t>d </a:t>
            </a:r>
            <a:r>
              <a:rPr sz="2400" b="1" spc="-5" dirty="0">
                <a:latin typeface="Arial"/>
                <a:cs typeface="Arial"/>
              </a:rPr>
              <a:t>Their Applications)</a:t>
            </a:r>
            <a:endParaRPr sz="2400">
              <a:latin typeface="Arial"/>
              <a:cs typeface="Arial"/>
            </a:endParaRPr>
          </a:p>
          <a:p>
            <a:pPr marL="755015" marR="6985" indent="-285750">
              <a:lnSpc>
                <a:spcPts val="2590"/>
              </a:lnSpc>
              <a:spcBef>
                <a:spcPts val="575"/>
              </a:spcBef>
            </a:pPr>
            <a:r>
              <a:rPr sz="2400" b="1" spc="-10" dirty="0">
                <a:latin typeface="Arial"/>
                <a:cs typeface="Arial"/>
                <a:hlinkClick r:id="rId2"/>
              </a:rPr>
              <a:t>http://www.amazon.com/Artificial-Intelligence-</a:t>
            </a:r>
            <a:r>
              <a:rPr sz="2400" b="1" spc="-5" dirty="0">
                <a:latin typeface="Arial"/>
                <a:cs typeface="Arial"/>
              </a:rPr>
              <a:t> Applications-Reasoning-Historical/dp/0853128561</a:t>
            </a:r>
            <a:endParaRPr sz="2400">
              <a:latin typeface="Arial"/>
              <a:cs typeface="Arial"/>
            </a:endParaRPr>
          </a:p>
          <a:p>
            <a:pPr marL="355600" marR="64135" indent="-342900">
              <a:lnSpc>
                <a:spcPts val="3020"/>
              </a:lnSpc>
              <a:spcBef>
                <a:spcPts val="690"/>
              </a:spcBef>
              <a:buFont typeface="Arial"/>
              <a:buChar char="•"/>
              <a:tabLst>
                <a:tab pos="356235" algn="l"/>
              </a:tabLst>
            </a:pPr>
            <a:r>
              <a:rPr sz="2800" b="1" dirty="0">
                <a:latin typeface="Arial"/>
                <a:cs typeface="Arial"/>
                <a:hlinkClick r:id="rId3"/>
              </a:rPr>
              <a:t>http://hermes.di.uoa.gr/lab/CVs/papers/tsaga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nou/ESWA.pdf</a:t>
            </a:r>
            <a:endParaRPr sz="2800">
              <a:latin typeface="Arial"/>
              <a:cs typeface="Arial"/>
            </a:endParaRPr>
          </a:p>
          <a:p>
            <a:pPr marL="355600" marR="165100" indent="-342900">
              <a:lnSpc>
                <a:spcPts val="3020"/>
              </a:lnSpc>
              <a:spcBef>
                <a:spcPts val="680"/>
              </a:spcBef>
              <a:buFont typeface="Arial"/>
              <a:buChar char="•"/>
              <a:tabLst>
                <a:tab pos="356235" algn="l"/>
              </a:tabLst>
            </a:pPr>
            <a:r>
              <a:rPr sz="2800" b="1" spc="-5" dirty="0">
                <a:latin typeface="Arial"/>
                <a:cs typeface="Arial"/>
              </a:rPr>
              <a:t>Classroom-Base</a:t>
            </a:r>
            <a:r>
              <a:rPr sz="2800" b="1" dirty="0">
                <a:latin typeface="Arial"/>
                <a:cs typeface="Arial"/>
              </a:rPr>
              <a:t>d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Curriculu</a:t>
            </a:r>
            <a:r>
              <a:rPr sz="2800" b="1" dirty="0">
                <a:latin typeface="Arial"/>
                <a:cs typeface="Arial"/>
              </a:rPr>
              <a:t>m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Development, Artificia</a:t>
            </a:r>
            <a:r>
              <a:rPr sz="2800" b="1" dirty="0">
                <a:latin typeface="Arial"/>
                <a:cs typeface="Arial"/>
              </a:rPr>
              <a:t>l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Intelligence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an</a:t>
            </a:r>
            <a:r>
              <a:rPr sz="2800" b="1" dirty="0">
                <a:latin typeface="Arial"/>
                <a:cs typeface="Arial"/>
              </a:rPr>
              <a:t>d </a:t>
            </a:r>
            <a:r>
              <a:rPr sz="2800" b="1" spc="-5" dirty="0">
                <a:latin typeface="Arial"/>
                <a:cs typeface="Arial"/>
              </a:rPr>
              <a:t>Histor</a:t>
            </a:r>
            <a:r>
              <a:rPr sz="2800" b="1" dirty="0">
                <a:latin typeface="Arial"/>
                <a:cs typeface="Arial"/>
              </a:rPr>
              <a:t>y Teaching</a:t>
            </a:r>
            <a:endParaRPr sz="2800">
              <a:latin typeface="Arial"/>
              <a:cs typeface="Arial"/>
            </a:endParaRPr>
          </a:p>
          <a:p>
            <a:pPr marL="755015" lvl="1" indent="-285115">
              <a:lnSpc>
                <a:spcPct val="100000"/>
              </a:lnSpc>
              <a:spcBef>
                <a:spcPts val="235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Jo</a:t>
            </a:r>
            <a:r>
              <a:rPr sz="2400" b="1" dirty="0">
                <a:latin typeface="Arial"/>
                <a:cs typeface="Arial"/>
              </a:rPr>
              <a:t>n </a:t>
            </a:r>
            <a:r>
              <a:rPr sz="2400" b="1" spc="-10" dirty="0">
                <a:latin typeface="Arial"/>
                <a:cs typeface="Arial"/>
              </a:rPr>
              <a:t>Nichol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4122" rIns="0" bIns="0" rtlCol="0">
            <a:spAutoFit/>
          </a:bodyPr>
          <a:lstStyle/>
          <a:p>
            <a:pPr marL="2593975">
              <a:lnSpc>
                <a:spcPct val="100000"/>
              </a:lnSpc>
            </a:pPr>
            <a:r>
              <a:rPr spc="-10" dirty="0"/>
              <a:t>Βιβλία</a:t>
            </a:r>
          </a:p>
        </p:txBody>
      </p:sp>
      <p:sp>
        <p:nvSpPr>
          <p:cNvPr id="3" name="object 3"/>
          <p:cNvSpPr/>
          <p:nvPr/>
        </p:nvSpPr>
        <p:spPr>
          <a:xfrm>
            <a:off x="450595" y="1136395"/>
            <a:ext cx="1981200" cy="2598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63698" y="1172971"/>
            <a:ext cx="4872355" cy="147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Τεχνητή Νοημοσύνη: </a:t>
            </a:r>
            <a:r>
              <a:rPr sz="2400" dirty="0">
                <a:latin typeface="Arial"/>
                <a:cs typeface="Arial"/>
              </a:rPr>
              <a:t>Μια</a:t>
            </a:r>
            <a:r>
              <a:rPr sz="2400" spc="-5" dirty="0">
                <a:latin typeface="Arial"/>
                <a:cs typeface="Arial"/>
              </a:rPr>
              <a:t> Σύγχρονη Προσέγγιση</a:t>
            </a:r>
            <a:endParaRPr sz="2400">
              <a:latin typeface="Arial"/>
              <a:cs typeface="Arial"/>
            </a:endParaRPr>
          </a:p>
          <a:p>
            <a:pPr marL="12700" marR="2056130">
              <a:lnSpc>
                <a:spcPts val="287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S. Russell</a:t>
            </a:r>
            <a:r>
              <a:rPr sz="2400" dirty="0">
                <a:latin typeface="Arial"/>
                <a:cs typeface="Arial"/>
              </a:rPr>
              <a:t>, </a:t>
            </a:r>
            <a:r>
              <a:rPr sz="2400" spc="-5" dirty="0">
                <a:latin typeface="Arial"/>
                <a:cs typeface="Arial"/>
              </a:rPr>
              <a:t>P.</a:t>
            </a:r>
            <a:r>
              <a:rPr sz="2400" dirty="0">
                <a:latin typeface="Arial"/>
                <a:cs typeface="Arial"/>
              </a:rPr>
              <a:t> Norvig Prentice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Hall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0595" y="3879596"/>
            <a:ext cx="1941576" cy="2743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16098" y="3995420"/>
            <a:ext cx="5692140" cy="1835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75"/>
              </a:lnSpc>
            </a:pPr>
            <a:r>
              <a:rPr sz="2400" spc="-5" dirty="0">
                <a:latin typeface="Arial"/>
                <a:cs typeface="Arial"/>
              </a:rPr>
              <a:t>Τεχνητή Νοημοσύνη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ts val="287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Ι.</a:t>
            </a:r>
            <a:r>
              <a:rPr sz="2400" spc="-10" dirty="0">
                <a:latin typeface="Arial"/>
                <a:cs typeface="Arial"/>
              </a:rPr>
              <a:t> Βλαχάβα</a:t>
            </a:r>
            <a:r>
              <a:rPr sz="2400" spc="0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, </a:t>
            </a:r>
            <a:r>
              <a:rPr sz="2400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. Κεφαλά</a:t>
            </a:r>
            <a:r>
              <a:rPr sz="2400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,</a:t>
            </a:r>
            <a:r>
              <a:rPr sz="2400" dirty="0">
                <a:latin typeface="Arial"/>
                <a:cs typeface="Arial"/>
              </a:rPr>
              <a:t> Ν</a:t>
            </a:r>
            <a:r>
              <a:rPr sz="2400" spc="-5" dirty="0">
                <a:latin typeface="Arial"/>
                <a:cs typeface="Arial"/>
              </a:rPr>
              <a:t>. Βασιλειά</a:t>
            </a:r>
            <a:r>
              <a:rPr sz="2400" dirty="0">
                <a:latin typeface="Arial"/>
                <a:cs typeface="Arial"/>
              </a:rPr>
              <a:t>δ</a:t>
            </a:r>
            <a:r>
              <a:rPr sz="2400" spc="-5" dirty="0">
                <a:latin typeface="Arial"/>
                <a:cs typeface="Arial"/>
              </a:rPr>
              <a:t>η</a:t>
            </a:r>
            <a:r>
              <a:rPr sz="2400" spc="5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, Φ.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Κόκκορα</a:t>
            </a:r>
            <a:r>
              <a:rPr sz="2400" spc="0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,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Η</a:t>
            </a:r>
            <a:r>
              <a:rPr sz="2400" spc="-5" dirty="0">
                <a:latin typeface="Arial"/>
                <a:cs typeface="Arial"/>
              </a:rPr>
              <a:t>. Σακελλαρίου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80"/>
              </a:lnSpc>
            </a:pPr>
            <a:r>
              <a:rPr sz="2400" dirty="0">
                <a:latin typeface="Arial"/>
                <a:cs typeface="Arial"/>
              </a:rPr>
              <a:t>Γ</a:t>
            </a:r>
            <a:r>
              <a:rPr sz="2400" spc="-5" dirty="0">
                <a:latin typeface="Arial"/>
                <a:cs typeface="Arial"/>
              </a:rPr>
              <a:t>' Έκδοση, 2006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5"/>
              </a:lnSpc>
            </a:pPr>
            <a:r>
              <a:rPr sz="2400" spc="-5" dirty="0">
                <a:latin typeface="Arial"/>
                <a:cs typeface="Arial"/>
              </a:rPr>
              <a:t>Εκδόσεις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Β</a:t>
            </a:r>
            <a:r>
              <a:rPr sz="2400" spc="-5" dirty="0">
                <a:latin typeface="Arial"/>
                <a:cs typeface="Arial"/>
              </a:rPr>
              <a:t>.Γκιούρδας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7891" y="153161"/>
            <a:ext cx="6790690" cy="134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6910" marR="5080" indent="-1934845">
              <a:lnSpc>
                <a:spcPct val="100000"/>
              </a:lnSpc>
            </a:pPr>
            <a:r>
              <a:rPr spc="-5" dirty="0"/>
              <a:t>Προσεγγίσεις στην Τεχνητή Νοημοσύνη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36308" y="1579308"/>
          <a:ext cx="8229600" cy="47480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2485644">
                <a:tc>
                  <a:txBody>
                    <a:bodyPr/>
                    <a:lstStyle/>
                    <a:p>
                      <a:pPr marL="630555" marR="633095" indent="-190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Συστήματ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α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που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σκέφτονται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όπως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ο άνθρωπος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49225" marR="150495" indent="-3175" algn="ctr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«Η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αυτοματοποίησ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λειτουργιώ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ου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χετίζοντα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με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ανθρώπιν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σκέψ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όπω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ς η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ήψ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η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αποφ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σεω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ίλυ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η προβλημάτων,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μ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άθησ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...»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5440" marR="33401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Συστήματ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 που σκέφτοντα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ορθολογικά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02235" marR="88900" algn="ctr">
                        <a:lnSpc>
                          <a:spcPct val="100000"/>
                        </a:lnSpc>
                        <a:spcBef>
                          <a:spcPts val="17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«Η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μ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ελέτ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νοητικώ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ικανοτήτω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μ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την χρήσ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υπολογιστικώ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μοντέλω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»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62377">
                <a:tc>
                  <a:txBody>
                    <a:bodyPr/>
                    <a:lstStyle/>
                    <a:p>
                      <a:pPr marL="413384" marR="41719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Συστήματ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 πο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υ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δρουν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όπως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νθρωπος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251460" marR="253365" indent="-3175" algn="ctr">
                        <a:lnSpc>
                          <a:spcPct val="100000"/>
                        </a:lnSpc>
                        <a:spcBef>
                          <a:spcPts val="160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«Η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έχν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τη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δημιουργί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μ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ηχανών πο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υ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κάνου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λειτουργίε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ο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οποίε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ότα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πραγματοποιούντα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από ανθρώπου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απαιτού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νοημοσύν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»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 marR="13525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800" b="1" spc="-5" dirty="0">
                          <a:latin typeface="Arial"/>
                          <a:cs typeface="Arial"/>
                        </a:rPr>
                        <a:t>Συστήματ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ο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υ 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δρουν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ορθολογικά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 marL="358140" marR="346075" algn="ctr">
                        <a:lnSpc>
                          <a:spcPct val="100000"/>
                        </a:lnSpc>
                        <a:spcBef>
                          <a:spcPts val="17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«Η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μ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ελέτ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σχεδί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ση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ς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υφυών πρακτόρω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»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396" rIns="0" bIns="0" rtlCol="0">
            <a:spAutoFit/>
          </a:bodyPr>
          <a:lstStyle/>
          <a:p>
            <a:pPr marL="204470">
              <a:lnSpc>
                <a:spcPct val="100000"/>
              </a:lnSpc>
            </a:pPr>
            <a:r>
              <a:rPr sz="3200" spc="-5" dirty="0"/>
              <a:t>Τι είναι</a:t>
            </a:r>
            <a:r>
              <a:rPr sz="3200" dirty="0"/>
              <a:t> </a:t>
            </a:r>
            <a:r>
              <a:rPr sz="3200" spc="-5" dirty="0"/>
              <a:t>η Τεχνητή</a:t>
            </a:r>
            <a:r>
              <a:rPr sz="3200" spc="-15" dirty="0"/>
              <a:t> </a:t>
            </a:r>
            <a:r>
              <a:rPr sz="3200" spc="-5" dirty="0"/>
              <a:t>Νοημοσύνη</a:t>
            </a:r>
            <a:r>
              <a:rPr sz="3200" spc="10" dirty="0"/>
              <a:t> </a:t>
            </a:r>
            <a:r>
              <a:rPr sz="3200" spc="-10" dirty="0">
                <a:latin typeface="Arial"/>
                <a:cs typeface="Arial"/>
              </a:rPr>
              <a:t>(1/2)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6298" y="946150"/>
            <a:ext cx="7661275" cy="5887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Ανθρώπιν</a:t>
            </a:r>
            <a:r>
              <a:rPr sz="2200" dirty="0">
                <a:latin typeface="Arial"/>
                <a:cs typeface="Arial"/>
              </a:rPr>
              <a:t>η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δράσ</a:t>
            </a:r>
            <a:r>
              <a:rPr sz="2200" spc="5" dirty="0">
                <a:latin typeface="Arial"/>
                <a:cs typeface="Arial"/>
              </a:rPr>
              <a:t>η</a:t>
            </a:r>
            <a:r>
              <a:rPr sz="2200" dirty="0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520"/>
              </a:spcBef>
              <a:buFont typeface="Arial"/>
              <a:buChar char="–"/>
              <a:tabLst>
                <a:tab pos="755650" algn="l"/>
              </a:tabLst>
            </a:pPr>
            <a:r>
              <a:rPr sz="2200" dirty="0">
                <a:latin typeface="Arial"/>
                <a:cs typeface="Arial"/>
              </a:rPr>
              <a:t>Η </a:t>
            </a:r>
            <a:r>
              <a:rPr sz="2200" spc="-10" dirty="0">
                <a:latin typeface="Arial"/>
                <a:cs typeface="Arial"/>
              </a:rPr>
              <a:t>δ</a:t>
            </a:r>
            <a:r>
              <a:rPr sz="2200" spc="-5" dirty="0">
                <a:latin typeface="Arial"/>
                <a:cs typeface="Arial"/>
              </a:rPr>
              <a:t>οκ</a:t>
            </a:r>
            <a:r>
              <a:rPr sz="2200" dirty="0">
                <a:latin typeface="Arial"/>
                <a:cs typeface="Arial"/>
              </a:rPr>
              <a:t>ι</a:t>
            </a:r>
            <a:r>
              <a:rPr sz="2200" spc="-5" dirty="0">
                <a:latin typeface="Arial"/>
                <a:cs typeface="Arial"/>
              </a:rPr>
              <a:t>μα</a:t>
            </a:r>
            <a:r>
              <a:rPr sz="2200" dirty="0">
                <a:latin typeface="Arial"/>
                <a:cs typeface="Arial"/>
              </a:rPr>
              <a:t>σ</a:t>
            </a:r>
            <a:r>
              <a:rPr sz="2200" spc="-5" dirty="0">
                <a:latin typeface="Arial"/>
                <a:cs typeface="Arial"/>
              </a:rPr>
              <a:t>ί</a:t>
            </a:r>
            <a:r>
              <a:rPr sz="2200" dirty="0">
                <a:latin typeface="Arial"/>
                <a:cs typeface="Arial"/>
              </a:rPr>
              <a:t>α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Turing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5" dirty="0">
                <a:latin typeface="Arial"/>
                <a:cs typeface="Arial"/>
              </a:rPr>
              <a:t>(</a:t>
            </a:r>
            <a:r>
              <a:rPr sz="2200" dirty="0">
                <a:latin typeface="Arial"/>
                <a:cs typeface="Arial"/>
              </a:rPr>
              <a:t>Τuring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5" dirty="0">
                <a:latin typeface="Arial"/>
                <a:cs typeface="Arial"/>
              </a:rPr>
              <a:t>t</a:t>
            </a:r>
            <a:r>
              <a:rPr sz="2200" dirty="0">
                <a:latin typeface="Arial"/>
                <a:cs typeface="Arial"/>
              </a:rPr>
              <a:t>est)</a:t>
            </a:r>
            <a:endParaRPr sz="22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Επεξεργασία φυσικής γλώσσας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Αναπαράσταση γνώσης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Αυτοματοποιημένη συλλογιστική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Μηχα</a:t>
            </a:r>
            <a:r>
              <a:rPr sz="2000" dirty="0">
                <a:latin typeface="Arial"/>
                <a:cs typeface="Arial"/>
              </a:rPr>
              <a:t>ν</a:t>
            </a:r>
            <a:r>
              <a:rPr sz="2000" spc="-10" dirty="0">
                <a:latin typeface="Arial"/>
                <a:cs typeface="Arial"/>
              </a:rPr>
              <a:t>ι</a:t>
            </a:r>
            <a:r>
              <a:rPr sz="2000" spc="-5" dirty="0">
                <a:latin typeface="Arial"/>
                <a:cs typeface="Arial"/>
              </a:rPr>
              <a:t>κή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μάθηση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515"/>
              </a:spcBef>
              <a:buFont typeface="Arial"/>
              <a:buChar char="–"/>
              <a:tabLst>
                <a:tab pos="755650" algn="l"/>
              </a:tabLst>
            </a:pPr>
            <a:r>
              <a:rPr sz="2200" spc="-5" dirty="0">
                <a:latin typeface="Arial"/>
                <a:cs typeface="Arial"/>
              </a:rPr>
              <a:t>Πλήρη</a:t>
            </a:r>
            <a:r>
              <a:rPr sz="2200" dirty="0">
                <a:latin typeface="Arial"/>
                <a:cs typeface="Arial"/>
              </a:rPr>
              <a:t>ς </a:t>
            </a:r>
            <a:r>
              <a:rPr sz="2200" spc="-5" dirty="0">
                <a:latin typeface="Arial"/>
                <a:cs typeface="Arial"/>
              </a:rPr>
              <a:t>δοκιμασί</a:t>
            </a:r>
            <a:r>
              <a:rPr sz="2200" dirty="0">
                <a:latin typeface="Arial"/>
                <a:cs typeface="Arial"/>
              </a:rPr>
              <a:t>α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Turing:</a:t>
            </a:r>
            <a:endParaRPr sz="22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μ</a:t>
            </a:r>
            <a:r>
              <a:rPr sz="2000" spc="-10" dirty="0">
                <a:latin typeface="Arial"/>
                <a:cs typeface="Arial"/>
              </a:rPr>
              <a:t>η</a:t>
            </a:r>
            <a:r>
              <a:rPr sz="2000" spc="-5" dirty="0">
                <a:latin typeface="Arial"/>
                <a:cs typeface="Arial"/>
              </a:rPr>
              <a:t>χανική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όρ</a:t>
            </a:r>
            <a:r>
              <a:rPr sz="2000" spc="-5" dirty="0">
                <a:latin typeface="Arial"/>
                <a:cs typeface="Arial"/>
              </a:rPr>
              <a:t>αση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475"/>
              </a:spcBef>
              <a:buFont typeface="Arial"/>
              <a:buChar char="•"/>
              <a:tabLst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Ρομποτική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Ανθρώπιν</a:t>
            </a:r>
            <a:r>
              <a:rPr sz="2200" dirty="0">
                <a:latin typeface="Arial"/>
                <a:cs typeface="Arial"/>
              </a:rPr>
              <a:t>η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σ</a:t>
            </a:r>
            <a:r>
              <a:rPr sz="2200" spc="-5" dirty="0">
                <a:latin typeface="Arial"/>
                <a:cs typeface="Arial"/>
              </a:rPr>
              <a:t>κέψ</a:t>
            </a:r>
            <a:r>
              <a:rPr sz="2200" spc="20" dirty="0">
                <a:latin typeface="Arial"/>
                <a:cs typeface="Arial"/>
              </a:rPr>
              <a:t>η</a:t>
            </a:r>
            <a:r>
              <a:rPr sz="2200" dirty="0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 marL="355600" marR="2428240">
              <a:lnSpc>
                <a:spcPct val="119800"/>
              </a:lnSpc>
            </a:pPr>
            <a:r>
              <a:rPr sz="2200" dirty="0">
                <a:latin typeface="Arial"/>
                <a:cs typeface="Arial"/>
              </a:rPr>
              <a:t>Η </a:t>
            </a:r>
            <a:r>
              <a:rPr sz="2200" spc="-15" dirty="0">
                <a:latin typeface="Arial"/>
                <a:cs typeface="Arial"/>
              </a:rPr>
              <a:t>π</a:t>
            </a:r>
            <a:r>
              <a:rPr sz="2200" spc="-5" dirty="0">
                <a:latin typeface="Arial"/>
                <a:cs typeface="Arial"/>
              </a:rPr>
              <a:t>ροσέγγισ</a:t>
            </a:r>
            <a:r>
              <a:rPr sz="2200" dirty="0">
                <a:latin typeface="Arial"/>
                <a:cs typeface="Arial"/>
              </a:rPr>
              <a:t>η </a:t>
            </a:r>
            <a:r>
              <a:rPr sz="2200" spc="-10" dirty="0">
                <a:latin typeface="Arial"/>
                <a:cs typeface="Arial"/>
              </a:rPr>
              <a:t>μ</a:t>
            </a:r>
            <a:r>
              <a:rPr sz="2200" spc="-5" dirty="0">
                <a:latin typeface="Arial"/>
                <a:cs typeface="Arial"/>
              </a:rPr>
              <a:t>ε γνωστικ</a:t>
            </a:r>
            <a:r>
              <a:rPr sz="2200" dirty="0">
                <a:latin typeface="Arial"/>
                <a:cs typeface="Arial"/>
              </a:rPr>
              <a:t>ά </a:t>
            </a:r>
            <a:r>
              <a:rPr sz="2200" spc="-10" dirty="0">
                <a:latin typeface="Arial"/>
                <a:cs typeface="Arial"/>
              </a:rPr>
              <a:t>μ</a:t>
            </a:r>
            <a:r>
              <a:rPr sz="2200" spc="-5" dirty="0">
                <a:latin typeface="Arial"/>
                <a:cs typeface="Arial"/>
              </a:rPr>
              <a:t>οντέλα Ενδοσκόπησ</a:t>
            </a:r>
            <a:r>
              <a:rPr sz="2200" dirty="0">
                <a:latin typeface="Arial"/>
                <a:cs typeface="Arial"/>
              </a:rPr>
              <a:t>η</a:t>
            </a:r>
            <a:r>
              <a:rPr sz="2200" spc="5" dirty="0">
                <a:latin typeface="Arial"/>
                <a:cs typeface="Arial"/>
              </a:rPr>
              <a:t> –</a:t>
            </a:r>
            <a:r>
              <a:rPr sz="2200" spc="-5" dirty="0">
                <a:latin typeface="Arial"/>
                <a:cs typeface="Arial"/>
              </a:rPr>
              <a:t>Ψυχολογικ</a:t>
            </a:r>
            <a:r>
              <a:rPr sz="2200" dirty="0">
                <a:latin typeface="Arial"/>
                <a:cs typeface="Arial"/>
              </a:rPr>
              <a:t>ά</a:t>
            </a:r>
            <a:r>
              <a:rPr sz="2200" spc="-5" dirty="0">
                <a:latin typeface="Arial"/>
                <a:cs typeface="Arial"/>
              </a:rPr>
              <a:t> πειράματα</a:t>
            </a:r>
            <a:endParaRPr sz="2200">
              <a:latin typeface="Arial"/>
              <a:cs typeface="Arial"/>
            </a:endParaRPr>
          </a:p>
          <a:p>
            <a:pPr marL="355600" marR="5080">
              <a:lnSpc>
                <a:spcPct val="100800"/>
              </a:lnSpc>
              <a:spcBef>
                <a:spcPts val="735"/>
              </a:spcBef>
            </a:pPr>
            <a:r>
              <a:rPr sz="2200" spc="-5" dirty="0">
                <a:latin typeface="Arial"/>
                <a:cs typeface="Arial"/>
              </a:rPr>
              <a:t>Γνωστικ</a:t>
            </a:r>
            <a:r>
              <a:rPr sz="2200" dirty="0">
                <a:latin typeface="Arial"/>
                <a:cs typeface="Arial"/>
              </a:rPr>
              <a:t>ή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επιστήμ</a:t>
            </a:r>
            <a:r>
              <a:rPr sz="2200" spc="5" dirty="0">
                <a:latin typeface="Arial"/>
                <a:cs typeface="Arial"/>
              </a:rPr>
              <a:t>η</a:t>
            </a:r>
            <a:r>
              <a:rPr sz="2200" dirty="0">
                <a:latin typeface="Arial"/>
                <a:cs typeface="Arial"/>
              </a:rPr>
              <a:t>:</a:t>
            </a:r>
            <a:r>
              <a:rPr sz="2200" spc="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Υπολογιστικά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μοντέλα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της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ΤΝ και πειραματικές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τεχνικές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της </a:t>
            </a:r>
            <a:r>
              <a:rPr sz="2000" spc="-10" dirty="0">
                <a:latin typeface="Arial"/>
                <a:cs typeface="Arial"/>
              </a:rPr>
              <a:t>ψ</a:t>
            </a:r>
            <a:r>
              <a:rPr sz="2000" spc="-5" dirty="0">
                <a:latin typeface="Arial"/>
                <a:cs typeface="Arial"/>
              </a:rPr>
              <a:t>υχολογία</a:t>
            </a:r>
            <a:r>
              <a:rPr sz="2000" spc="25" dirty="0">
                <a:latin typeface="Arial"/>
                <a:cs typeface="Arial"/>
              </a:rPr>
              <a:t>ς</a:t>
            </a:r>
            <a:r>
              <a:rPr sz="2000" spc="-5" dirty="0">
                <a:latin typeface="Arial"/>
                <a:cs typeface="Arial"/>
              </a:rPr>
              <a:t>,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με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σκοπό</a:t>
            </a:r>
            <a:r>
              <a:rPr sz="2000" spc="-10" dirty="0">
                <a:latin typeface="Arial"/>
                <a:cs typeface="Arial"/>
              </a:rPr>
              <a:t> τ</a:t>
            </a:r>
            <a:r>
              <a:rPr sz="2000" spc="-5" dirty="0">
                <a:latin typeface="Arial"/>
                <a:cs typeface="Arial"/>
              </a:rPr>
              <a:t>η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δ</a:t>
            </a:r>
            <a:r>
              <a:rPr sz="2000" spc="-5" dirty="0">
                <a:latin typeface="Arial"/>
                <a:cs typeface="Arial"/>
              </a:rPr>
              <a:t>ημιουρ</a:t>
            </a:r>
            <a:r>
              <a:rPr sz="2000" dirty="0">
                <a:latin typeface="Arial"/>
                <a:cs typeface="Arial"/>
              </a:rPr>
              <a:t>γί</a:t>
            </a:r>
            <a:r>
              <a:rPr sz="2000" spc="-5" dirty="0">
                <a:latin typeface="Arial"/>
                <a:cs typeface="Arial"/>
              </a:rPr>
              <a:t>α ακριβών και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πειραματικά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ε</a:t>
            </a:r>
            <a:r>
              <a:rPr sz="2000" spc="-5" dirty="0">
                <a:latin typeface="Arial"/>
                <a:cs typeface="Arial"/>
              </a:rPr>
              <a:t>παληθ</a:t>
            </a:r>
            <a:r>
              <a:rPr sz="2000" spc="10" dirty="0">
                <a:latin typeface="Arial"/>
                <a:cs typeface="Arial"/>
              </a:rPr>
              <a:t>ε</a:t>
            </a:r>
            <a:r>
              <a:rPr sz="2000" spc="-10" dirty="0">
                <a:latin typeface="Arial"/>
                <a:cs typeface="Arial"/>
              </a:rPr>
              <a:t>ύσιμω</a:t>
            </a:r>
            <a:r>
              <a:rPr sz="2000" spc="-5" dirty="0">
                <a:latin typeface="Arial"/>
                <a:cs typeface="Arial"/>
              </a:rPr>
              <a:t>ν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θεωριώ</a:t>
            </a:r>
            <a:r>
              <a:rPr sz="2000" spc="-5" dirty="0">
                <a:latin typeface="Arial"/>
                <a:cs typeface="Arial"/>
              </a:rPr>
              <a:t>ν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γ</a:t>
            </a:r>
            <a:r>
              <a:rPr sz="2000" spc="-10" dirty="0">
                <a:latin typeface="Arial"/>
                <a:cs typeface="Arial"/>
              </a:rPr>
              <a:t>ι</a:t>
            </a:r>
            <a:r>
              <a:rPr sz="2000" spc="-5" dirty="0">
                <a:latin typeface="Arial"/>
                <a:cs typeface="Arial"/>
              </a:rPr>
              <a:t>α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το</a:t>
            </a:r>
            <a:r>
              <a:rPr sz="2000" spc="-5" dirty="0">
                <a:latin typeface="Arial"/>
                <a:cs typeface="Arial"/>
              </a:rPr>
              <a:t>ν τ</a:t>
            </a:r>
            <a:r>
              <a:rPr sz="2000" spc="-10" dirty="0">
                <a:latin typeface="Arial"/>
                <a:cs typeface="Arial"/>
              </a:rPr>
              <a:t>ρόπο </a:t>
            </a:r>
            <a:r>
              <a:rPr sz="2000" spc="-5" dirty="0">
                <a:latin typeface="Arial"/>
                <a:cs typeface="Arial"/>
              </a:rPr>
              <a:t>λειτουργίας </a:t>
            </a:r>
            <a:r>
              <a:rPr sz="2000" spc="-10" dirty="0">
                <a:latin typeface="Arial"/>
                <a:cs typeface="Arial"/>
              </a:rPr>
              <a:t>τ</a:t>
            </a:r>
            <a:r>
              <a:rPr sz="2000" spc="-5" dirty="0">
                <a:latin typeface="Arial"/>
                <a:cs typeface="Arial"/>
              </a:rPr>
              <a:t>ου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ανθρώπινου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νο</a:t>
            </a:r>
            <a:r>
              <a:rPr sz="2000" spc="5" dirty="0">
                <a:latin typeface="Arial"/>
                <a:cs typeface="Arial"/>
              </a:rPr>
              <a:t>υ</a:t>
            </a:r>
            <a:r>
              <a:rPr sz="2000" spc="-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496" rIns="0" bIns="0" rtlCol="0">
            <a:spAutoFit/>
          </a:bodyPr>
          <a:lstStyle/>
          <a:p>
            <a:pPr marL="204470">
              <a:lnSpc>
                <a:spcPct val="100000"/>
              </a:lnSpc>
            </a:pPr>
            <a:r>
              <a:rPr sz="3200" spc="-5" dirty="0"/>
              <a:t>Τι είναι</a:t>
            </a:r>
            <a:r>
              <a:rPr sz="3200" dirty="0"/>
              <a:t> </a:t>
            </a:r>
            <a:r>
              <a:rPr sz="3200" spc="-5" dirty="0"/>
              <a:t>η Τεχνητή</a:t>
            </a:r>
            <a:r>
              <a:rPr sz="3200" spc="-15" dirty="0"/>
              <a:t> </a:t>
            </a:r>
            <a:r>
              <a:rPr sz="3200" spc="-5" dirty="0"/>
              <a:t>Νοημοσύνη</a:t>
            </a:r>
            <a:r>
              <a:rPr sz="3200" spc="10" dirty="0"/>
              <a:t> </a:t>
            </a:r>
            <a:r>
              <a:rPr sz="3200" spc="-10" dirty="0">
                <a:latin typeface="Arial"/>
                <a:cs typeface="Arial"/>
              </a:rPr>
              <a:t>(2/2)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3898" y="803909"/>
            <a:ext cx="7812405" cy="5983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235" marR="26034" indent="-343535">
              <a:lnSpc>
                <a:spcPts val="259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Ορθολογική σκέψ</a:t>
            </a:r>
            <a:r>
              <a:rPr sz="2400" dirty="0">
                <a:latin typeface="Arial"/>
                <a:cs typeface="Arial"/>
              </a:rPr>
              <a:t>η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dirty="0">
                <a:latin typeface="Arial"/>
                <a:cs typeface="Arial"/>
              </a:rPr>
              <a:t>Η </a:t>
            </a:r>
            <a:r>
              <a:rPr sz="2400" spc="-5" dirty="0">
                <a:latin typeface="Arial"/>
                <a:cs typeface="Arial"/>
              </a:rPr>
              <a:t>πρ</a:t>
            </a:r>
            <a:r>
              <a:rPr sz="2400" spc="-15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σέγγιση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με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τους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“</a:t>
            </a:r>
            <a:r>
              <a:rPr sz="2400" spc="-5" dirty="0">
                <a:latin typeface="Arial"/>
                <a:cs typeface="Arial"/>
              </a:rPr>
              <a:t>νόμους</a:t>
            </a:r>
            <a:r>
              <a:rPr sz="2400" dirty="0">
                <a:latin typeface="Arial"/>
                <a:cs typeface="Arial"/>
              </a:rPr>
              <a:t> τ</a:t>
            </a:r>
            <a:r>
              <a:rPr sz="2400" spc="-5" dirty="0">
                <a:latin typeface="Arial"/>
                <a:cs typeface="Arial"/>
              </a:rPr>
              <a:t>ης σκέψη</a:t>
            </a:r>
            <a:r>
              <a:rPr sz="2400" dirty="0">
                <a:latin typeface="Arial"/>
                <a:cs typeface="Arial"/>
              </a:rPr>
              <a:t>ς”</a:t>
            </a:r>
            <a:endParaRPr sz="2400">
              <a:latin typeface="Arial"/>
              <a:cs typeface="Arial"/>
            </a:endParaRPr>
          </a:p>
          <a:p>
            <a:pPr marL="755015" lvl="1" indent="-285115">
              <a:lnSpc>
                <a:spcPct val="100000"/>
              </a:lnSpc>
              <a:spcBef>
                <a:spcPts val="245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Αριστοτέλειοι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συλλογισμοί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Ο Σωκράτης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ε</a:t>
            </a:r>
            <a:r>
              <a:rPr sz="2400" dirty="0">
                <a:latin typeface="Arial"/>
                <a:cs typeface="Arial"/>
              </a:rPr>
              <a:t>ίναι </a:t>
            </a:r>
            <a:r>
              <a:rPr sz="2400" spc="-5" dirty="0">
                <a:latin typeface="Arial"/>
                <a:cs typeface="Arial"/>
              </a:rPr>
              <a:t>άνθρωπος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dirty="0">
                <a:latin typeface="Arial"/>
                <a:cs typeface="Arial"/>
              </a:rPr>
              <a:t>Όλοι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οι</a:t>
            </a:r>
            <a:r>
              <a:rPr sz="2400" spc="-5" dirty="0">
                <a:latin typeface="Arial"/>
                <a:cs typeface="Arial"/>
              </a:rPr>
              <a:t> άνθρωποι είναι </a:t>
            </a:r>
            <a:r>
              <a:rPr sz="2400" dirty="0">
                <a:latin typeface="Arial"/>
                <a:cs typeface="Arial"/>
              </a:rPr>
              <a:t>θνητοί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Άρα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 Σωκράτης είναι θνητό</a:t>
            </a:r>
            <a:r>
              <a:rPr sz="2400" spc="10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755015" lvl="1" indent="-285115">
              <a:lnSpc>
                <a:spcPct val="100000"/>
              </a:lnSpc>
              <a:spcBef>
                <a:spcPts val="28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Λογική</a:t>
            </a:r>
            <a:endParaRPr sz="2400">
              <a:latin typeface="Arial"/>
              <a:cs typeface="Arial"/>
            </a:endParaRPr>
          </a:p>
          <a:p>
            <a:pPr marL="755015" marR="294640" lvl="1" indent="-285115">
              <a:lnSpc>
                <a:spcPts val="2590"/>
              </a:lnSpc>
              <a:spcBef>
                <a:spcPts val="61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Λογικισμό</a:t>
            </a:r>
            <a:r>
              <a:rPr sz="2400" spc="5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: Κάθε πρόβλημα μπορεί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θεωρητικά</a:t>
            </a:r>
            <a:r>
              <a:rPr sz="2400" dirty="0">
                <a:latin typeface="Arial"/>
                <a:cs typeface="Arial"/>
              </a:rPr>
              <a:t> να </a:t>
            </a:r>
            <a:r>
              <a:rPr sz="2400" spc="-5" dirty="0">
                <a:latin typeface="Arial"/>
                <a:cs typeface="Arial"/>
              </a:rPr>
              <a:t>λυθεί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α</a:t>
            </a:r>
            <a:r>
              <a:rPr sz="2400" dirty="0">
                <a:latin typeface="Arial"/>
                <a:cs typeface="Arial"/>
              </a:rPr>
              <a:t>ν</a:t>
            </a:r>
            <a:r>
              <a:rPr sz="2400" spc="-5" dirty="0">
                <a:latin typeface="Arial"/>
                <a:cs typeface="Arial"/>
              </a:rPr>
              <a:t> διατυπωθεί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μ</a:t>
            </a:r>
            <a:r>
              <a:rPr sz="2400" spc="-5" dirty="0">
                <a:latin typeface="Arial"/>
                <a:cs typeface="Arial"/>
              </a:rPr>
              <a:t>ε 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dirty="0">
                <a:latin typeface="Arial"/>
                <a:cs typeface="Arial"/>
              </a:rPr>
              <a:t>ην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λογικ</a:t>
            </a:r>
            <a:r>
              <a:rPr sz="2400" spc="15" dirty="0">
                <a:latin typeface="Arial"/>
                <a:cs typeface="Arial"/>
              </a:rPr>
              <a:t>ή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55600" marR="448309" indent="-342900">
              <a:lnSpc>
                <a:spcPts val="2590"/>
              </a:lnSpc>
              <a:spcBef>
                <a:spcPts val="57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Ορθολογική δράση: </a:t>
            </a:r>
            <a:r>
              <a:rPr sz="2400" dirty="0">
                <a:latin typeface="Arial"/>
                <a:cs typeface="Arial"/>
              </a:rPr>
              <a:t>Η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πρ</a:t>
            </a:r>
            <a:r>
              <a:rPr sz="2400" spc="-15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σέγγιση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με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ορθολογικούς </a:t>
            </a:r>
            <a:r>
              <a:rPr sz="2400" spc="-10" dirty="0">
                <a:latin typeface="Arial"/>
                <a:cs typeface="Arial"/>
              </a:rPr>
              <a:t>πράκτορες</a:t>
            </a:r>
            <a:endParaRPr sz="2400">
              <a:latin typeface="Arial"/>
              <a:cs typeface="Arial"/>
            </a:endParaRPr>
          </a:p>
          <a:p>
            <a:pPr marL="755015" marR="5080" lvl="1" indent="-285115">
              <a:lnSpc>
                <a:spcPts val="2580"/>
              </a:lnSpc>
              <a:spcBef>
                <a:spcPts val="58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Ο ορθολογικός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πράκτορας λειτουργεί έ</a:t>
            </a:r>
            <a:r>
              <a:rPr sz="2400" dirty="0">
                <a:latin typeface="Arial"/>
                <a:cs typeface="Arial"/>
              </a:rPr>
              <a:t>τσι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ώ</a:t>
            </a:r>
            <a:r>
              <a:rPr sz="2400" spc="-5" dirty="0">
                <a:latin typeface="Arial"/>
                <a:cs typeface="Arial"/>
              </a:rPr>
              <a:t>στε ν</a:t>
            </a:r>
            <a:r>
              <a:rPr sz="2400" dirty="0">
                <a:latin typeface="Arial"/>
                <a:cs typeface="Arial"/>
              </a:rPr>
              <a:t>α </a:t>
            </a:r>
            <a:r>
              <a:rPr sz="2400" spc="-5" dirty="0">
                <a:latin typeface="Arial"/>
                <a:cs typeface="Arial"/>
              </a:rPr>
              <a:t>επιτυγχάνει τ</a:t>
            </a:r>
            <a:r>
              <a:rPr sz="2400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κ</a:t>
            </a:r>
            <a:r>
              <a:rPr sz="2400" spc="-5" dirty="0">
                <a:latin typeface="Arial"/>
                <a:cs typeface="Arial"/>
              </a:rPr>
              <a:t>αλύτερο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(αναμενόμενο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400" spc="-5" dirty="0">
                <a:latin typeface="Arial"/>
                <a:cs typeface="Arial"/>
              </a:rPr>
              <a:t> αποτέλεσμα</a:t>
            </a:r>
            <a:endParaRPr sz="2400">
              <a:latin typeface="Arial"/>
              <a:cs typeface="Arial"/>
            </a:endParaRPr>
          </a:p>
          <a:p>
            <a:pPr marL="755015" marR="20955" lvl="1" indent="-285115">
              <a:lnSpc>
                <a:spcPts val="2590"/>
              </a:lnSpc>
              <a:spcBef>
                <a:spcPts val="575"/>
              </a:spcBef>
              <a:buFont typeface="Arial"/>
              <a:buChar char="–"/>
              <a:tabLst>
                <a:tab pos="755650" algn="l"/>
              </a:tabLst>
            </a:pPr>
            <a:r>
              <a:rPr sz="2400" dirty="0">
                <a:latin typeface="Arial"/>
                <a:cs typeface="Arial"/>
              </a:rPr>
              <a:t>Η</a:t>
            </a:r>
            <a:r>
              <a:rPr sz="2400" spc="-5" dirty="0">
                <a:latin typeface="Arial"/>
                <a:cs typeface="Arial"/>
              </a:rPr>
              <a:t> ορθολογική δράση δεν προϋποθέτει απαραιτήτως σκέψη</a:t>
            </a:r>
            <a:r>
              <a:rPr sz="2400" dirty="0">
                <a:latin typeface="Arial"/>
                <a:cs typeface="Arial"/>
              </a:rPr>
              <a:t> (</a:t>
            </a:r>
            <a:r>
              <a:rPr sz="2400" spc="-5" dirty="0">
                <a:latin typeface="Arial"/>
                <a:cs typeface="Arial"/>
              </a:rPr>
              <a:t>συμπερασμ</a:t>
            </a:r>
            <a:r>
              <a:rPr sz="2400" spc="0" dirty="0">
                <a:latin typeface="Arial"/>
                <a:cs typeface="Arial"/>
              </a:rPr>
              <a:t>ό</a:t>
            </a:r>
            <a:r>
              <a:rPr sz="2400" spc="-10" dirty="0">
                <a:latin typeface="Arial"/>
                <a:cs typeface="Arial"/>
              </a:rPr>
              <a:t>).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Αντανακλαστικές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ενέργειε</a:t>
            </a:r>
            <a:r>
              <a:rPr sz="2400" spc="5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6927" y="2507741"/>
            <a:ext cx="5452110" cy="67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Β</a:t>
            </a:r>
            <a:r>
              <a:rPr dirty="0"/>
              <a:t>α</a:t>
            </a:r>
            <a:r>
              <a:rPr spc="-10" dirty="0"/>
              <a:t>σ</a:t>
            </a:r>
            <a:r>
              <a:rPr spc="-5" dirty="0"/>
              <a:t>ι</a:t>
            </a:r>
            <a:r>
              <a:rPr spc="-10" dirty="0"/>
              <a:t>κές</a:t>
            </a:r>
            <a:r>
              <a:rPr spc="5" dirty="0"/>
              <a:t> </a:t>
            </a:r>
            <a:r>
              <a:rPr spc="-5" dirty="0"/>
              <a:t>αρ</a:t>
            </a:r>
            <a:r>
              <a:rPr spc="-10" dirty="0"/>
              <a:t>χ</a:t>
            </a:r>
            <a:r>
              <a:rPr spc="-5" dirty="0"/>
              <a:t>έ</a:t>
            </a:r>
            <a:r>
              <a:rPr spc="-10" dirty="0"/>
              <a:t>ς</a:t>
            </a:r>
            <a:r>
              <a:rPr dirty="0"/>
              <a:t> </a:t>
            </a:r>
            <a:r>
              <a:rPr spc="0" dirty="0"/>
              <a:t>τ</a:t>
            </a:r>
            <a:r>
              <a:rPr dirty="0"/>
              <a:t>η</a:t>
            </a:r>
            <a:r>
              <a:rPr spc="-10" dirty="0"/>
              <a:t>ς</a:t>
            </a:r>
            <a:r>
              <a:rPr spc="5" dirty="0"/>
              <a:t> </a:t>
            </a:r>
            <a:r>
              <a:rPr spc="-10" dirty="0"/>
              <a:t>Τ</a:t>
            </a:r>
            <a:r>
              <a:rPr spc="-5" dirty="0"/>
              <a:t>Ν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71700">
              <a:lnSpc>
                <a:spcPct val="100000"/>
              </a:lnSpc>
            </a:pPr>
            <a:r>
              <a:rPr sz="4000" spc="-5" dirty="0"/>
              <a:t>Φιλοσοφία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06298" y="791971"/>
            <a:ext cx="8013700" cy="5588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3431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Μπορούν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να</a:t>
            </a:r>
            <a:r>
              <a:rPr sz="2400" spc="-5" dirty="0">
                <a:latin typeface="Arial"/>
                <a:cs typeface="Arial"/>
              </a:rPr>
              <a:t> χρησιμοποιούνται τυπικοί κανόνες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για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την </a:t>
            </a:r>
            <a:r>
              <a:rPr sz="2400" spc="-5" dirty="0">
                <a:latin typeface="Arial"/>
                <a:cs typeface="Arial"/>
              </a:rPr>
              <a:t>εξαγωγή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έ</a:t>
            </a:r>
            <a:r>
              <a:rPr sz="2400" spc="-5" dirty="0">
                <a:latin typeface="Arial"/>
                <a:cs typeface="Arial"/>
              </a:rPr>
              <a:t>γκυρων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συμπερασμάτω</a:t>
            </a:r>
            <a:r>
              <a:rPr sz="2400" spc="20" dirty="0">
                <a:latin typeface="Arial"/>
                <a:cs typeface="Arial"/>
              </a:rPr>
              <a:t>ν</a:t>
            </a:r>
            <a:r>
              <a:rPr sz="2400" spc="-5" dirty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95"/>
              </a:spcBef>
              <a:buFont typeface="Arial"/>
              <a:buChar char="–"/>
              <a:tabLst>
                <a:tab pos="755650" algn="l"/>
              </a:tabLst>
            </a:pPr>
            <a:r>
              <a:rPr sz="2000" spc="-5" dirty="0">
                <a:latin typeface="Arial"/>
                <a:cs typeface="Arial"/>
              </a:rPr>
              <a:t>Συλλογιστικ</a:t>
            </a:r>
            <a:r>
              <a:rPr sz="2000" dirty="0">
                <a:latin typeface="Arial"/>
                <a:cs typeface="Arial"/>
              </a:rPr>
              <a:t>ή</a:t>
            </a:r>
            <a:r>
              <a:rPr sz="2000" spc="-5" dirty="0">
                <a:latin typeface="Arial"/>
                <a:cs typeface="Arial"/>
              </a:rPr>
              <a:t>: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πρόσθεση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και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αφαίρεση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στις σκέψεις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Font typeface="Arial"/>
              <a:buChar char="–"/>
              <a:tabLst>
                <a:tab pos="755650" algn="l"/>
              </a:tabLst>
            </a:pPr>
            <a:r>
              <a:rPr sz="2000" spc="-5" dirty="0">
                <a:latin typeface="Arial"/>
                <a:cs typeface="Arial"/>
              </a:rPr>
              <a:t>Πρώτες αριθμομηχανές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(</a:t>
            </a:r>
            <a:r>
              <a:rPr sz="2000" spc="-10" dirty="0">
                <a:latin typeface="Arial"/>
                <a:cs typeface="Arial"/>
              </a:rPr>
              <a:t>περ</a:t>
            </a:r>
            <a:r>
              <a:rPr sz="2000" spc="-5" dirty="0">
                <a:latin typeface="Arial"/>
                <a:cs typeface="Arial"/>
              </a:rPr>
              <a:t>.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150</a:t>
            </a:r>
            <a:r>
              <a:rPr sz="2000" spc="-5" dirty="0">
                <a:latin typeface="Arial"/>
                <a:cs typeface="Arial"/>
              </a:rPr>
              <a:t>0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–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σχέδιο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Vinci)</a:t>
            </a:r>
            <a:endParaRPr sz="2000">
              <a:latin typeface="Arial"/>
              <a:cs typeface="Arial"/>
            </a:endParaRPr>
          </a:p>
          <a:p>
            <a:pPr marL="355600" marR="712470" indent="-342900">
              <a:lnSpc>
                <a:spcPct val="100000"/>
              </a:lnSpc>
              <a:spcBef>
                <a:spcPts val="54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Πώς </a:t>
            </a:r>
            <a:r>
              <a:rPr sz="2400" spc="-15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ροκύπτει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η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νευματική ν</a:t>
            </a:r>
            <a:r>
              <a:rPr sz="2400" dirty="0">
                <a:latin typeface="Arial"/>
                <a:cs typeface="Arial"/>
              </a:rPr>
              <a:t>όηση </a:t>
            </a:r>
            <a:r>
              <a:rPr sz="2400" spc="-5" dirty="0">
                <a:latin typeface="Arial"/>
                <a:cs typeface="Arial"/>
              </a:rPr>
              <a:t>από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το </a:t>
            </a:r>
            <a:r>
              <a:rPr sz="2400" spc="-5" dirty="0">
                <a:latin typeface="Arial"/>
                <a:cs typeface="Arial"/>
              </a:rPr>
              <a:t>φυσικό εγκέφαλο;</a:t>
            </a:r>
            <a:endParaRPr sz="2400">
              <a:latin typeface="Arial"/>
              <a:cs typeface="Arial"/>
            </a:endParaRPr>
          </a:p>
          <a:p>
            <a:pPr marL="755015" marR="202565" lvl="1" indent="-285115">
              <a:lnSpc>
                <a:spcPct val="99900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Δυισμός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</a:t>
            </a:r>
            <a:r>
              <a:rPr sz="2400" spc="-5" dirty="0">
                <a:latin typeface="Arial"/>
                <a:cs typeface="Arial"/>
              </a:rPr>
              <a:t>Διάκριση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μεταξύ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νόησης</a:t>
            </a:r>
            <a:r>
              <a:rPr sz="2400" dirty="0">
                <a:latin typeface="Arial"/>
                <a:cs typeface="Arial"/>
              </a:rPr>
              <a:t> και</a:t>
            </a:r>
            <a:r>
              <a:rPr sz="2400" spc="-5" dirty="0">
                <a:latin typeface="Arial"/>
                <a:cs typeface="Arial"/>
              </a:rPr>
              <a:t> ύλη</a:t>
            </a:r>
            <a:r>
              <a:rPr sz="2400" spc="20" dirty="0">
                <a:latin typeface="Arial"/>
                <a:cs typeface="Arial"/>
              </a:rPr>
              <a:t>ς</a:t>
            </a:r>
            <a:r>
              <a:rPr sz="2400" dirty="0">
                <a:latin typeface="Arial"/>
                <a:cs typeface="Arial"/>
              </a:rPr>
              <a:t>) </a:t>
            </a:r>
            <a:r>
              <a:rPr sz="2400" spc="-5" dirty="0">
                <a:latin typeface="Arial"/>
                <a:cs typeface="Arial"/>
              </a:rPr>
              <a:t>(Καρτέσιο</a:t>
            </a:r>
            <a:r>
              <a:rPr sz="2400" spc="5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,</a:t>
            </a:r>
            <a:r>
              <a:rPr sz="2400" dirty="0">
                <a:latin typeface="Arial"/>
                <a:cs typeface="Arial"/>
              </a:rPr>
              <a:t> 1569-1650). </a:t>
            </a:r>
            <a:r>
              <a:rPr sz="2000" spc="-5" dirty="0">
                <a:latin typeface="Arial"/>
                <a:cs typeface="Arial"/>
              </a:rPr>
              <a:t>Έτσι προκύπτει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και η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ε</a:t>
            </a:r>
            <a:r>
              <a:rPr sz="2000" spc="-5" dirty="0">
                <a:latin typeface="Arial"/>
                <a:cs typeface="Arial"/>
              </a:rPr>
              <a:t>λευθερία στην </a:t>
            </a:r>
            <a:r>
              <a:rPr sz="2000" spc="-10" dirty="0">
                <a:latin typeface="Arial"/>
                <a:cs typeface="Arial"/>
              </a:rPr>
              <a:t>β</a:t>
            </a:r>
            <a:r>
              <a:rPr sz="2000" spc="-5" dirty="0">
                <a:latin typeface="Arial"/>
                <a:cs typeface="Arial"/>
              </a:rPr>
              <a:t>ούλησ</a:t>
            </a:r>
            <a:r>
              <a:rPr sz="2000" spc="-10" dirty="0">
                <a:latin typeface="Arial"/>
                <a:cs typeface="Arial"/>
              </a:rPr>
              <a:t>η</a:t>
            </a:r>
            <a:r>
              <a:rPr sz="2000" spc="-5" dirty="0">
                <a:latin typeface="Arial"/>
                <a:cs typeface="Arial"/>
              </a:rPr>
              <a:t>. Δε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υπακούε</a:t>
            </a:r>
            <a:r>
              <a:rPr sz="2000" spc="5" dirty="0">
                <a:latin typeface="Arial"/>
                <a:cs typeface="Arial"/>
              </a:rPr>
              <a:t>ι</a:t>
            </a:r>
            <a:r>
              <a:rPr sz="2000" spc="-5" dirty="0">
                <a:latin typeface="Arial"/>
                <a:cs typeface="Arial"/>
              </a:rPr>
              <a:t>, δηλαδή, η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νόηση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αποκλειστικά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σε φυσικούς νόμους όπως η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ύ</a:t>
            </a:r>
            <a:r>
              <a:rPr sz="2000" spc="-5" dirty="0">
                <a:latin typeface="Arial"/>
                <a:cs typeface="Arial"/>
              </a:rPr>
              <a:t>λ</a:t>
            </a:r>
            <a:r>
              <a:rPr sz="2000" spc="5" dirty="0">
                <a:latin typeface="Arial"/>
                <a:cs typeface="Arial"/>
              </a:rPr>
              <a:t>η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755650" marR="5080" lvl="1" indent="-285750">
              <a:lnSpc>
                <a:spcPct val="100400"/>
              </a:lnSpc>
              <a:spcBef>
                <a:spcPts val="56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Υλισμό</a:t>
            </a:r>
            <a:r>
              <a:rPr sz="2400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000" spc="-5" dirty="0">
                <a:latin typeface="Arial"/>
                <a:cs typeface="Arial"/>
              </a:rPr>
              <a:t>Νόηση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ε</a:t>
            </a:r>
            <a:r>
              <a:rPr sz="2000" spc="-5" dirty="0">
                <a:latin typeface="Arial"/>
                <a:cs typeface="Arial"/>
              </a:rPr>
              <a:t>ίναι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η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λειτουργία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του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εγκεφάλου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σύμφωνα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με τους νόμους της </a:t>
            </a:r>
            <a:r>
              <a:rPr sz="2000" spc="-10" dirty="0">
                <a:latin typeface="Arial"/>
                <a:cs typeface="Arial"/>
              </a:rPr>
              <a:t>φ</a:t>
            </a:r>
            <a:r>
              <a:rPr sz="2000" spc="-5" dirty="0">
                <a:latin typeface="Arial"/>
                <a:cs typeface="Arial"/>
              </a:rPr>
              <a:t>υσική</a:t>
            </a:r>
            <a:r>
              <a:rPr sz="2000" spc="5" dirty="0">
                <a:latin typeface="Arial"/>
                <a:cs typeface="Arial"/>
              </a:rPr>
              <a:t>ς</a:t>
            </a:r>
            <a:r>
              <a:rPr sz="2000" spc="-5" dirty="0">
                <a:latin typeface="Arial"/>
                <a:cs typeface="Arial"/>
              </a:rPr>
              <a:t>.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Βούληση: διαδικασία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επιλογής μέσα σπό </a:t>
            </a:r>
            <a:r>
              <a:rPr sz="2000" spc="-15" dirty="0">
                <a:latin typeface="Arial"/>
                <a:cs typeface="Arial"/>
              </a:rPr>
              <a:t>έ</a:t>
            </a:r>
            <a:r>
              <a:rPr sz="2000" spc="-5" dirty="0">
                <a:latin typeface="Arial"/>
                <a:cs typeface="Arial"/>
              </a:rPr>
              <a:t>να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σύνολο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εναλλακτικώ</a:t>
            </a:r>
            <a:r>
              <a:rPr sz="2000" spc="0" dirty="0">
                <a:latin typeface="Arial"/>
                <a:cs typeface="Arial"/>
              </a:rPr>
              <a:t>ν</a:t>
            </a:r>
            <a:r>
              <a:rPr sz="2000" spc="-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755650" marR="1330325" lvl="1" indent="-285750">
              <a:lnSpc>
                <a:spcPct val="100000"/>
              </a:lnSpc>
              <a:spcBef>
                <a:spcPts val="545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Αλγόριθμος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Αριστοτέλη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</a:t>
            </a:r>
            <a:r>
              <a:rPr sz="2400" dirty="0">
                <a:latin typeface="Arial"/>
                <a:cs typeface="Arial"/>
              </a:rPr>
              <a:t>Ηθικά</a:t>
            </a:r>
            <a:r>
              <a:rPr sz="2400" spc="-5" dirty="0">
                <a:latin typeface="Arial"/>
                <a:cs typeface="Arial"/>
              </a:rPr>
              <a:t> Νικομάχεια</a:t>
            </a:r>
            <a:r>
              <a:rPr sz="2400" spc="-10" dirty="0">
                <a:latin typeface="Arial"/>
                <a:cs typeface="Arial"/>
              </a:rPr>
              <a:t>), </a:t>
            </a:r>
            <a:r>
              <a:rPr sz="2400" spc="-5" dirty="0">
                <a:latin typeface="Arial"/>
                <a:cs typeface="Arial"/>
              </a:rPr>
              <a:t>πρόγραμμα</a:t>
            </a:r>
            <a:r>
              <a:rPr sz="2400" dirty="0">
                <a:latin typeface="Arial"/>
                <a:cs typeface="Arial"/>
              </a:rPr>
              <a:t> GPS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(Newell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&amp; Simon)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2374</Words>
  <Application>Microsoft Office PowerPoint</Application>
  <PresentationFormat>Custom</PresentationFormat>
  <Paragraphs>286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Times New Roman</vt:lpstr>
      <vt:lpstr>Office Theme</vt:lpstr>
      <vt:lpstr>PowerPoint Presentation</vt:lpstr>
      <vt:lpstr>Χρηματοδότηση</vt:lpstr>
      <vt:lpstr>Άδειες Χρήσης</vt:lpstr>
      <vt:lpstr>Τεχνητή Νοημοσύνη (Artificial Intelligence)</vt:lpstr>
      <vt:lpstr>Προσεγγίσεις στην Τεχνητή Νοημοσύνη</vt:lpstr>
      <vt:lpstr>Τι είναι η Τεχνητή Νοημοσύνη (1/2)</vt:lpstr>
      <vt:lpstr>Τι είναι η Τεχνητή Νοημοσύνη (2/2)</vt:lpstr>
      <vt:lpstr>Βασικές αρχές της ΤΝ</vt:lpstr>
      <vt:lpstr>Φιλοσοφία</vt:lpstr>
      <vt:lpstr>Φιλοσοφία (συν)</vt:lpstr>
      <vt:lpstr>Μαθηματικά</vt:lpstr>
      <vt:lpstr>Οικονομικά</vt:lpstr>
      <vt:lpstr>Νευροεπιστήμες (1/2)</vt:lpstr>
      <vt:lpstr>Νευροεπιστήμες (2/2) Αριστοτέλης (335 π.Χ.): «Από όλα τα ζώα ο άνθρωπος έχει τον μεγαλύτερο εγκέφαλο σε αναλογία με το μέγεθός του»</vt:lpstr>
      <vt:lpstr>Ανθρ. εγκέφαλος - υπολογιστής</vt:lpstr>
      <vt:lpstr>Ανθρ. εγκέφαλος – υπολογιστής (συν)</vt:lpstr>
      <vt:lpstr>Ανθρ. εγκέφαλος - υπολογιστής</vt:lpstr>
      <vt:lpstr>Ψυχολογία</vt:lpstr>
      <vt:lpstr>Τεχνολογία Υπολογιστών</vt:lpstr>
      <vt:lpstr>Θεωρία Ελέγχου και Κυβερνητική</vt:lpstr>
      <vt:lpstr>Γλωσσολογία</vt:lpstr>
      <vt:lpstr>Ιστορία της Τεχνητής Νοημοσύνης</vt:lpstr>
      <vt:lpstr>Η κυοφορία…</vt:lpstr>
      <vt:lpstr>…και η γέννηση (1956)</vt:lpstr>
      <vt:lpstr>Πρώιμος ενθουσιασμός (1952-</vt:lpstr>
      <vt:lpstr>Ο κόσμος των αναλογιών</vt:lpstr>
      <vt:lpstr>Ο κόσμος των «κύβων»</vt:lpstr>
      <vt:lpstr>Μια δόση ρεαλισμού (1966-1973)</vt:lpstr>
      <vt:lpstr>Συστήματα βασισμένα στη γνώση (1969-1979)</vt:lpstr>
      <vt:lpstr>Βιομηχανία (1980 – σήμερα)</vt:lpstr>
      <vt:lpstr>Η ΤΝ σήμερα (1986 - )</vt:lpstr>
      <vt:lpstr>Σύγχρονη Τεχνολογία</vt:lpstr>
      <vt:lpstr>Αυτόνομος σχεδιασμός και χρονοπρογραμματισμός ενεργειών (Autonomous planning &amp; scheduling)</vt:lpstr>
      <vt:lpstr>Παιχνίδια (Game Playing)</vt:lpstr>
      <vt:lpstr>Αυτόνομος έλεγχος</vt:lpstr>
      <vt:lpstr>Διάγνωση (Diagnosis)</vt:lpstr>
      <vt:lpstr>Σχεδιασμός ενεργειών για προβλήματα Logistics (Logistics planning)</vt:lpstr>
      <vt:lpstr>Ρομποτική (Robotics) (1/2)</vt:lpstr>
      <vt:lpstr>Ρομποτική (2/2)</vt:lpstr>
      <vt:lpstr>Κατανόηση Λόγου</vt:lpstr>
      <vt:lpstr>Τεχνητή Νοημοσύνη και Ιστορική Έρευνα</vt:lpstr>
      <vt:lpstr>ΤΝ και Ιστορική Έρευνα</vt:lpstr>
      <vt:lpstr>Βιβλία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Efie</cp:lastModifiedBy>
  <cp:revision>1</cp:revision>
  <dcterms:created xsi:type="dcterms:W3CDTF">2015-09-11T18:02:20Z</dcterms:created>
  <dcterms:modified xsi:type="dcterms:W3CDTF">2015-09-11T17:32:47Z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2011-02-16T00:00:00Z</vt:filetime>
  </property>
  <property fmtid="{D5CDD505-2E9C-101B-9397-08002B2CF9AE}" pid="3" name="Creator">
    <vt:lpwstr>Acrobat PDFMaker 7.0.5 for PowerPoint</vt:lpwstr>
  </property>
  <property fmtid="{D5CDD505-2E9C-101B-9397-08002B2CF9AE}" pid="4" name="LastSaved">
    <vt:filetime>2015-09-11T00:00:00Z</vt:filetime>
  </property>
</Properties>
</file>