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61" r:id="rId3"/>
    <p:sldId id="257" r:id="rId4"/>
    <p:sldId id="260" r:id="rId5"/>
    <p:sldId id="270" r:id="rId6"/>
    <p:sldId id="271" r:id="rId7"/>
    <p:sldId id="258" r:id="rId8"/>
    <p:sldId id="282" r:id="rId9"/>
    <p:sldId id="262" r:id="rId10"/>
    <p:sldId id="269" r:id="rId11"/>
    <p:sldId id="259" r:id="rId12"/>
    <p:sldId id="268" r:id="rId13"/>
    <p:sldId id="267" r:id="rId14"/>
    <p:sldId id="287" r:id="rId15"/>
    <p:sldId id="272" r:id="rId16"/>
    <p:sldId id="273" r:id="rId17"/>
    <p:sldId id="263" r:id="rId18"/>
    <p:sldId id="264" r:id="rId19"/>
    <p:sldId id="266" r:id="rId20"/>
    <p:sldId id="265" r:id="rId21"/>
    <p:sldId id="274" r:id="rId22"/>
    <p:sldId id="275" r:id="rId23"/>
    <p:sldId id="276" r:id="rId24"/>
    <p:sldId id="281" r:id="rId25"/>
    <p:sldId id="277" r:id="rId26"/>
    <p:sldId id="278" r:id="rId27"/>
    <p:sldId id="279" r:id="rId28"/>
    <p:sldId id="280" r:id="rId29"/>
    <p:sldId id="283" r:id="rId30"/>
    <p:sldId id="284"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60"/>
  </p:normalViewPr>
  <p:slideViewPr>
    <p:cSldViewPr>
      <p:cViewPr varScale="1">
        <p:scale>
          <a:sx n="89" d="100"/>
          <a:sy n="89" d="100"/>
        </p:scale>
        <p:origin x="1334"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9927D-0D91-40AA-985F-0B7DC7BF48A6}" type="datetimeFigureOut">
              <a:rPr lang="el-GR" smtClean="0"/>
              <a:t>21/1/2022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15098-A0AD-4810-9590-C65251AA64DB}" type="slidenum">
              <a:rPr lang="el-GR" smtClean="0"/>
              <a:t>‹#›</a:t>
            </a:fld>
            <a:endParaRPr lang="el-GR"/>
          </a:p>
        </p:txBody>
      </p:sp>
    </p:spTree>
    <p:extLst>
      <p:ext uri="{BB962C8B-B14F-4D97-AF65-F5344CB8AC3E}">
        <p14:creationId xmlns:p14="http://schemas.microsoft.com/office/powerpoint/2010/main" val="359832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8815098-A0AD-4810-9590-C65251AA64DB}" type="slidenum">
              <a:rPr lang="el-GR" smtClean="0"/>
              <a:t>6</a:t>
            </a:fld>
            <a:endParaRPr lang="el-GR"/>
          </a:p>
        </p:txBody>
      </p:sp>
    </p:spTree>
    <p:extLst>
      <p:ext uri="{BB962C8B-B14F-4D97-AF65-F5344CB8AC3E}">
        <p14:creationId xmlns:p14="http://schemas.microsoft.com/office/powerpoint/2010/main" val="196138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7Mi5VZJLzI" TargetMode="External"/><Relationship Id="rId2" Type="http://schemas.openxmlformats.org/officeDocument/2006/relationships/hyperlink" Target="https://www.youtube.com/watch?v=1yVfCU9wy5Q" TargetMode="External"/><Relationship Id="rId1" Type="http://schemas.openxmlformats.org/officeDocument/2006/relationships/slideLayout" Target="../slideLayouts/slideLayout2.xml"/><Relationship Id="rId4" Type="http://schemas.openxmlformats.org/officeDocument/2006/relationships/hyperlink" Target="https://www.youtube.com/watch?v=8ZTrdYbFJO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199"/>
            <a:ext cx="7772400" cy="1371601"/>
          </a:xfrm>
        </p:spPr>
        <p:txBody>
          <a:bodyPr>
            <a:normAutofit fontScale="90000"/>
          </a:bodyPr>
          <a:lstStyle/>
          <a:p>
            <a:r>
              <a:rPr lang="el-GR" b="1" dirty="0" smtClean="0">
                <a:latin typeface="Constantia" pitchFamily="18" charset="0"/>
                <a:cs typeface="Arabic Typesetting" pitchFamily="66" charset="-78"/>
              </a:rPr>
              <a:t>ΠΟΛΙΤΙΚΗ ΟΡΘΟΤΗΤΑ – ΕΝΑ ΠΑΙΧΝΙΔΙ ΓΙΑ ΤΑ ΟΡΙΑ ΤΟΥ ΜΕΤΡΟΥ</a:t>
            </a:r>
            <a:endParaRPr lang="el-GR" b="1" dirty="0">
              <a:latin typeface="Constantia" pitchFamily="18" charset="0"/>
              <a:cs typeface="Arabic Typesetting" pitchFamily="66" charset="-78"/>
            </a:endParaRPr>
          </a:p>
        </p:txBody>
      </p:sp>
      <p:sp>
        <p:nvSpPr>
          <p:cNvPr id="3" name="Subtitle 2"/>
          <p:cNvSpPr>
            <a:spLocks noGrp="1"/>
          </p:cNvSpPr>
          <p:nvPr>
            <p:ph type="subTitle" idx="1"/>
          </p:nvPr>
        </p:nvSpPr>
        <p:spPr/>
        <p:txBody>
          <a:bodyPr/>
          <a:lstStyle/>
          <a:p>
            <a:r>
              <a:rPr lang="el-GR" dirty="0" smtClean="0"/>
              <a:t>ΣΩΤΗΡΗΣ ΛΙΒΑΣ</a:t>
            </a:r>
          </a:p>
          <a:p>
            <a:r>
              <a:rPr lang="el-GR" dirty="0" smtClean="0"/>
              <a:t>(περιεχόμενο ελαφρώς ανορθόδοξο)</a:t>
            </a:r>
            <a:endParaRPr lang="el-GR" dirty="0"/>
          </a:p>
        </p:txBody>
      </p:sp>
    </p:spTree>
    <p:extLst>
      <p:ext uri="{BB962C8B-B14F-4D97-AF65-F5344CB8AC3E}">
        <p14:creationId xmlns:p14="http://schemas.microsoft.com/office/powerpoint/2010/main" val="2288723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629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737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lstStyle/>
          <a:p>
            <a:pPr algn="ctr"/>
            <a:r>
              <a:rPr lang="el-GR" b="1" dirty="0" smtClean="0"/>
              <a:t>Β. ΡΑΤΣΙΣΜΟΣ</a:t>
            </a:r>
            <a:endParaRPr lang="el-GR" b="1" dirty="0"/>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 y="2262188"/>
            <a:ext cx="769620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68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153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79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καινούργιες </a:t>
            </a:r>
            <a:r>
              <a:rPr lang="el-GR" dirty="0" err="1" smtClean="0"/>
              <a:t>Μπάρμπι</a:t>
            </a:r>
            <a:endParaRPr lang="el-GR" dirty="0"/>
          </a:p>
        </p:txBody>
      </p:sp>
      <p:sp>
        <p:nvSpPr>
          <p:cNvPr id="3" name="Content Placeholder 2"/>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0480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4495800" cy="420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59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1180064"/>
          </a:xfrm>
        </p:spPr>
        <p:txBody>
          <a:bodyPr>
            <a:normAutofit fontScale="90000"/>
          </a:bodyPr>
          <a:lstStyle/>
          <a:p>
            <a:pPr algn="just"/>
            <a:r>
              <a:rPr lang="el-GR" sz="2800" dirty="0"/>
              <a:t>HBO: Αποσύρει την ταινία «Όσα παίρνει ο άνεμος» λόγω ρατσιστικού </a:t>
            </a:r>
            <a:r>
              <a:rPr lang="el-GR" sz="2800" dirty="0" smtClean="0"/>
              <a:t>πλαισίου (10/6/2020)</a:t>
            </a:r>
            <a:endParaRPr lang="el-GR" sz="2800" dirty="0"/>
          </a:p>
        </p:txBody>
      </p:sp>
      <p:pic>
        <p:nvPicPr>
          <p:cNvPr id="4" name="Content Placeholder 3"/>
          <p:cNvPicPr>
            <a:picLocks noGrp="1" noChangeAspect="1"/>
          </p:cNvPicPr>
          <p:nvPr>
            <p:ph idx="1"/>
          </p:nvPr>
        </p:nvPicPr>
        <p:blipFill>
          <a:blip r:embed="rId2"/>
          <a:stretch>
            <a:fillRect/>
          </a:stretch>
        </p:blipFill>
        <p:spPr>
          <a:xfrm>
            <a:off x="1308988" y="2324100"/>
            <a:ext cx="6245037" cy="3508375"/>
          </a:xfrm>
          <a:prstGeom prst="rect">
            <a:avLst/>
          </a:prstGeom>
        </p:spPr>
      </p:pic>
    </p:spTree>
    <p:extLst>
      <p:ext uri="{BB962C8B-B14F-4D97-AF65-F5344CB8AC3E}">
        <p14:creationId xmlns:p14="http://schemas.microsoft.com/office/powerpoint/2010/main" val="58388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ΤΟ ΠΡΟΒΛΗΜΑ ΜΕ ΤΗ ΛΕΞΗ ΠΟΥ ΞΕΚΙΝΑΕΙ ΜΕ Ν</a:t>
            </a:r>
            <a:endParaRPr lang="el-GR" dirty="0"/>
          </a:p>
        </p:txBody>
      </p:sp>
      <p:sp>
        <p:nvSpPr>
          <p:cNvPr id="3" name="Content Placeholder 2"/>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40429"/>
            <a:ext cx="7620000" cy="352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328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66800"/>
            <a:ext cx="7024744" cy="1103864"/>
          </a:xfrm>
        </p:spPr>
        <p:txBody>
          <a:bodyPr/>
          <a:lstStyle/>
          <a:p>
            <a:endParaRPr lang="el-GR" dirty="0"/>
          </a:p>
        </p:txBody>
      </p:sp>
      <p:sp>
        <p:nvSpPr>
          <p:cNvPr id="3" name="Content Placeholder 2"/>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92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655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pPr algn="ctr"/>
            <a:r>
              <a:rPr lang="el-GR" b="1" dirty="0" smtClean="0"/>
              <a:t>Γ. ΣΕΞΙΣΜΟΣ</a:t>
            </a:r>
            <a:endParaRPr lang="el-GR" b="1" dirty="0"/>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21336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83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07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04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 ΦΑΣΙΣΜΟΣ</a:t>
            </a:r>
            <a:r>
              <a:rPr lang="en-US" dirty="0" smtClean="0"/>
              <a:t>/</a:t>
            </a:r>
            <a:r>
              <a:rPr lang="el-GR" dirty="0" smtClean="0"/>
              <a:t>ΑΝΤΙΣΗΜΙΤΙΣΜΟΣ</a:t>
            </a:r>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6553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89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990600"/>
            <a:ext cx="807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733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a:bodyPr>
          <a:lstStyle/>
          <a:p>
            <a:pPr algn="ctr"/>
            <a:r>
              <a:rPr lang="el-GR" b="1" dirty="0" smtClean="0"/>
              <a:t>ΒΙΒΛΙΟ ΙΣΤΟΡΙΑΣ (</a:t>
            </a:r>
            <a:r>
              <a:rPr lang="el-GR" b="1" dirty="0" err="1" smtClean="0"/>
              <a:t>Ρεπούση</a:t>
            </a:r>
            <a:r>
              <a:rPr lang="el-GR" b="1" dirty="0" smtClean="0"/>
              <a:t>)</a:t>
            </a:r>
            <a:endParaRPr lang="el-GR" b="1" dirty="0"/>
          </a:p>
        </p:txBody>
      </p:sp>
      <p:sp>
        <p:nvSpPr>
          <p:cNvPr id="3" name="Content Placeholder 2"/>
          <p:cNvSpPr>
            <a:spLocks noGrp="1"/>
          </p:cNvSpPr>
          <p:nvPr>
            <p:ph idx="1"/>
          </p:nvPr>
        </p:nvSpPr>
        <p:spPr/>
        <p:txBody>
          <a:bodyPr>
            <a:normAutofit/>
          </a:bodyPr>
          <a:lstStyle/>
          <a:p>
            <a:r>
              <a:rPr lang="el-GR" dirty="0" smtClean="0"/>
              <a:t>«Φιλέλληνες: </a:t>
            </a:r>
            <a:r>
              <a:rPr lang="el-GR" dirty="0"/>
              <a:t>Λόρδος </a:t>
            </a:r>
            <a:r>
              <a:rPr lang="el-GR" dirty="0" err="1"/>
              <a:t>Μπάϊρον</a:t>
            </a:r>
            <a:r>
              <a:rPr lang="el-GR" dirty="0"/>
              <a:t>, Σοφία ντε </a:t>
            </a:r>
            <a:r>
              <a:rPr lang="el-GR" dirty="0" err="1"/>
              <a:t>Μαρμπουά</a:t>
            </a:r>
            <a:r>
              <a:rPr lang="el-GR" dirty="0"/>
              <a:t>, Φαβιέρος, Σανταρόζα». </a:t>
            </a:r>
            <a:r>
              <a:rPr lang="el-GR" dirty="0" smtClean="0"/>
              <a:t>«</a:t>
            </a:r>
            <a:r>
              <a:rPr lang="el-GR" dirty="0"/>
              <a:t>Ανάμεσα στους λογοτέχνες του 19ου αιώνα ξεχωρίζει ο Διονύσιος Σολωμός, ο Κωστής Παλαμάς, ο Γεώργιος Βιζυηνός, ο Αλέξανδρος Παπαδιαμάντης, η Ελισάβετ </a:t>
            </a:r>
            <a:r>
              <a:rPr lang="el-GR" dirty="0" err="1"/>
              <a:t>Μαρτινέγκου</a:t>
            </a:r>
            <a:r>
              <a:rPr lang="el-GR" dirty="0"/>
              <a:t>, η </a:t>
            </a:r>
            <a:r>
              <a:rPr lang="el-GR" dirty="0" smtClean="0"/>
              <a:t>Καλλιρόη </a:t>
            </a:r>
            <a:r>
              <a:rPr lang="el-GR" dirty="0" err="1"/>
              <a:t>Παρρέν</a:t>
            </a:r>
            <a:r>
              <a:rPr lang="el-GR" dirty="0"/>
              <a:t>».</a:t>
            </a:r>
          </a:p>
        </p:txBody>
      </p:sp>
    </p:spTree>
    <p:extLst>
      <p:ext uri="{BB962C8B-B14F-4D97-AF65-F5344CB8AC3E}">
        <p14:creationId xmlns:p14="http://schemas.microsoft.com/office/powerpoint/2010/main" val="2650663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6777317" cy="3851429"/>
          </a:xfrm>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6781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1771" y="762000"/>
            <a:ext cx="97971" cy="76200"/>
          </a:xfrm>
        </p:spPr>
        <p:txBody>
          <a:bodyPr>
            <a:normAutofit fontScale="90000"/>
          </a:bodyPr>
          <a:lstStyle/>
          <a:p>
            <a:pPr algn="ctr"/>
            <a:endParaRPr lang="el-GR" dirty="0"/>
          </a:p>
        </p:txBody>
      </p:sp>
      <p:sp>
        <p:nvSpPr>
          <p:cNvPr id="3" name="Content Placeholder 2"/>
          <p:cNvSpPr>
            <a:spLocks noGrp="1"/>
          </p:cNvSpPr>
          <p:nvPr>
            <p:ph idx="1"/>
          </p:nvPr>
        </p:nvSpPr>
        <p:spPr>
          <a:xfrm>
            <a:off x="1043492" y="1447800"/>
            <a:ext cx="7033708" cy="4384829"/>
          </a:xfrm>
        </p:spPr>
        <p:txBody>
          <a:bodyPr>
            <a:normAutofit fontScale="62500" lnSpcReduction="20000"/>
          </a:bodyPr>
          <a:lstStyle/>
          <a:p>
            <a:pPr marL="68580" indent="0">
              <a:buNone/>
            </a:pPr>
            <a:r>
              <a:rPr lang="el-GR" dirty="0" smtClean="0"/>
              <a:t>Στο </a:t>
            </a:r>
            <a:r>
              <a:rPr lang="el-GR" dirty="0"/>
              <a:t>βιβλίο «Η Τέχνη της Επικοινωνίας στις Γραφικές Τέχνες», (γραμμένο από 4 άντρες) το οποίο αποτελεί </a:t>
            </a:r>
            <a:r>
              <a:rPr lang="el-GR" dirty="0" smtClean="0"/>
              <a:t>σύγγραμμα </a:t>
            </a:r>
            <a:r>
              <a:rPr lang="el-GR" dirty="0"/>
              <a:t>μεταπτυχιακού μαθήματος στο Ελληνικό Ανοιχτό Πανεπιστήμιο, χρησιμοποιείται το παράδειγμα της </a:t>
            </a:r>
            <a:r>
              <a:rPr lang="el-GR" dirty="0" err="1"/>
              <a:t>Ευας</a:t>
            </a:r>
            <a:r>
              <a:rPr lang="el-GR" dirty="0"/>
              <a:t> που λέει όχι αλλά εννοεί ναι. Η Εύα λέει όχι, ο Γιώργος την φιλάει έτσι κι αλλιώς και η </a:t>
            </a:r>
            <a:r>
              <a:rPr lang="el-GR" dirty="0" err="1"/>
              <a:t>Ευα</a:t>
            </a:r>
            <a:r>
              <a:rPr lang="el-GR" dirty="0"/>
              <a:t> γουστάρει </a:t>
            </a:r>
            <a:r>
              <a:rPr lang="el-GR" dirty="0" err="1"/>
              <a:t>γιατι</a:t>
            </a:r>
            <a:r>
              <a:rPr lang="el-GR" dirty="0"/>
              <a:t> ποτέ δεν το εννοούσε το όχι ή </a:t>
            </a:r>
            <a:r>
              <a:rPr lang="el-GR" dirty="0" err="1"/>
              <a:t>τελοσπάντων</a:t>
            </a:r>
            <a:r>
              <a:rPr lang="el-GR" dirty="0"/>
              <a:t> και να το εννοούσε ο Γιώργος ξέρει καλύτερα τι θα αρέσει στην Εύα. Η παραβίαση, για να έχει νόημα, έχει τόσο ευτυχές τέλος που καταλήγει σε γάμο -άρα αν έχεις αγνές προθέσεις μπορείς να παραβιάζεις </a:t>
            </a:r>
            <a:r>
              <a:rPr lang="el-GR" dirty="0" err="1"/>
              <a:t>γυναικες</a:t>
            </a:r>
            <a:r>
              <a:rPr lang="el-GR" dirty="0"/>
              <a:t> ή αν είσαι γυναίκα μπορείς να αγνοήσεις μια παραβίαση γιατί ποιος ξέρει, μπορεί να είναι ο άντρας της ζωής </a:t>
            </a:r>
            <a:r>
              <a:rPr lang="el-GR" dirty="0" smtClean="0"/>
              <a:t>σου.</a:t>
            </a:r>
            <a:r>
              <a:rPr lang="en-US" dirty="0" smtClean="0"/>
              <a:t> </a:t>
            </a:r>
            <a:r>
              <a:rPr lang="el-GR" dirty="0" smtClean="0"/>
              <a:t>Δεν </a:t>
            </a:r>
            <a:r>
              <a:rPr lang="el-GR" dirty="0"/>
              <a:t>μας εξηγεί κάπου γιατί αυτή η Εύα λέει όχι ενώ εννοεί ναι και γενικά στα σενάρια αυτά που συχνά χρησιμοποιούνται όταν μιλάμε για την κουλτούρα του βιασμού κανείς δεν εξηγεί </a:t>
            </a:r>
            <a:r>
              <a:rPr lang="el-GR" dirty="0" err="1"/>
              <a:t>γιατι</a:t>
            </a:r>
            <a:r>
              <a:rPr lang="el-GR" dirty="0"/>
              <a:t> μία </a:t>
            </a:r>
            <a:r>
              <a:rPr lang="el-GR" dirty="0" err="1"/>
              <a:t>γυναικα</a:t>
            </a:r>
            <a:r>
              <a:rPr lang="el-GR" dirty="0"/>
              <a:t> λέει όχι σε ένα </a:t>
            </a:r>
            <a:r>
              <a:rPr lang="el-GR" dirty="0" err="1"/>
              <a:t>φιλι</a:t>
            </a:r>
            <a:r>
              <a:rPr lang="el-GR" dirty="0"/>
              <a:t> ή σε ένα μήνυμα στο </a:t>
            </a:r>
            <a:r>
              <a:rPr lang="el-GR" dirty="0" err="1"/>
              <a:t>inbox</a:t>
            </a:r>
            <a:r>
              <a:rPr lang="el-GR" dirty="0"/>
              <a:t> της το 2020 που δεν χρειάζεται να έχει τη φήμη της παρθένας για να την παντρέψει ο πατέρας της και να μην την έχουν δει σε απόσταση 500 μέτρων από άλλο αρσενικό για να μην αμαυρωθεί η τιμή τους. Οι </a:t>
            </a:r>
            <a:r>
              <a:rPr lang="el-GR" dirty="0" err="1"/>
              <a:t>γυναικες</a:t>
            </a:r>
            <a:r>
              <a:rPr lang="el-GR" dirty="0"/>
              <a:t> απλά είναι βλαμμένες από τη φύση τους και κάνουν αχρείαστα νάζια -αλλά αυτό είναι μωρέ που τις κάνει πικάντικες. Ή ίσως οι γυναίκες να λένε όχι για να μην </a:t>
            </a:r>
            <a:r>
              <a:rPr lang="el-GR" dirty="0" smtClean="0"/>
              <a:t>τις </a:t>
            </a:r>
            <a:r>
              <a:rPr lang="el-GR" dirty="0"/>
              <a:t>περάσουν για εύκολες αλλά όταν κάνει ο άλλος κίνηση πέφτουμε με τα μούτρα γιατί όλες ξέρουμε ό</a:t>
            </a:r>
            <a:r>
              <a:rPr lang="el-GR" dirty="0" smtClean="0"/>
              <a:t>τι </a:t>
            </a:r>
            <a:r>
              <a:rPr lang="el-GR" dirty="0"/>
              <a:t>με αυτό το απλό </a:t>
            </a:r>
            <a:r>
              <a:rPr lang="el-GR" dirty="0" err="1"/>
              <a:t>τρίκ</a:t>
            </a:r>
            <a:r>
              <a:rPr lang="el-GR" dirty="0"/>
              <a:t> έχουμε προστατέψει την τιμή μας κι αυτό θα μας θωρακίσει για πάντα από το </a:t>
            </a:r>
            <a:r>
              <a:rPr lang="el-GR" dirty="0" err="1"/>
              <a:t>slut</a:t>
            </a:r>
            <a:r>
              <a:rPr lang="el-GR" dirty="0"/>
              <a:t> </a:t>
            </a:r>
            <a:r>
              <a:rPr lang="el-GR" dirty="0" err="1"/>
              <a:t>shaming</a:t>
            </a:r>
            <a:r>
              <a:rPr lang="el-GR" dirty="0"/>
              <a:t>. </a:t>
            </a:r>
          </a:p>
        </p:txBody>
      </p:sp>
    </p:spTree>
    <p:extLst>
      <p:ext uri="{BB962C8B-B14F-4D97-AF65-F5344CB8AC3E}">
        <p14:creationId xmlns:p14="http://schemas.microsoft.com/office/powerpoint/2010/main" val="36095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2800" dirty="0" smtClean="0"/>
              <a:t>ΛΑΪΚΗ ΑΠΟΓΕΥΜΑΤΙΝΗ (η εισαγγελέας στην υπόθεση </a:t>
            </a:r>
            <a:r>
              <a:rPr lang="el-GR" sz="2800" dirty="0" err="1" smtClean="0"/>
              <a:t>Τοπαλούδη</a:t>
            </a:r>
            <a:r>
              <a:rPr lang="el-GR" sz="2800" dirty="0" smtClean="0"/>
              <a:t>): ΟΙ ΘΕΑΤΡΙΝΕΣ ΚΑΙ ΟΙ ΘΕΑΤΡΑΝΘΡΩΠΟΙ</a:t>
            </a:r>
            <a:endParaRPr lang="el-GR" sz="2800"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136" y="2351314"/>
            <a:ext cx="2438400" cy="12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86200"/>
            <a:ext cx="2152650" cy="178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7536" y="2351314"/>
            <a:ext cx="3505200" cy="20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27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 ΠΟΛΙΤΙΚΗ ΟΡΘΟΤΗΤΑ</a:t>
            </a:r>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640080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4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Expurgated Scrabble Players’ </a:t>
            </a:r>
            <a:r>
              <a:rPr lang="en-US" dirty="0" smtClean="0"/>
              <a:t>Dictionary</a:t>
            </a:r>
            <a:r>
              <a:rPr lang="el-GR" dirty="0"/>
              <a:t> </a:t>
            </a:r>
            <a:r>
              <a:rPr lang="el-GR" dirty="0" smtClean="0"/>
              <a:t>(167)</a:t>
            </a:r>
            <a:endParaRPr lang="el-GR" dirty="0"/>
          </a:p>
        </p:txBody>
      </p:sp>
      <p:sp>
        <p:nvSpPr>
          <p:cNvPr id="3" name="Content Placeholder 2"/>
          <p:cNvSpPr>
            <a:spLocks noGrp="1"/>
          </p:cNvSpPr>
          <p:nvPr>
            <p:ph idx="1"/>
          </p:nvPr>
        </p:nvSpPr>
        <p:spPr/>
        <p:txBody>
          <a:bodyPr>
            <a:normAutofit/>
          </a:bodyPr>
          <a:lstStyle/>
          <a:p>
            <a:r>
              <a:rPr lang="en-US" dirty="0"/>
              <a:t>ARSE, ASSHOLE, BAZOOMS, </a:t>
            </a:r>
            <a:r>
              <a:rPr lang="en-US" dirty="0" smtClean="0"/>
              <a:t>BOCHE,</a:t>
            </a:r>
            <a:r>
              <a:rPr lang="el-GR" dirty="0" smtClean="0"/>
              <a:t> </a:t>
            </a:r>
            <a:r>
              <a:rPr lang="en-US" dirty="0" smtClean="0"/>
              <a:t>BULLSHIT</a:t>
            </a:r>
            <a:r>
              <a:rPr lang="en-US" dirty="0"/>
              <a:t>, DAGO, DICKED, DYKEY, FAGGOTY, FART, FATSO, FRIG, FUCK, GOY, </a:t>
            </a:r>
            <a:r>
              <a:rPr lang="en-US" dirty="0" smtClean="0"/>
              <a:t>GRINGO,</a:t>
            </a:r>
            <a:r>
              <a:rPr lang="el-GR" dirty="0" smtClean="0"/>
              <a:t> </a:t>
            </a:r>
            <a:r>
              <a:rPr lang="en-US" dirty="0" smtClean="0"/>
              <a:t>JESUIT</a:t>
            </a:r>
            <a:r>
              <a:rPr lang="en-US" dirty="0"/>
              <a:t>, JEW, JISM, LEZZIE, LIBBER, MERDE, MICK, NANCY, NIGGER, NOOKY, </a:t>
            </a:r>
            <a:r>
              <a:rPr lang="en-US" dirty="0" smtClean="0"/>
              <a:t>PAPIST,</a:t>
            </a:r>
            <a:r>
              <a:rPr lang="el-GR" dirty="0" smtClean="0"/>
              <a:t> </a:t>
            </a:r>
            <a:r>
              <a:rPr lang="en-US" dirty="0" smtClean="0"/>
              <a:t>PEEING</a:t>
            </a:r>
            <a:r>
              <a:rPr lang="en-US" dirty="0"/>
              <a:t>, POMMIE, POOFS, POPERY, POPISHLY, REDNECK, REDSKIN, SHKOTZIM, </a:t>
            </a:r>
            <a:r>
              <a:rPr lang="en-US" dirty="0" smtClean="0"/>
              <a:t>SHIKSA,</a:t>
            </a:r>
            <a:r>
              <a:rPr lang="el-GR" dirty="0" smtClean="0"/>
              <a:t> </a:t>
            </a:r>
            <a:r>
              <a:rPr lang="en-US" dirty="0" smtClean="0"/>
              <a:t>SHITHEAD</a:t>
            </a:r>
            <a:r>
              <a:rPr lang="en-US" dirty="0"/>
              <a:t>, SPIC, SQUAW, TURD, TWAT, WETBACK, WOG, WOP and YID.</a:t>
            </a:r>
            <a:endParaRPr lang="el-GR" dirty="0"/>
          </a:p>
        </p:txBody>
      </p:sp>
    </p:spTree>
    <p:extLst>
      <p:ext uri="{BB962C8B-B14F-4D97-AF65-F5344CB8AC3E}">
        <p14:creationId xmlns:p14="http://schemas.microsoft.com/office/powerpoint/2010/main" val="160326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ΤΟ ΠΡΟΒΛΗΜΑ ΜΕ ΤΗ ΛΕΞΗ ΠΟΥ ΞΕΚΙΝΑΕΙ ΜΕ ΤΟ Ν.</a:t>
            </a:r>
            <a:endParaRPr lang="el-GR" dirty="0"/>
          </a:p>
        </p:txBody>
      </p:sp>
      <p:sp>
        <p:nvSpPr>
          <p:cNvPr id="3" name="Content Placeholder 2"/>
          <p:cNvSpPr>
            <a:spLocks noGrp="1"/>
          </p:cNvSpPr>
          <p:nvPr>
            <p:ph idx="1"/>
          </p:nvPr>
        </p:nvSpPr>
        <p:spPr>
          <a:xfrm>
            <a:off x="990600" y="2323652"/>
            <a:ext cx="6830209" cy="3696148"/>
          </a:xfrm>
        </p:spPr>
        <p:txBody>
          <a:bodyPr>
            <a:noAutofit/>
          </a:bodyPr>
          <a:lstStyle/>
          <a:p>
            <a:pPr marL="68580" indent="0" algn="just">
              <a:buNone/>
            </a:pPr>
            <a:r>
              <a:rPr lang="en-US" sz="2000" dirty="0" smtClean="0">
                <a:latin typeface="Constantia" pitchFamily="18" charset="0"/>
              </a:rPr>
              <a:t>In the northern USA in the early 1960s, black was an offensive term; Older</a:t>
            </a:r>
            <a:r>
              <a:rPr lang="el-GR" sz="2000" dirty="0" smtClean="0">
                <a:latin typeface="Constantia" pitchFamily="18" charset="0"/>
              </a:rPr>
              <a:t> </a:t>
            </a:r>
            <a:r>
              <a:rPr lang="en-US" sz="2000" dirty="0" smtClean="0">
                <a:latin typeface="Constantia" pitchFamily="18" charset="0"/>
              </a:rPr>
              <a:t>and working class people of </a:t>
            </a:r>
            <a:r>
              <a:rPr lang="en-US" sz="2000" dirty="0" err="1" smtClean="0">
                <a:latin typeface="Constantia" pitchFamily="18" charset="0"/>
              </a:rPr>
              <a:t>colour</a:t>
            </a:r>
            <a:r>
              <a:rPr lang="en-US" sz="2000" dirty="0" smtClean="0">
                <a:latin typeface="Constantia" pitchFamily="18" charset="0"/>
              </a:rPr>
              <a:t> used the term </a:t>
            </a:r>
            <a:r>
              <a:rPr lang="en-US" sz="2000" dirty="0">
                <a:latin typeface="Constantia" pitchFamily="18" charset="0"/>
              </a:rPr>
              <a:t>colored people, the younger </a:t>
            </a:r>
            <a:r>
              <a:rPr lang="en-US" sz="2000" dirty="0" smtClean="0">
                <a:latin typeface="Constantia" pitchFamily="18" charset="0"/>
              </a:rPr>
              <a:t>and</a:t>
            </a:r>
            <a:r>
              <a:rPr lang="el-GR" sz="2000" dirty="0" smtClean="0">
                <a:latin typeface="Constantia" pitchFamily="18" charset="0"/>
              </a:rPr>
              <a:t> </a:t>
            </a:r>
            <a:r>
              <a:rPr lang="en-US" sz="2000" dirty="0" smtClean="0">
                <a:latin typeface="Constantia" pitchFamily="18" charset="0"/>
              </a:rPr>
              <a:t>middle </a:t>
            </a:r>
            <a:r>
              <a:rPr lang="en-US" sz="2000" dirty="0">
                <a:latin typeface="Constantia" pitchFamily="18" charset="0"/>
              </a:rPr>
              <a:t>class used Negro (a word that caused discomfort to many because it was ‘</a:t>
            </a:r>
            <a:r>
              <a:rPr lang="en-US" sz="2000" dirty="0" smtClean="0">
                <a:latin typeface="Constantia" pitchFamily="18" charset="0"/>
              </a:rPr>
              <a:t>the</a:t>
            </a:r>
            <a:r>
              <a:rPr lang="el-GR" sz="2000" dirty="0" smtClean="0">
                <a:latin typeface="Constantia" pitchFamily="18" charset="0"/>
              </a:rPr>
              <a:t> </a:t>
            </a:r>
            <a:r>
              <a:rPr lang="en-US" sz="2000" dirty="0" smtClean="0">
                <a:latin typeface="Constantia" pitchFamily="18" charset="0"/>
              </a:rPr>
              <a:t>same </a:t>
            </a:r>
            <a:r>
              <a:rPr lang="en-US" sz="2000" dirty="0">
                <a:latin typeface="Constantia" pitchFamily="18" charset="0"/>
              </a:rPr>
              <a:t>word’ as nigger). Later in the decade, black came to be embraced – Say it </a:t>
            </a:r>
            <a:r>
              <a:rPr lang="en-US" sz="2000" dirty="0" smtClean="0">
                <a:latin typeface="Constantia" pitchFamily="18" charset="0"/>
              </a:rPr>
              <a:t>loud,</a:t>
            </a:r>
            <a:r>
              <a:rPr lang="el-GR" sz="2000" dirty="0" smtClean="0">
                <a:latin typeface="Constantia" pitchFamily="18" charset="0"/>
              </a:rPr>
              <a:t> </a:t>
            </a:r>
            <a:r>
              <a:rPr lang="en-US" sz="2000" dirty="0" smtClean="0">
                <a:latin typeface="Constantia" pitchFamily="18" charset="0"/>
              </a:rPr>
              <a:t>I’m </a:t>
            </a:r>
            <a:r>
              <a:rPr lang="en-US" sz="2000" dirty="0">
                <a:latin typeface="Constantia" pitchFamily="18" charset="0"/>
              </a:rPr>
              <a:t>black and proud! – and while Negro remained acceptable, colored did not. </a:t>
            </a:r>
            <a:r>
              <a:rPr lang="en-US" sz="2000" dirty="0" smtClean="0">
                <a:latin typeface="Constantia" pitchFamily="18" charset="0"/>
              </a:rPr>
              <a:t>Within</a:t>
            </a:r>
            <a:r>
              <a:rPr lang="el-GR" sz="2000" dirty="0" smtClean="0">
                <a:latin typeface="Constantia" pitchFamily="18" charset="0"/>
              </a:rPr>
              <a:t> </a:t>
            </a:r>
            <a:r>
              <a:rPr lang="en-US" sz="2000" dirty="0" smtClean="0">
                <a:latin typeface="Constantia" pitchFamily="18" charset="0"/>
              </a:rPr>
              <a:t>a </a:t>
            </a:r>
            <a:r>
              <a:rPr lang="en-US" sz="2000" dirty="0">
                <a:latin typeface="Constantia" pitchFamily="18" charset="0"/>
              </a:rPr>
              <a:t>few years it had become a racist designation. In the early 1970s, Afro-American, </a:t>
            </a:r>
            <a:r>
              <a:rPr lang="en-US" sz="2000" dirty="0" smtClean="0">
                <a:latin typeface="Constantia" pitchFamily="18" charset="0"/>
              </a:rPr>
              <a:t>a</a:t>
            </a:r>
            <a:r>
              <a:rPr lang="el-GR" sz="2000" dirty="0" smtClean="0">
                <a:latin typeface="Constantia" pitchFamily="18" charset="0"/>
              </a:rPr>
              <a:t> </a:t>
            </a:r>
            <a:r>
              <a:rPr lang="en-US" sz="2000" dirty="0" smtClean="0">
                <a:latin typeface="Constantia" pitchFamily="18" charset="0"/>
              </a:rPr>
              <a:t>term </a:t>
            </a:r>
            <a:r>
              <a:rPr lang="en-US" sz="2000" dirty="0">
                <a:latin typeface="Constantia" pitchFamily="18" charset="0"/>
              </a:rPr>
              <a:t>with a history going back to the late nineteenth century, came to be </a:t>
            </a:r>
            <a:r>
              <a:rPr lang="en-US" sz="2000" dirty="0" smtClean="0">
                <a:latin typeface="Constantia" pitchFamily="18" charset="0"/>
              </a:rPr>
              <a:t>the</a:t>
            </a:r>
            <a:r>
              <a:rPr lang="el-GR" sz="2000" dirty="0" smtClean="0">
                <a:latin typeface="Constantia" pitchFamily="18" charset="0"/>
              </a:rPr>
              <a:t> </a:t>
            </a:r>
            <a:r>
              <a:rPr lang="en-US" sz="2000" dirty="0" smtClean="0">
                <a:latin typeface="Constantia" pitchFamily="18" charset="0"/>
              </a:rPr>
              <a:t>‘received</a:t>
            </a:r>
            <a:r>
              <a:rPr lang="en-US" sz="2000" dirty="0">
                <a:latin typeface="Constantia" pitchFamily="18" charset="0"/>
              </a:rPr>
              <a:t>’ term alongside black, and Negro receded to the racist margins along </a:t>
            </a:r>
            <a:r>
              <a:rPr lang="en-US" sz="2000" dirty="0" smtClean="0">
                <a:latin typeface="Constantia" pitchFamily="18" charset="0"/>
              </a:rPr>
              <a:t>with</a:t>
            </a:r>
            <a:r>
              <a:rPr lang="el-GR" sz="2000" dirty="0" smtClean="0">
                <a:latin typeface="Constantia" pitchFamily="18" charset="0"/>
              </a:rPr>
              <a:t> </a:t>
            </a:r>
            <a:r>
              <a:rPr lang="en-US" sz="2000" dirty="0" smtClean="0">
                <a:latin typeface="Constantia" pitchFamily="18" charset="0"/>
              </a:rPr>
              <a:t>colored</a:t>
            </a:r>
            <a:r>
              <a:rPr lang="en-US" sz="2000" dirty="0">
                <a:latin typeface="Constantia" pitchFamily="18" charset="0"/>
              </a:rPr>
              <a:t>. </a:t>
            </a:r>
            <a:endParaRPr lang="el-GR" sz="2000" dirty="0">
              <a:latin typeface="Constantia" pitchFamily="18" charset="0"/>
            </a:endParaRPr>
          </a:p>
        </p:txBody>
      </p:sp>
    </p:spTree>
    <p:extLst>
      <p:ext uri="{BB962C8B-B14F-4D97-AF65-F5344CB8AC3E}">
        <p14:creationId xmlns:p14="http://schemas.microsoft.com/office/powerpoint/2010/main" val="219670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l-GR" dirty="0"/>
          </a:p>
        </p:txBody>
      </p:sp>
      <p:sp>
        <p:nvSpPr>
          <p:cNvPr id="3" name="Content Placeholder 2"/>
          <p:cNvSpPr>
            <a:spLocks noGrp="1"/>
          </p:cNvSpPr>
          <p:nvPr>
            <p:ph idx="1"/>
          </p:nvPr>
        </p:nvSpPr>
        <p:spPr>
          <a:xfrm>
            <a:off x="914400" y="685800"/>
            <a:ext cx="6906409" cy="5638800"/>
          </a:xfrm>
        </p:spPr>
        <p:txBody>
          <a:bodyPr>
            <a:noAutofit/>
          </a:bodyPr>
          <a:lstStyle/>
          <a:p>
            <a:pPr marL="68580" indent="0" algn="just">
              <a:buNone/>
            </a:pPr>
            <a:r>
              <a:rPr lang="en-US" dirty="0">
                <a:latin typeface="Constantia" pitchFamily="18" charset="0"/>
              </a:rPr>
              <a:t>By the 1980s, Afro-American had ceased to be used, and black was the one acceptable term; but late in that decade African American came into vogue, and black began to be sidelined. In the 1990s, person of color became the fashionable term – colored people was by now completely archaic – and black began to be suspect. Today it is generally acceptable to use black as an adjective but not as a noun, since referring to people as blacks would offend by implying that their race, rather than their humanity, is their defining characteristic. In French, meanwhile, les </a:t>
            </a:r>
            <a:r>
              <a:rPr lang="en-US" dirty="0" err="1">
                <a:latin typeface="Constantia" pitchFamily="18" charset="0"/>
              </a:rPr>
              <a:t>nègres</a:t>
            </a:r>
            <a:r>
              <a:rPr lang="en-US" dirty="0">
                <a:latin typeface="Constantia" pitchFamily="18" charset="0"/>
              </a:rPr>
              <a:t> and les noirs have both become politically dubious terms, and the acceptable alternative is, ironically enough, les blacks.</a:t>
            </a:r>
          </a:p>
        </p:txBody>
      </p:sp>
    </p:spTree>
    <p:extLst>
      <p:ext uri="{BB962C8B-B14F-4D97-AF65-F5344CB8AC3E}">
        <p14:creationId xmlns:p14="http://schemas.microsoft.com/office/powerpoint/2010/main" val="415017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	ΤΑ ΟΡΙΑ ΤΗΣ ΠΛΑΚΑΣ</a:t>
            </a:r>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6858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95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8390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12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1"/>
            <a:ext cx="7086600" cy="498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51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43532"/>
            <a:ext cx="6781800" cy="48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60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
            <a:ext cx="77724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550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6698"/>
            <a:ext cx="7010400" cy="41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9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24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t>ΑΓΙΑΞ - ΦΕΓΕΝΟΡΝΤ</a:t>
            </a:r>
            <a:endParaRPr lang="el-GR" b="1"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www.youtube.com/watch?v=1yVfCU9wy5Q</a:t>
            </a:r>
            <a:endParaRPr lang="en-US" dirty="0" smtClean="0"/>
          </a:p>
          <a:p>
            <a:r>
              <a:rPr lang="en-US" dirty="0">
                <a:hlinkClick r:id="rId3"/>
              </a:rPr>
              <a:t>https://</a:t>
            </a:r>
            <a:r>
              <a:rPr lang="en-US" dirty="0" smtClean="0">
                <a:hlinkClick r:id="rId3"/>
              </a:rPr>
              <a:t>www.youtube.com/watch?v=R7Mi5VZJLzI</a:t>
            </a:r>
            <a:r>
              <a:rPr lang="en-US" dirty="0"/>
              <a:t> "Hamas, </a:t>
            </a:r>
            <a:r>
              <a:rPr lang="en-US" dirty="0" err="1"/>
              <a:t>hamas</a:t>
            </a:r>
            <a:r>
              <a:rPr lang="en-US" dirty="0"/>
              <a:t>, </a:t>
            </a:r>
            <a:r>
              <a:rPr lang="en-US" dirty="0" err="1"/>
              <a:t>joden</a:t>
            </a:r>
            <a:r>
              <a:rPr lang="en-US" dirty="0"/>
              <a:t> </a:t>
            </a:r>
            <a:r>
              <a:rPr lang="en-US" dirty="0" err="1"/>
              <a:t>aan</a:t>
            </a:r>
            <a:r>
              <a:rPr lang="en-US" dirty="0"/>
              <a:t> het gas"), hissing to imitate the flow of gas, giving Nazi salutes</a:t>
            </a:r>
            <a:endParaRPr lang="en-US" dirty="0" smtClean="0"/>
          </a:p>
          <a:p>
            <a:r>
              <a:rPr lang="en-US" dirty="0">
                <a:hlinkClick r:id="rId4"/>
              </a:rPr>
              <a:t>https://</a:t>
            </a:r>
            <a:r>
              <a:rPr lang="en-US" dirty="0" smtClean="0">
                <a:hlinkClick r:id="rId4"/>
              </a:rPr>
              <a:t>www.youtube.com/watch?v=8ZTrdYbFJOw</a:t>
            </a:r>
            <a:endParaRPr lang="en-US" dirty="0" smtClean="0"/>
          </a:p>
          <a:p>
            <a:endParaRPr lang="el-GR" dirty="0"/>
          </a:p>
        </p:txBody>
      </p:sp>
    </p:spTree>
    <p:extLst>
      <p:ext uri="{BB962C8B-B14F-4D97-AF65-F5344CB8AC3E}">
        <p14:creationId xmlns:p14="http://schemas.microsoft.com/office/powerpoint/2010/main" val="3631573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ΑΓΙΑΞ - ΦΕΓΕΝΟΡΝΤ</a:t>
            </a:r>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6629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42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ΤΟ ΦΟΥΡΝΑΚΙ</a:t>
            </a:r>
            <a:endParaRPr lang="el-GR" dirty="0"/>
          </a:p>
        </p:txBody>
      </p:sp>
      <p:sp>
        <p:nvSpPr>
          <p:cNvPr id="3" name="Content Placeholder 2"/>
          <p:cNvSpPr>
            <a:spLocks noGrp="1"/>
          </p:cNvSpPr>
          <p:nvPr>
            <p:ph idx="1"/>
          </p:nvPr>
        </p:nvSpPr>
        <p:spPr/>
        <p:txBody>
          <a:bodyPr>
            <a:normAutofit fontScale="62500" lnSpcReduction="20000"/>
          </a:bodyPr>
          <a:lstStyle/>
          <a:p>
            <a:pPr marL="0" indent="0">
              <a:buNone/>
            </a:pPr>
            <a:r>
              <a:rPr lang="el-GR" dirty="0"/>
              <a:t>Γερμανία, χειμώνας, πολύ χιόνι κι ένα λεωφορείο γεμάτο Εβραίους, που αποφάσισαν να επισκεφθούν μετά από πολλά χρόνια, τούς τόπους όπου χιλιάδες συμπατριώτες τους, τον καιρό τού πολέμου, έχασαν την ζωή τους σε κάποιο από τα στρατόπεδα </a:t>
            </a:r>
            <a:r>
              <a:rPr lang="el-GR" dirty="0" smtClean="0"/>
              <a:t>συγκεντρώσεων. Καθώς </a:t>
            </a:r>
            <a:r>
              <a:rPr lang="el-GR" dirty="0"/>
              <a:t>οδεύουν </a:t>
            </a:r>
            <a:r>
              <a:rPr lang="el-GR" dirty="0" smtClean="0"/>
              <a:t>σ’ ένα </a:t>
            </a:r>
            <a:r>
              <a:rPr lang="el-GR" dirty="0"/>
              <a:t>από αυτά, το λεωφορείο μένει από πετρέλαιο. Τι να κάνουν, τι να κάνουν -ερημιά και το χιόνι πολύ-, αποφασίζει ο οδηγός τους που ήταν Γερμανός, να πάει να ζητήσει βοήθεια. Ξεκινάει λοιπόν να ψάχνει. Δρόμο πήρε, δρόμο άφησε και αφού περιπλανήθηκε αρκετά φτάνει κατάκοπος σε μία καλύβα κάπου μέσα στο δάσος. Χτυπάει λοιπόν την πόρτα, τίποτα. Ξαναχτυπάει και μετά από ένα λεπτό του ανοίγει μία γριούλα.</a:t>
            </a:r>
          </a:p>
          <a:p>
            <a:pPr marL="0" indent="0">
              <a:buNone/>
            </a:pPr>
            <a:r>
              <a:rPr lang="el-GR" dirty="0"/>
              <a:t>– Τι θες παιδάκι μου εδώ με τέτοιο καιρό;</a:t>
            </a:r>
          </a:p>
          <a:p>
            <a:pPr marL="0" indent="0">
              <a:buNone/>
            </a:pPr>
            <a:r>
              <a:rPr lang="el-GR" dirty="0"/>
              <a:t>– Ρε γιαγιούλα, έχω ένα λεωφορείο γεμάτο Εβραίους και έμεινα από καύσιμα. Μήπως μπορείς να τους βολέψεις πουθενά;</a:t>
            </a:r>
          </a:p>
          <a:p>
            <a:pPr marL="0" indent="0">
              <a:buNone/>
            </a:pPr>
            <a:r>
              <a:rPr lang="el-GR" dirty="0"/>
              <a:t>– Αχ, παιδάκι μου, που να τους βολέψω; Ένα </a:t>
            </a:r>
            <a:r>
              <a:rPr lang="el-GR" dirty="0" err="1"/>
              <a:t>φουρνάκι</a:t>
            </a:r>
            <a:r>
              <a:rPr lang="el-GR" dirty="0"/>
              <a:t> τόσο δα έχω!</a:t>
            </a:r>
          </a:p>
        </p:txBody>
      </p:sp>
    </p:spTree>
    <p:extLst>
      <p:ext uri="{BB962C8B-B14F-4D97-AF65-F5344CB8AC3E}">
        <p14:creationId xmlns:p14="http://schemas.microsoft.com/office/powerpoint/2010/main" val="2904912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532</TotalTime>
  <Words>1005</Words>
  <Application>Microsoft Office PowerPoint</Application>
  <PresentationFormat>On-screen Show (4:3)</PresentationFormat>
  <Paragraphs>32</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Arabic Typesetting</vt:lpstr>
      <vt:lpstr>Calibri</vt:lpstr>
      <vt:lpstr>Century Gothic</vt:lpstr>
      <vt:lpstr>Constantia</vt:lpstr>
      <vt:lpstr>Wingdings 2</vt:lpstr>
      <vt:lpstr>Austin</vt:lpstr>
      <vt:lpstr>ΠΟΛΙΤΙΚΗ ΟΡΘΟΤΗΤΑ – ΕΝΑ ΠΑΙΧΝΙΔΙ ΓΙΑ ΤΑ ΟΡΙΑ ΤΟΥ ΜΕΤΡΟΥ</vt:lpstr>
      <vt:lpstr>Α. ΦΑΣΙΣΜΟΣ/ΑΝΤΙΣΗΜΙΤΙΣΜΟΣ</vt:lpstr>
      <vt:lpstr>PowerPoint Presentation</vt:lpstr>
      <vt:lpstr>PowerPoint Presentation</vt:lpstr>
      <vt:lpstr>PowerPoint Presentation</vt:lpstr>
      <vt:lpstr>PowerPoint Presentation</vt:lpstr>
      <vt:lpstr>ΑΓΙΑΞ - ΦΕΓΕΝΟΡΝΤ</vt:lpstr>
      <vt:lpstr>ΑΓΙΑΞ - ΦΕΓΕΝΟΡΝΤ</vt:lpstr>
      <vt:lpstr>ΤΟ ΦΟΥΡΝΑΚΙ</vt:lpstr>
      <vt:lpstr>PowerPoint Presentation</vt:lpstr>
      <vt:lpstr>Β. ΡΑΤΣΙΣΜΟΣ</vt:lpstr>
      <vt:lpstr>PowerPoint Presentation</vt:lpstr>
      <vt:lpstr>Οι καινούργιες Μπάρμπι</vt:lpstr>
      <vt:lpstr>HBO: Αποσύρει την ταινία «Όσα παίρνει ο άνεμος» λόγω ρατσιστικού πλαισίου (10/6/2020)</vt:lpstr>
      <vt:lpstr>ΤΟ ΠΡΟΒΛΗΜΑ ΜΕ ΤΗ ΛΕΞΗ ΠΟΥ ΞΕΚΙΝΑΕΙ ΜΕ Ν</vt:lpstr>
      <vt:lpstr>PowerPoint Presentation</vt:lpstr>
      <vt:lpstr>Γ. ΣΕΞΙΣΜΟΣ</vt:lpstr>
      <vt:lpstr>PowerPoint Presentation</vt:lpstr>
      <vt:lpstr>PowerPoint Presentation</vt:lpstr>
      <vt:lpstr>PowerPoint Presentation</vt:lpstr>
      <vt:lpstr>ΒΙΒΛΙΟ ΙΣΤΟΡΙΑΣ (Ρεπούση)</vt:lpstr>
      <vt:lpstr>PowerPoint Presentation</vt:lpstr>
      <vt:lpstr>PowerPoint Presentation</vt:lpstr>
      <vt:lpstr>ΛΑΪΚΗ ΑΠΟΓΕΥΜΑΤΙΝΗ (η εισαγγελέας στην υπόθεση Τοπαλούδη): ΟΙ ΘΕΑΤΡΙΝΕΣ ΚΑΙ ΟΙ ΘΕΑΤΡΑΝΘΡΩΠΟΙ</vt:lpstr>
      <vt:lpstr>Δ. ΠΟΛΙΤΙΚΗ ΟΡΘΟΤΗΤΑ</vt:lpstr>
      <vt:lpstr>Expurgated Scrabble Players’ Dictionary (167)</vt:lpstr>
      <vt:lpstr>ΤΟ ΠΡΟΒΛΗΜΑ ΜΕ ΤΗ ΛΕΞΗ ΠΟΥ ΞΕΚΙΝΑΕΙ ΜΕ ΤΟ Ν.</vt:lpstr>
      <vt:lpstr> </vt:lpstr>
      <vt:lpstr> ΤΑ ΟΡΙΑ ΤΗΣ ΠΛΑΚΑΣ</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Σωτήρης</dc:creator>
  <cp:lastModifiedBy>Sotiris</cp:lastModifiedBy>
  <cp:revision>44</cp:revision>
  <dcterms:created xsi:type="dcterms:W3CDTF">2006-08-16T00:00:00Z</dcterms:created>
  <dcterms:modified xsi:type="dcterms:W3CDTF">2022-01-21T14:47:04Z</dcterms:modified>
</cp:coreProperties>
</file>