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2" r:id="rId19"/>
    <p:sldId id="293" r:id="rId20"/>
    <p:sldId id="290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0" autoAdjust="0"/>
    <p:restoredTop sz="89911" autoAdjust="0"/>
  </p:normalViewPr>
  <p:slideViewPr>
    <p:cSldViewPr snapToGrid="0">
      <p:cViewPr varScale="1">
        <p:scale>
          <a:sx n="74" d="100"/>
          <a:sy n="74" d="100"/>
        </p:scale>
        <p:origin x="1085" y="67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33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4CE4DA-22AE-442E-AC9C-92F214E4916F}" type="datetime1">
              <a:rPr lang="el-GR" smtClean="0"/>
              <a:t>26/11/2025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1765FF-9287-4A7A-B1E0-3A22CE3F062E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8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84856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19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27219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3" name="Ορθογώνιο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4" name="Ορθογώνιο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5" name="Ορθογώνιο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6" name="Ορθογώνιο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7" name="Ορθογώνιο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10" name="Ορθογώνιο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11" name="Ορθογώνιο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FEFB4CDF-2267-4AFD-9B0B-76D4E0A0FA5E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7B27E-13CB-419D-80AD-26E14E7C2001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l-GR" noProof="0" dirty="0"/>
              <a:t>Επεξεργασία στυλ κύριου τίτλου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el-GR" noProof="0" dirty="0"/>
              <a:t>Στυλ υποδείγματος κειμένου</a:t>
            </a:r>
          </a:p>
          <a:p>
            <a:pPr lvl="1" rtl="0" eaLnBrk="1" latinLnBrk="0" hangingPunct="1"/>
            <a:r>
              <a:rPr lang="el-GR" noProof="0" dirty="0"/>
              <a:t>Δεύτερου επιπέδου</a:t>
            </a:r>
          </a:p>
          <a:p>
            <a:pPr lvl="2" rtl="0" eaLnBrk="1" latinLnBrk="0" hangingPunct="1"/>
            <a:r>
              <a:rPr lang="el-GR" noProof="0" dirty="0"/>
              <a:t>Τρίτου επιπέδου</a:t>
            </a:r>
          </a:p>
          <a:p>
            <a:pPr lvl="3" rtl="0" eaLnBrk="1" latinLnBrk="0" hangingPunct="1"/>
            <a:r>
              <a:rPr lang="el-GR" noProof="0" dirty="0"/>
              <a:t>Τέταρτου επιπέδου</a:t>
            </a:r>
          </a:p>
          <a:p>
            <a:pPr lvl="4" rtl="0" eaLnBrk="1" latinLnBrk="0" hangingPunct="1"/>
            <a:r>
              <a:rPr lang="el-GR" noProof="0" dirty="0"/>
              <a:t>Πέμπτου επιπέδου</a:t>
            </a:r>
            <a:endParaRPr kumimoji="0"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8DC0B7-BAB6-400F-97DA-233E9A2D2867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F64E6D-901D-4298-942B-D51CB5DFC395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kumimoji="0"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9BD5B2-FA2C-42E2-B18A-65918C091D72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81204-F9FD-4F69-A28F-986FE3F73A64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64FF4E-ECD8-431E-B04A-4D7ED804E4F4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F662B4BD-F987-4E0A-B764-8B838EDA0155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AC04BA-7625-441E-8F3A-643DF09B8542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el-GR" noProof="0" dirty="0"/>
              <a:t>Επεξεργασία στυλ κύριου τίτλου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1BC13C-64CD-438F-8EAB-4CF49B8B6403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kumimoji="0"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673CC6-9D85-4F3C-8A3A-EFCFA20F0974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0" name="Ορθογώνιο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1" name="Ορθογώνιο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2" name="Ορθογώνιο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7EA657AB-85DF-4ED8-A688-07F5A294E24F}" type="datetime1">
              <a:rPr lang="el-GR" noProof="0" smtClean="0"/>
              <a:t>26/11/2025</a:t>
            </a:fld>
            <a:endParaRPr lang="el-GR" noProof="0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kaloger@del.auth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people.auth.gr/fkaloger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FTI-U2aUCQ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681/hjre.22066" TargetMode="External"/><Relationship Id="rId2" Type="http://schemas.openxmlformats.org/officeDocument/2006/relationships/hyperlink" Target="https://doi.org/10.26220/cul.546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9600" y="1001027"/>
            <a:ext cx="11277600" cy="2656573"/>
          </a:xfrm>
        </p:spPr>
        <p:txBody>
          <a:bodyPr rtlCol="0">
            <a:norm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Διαχείριση της Ετερότητας στο Σχολείο: Από την Αφομοίωση στη </a:t>
            </a:r>
            <a:r>
              <a:rPr lang="el-GR" sz="4000" b="1" dirty="0" err="1">
                <a:latin typeface="Book Antiqua" panose="02040602050305030304" pitchFamily="18" charset="0"/>
              </a:rPr>
              <a:t>Διαπολιτισμικότητα</a:t>
            </a:r>
            <a:endParaRPr lang="el-G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4081112"/>
            <a:ext cx="6604000" cy="157142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l-GR" dirty="0">
                <a:latin typeface="Book Antiqua" panose="02040602050305030304" pitchFamily="18" charset="0"/>
              </a:rPr>
              <a:t>Δρ. Φωτεινή </a:t>
            </a:r>
            <a:r>
              <a:rPr lang="el-GR" dirty="0" err="1">
                <a:latin typeface="Book Antiqua" panose="02040602050305030304" pitchFamily="18" charset="0"/>
              </a:rPr>
              <a:t>Καλογερογιάννη</a:t>
            </a:r>
            <a:endParaRPr lang="el-GR" dirty="0">
              <a:latin typeface="Book Antiqua" panose="02040602050305030304" pitchFamily="18" charset="0"/>
            </a:endParaRPr>
          </a:p>
          <a:p>
            <a:pPr rtl="0"/>
            <a:r>
              <a:rPr lang="el-GR" dirty="0">
                <a:latin typeface="Book Antiqua" panose="02040602050305030304" pitchFamily="18" charset="0"/>
              </a:rPr>
              <a:t>Συμβασιούχος Διδάσκουσα ΑΠΘ  </a:t>
            </a:r>
          </a:p>
          <a:p>
            <a:pPr rtl="0"/>
            <a:r>
              <a:rPr lang="en-US" dirty="0">
                <a:latin typeface="Book Antiqua" panose="02040602050305030304" pitchFamily="18" charset="0"/>
                <a:hlinkClick r:id="rId3"/>
              </a:rPr>
              <a:t>fkaloger@del.auth.gr</a:t>
            </a:r>
            <a:r>
              <a:rPr lang="en-US" dirty="0">
                <a:latin typeface="Book Antiqua" panose="02040602050305030304" pitchFamily="18" charset="0"/>
              </a:rPr>
              <a:t> </a:t>
            </a:r>
          </a:p>
          <a:p>
            <a:r>
              <a:rPr lang="en-US" dirty="0">
                <a:latin typeface="Book Antiqua" panose="02040602050305030304" pitchFamily="18" charset="0"/>
                <a:hlinkClick r:id="rId4"/>
              </a:rPr>
              <a:t>https://people.auth.gr/fkaloger/</a:t>
            </a:r>
            <a:endParaRPr lang="en-US" dirty="0">
              <a:latin typeface="Book Antiqua" panose="02040602050305030304" pitchFamily="18" charset="0"/>
            </a:endParaRPr>
          </a:p>
          <a:p>
            <a:endParaRPr lang="en-US" dirty="0"/>
          </a:p>
          <a:p>
            <a:pPr rtl="0"/>
            <a:endParaRPr lang="el-GR" dirty="0"/>
          </a:p>
        </p:txBody>
      </p:sp>
      <p:sp>
        <p:nvSpPr>
          <p:cNvPr id="5" name="AutoShape 2" descr="logo">
            <a:extLst>
              <a:ext uri="{FF2B5EF4-FFF2-40B4-BE49-F238E27FC236}">
                <a16:creationId xmlns:a16="http://schemas.microsoft.com/office/drawing/2014/main" id="{1D6BE694-FE5D-4BE5-55AD-EAB465D07E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4" descr="logo">
            <a:extLst>
              <a:ext uri="{FF2B5EF4-FFF2-40B4-BE49-F238E27FC236}">
                <a16:creationId xmlns:a16="http://schemas.microsoft.com/office/drawing/2014/main" id="{8E2E8647-6C67-DD6A-2A1D-6536E33B4510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6095999" y="3733799"/>
            <a:ext cx="1472045" cy="147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DDE5944-090C-09A5-8C16-82BE331C9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173" y="4938835"/>
            <a:ext cx="1672935" cy="16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EF013B-8B44-14DC-3C9E-B58CC966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Μοντέλο της ενσωμάτωσης [1/3]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9A8E5B-75CD-EFEA-3A62-8E17BAEA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Αναπτύχθηκε μέσα από την κριτική στην αφομοιωτική προσέγγιση </a:t>
            </a:r>
          </a:p>
          <a:p>
            <a:r>
              <a:rPr lang="el-GR" dirty="0">
                <a:latin typeface="Book Antiqua" panose="02040602050305030304" pitchFamily="18" charset="0"/>
              </a:rPr>
              <a:t>Αφετηρία του μοντέλου: η πολυεθνική ιδεολογία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l-GR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«οι πολιτισμοί της πλειοψηφίας και των μειονοτικών ομάδων παρουσιάζουν διαφορετικά και κοινά σημεία»</a:t>
            </a:r>
          </a:p>
          <a:p>
            <a:r>
              <a:rPr lang="el-GR" dirty="0">
                <a:latin typeface="Book Antiqua" panose="02040602050305030304" pitchFamily="18" charset="0"/>
              </a:rPr>
              <a:t>Οι παραδόσεις και οι μητρικές γλώσσες των μειονοτικών πολιτισμών μπορούν να διατηρηθούν. ΌΜΩΣ: μόνο στο πλαίσιο του ιδιωτικού βίου, όχι του δημόσιου βίου</a:t>
            </a:r>
          </a:p>
          <a:p>
            <a:r>
              <a:rPr lang="el-GR" dirty="0">
                <a:latin typeface="Book Antiqua" panose="02040602050305030304" pitchFamily="18" charset="0"/>
              </a:rPr>
              <a:t>Η εκμάθηση της μητρικής γλώσσας δεν αποτελεί αυτοσκοπό, αλλά μέσο αρτιότερης εκμάθησης της γλώσσας της χώρας υποδοχής. </a:t>
            </a:r>
          </a:p>
          <a:p>
            <a:pPr marL="109728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436C5D0-6CA2-A5F3-59C6-9D6AB05C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10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0567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F1A0E6-84D3-6402-B47D-6D7320C7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Μοντέλο της ενσωμάτωσης [2/3]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3B3F94-DCD3-08A7-D8DC-57891FA10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Book Antiqua" panose="02040602050305030304" pitchFamily="18" charset="0"/>
              </a:rPr>
              <a:t>Θετική αναφορά στον πολιτισμό των «μειονοτικών» ομάδων</a:t>
            </a:r>
          </a:p>
          <a:p>
            <a:r>
              <a:rPr lang="el-GR" dirty="0">
                <a:latin typeface="Book Antiqua" panose="02040602050305030304" pitchFamily="18" charset="0"/>
              </a:rPr>
              <a:t>Τα παιδιά των μεταναστών να αναπτύξουν δεξιότητες που θα τους επιτρέπουν να συμμετέχουν τόσο στον γενικό όσο και στον ιδιαίτερο πολιτισμό της ομάδας τους</a:t>
            </a:r>
          </a:p>
          <a:p>
            <a:r>
              <a:rPr lang="el-GR" dirty="0">
                <a:latin typeface="Book Antiqua" panose="02040602050305030304" pitchFamily="18" charset="0"/>
              </a:rPr>
              <a:t>Πολιτική της ενσωμάτωσης </a:t>
            </a:r>
            <a:r>
              <a:rPr lang="el-GR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el-GR" dirty="0">
                <a:latin typeface="Book Antiqua" panose="02040602050305030304" pitchFamily="18" charset="0"/>
              </a:rPr>
              <a:t> διαφύλαξη της σταθερότητας και της συνοχής του κοινωνικού συστήματος των χωρών υποδοχής</a:t>
            </a:r>
          </a:p>
          <a:p>
            <a:r>
              <a:rPr lang="el-GR" dirty="0">
                <a:latin typeface="Book Antiqua" panose="02040602050305030304" pitchFamily="18" charset="0"/>
              </a:rPr>
              <a:t>Στόχος: Η καλύτερη ενσωμάτωση των μειονοτικών μαθητών/τριών (όχι η πολιτισμική ανταλλαγή ανάμεσα σε όλους/</a:t>
            </a:r>
            <a:r>
              <a:rPr lang="el-GR" dirty="0" err="1">
                <a:latin typeface="Book Antiqua" panose="02040602050305030304" pitchFamily="18" charset="0"/>
              </a:rPr>
              <a:t>ες</a:t>
            </a:r>
            <a:r>
              <a:rPr lang="el-GR" dirty="0">
                <a:latin typeface="Book Antiqua" panose="02040602050305030304" pitchFamily="18" charset="0"/>
              </a:rPr>
              <a:t> τους/τις μαθητές/</a:t>
            </a:r>
            <a:r>
              <a:rPr lang="el-GR" dirty="0" err="1">
                <a:latin typeface="Book Antiqua" panose="02040602050305030304" pitchFamily="18" charset="0"/>
              </a:rPr>
              <a:t>τριες</a:t>
            </a:r>
            <a:r>
              <a:rPr lang="el-GR" dirty="0">
                <a:latin typeface="Book Antiqua" panose="02040602050305030304" pitchFamily="18" charset="0"/>
              </a:rPr>
              <a:t>) – σχολείο </a:t>
            </a:r>
            <a:r>
              <a:rPr lang="el-GR" dirty="0" err="1">
                <a:latin typeface="Book Antiqua" panose="02040602050305030304" pitchFamily="18" charset="0"/>
              </a:rPr>
              <a:t>μονοπολιτισμικό</a:t>
            </a:r>
            <a:r>
              <a:rPr lang="el-GR" dirty="0">
                <a:latin typeface="Book Antiqua" panose="02040602050305030304" pitchFamily="18" charset="0"/>
              </a:rPr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CDEBD7A-4D26-97AC-02B7-DA41CAF9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11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421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2DC62C-13BC-A67B-A377-30357689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Μοντέλο της ενσωμάτωσης [3/3]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D78CCC-AFB1-0E65-AC77-222D325B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Η πολιτισμική ετερότητα γίνεται αποδεκτή, μόνο όμως στον βαθμό που δεν αγγίζει τις βασικές δομές και το υπόβαθρο της κοινωνίας</a:t>
            </a:r>
          </a:p>
          <a:p>
            <a:r>
              <a:rPr lang="el-GR" dirty="0">
                <a:latin typeface="Book Antiqua" panose="02040602050305030304" pitchFamily="18" charset="0"/>
              </a:rPr>
              <a:t>Αναγνώριση των πολιτισμικών στοιχείων που δεν θέτουν σε αμφισβήτηση τις κυρίαρχες πολιτισμικές αξίες της χώρας υποδοχής</a:t>
            </a:r>
          </a:p>
          <a:p>
            <a:r>
              <a:rPr lang="el-GR" dirty="0">
                <a:latin typeface="Book Antiqua" panose="02040602050305030304" pitchFamily="18" charset="0"/>
              </a:rPr>
              <a:t>Μπορεί να εισάγονται στο κυρίαρχο πρόγραμμα στοιχεία που αφορούν τους «μειονοτικούς» πληθυσμούς, αλλά η επιλογή γίνεται με κριτήριο τις αξίες του κυρίαρχου πολιτισμού</a:t>
            </a:r>
          </a:p>
          <a:p>
            <a:r>
              <a:rPr lang="el-GR" dirty="0">
                <a:latin typeface="Book Antiqua" panose="02040602050305030304" pitchFamily="18" charset="0"/>
              </a:rPr>
              <a:t>Υποστηρικτικά μέτρα για την καλύτερη εκμάθηση της γλώσσας του σχολείου από μειονοτικούς/</a:t>
            </a:r>
            <a:r>
              <a:rPr lang="el-GR" dirty="0" err="1">
                <a:latin typeface="Book Antiqua" panose="02040602050305030304" pitchFamily="18" charset="0"/>
              </a:rPr>
              <a:t>ές</a:t>
            </a:r>
            <a:r>
              <a:rPr lang="el-GR" dirty="0">
                <a:latin typeface="Book Antiqua" panose="02040602050305030304" pitchFamily="18" charset="0"/>
              </a:rPr>
              <a:t> μαθητές/</a:t>
            </a:r>
            <a:r>
              <a:rPr lang="el-GR" dirty="0" err="1">
                <a:latin typeface="Book Antiqua" panose="02040602050305030304" pitchFamily="18" charset="0"/>
              </a:rPr>
              <a:t>τριες</a:t>
            </a:r>
            <a:endParaRPr lang="el-GR" dirty="0">
              <a:latin typeface="Book Antiqua" panose="0204060205030503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EDCD246-A4BA-ECC7-15D7-DB387B49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12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298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19BC54-F349-9372-B2EE-56D59C56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Πολυπολιτισμικό μοντέλο [1/3]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C7D6A6-583A-EB83-95E0-C9347DD3B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24990"/>
            <a:ext cx="10972800" cy="4049545"/>
          </a:xfrm>
        </p:spPr>
        <p:txBody>
          <a:bodyPr/>
          <a:lstStyle/>
          <a:p>
            <a:r>
              <a:rPr lang="el-GR" dirty="0">
                <a:latin typeface="Book Antiqua" panose="02040602050305030304" pitchFamily="18" charset="0"/>
              </a:rPr>
              <a:t>Τέλη δεκαετίας 1960 </a:t>
            </a:r>
            <a:r>
              <a:rPr lang="el-GR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l-GR" dirty="0">
                <a:latin typeface="Book Antiqua" panose="02040602050305030304" pitchFamily="18" charset="0"/>
              </a:rPr>
              <a:t>ιδιαίτερη σημασία στην ιδέα του «πολιτισμικού πλουραλισμού»</a:t>
            </a:r>
          </a:p>
          <a:p>
            <a:r>
              <a:rPr lang="el-GR" dirty="0">
                <a:latin typeface="Book Antiqua" panose="02040602050305030304" pitchFamily="18" charset="0"/>
              </a:rPr>
              <a:t>Θεμελιωτής της ιδέας: </a:t>
            </a:r>
            <a:r>
              <a:rPr lang="en-US" dirty="0">
                <a:latin typeface="Book Antiqua" panose="02040602050305030304" pitchFamily="18" charset="0"/>
              </a:rPr>
              <a:t>Kallen (Democracy</a:t>
            </a:r>
            <a:r>
              <a:rPr lang="el-GR" dirty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</a:rPr>
              <a:t>versus the melting pot: ο π</a:t>
            </a:r>
            <a:r>
              <a:rPr lang="en-US" dirty="0" err="1">
                <a:latin typeface="Book Antiqua" panose="02040602050305030304" pitchFamily="18" charset="0"/>
              </a:rPr>
              <a:t>ολιτισμικός</a:t>
            </a:r>
            <a:r>
              <a:rPr lang="el-GR" dirty="0">
                <a:latin typeface="Book Antiqua" panose="02040602050305030304" pitchFamily="18" charset="0"/>
              </a:rPr>
              <a:t> πλουραλισμός είναι, σε αντίθεση με την αφομοιωτική πολιτική, αντίστοιχος των δημοκρατικών αρχών της αμερικάνικης ιδέας)</a:t>
            </a:r>
          </a:p>
          <a:p>
            <a:r>
              <a:rPr lang="en-US" dirty="0">
                <a:latin typeface="Book Antiqua" panose="02040602050305030304" pitchFamily="18" charset="0"/>
              </a:rPr>
              <a:t>melting pot</a:t>
            </a:r>
            <a:r>
              <a:rPr lang="el-GR" dirty="0">
                <a:latin typeface="Book Antiqua" panose="02040602050305030304" pitchFamily="18" charset="0"/>
              </a:rPr>
              <a:t>            </a:t>
            </a:r>
            <a:r>
              <a:rPr lang="en-US" dirty="0">
                <a:latin typeface="Book Antiqua" panose="02040602050305030304" pitchFamily="18" charset="0"/>
              </a:rPr>
              <a:t>salad bowl</a:t>
            </a:r>
            <a:r>
              <a:rPr lang="el-GR" dirty="0">
                <a:latin typeface="Book Antiqua" panose="02040602050305030304" pitchFamily="18" charset="0"/>
              </a:rPr>
              <a:t> (</a:t>
            </a:r>
            <a:r>
              <a:rPr lang="el-GR" dirty="0" err="1">
                <a:latin typeface="Book Antiqua" panose="02040602050305030304" pitchFamily="18" charset="0"/>
              </a:rPr>
              <a:t>εθνοτικά</a:t>
            </a:r>
            <a:r>
              <a:rPr lang="el-GR" dirty="0">
                <a:latin typeface="Book Antiqua" panose="02040602050305030304" pitchFamily="18" charset="0"/>
              </a:rPr>
              <a:t> πλουραλιστική κοινωνία)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5093137-483A-029E-2861-EFC3AF13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13</a:t>
            </a:fld>
            <a:endParaRPr lang="el-GR" noProof="0" dirty="0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0B1358F1-B006-0E78-00CB-4DA93D9EEDEA}"/>
              </a:ext>
            </a:extLst>
          </p:cNvPr>
          <p:cNvCxnSpPr>
            <a:cxnSpLocks/>
          </p:cNvCxnSpPr>
          <p:nvPr/>
        </p:nvCxnSpPr>
        <p:spPr>
          <a:xfrm>
            <a:off x="2951018" y="5434446"/>
            <a:ext cx="924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1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3FDA5C-C268-4F1C-CE0A-C1828AA9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3618"/>
            <a:ext cx="10972800" cy="976746"/>
          </a:xfrm>
        </p:spPr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Πολυπολιτισμικό μοντέλο [2/3]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3D0E4C-3160-DF5E-EA94-BA9E064A9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36618"/>
            <a:ext cx="10972800" cy="4537918"/>
          </a:xfrm>
        </p:spPr>
        <p:txBody>
          <a:bodyPr>
            <a:normAutofit lnSpcReduction="10000"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Να δοθεί σε όλους τους πολιτισμούς που διαβιούν σε μια κοινωνία η δυνατότητα να αναπτύσσονται ισότιμα </a:t>
            </a:r>
            <a:r>
              <a:rPr lang="el-GR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l-GR" dirty="0">
                <a:latin typeface="Book Antiqua" panose="02040602050305030304" pitchFamily="18" charset="0"/>
              </a:rPr>
              <a:t>κοινωνική συνοχή</a:t>
            </a:r>
          </a:p>
          <a:p>
            <a:r>
              <a:rPr lang="el-GR" dirty="0">
                <a:latin typeface="Book Antiqua" panose="02040602050305030304" pitchFamily="18" charset="0"/>
              </a:rPr>
              <a:t>Κάθε παιδί να μορφώνεται στη μητρική του γλώσσα και με βάση το δικό του πολιτισμικό υπόβαθρο</a:t>
            </a:r>
          </a:p>
          <a:p>
            <a:r>
              <a:rPr lang="el-GR" dirty="0">
                <a:latin typeface="Book Antiqua" panose="02040602050305030304" pitchFamily="18" charset="0"/>
              </a:rPr>
              <a:t>Ξεχωριστά σχολεία ή προγράμματα για κάθε ομάδα του σχολικού πληθυσμού</a:t>
            </a:r>
          </a:p>
          <a:p>
            <a:r>
              <a:rPr lang="el-GR" dirty="0">
                <a:latin typeface="Book Antiqua" panose="02040602050305030304" pitchFamily="18" charset="0"/>
              </a:rPr>
              <a:t>Σημαντικό πρόβλημα: α) οι πολιτισμοί αναπτύσσονται έτσι παράλληλα, δεν υπάρχει αλληλεπίδραση β) οι διάφοροι πολιτισμοί αναπτύσσονται ανεξάρτητα ο ένας από τον άλλον (πιθανή </a:t>
            </a:r>
            <a:r>
              <a:rPr lang="el-GR" dirty="0" err="1">
                <a:latin typeface="Book Antiqua" panose="02040602050305030304" pitchFamily="18" charset="0"/>
              </a:rPr>
              <a:t>γκετοποίηση</a:t>
            </a:r>
            <a:r>
              <a:rPr lang="el-GR" dirty="0">
                <a:latin typeface="Book Antiqua" panose="02040602050305030304" pitchFamily="18" charset="0"/>
              </a:rPr>
              <a:t>, «παράλληλες κοινωνίες»)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CE09053-A80B-F98B-5BF7-0490EEF6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14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5951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BD8DF4-9D0A-25EF-9CDB-C274C69A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Πολυπολιτισμικό μοντέλο [3/3]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37E023-F01C-A2F3-789D-5458BBA4B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Book Antiqua" panose="02040602050305030304" pitchFamily="18" charset="0"/>
              </a:rPr>
              <a:t>Κριτική (συντηρητικοί): κίνδυνος κατακερματισμού του εκπαιδευτικού συστήματος και του έθνους</a:t>
            </a:r>
          </a:p>
          <a:p>
            <a:pPr marL="109728" indent="0">
              <a:buNone/>
            </a:pPr>
            <a:endParaRPr lang="el-GR" dirty="0">
              <a:latin typeface="Book Antiqua" panose="02040602050305030304" pitchFamily="18" charset="0"/>
            </a:endParaRPr>
          </a:p>
          <a:p>
            <a:r>
              <a:rPr lang="el-GR" dirty="0">
                <a:latin typeface="Book Antiqua" panose="02040602050305030304" pitchFamily="18" charset="0"/>
              </a:rPr>
              <a:t>Κριτική (ριζοσπαστικοί): εστιάζει στον ιδεολογικό χαρακτήρα του πολυπολιτισμικού μοντέλου </a:t>
            </a:r>
            <a:r>
              <a:rPr lang="el-GR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el-GR" dirty="0">
                <a:latin typeface="Book Antiqua" panose="02040602050305030304" pitchFamily="18" charset="0"/>
              </a:rPr>
              <a:t> η πολυπολιτισμική εκπαίδευση δεν επεμβαίνει στο επίπεδο των πραγματικών αιτίων που οδηγούν τις μειονότητες στον κοινωνικό αποκλεισμό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4C32BC6-7024-D656-F3C2-56452E93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15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4143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7A4101-7732-5A68-4A0A-C0BB9BD2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Αντιρατσιστικό μοντέλο [1/2]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98BB7A-6FDB-A50F-1F4E-D3211F5DE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Αναπτύχθηκε στη Μ. Βρετανία (σχετίστηκε με τις φυλετικές συγκρούσεις της δεκαετίας του ‘70 και του ‘80 και με την κριτική στο ατομικιστικό χαρακτήρα της πολυπολιτισμικής εκπαίδευσης) και στην Ολλανδία. </a:t>
            </a:r>
          </a:p>
          <a:p>
            <a:r>
              <a:rPr lang="el-GR" dirty="0">
                <a:latin typeface="Book Antiqua" panose="02040602050305030304" pitchFamily="18" charset="0"/>
              </a:rPr>
              <a:t>Διατυπώθηκε μια εναλλακτική παιδαγωγική πράξη που να λαμβάνει υπόψη της τις εμπειρίες των «μειονοτικών» ομάδων</a:t>
            </a:r>
          </a:p>
          <a:p>
            <a:r>
              <a:rPr lang="el-GR" dirty="0">
                <a:latin typeface="Book Antiqua" panose="02040602050305030304" pitchFamily="18" charset="0"/>
              </a:rPr>
              <a:t>Πρόληψη &amp; άρση του ρατσισμού στο σχολείο και στην κοινωνία</a:t>
            </a:r>
          </a:p>
          <a:p>
            <a:r>
              <a:rPr lang="el-GR" dirty="0">
                <a:latin typeface="Book Antiqua" panose="02040602050305030304" pitchFamily="18" charset="0"/>
              </a:rPr>
              <a:t>Ερμηνεία σχολικής αποτυχίας των παιδιών κάποιων ομάδων που μειονεκτούν</a:t>
            </a:r>
          </a:p>
          <a:p>
            <a:r>
              <a:rPr lang="el-GR" dirty="0">
                <a:latin typeface="Book Antiqua" panose="02040602050305030304" pitchFamily="18" charset="0"/>
              </a:rPr>
              <a:t>Αποδοχή και εκτίμηση της ετερότητας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1F83019-0AF5-854F-D86D-45236E6F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16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616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8B29DC-A34E-6A99-5B0C-7A0475BB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Αντιρατσιστικό μοντέλο [2/2]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1DD4F4-FBCE-BEB6-E879-7FCFC84AB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>
                <a:latin typeface="Book Antiqua" panose="02040602050305030304" pitchFamily="18" charset="0"/>
              </a:rPr>
              <a:t>Θεματοποίηση</a:t>
            </a:r>
            <a:r>
              <a:rPr lang="el-GR" dirty="0">
                <a:latin typeface="Book Antiqua" panose="02040602050305030304" pitchFamily="18" charset="0"/>
              </a:rPr>
              <a:t> &amp; συζήτηση επίμαχων κοινωνικών ζητημάτων από </a:t>
            </a:r>
            <a:r>
              <a:rPr lang="el-GR" dirty="0" err="1">
                <a:latin typeface="Book Antiqua" panose="02040602050305030304" pitchFamily="18" charset="0"/>
              </a:rPr>
              <a:t>εκπ</a:t>
            </a:r>
            <a:r>
              <a:rPr lang="el-GR" dirty="0">
                <a:latin typeface="Book Antiqua" panose="02040602050305030304" pitchFamily="18" charset="0"/>
              </a:rPr>
              <a:t>/</a:t>
            </a:r>
            <a:r>
              <a:rPr lang="el-GR" dirty="0" err="1">
                <a:latin typeface="Book Antiqua" panose="02040602050305030304" pitchFamily="18" charset="0"/>
              </a:rPr>
              <a:t>κούς</a:t>
            </a:r>
            <a:r>
              <a:rPr lang="el-GR" dirty="0">
                <a:latin typeface="Book Antiqua" panose="02040602050305030304" pitchFamily="18" charset="0"/>
              </a:rPr>
              <a:t> και μαθητές/</a:t>
            </a:r>
            <a:r>
              <a:rPr lang="el-GR" dirty="0" err="1">
                <a:latin typeface="Book Antiqua" panose="02040602050305030304" pitchFamily="18" charset="0"/>
              </a:rPr>
              <a:t>τριες</a:t>
            </a:r>
            <a:r>
              <a:rPr lang="el-GR" dirty="0">
                <a:latin typeface="Book Antiqua" panose="02040602050305030304" pitchFamily="18" charset="0"/>
              </a:rPr>
              <a:t> </a:t>
            </a:r>
            <a:r>
              <a:rPr lang="el-GR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l-GR" dirty="0">
                <a:latin typeface="Book Antiqua" panose="02040602050305030304" pitchFamily="18" charset="0"/>
              </a:rPr>
              <a:t>έμφαση στον «θεσμικό ρατσισμό»</a:t>
            </a:r>
          </a:p>
          <a:p>
            <a:r>
              <a:rPr lang="el-GR" dirty="0">
                <a:latin typeface="Book Antiqua" panose="02040602050305030304" pitchFamily="18" charset="0"/>
              </a:rPr>
              <a:t>Το θέμα του ρατσισμού αφορά τις δομές και τους θεσμούς της κοινωνίας και της εκπαίδευσης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l-GR" dirty="0">
                <a:latin typeface="Book Antiqua" panose="02040602050305030304" pitchFamily="18" charset="0"/>
              </a:rPr>
              <a:t>Παράδειγμα θεσμικού ρατσισμού</a:t>
            </a:r>
          </a:p>
          <a:p>
            <a:r>
              <a:rPr lang="el-GR" dirty="0">
                <a:latin typeface="Book Antiqua" panose="02040602050305030304" pitchFamily="18" charset="0"/>
              </a:rPr>
              <a:t>Κριτική: τείνει να μετατρέψει το σχολείο σε πεδίο κοινωνικών και πολιτικών αντιπαραθέσεων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0569B09-9300-3CC1-B23A-4B276CF6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17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856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923007-575B-34A5-6096-F95738E5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  <a:latin typeface="Book Antiqua" panose="02040602050305030304" pitchFamily="18" charset="0"/>
              </a:rPr>
              <a:t>Και ερχόμαστε στο διαπολιτισμικό μοντέλο διαχείριση της ετερότητας… 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EAC431-B2CC-BA58-D2C3-07BDEDCFB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>
                <a:latin typeface="Book Antiqua" panose="02040602050305030304" pitchFamily="18" charset="0"/>
              </a:rPr>
              <a:t>Τι μας έρχεται στο μυαλό, όταν ακούμε τον όρο «Διαπολιτισμική Εκπαίδευση»; </a:t>
            </a:r>
            <a:endParaRPr lang="el-GR" sz="2800" dirty="0">
              <a:latin typeface="Book Antiqua" panose="0204060205030503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20546FA-3169-45B5-5919-0E60BF2E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18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7276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A23311B-C746-72BB-6E5A-494679EE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Book Antiqua" panose="02040602050305030304" pitchFamily="18" charset="0"/>
              </a:rPr>
              <a:t>Λέξεις-κλειδιά για τη Διαπολιτισμική Εκπαίδευση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9044A2-20E8-F114-3738-BC454997C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Αποδοχή - Σεβασμός</a:t>
            </a:r>
          </a:p>
          <a:p>
            <a:pPr>
              <a:lnSpc>
                <a:spcPct val="90000"/>
              </a:lnSpc>
            </a:pPr>
            <a:r>
              <a:rPr lang="el-GR" dirty="0"/>
              <a:t>Αλληλεπίδραση - Ανταλλαγή</a:t>
            </a:r>
          </a:p>
          <a:p>
            <a:pPr>
              <a:lnSpc>
                <a:spcPct val="90000"/>
              </a:lnSpc>
            </a:pPr>
            <a:r>
              <a:rPr lang="el-GR" dirty="0"/>
              <a:t>Ισοτιμία (εκπαίδευση)</a:t>
            </a:r>
          </a:p>
          <a:p>
            <a:pPr>
              <a:lnSpc>
                <a:spcPct val="90000"/>
              </a:lnSpc>
            </a:pPr>
            <a:r>
              <a:rPr lang="el-GR" dirty="0"/>
              <a:t>Συνύπαρξη διαφόρων ομάδων </a:t>
            </a:r>
          </a:p>
          <a:p>
            <a:pPr>
              <a:lnSpc>
                <a:spcPct val="90000"/>
              </a:lnSpc>
            </a:pPr>
            <a:r>
              <a:rPr lang="el-GR" dirty="0"/>
              <a:t>Μέθοδοι, πρακτικές</a:t>
            </a:r>
          </a:p>
          <a:p>
            <a:pPr>
              <a:lnSpc>
                <a:spcPct val="90000"/>
              </a:lnSpc>
            </a:pPr>
            <a:r>
              <a:rPr lang="el-GR" dirty="0"/>
              <a:t>Ενσωμάτωση</a:t>
            </a:r>
          </a:p>
          <a:p>
            <a:pPr>
              <a:lnSpc>
                <a:spcPct val="90000"/>
              </a:lnSpc>
            </a:pPr>
            <a:r>
              <a:rPr lang="el-GR" dirty="0"/>
              <a:t>Αναγνώριση - </a:t>
            </a:r>
            <a:r>
              <a:rPr lang="el-GR" dirty="0" err="1"/>
              <a:t>Ενσυναίσθηση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/>
              <a:t>Ομοιότητες - Διαφορές </a:t>
            </a:r>
          </a:p>
          <a:p>
            <a:pPr>
              <a:lnSpc>
                <a:spcPct val="90000"/>
              </a:lnSpc>
            </a:pPr>
            <a:r>
              <a:rPr lang="el-GR" dirty="0"/>
              <a:t>Διεύρυνση οριζόντων-Ανοιχτόμυαλοι </a:t>
            </a:r>
          </a:p>
          <a:p>
            <a:pPr>
              <a:lnSpc>
                <a:spcPct val="90000"/>
              </a:lnSpc>
            </a:pPr>
            <a:r>
              <a:rPr lang="el-GR" dirty="0"/>
              <a:t>Διακρίσεις - Άμβλυνση </a:t>
            </a:r>
          </a:p>
          <a:p>
            <a:pPr>
              <a:lnSpc>
                <a:spcPct val="90000"/>
              </a:lnSpc>
            </a:pPr>
            <a:r>
              <a:rPr lang="el-GR" dirty="0"/>
              <a:t>Εξομάλυνση προβλημάτων - Διαχείριση </a:t>
            </a:r>
          </a:p>
          <a:p>
            <a:pPr>
              <a:lnSpc>
                <a:spcPct val="90000"/>
              </a:lnSpc>
            </a:pPr>
            <a:r>
              <a:rPr lang="el-GR" dirty="0"/>
              <a:t>Διγλωσσία - Πολυγλωσσία</a:t>
            </a:r>
          </a:p>
          <a:p>
            <a:pPr>
              <a:lnSpc>
                <a:spcPct val="90000"/>
              </a:lnSpc>
            </a:pPr>
            <a:r>
              <a:rPr lang="el-GR" dirty="0"/>
              <a:t>Έρευνα - Αποτελέσματα </a:t>
            </a:r>
          </a:p>
          <a:p>
            <a:pPr>
              <a:lnSpc>
                <a:spcPct val="90000"/>
              </a:lnSpc>
            </a:pPr>
            <a:endParaRPr lang="el-GR" dirty="0"/>
          </a:p>
        </p:txBody>
      </p:sp>
      <p:pic>
        <p:nvPicPr>
          <p:cNvPr id="6" name="Εικόνα 5" descr="Εικόνα που περιέχει ζωγραφιά, ζωγραφική, τέχνη, σκίτσο/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804F52D-2456-902D-A233-5536F870AD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889" r="2" b="2"/>
          <a:stretch>
            <a:fillRect/>
          </a:stretch>
        </p:blipFill>
        <p:spPr>
          <a:xfrm>
            <a:off x="6197600" y="2249425"/>
            <a:ext cx="5384800" cy="4341875"/>
          </a:xfrm>
          <a:prstGeom prst="rect">
            <a:avLst/>
          </a:prstGeom>
          <a:noFill/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DC7C8ED-CA42-F7A9-654E-F05DF16F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401CF334-2D5C-4859-84A6-CA7E6E43FAEB}" type="slidenum">
              <a:rPr lang="el-GR" noProof="0" smtClean="0"/>
              <a:pPr rtl="0">
                <a:spcAft>
                  <a:spcPts val="600"/>
                </a:spcAft>
              </a:pPr>
              <a:t>19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62891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7FFA14-D908-3934-6599-868D8D77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683328"/>
            <a:ext cx="10363200" cy="1423554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Στόχοι: 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F05F7D5-8135-8E37-1718-A987B54A4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3367087"/>
            <a:ext cx="10363200" cy="2088139"/>
          </a:xfrm>
        </p:spPr>
        <p:txBody>
          <a:bodyPr>
            <a:normAutofit lnSpcReduction="10000"/>
          </a:bodyPr>
          <a:lstStyle/>
          <a:p>
            <a:pPr marL="38862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Book Antiqua" panose="02040602050305030304" pitchFamily="18" charset="0"/>
              </a:rPr>
              <a:t>Να γνωρίσουμε τα βασικά μοντέλα διαχείρισης της ετερότητας</a:t>
            </a:r>
          </a:p>
          <a:p>
            <a:pPr marL="388620" indent="-342900">
              <a:buFont typeface="Wingdings" panose="05000000000000000000" pitchFamily="2" charset="2"/>
              <a:buChar char="ü"/>
            </a:pPr>
            <a:r>
              <a:rPr lang="el-GR">
                <a:latin typeface="Book Antiqua" panose="02040602050305030304" pitchFamily="18" charset="0"/>
              </a:rPr>
              <a:t>Να εξοικειωθούμε με τις βασικές αρχές της διαπολιτισμικής εκπαίδευσης</a:t>
            </a:r>
            <a:endParaRPr lang="el-GR" dirty="0">
              <a:latin typeface="Book Antiqua" panose="02040602050305030304" pitchFamily="18" charset="0"/>
            </a:endParaRPr>
          </a:p>
          <a:p>
            <a:pPr marL="38862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Book Antiqua" panose="02040602050305030304" pitchFamily="18" charset="0"/>
              </a:rPr>
              <a:t>Να μπορούμε να εντοπίζουμε στοιχεία αφομοιωτικών, πολυπολιτισμικών ή διαπολιτισμικών πρακτικών στο σχολείο</a:t>
            </a:r>
          </a:p>
          <a:p>
            <a:pPr marL="38862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Book Antiqua" panose="02040602050305030304" pitchFamily="18" charset="0"/>
              </a:rPr>
              <a:t>Να μάθουμε να αναγνωρίζουμε πρακτικές αποκλεισμού ή συμπερίληψης μέσα σε σχολικά παραδείγματα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10FA5F0-DCC1-CF5B-6999-AA323A76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2</a:t>
            </a:fld>
            <a:endParaRPr lang="el-GR" noProof="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AA0AD14-0736-16DE-5460-B58084888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432" y="805559"/>
            <a:ext cx="2078182" cy="138545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92644F4-270F-60EC-F7F4-9D2904EF3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479" y="806077"/>
            <a:ext cx="1974271" cy="138493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F9C2D4D-2C3F-9B11-34B2-74687ABD1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751" y="806077"/>
            <a:ext cx="2392214" cy="138493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55A8DB9-083C-5538-C06F-D9AC73ECB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862" y="778736"/>
            <a:ext cx="1439617" cy="14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CB518A-44BA-A3ED-ADEF-01A364E9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Εννοιολογική οριοθέτηση</a:t>
            </a:r>
            <a:endParaRPr lang="el-GR" dirty="0"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C62C88-4644-027D-8DE2-38D19F975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Διαπολιτισμική αγωγή: </a:t>
            </a:r>
            <a:r>
              <a:rPr lang="el-GR" dirty="0">
                <a:latin typeface="Book Antiqua" panose="02040602050305030304" pitchFamily="18" charset="0"/>
              </a:rPr>
              <a:t>διαπαιδαγώγηση με διαπολιτισμικό χαρακτήρα </a:t>
            </a:r>
          </a:p>
          <a:p>
            <a:r>
              <a:rPr lang="el-GR" b="1" dirty="0">
                <a:latin typeface="Book Antiqua" panose="02040602050305030304" pitchFamily="18" charset="0"/>
              </a:rPr>
              <a:t>Διαπολιτισμική εκπαίδευση: </a:t>
            </a:r>
            <a:r>
              <a:rPr lang="el-GR" dirty="0">
                <a:latin typeface="Book Antiqua" panose="02040602050305030304" pitchFamily="18" charset="0"/>
              </a:rPr>
              <a:t>θεσμικός χώρος μέσα στον οποίο ασκείται η αγωγή με διαπολιτισμικό προσανατολισμό </a:t>
            </a:r>
          </a:p>
          <a:p>
            <a:r>
              <a:rPr lang="el-GR" b="1" dirty="0">
                <a:latin typeface="Book Antiqua" panose="02040602050305030304" pitchFamily="18" charset="0"/>
              </a:rPr>
              <a:t>Διαπολιτισμική παιδαγωγική: </a:t>
            </a:r>
            <a:r>
              <a:rPr lang="el-GR" dirty="0">
                <a:latin typeface="Book Antiqua" panose="02040602050305030304" pitchFamily="18" charset="0"/>
              </a:rPr>
              <a:t>πεδίο μελέτης διαπολιτισμικής αγωγής και εκπαίδευσης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163C9C8-516E-8D42-FF6B-9129EB3A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20</a:t>
            </a:fld>
            <a:endParaRPr lang="el-GR" noProof="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4918123-EFA6-D1C3-0ACA-DAA04AF8765B}"/>
              </a:ext>
            </a:extLst>
          </p:cNvPr>
          <p:cNvSpPr/>
          <p:nvPr/>
        </p:nvSpPr>
        <p:spPr>
          <a:xfrm>
            <a:off x="2483427" y="5216236"/>
            <a:ext cx="7159337" cy="831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Book Antiqua" panose="02040602050305030304" pitchFamily="18" charset="0"/>
            </a:endParaRPr>
          </a:p>
          <a:p>
            <a:pPr algn="ctr"/>
            <a:r>
              <a:rPr lang="el-GR" dirty="0">
                <a:latin typeface="Book Antiqua" panose="02040602050305030304" pitchFamily="18" charset="0"/>
              </a:rPr>
              <a:t>Δεν υπάρχει κοινά αποδεκτός ορισμός για τη διαπολιτισμική εκπαίδευση στη βιβλιογραφία.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92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F34F28-3646-4846-682C-2232E41E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Book Antiqua" panose="02040602050305030304" pitchFamily="18" charset="0"/>
              </a:rPr>
              <a:t>Προσεγγίσεις της Διαπολιτισμικής Εκπαίδευσης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8F2E7A-A8D9-A779-CB8A-5D69048AB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Προσέγγιση που έχει ως αφετηρία τις θέσεις του </a:t>
            </a:r>
            <a:r>
              <a:rPr lang="el-GR" b="1" dirty="0">
                <a:latin typeface="Book Antiqua" panose="02040602050305030304" pitchFamily="18" charset="0"/>
              </a:rPr>
              <a:t>πολιτισμικού οικουμενισμού </a:t>
            </a:r>
            <a:r>
              <a:rPr lang="el-GR" dirty="0">
                <a:latin typeface="Book Antiqua" panose="02040602050305030304" pitchFamily="18" charset="0"/>
              </a:rPr>
              <a:t>με στόχο την ανάδειξη των κοινών πολιτισμικών στοιχείων των ομάδων</a:t>
            </a:r>
          </a:p>
          <a:p>
            <a:r>
              <a:rPr lang="el-GR" dirty="0">
                <a:latin typeface="Book Antiqua" panose="02040602050305030304" pitchFamily="18" charset="0"/>
              </a:rPr>
              <a:t>Προσέγγιση που έχει ως αφετηρία τις θέσεις του </a:t>
            </a:r>
            <a:r>
              <a:rPr lang="el-GR" b="1" dirty="0">
                <a:latin typeface="Book Antiqua" panose="02040602050305030304" pitchFamily="18" charset="0"/>
              </a:rPr>
              <a:t>πολιτισμικού σχετικισμού </a:t>
            </a:r>
            <a:r>
              <a:rPr lang="el-GR" dirty="0">
                <a:latin typeface="Book Antiqua" panose="02040602050305030304" pitchFamily="18" charset="0"/>
              </a:rPr>
              <a:t>με στόχο την ανάδειξη των πολιτισμικών διαφορών</a:t>
            </a:r>
          </a:p>
          <a:p>
            <a:r>
              <a:rPr lang="el-GR" dirty="0">
                <a:latin typeface="Book Antiqua" panose="02040602050305030304" pitchFamily="18" charset="0"/>
              </a:rPr>
              <a:t>Προσέγγιση που έχει ως σημείο αναφοράς την </a:t>
            </a:r>
            <a:r>
              <a:rPr lang="el-GR" b="1" dirty="0">
                <a:latin typeface="Book Antiqua" panose="02040602050305030304" pitchFamily="18" charset="0"/>
              </a:rPr>
              <a:t>ηθική του δικαίου </a:t>
            </a:r>
            <a:r>
              <a:rPr lang="el-GR" dirty="0">
                <a:latin typeface="Book Antiqua" panose="02040602050305030304" pitchFamily="18" charset="0"/>
              </a:rPr>
              <a:t>και τις προϋποθέσεις </a:t>
            </a:r>
            <a:r>
              <a:rPr lang="el-GR" b="1" dirty="0">
                <a:latin typeface="Book Antiqua" panose="02040602050305030304" pitchFamily="18" charset="0"/>
              </a:rPr>
              <a:t>ισότιμης κοινωνικής συμμετοχής </a:t>
            </a:r>
            <a:r>
              <a:rPr lang="el-GR" dirty="0">
                <a:latin typeface="Book Antiqua" panose="02040602050305030304" pitchFamily="18" charset="0"/>
              </a:rPr>
              <a:t>στις πολυπολιτισμικές κοινωνίες με στόχο να ξεπεράσει το δίλημμα «οικουμενισμός ή σχετικισμός» </a:t>
            </a:r>
          </a:p>
          <a:p>
            <a:pPr marL="109728" indent="0">
              <a:buNone/>
            </a:pPr>
            <a:r>
              <a:rPr lang="el-GR" sz="1800" dirty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[</a:t>
            </a:r>
            <a:r>
              <a:rPr lang="el-GR" sz="1800" dirty="0" err="1">
                <a:latin typeface="Book Antiqua" panose="02040602050305030304" pitchFamily="18" charset="0"/>
              </a:rPr>
              <a:t>Γκόβαρης</a:t>
            </a:r>
            <a:r>
              <a:rPr lang="el-GR" sz="1800" dirty="0">
                <a:latin typeface="Book Antiqua" panose="02040602050305030304" pitchFamily="18" charset="0"/>
              </a:rPr>
              <a:t>, 2004]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612503C-601C-DF14-B21C-075A80D7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21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1391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BA2B6C-B8A4-DF7C-9EBB-A5DACCD63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Book Antiqua" panose="02040602050305030304" pitchFamily="18" charset="0"/>
              </a:rPr>
              <a:t>Διαπολιτισμική Εκπαίδευση με έμφαση στη διαμόρφωση του πολίτη</a:t>
            </a:r>
            <a:endParaRPr lang="el-GR" dirty="0"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B9B5F5-BE4F-551C-CAE4-3E76D18B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89908"/>
            <a:ext cx="10972800" cy="4184627"/>
          </a:xfrm>
        </p:spPr>
        <p:txBody>
          <a:bodyPr>
            <a:normAutofit lnSpcReduction="10000"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Η προσέγγιση αυτή της διαπολιτισμικής εκπαίδευσης εστιάζει: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Book Antiqua" panose="02040602050305030304" pitchFamily="18" charset="0"/>
              </a:rPr>
              <a:t>στη διαμόρφωση ενός κριτικά σκεπτόμενου δημοκρατικού πολίτη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Book Antiqua" panose="02040602050305030304" pitchFamily="18" charset="0"/>
              </a:rPr>
              <a:t>στην απόκτηση γνώσεων, δεξιοτήτων, αξιών και στάσεων που είναι απαραίτητες, ώστε τα άτομα να επικοινωνούν και να δρουν αποτελεσματικά τόσο στα εθνικά κράτη όσο και στην παγκόσμια κοινότητα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Book Antiqua" panose="02040602050305030304" pitchFamily="18" charset="0"/>
              </a:rPr>
              <a:t>στην προώθηση της συμπερίληψης με έμφαση στα κοινά στοιχεία που ενώνουν τους πολίτες αξιοποιώντας παράλληλα τη διαφορετικότητα </a:t>
            </a:r>
          </a:p>
          <a:p>
            <a:pPr marL="109728" indent="0">
              <a:buNone/>
            </a:pPr>
            <a:r>
              <a:rPr lang="el-GR" b="1" dirty="0"/>
              <a:t>                                                                              </a:t>
            </a:r>
            <a:r>
              <a:rPr lang="el-GR" sz="1800" dirty="0">
                <a:latin typeface="Book Antiqua" panose="02040602050305030304" pitchFamily="18" charset="0"/>
              </a:rPr>
              <a:t>                 </a:t>
            </a:r>
            <a:r>
              <a:rPr lang="en-US" sz="1800" dirty="0">
                <a:latin typeface="Book Antiqua" panose="02040602050305030304" pitchFamily="18" charset="0"/>
              </a:rPr>
              <a:t>[Gogan &amp; Derricott, 1998] </a:t>
            </a:r>
          </a:p>
          <a:p>
            <a:pPr marL="109728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DF304BA-04FC-6C0E-CF93-AB556192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22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060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E940F2-7B84-E9DE-53E4-196DBD80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Κριτική Διαπολιτισμική Εκπαίδευση</a:t>
            </a:r>
            <a:endParaRPr lang="el-GR" dirty="0"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B24EA8-EBF2-BEEE-1253-5F524C09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4364736"/>
          </a:xfrm>
        </p:spPr>
        <p:txBody>
          <a:bodyPr>
            <a:norm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Αξιοποιώντας το πλαίσιο της κριτικής παιδαγωγικής εστιάζει: </a:t>
            </a:r>
          </a:p>
          <a:p>
            <a:pPr marL="109728" indent="0">
              <a:buNone/>
            </a:pPr>
            <a:r>
              <a:rPr lang="el-GR" dirty="0">
                <a:latin typeface="Book Antiqua" panose="02040602050305030304" pitchFamily="18" charset="0"/>
              </a:rPr>
              <a:t>α) στη γνωριμία, αποδοχή και αλληλεπίδραση με την ετερότητα και μέσω αυτής για την ανάπτυξη </a:t>
            </a:r>
            <a:r>
              <a:rPr lang="el-GR" dirty="0" err="1">
                <a:latin typeface="Book Antiqua" panose="02040602050305030304" pitchFamily="18" charset="0"/>
              </a:rPr>
              <a:t>αναστοχαστικής</a:t>
            </a:r>
            <a:r>
              <a:rPr lang="el-GR" dirty="0">
                <a:latin typeface="Book Antiqua" panose="02040602050305030304" pitchFamily="18" charset="0"/>
              </a:rPr>
              <a:t> διαδικασίας για τη σχέση του «εαυτού» και «άλλου»</a:t>
            </a:r>
          </a:p>
          <a:p>
            <a:pPr marL="109728" indent="0">
              <a:buNone/>
            </a:pPr>
            <a:r>
              <a:rPr lang="el-GR" dirty="0">
                <a:latin typeface="Book Antiqua" panose="02040602050305030304" pitchFamily="18" charset="0"/>
              </a:rPr>
              <a:t>β) στην ανάπτυξη της κριτικής σκέψης των μαθητών/τριών απέναντι σε κρίσιμα ζητήματα που αφορούν την ταυτότητα και τη ζωή των μη προνομιούχων «άλλων», ζητήματα που συνδέονται με τις κοινωνικές ανισότητες, τις διακρίσεις, τις σχέσεις εξουσίας</a:t>
            </a:r>
          </a:p>
          <a:p>
            <a:pPr marL="109728" indent="0">
              <a:buNone/>
            </a:pPr>
            <a:endParaRPr lang="el-GR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r>
              <a:rPr lang="el-GR" sz="1800" dirty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  [Μάγος, 2022]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75046C-3C87-F040-4A75-B80975A6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23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10351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F41692-8D35-28D2-E8E5-618F0F2B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535382"/>
            <a:ext cx="10363200" cy="1184563"/>
          </a:xfrm>
        </p:spPr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Η Διαπολιτισμική Εκπαίδευση στην Ελλάδα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98562A6-CD71-5017-D73B-644EF031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24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4313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B683D70-17D5-3C94-1367-154FFC05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Book Antiqua" panose="02040602050305030304" pitchFamily="18" charset="0"/>
              </a:rPr>
              <a:t>Νόμος 2413/1996: Η ελληνική παιδεία στο εξωτερικό η διαπολιτισμική εκπαίδευση και άλλες διατάξεις. 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20631E6-C049-D07D-5200-B2591EAA2F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495650"/>
            <a:ext cx="5384800" cy="3849487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4FBA5C-581F-9970-E0E1-3E22A19B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401CF334-2D5C-4859-84A6-CA7E6E43FAEB}" type="slidenum">
              <a:rPr lang="el-GR" noProof="0" smtClean="0"/>
              <a:pPr rtl="0">
                <a:spcAft>
                  <a:spcPts val="600"/>
                </a:spcAft>
              </a:pPr>
              <a:t>25</a:t>
            </a:fld>
            <a:endParaRPr lang="el-GR" noProof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E2B23F0-21C8-8CAD-1ED0-23B83D4AA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1804" y="2722419"/>
            <a:ext cx="4762463" cy="31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69F16C-BA80-43C0-DE6A-6530C654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Book Antiqua" panose="02040602050305030304" pitchFamily="18" charset="0"/>
              </a:rPr>
              <a:t>Ομάδες στο επίκεντρο της διαπολιτισμικής εκπαίδευσης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9D081B-06A3-58B4-7418-D7550D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>
              <a:latin typeface="Book Antiqua" panose="02040602050305030304" pitchFamily="18" charset="0"/>
            </a:endParaRPr>
          </a:p>
          <a:p>
            <a:r>
              <a:rPr lang="el-GR" dirty="0">
                <a:latin typeface="Book Antiqua" panose="02040602050305030304" pitchFamily="18" charset="0"/>
              </a:rPr>
              <a:t>Μαθητές/</a:t>
            </a:r>
            <a:r>
              <a:rPr lang="el-GR" dirty="0" err="1">
                <a:latin typeface="Book Antiqua" panose="02040602050305030304" pitchFamily="18" charset="0"/>
              </a:rPr>
              <a:t>τριες</a:t>
            </a:r>
            <a:r>
              <a:rPr lang="el-GR" dirty="0">
                <a:latin typeface="Book Antiqua" panose="02040602050305030304" pitchFamily="18" charset="0"/>
              </a:rPr>
              <a:t> με μεταναστευτικό υπόβαθρο</a:t>
            </a:r>
          </a:p>
          <a:p>
            <a:r>
              <a:rPr lang="el-GR" dirty="0">
                <a:latin typeface="Book Antiqua" panose="02040602050305030304" pitchFamily="18" charset="0"/>
              </a:rPr>
              <a:t>Μαθητές/</a:t>
            </a:r>
            <a:r>
              <a:rPr lang="el-GR" dirty="0" err="1">
                <a:latin typeface="Book Antiqua" panose="02040602050305030304" pitchFamily="18" charset="0"/>
              </a:rPr>
              <a:t>τριες</a:t>
            </a:r>
            <a:r>
              <a:rPr lang="el-GR" dirty="0">
                <a:latin typeface="Book Antiqua" panose="02040602050305030304" pitchFamily="18" charset="0"/>
              </a:rPr>
              <a:t> με προσφυγικό υπόβαθρο </a:t>
            </a:r>
          </a:p>
          <a:p>
            <a:r>
              <a:rPr lang="el-GR" dirty="0">
                <a:latin typeface="Book Antiqua" panose="02040602050305030304" pitchFamily="18" charset="0"/>
              </a:rPr>
              <a:t>Μαθητές/</a:t>
            </a:r>
            <a:r>
              <a:rPr lang="el-GR" dirty="0" err="1">
                <a:latin typeface="Book Antiqua" panose="02040602050305030304" pitchFamily="18" charset="0"/>
              </a:rPr>
              <a:t>τριες</a:t>
            </a:r>
            <a:r>
              <a:rPr lang="el-GR" dirty="0">
                <a:latin typeface="Book Antiqua" panose="02040602050305030304" pitchFamily="18" charset="0"/>
              </a:rPr>
              <a:t> από ιστορικές και πολιτισμικές μειονότητες ή ομάδες όπως η Μουσουλμανική μειονότητα της Θράκης ή κοινότητες </a:t>
            </a:r>
            <a:r>
              <a:rPr lang="el-GR" dirty="0" err="1">
                <a:latin typeface="Book Antiqua" panose="02040602050305030304" pitchFamily="18" charset="0"/>
              </a:rPr>
              <a:t>Ρομά</a:t>
            </a:r>
            <a:r>
              <a:rPr lang="el-GR" dirty="0">
                <a:latin typeface="Book Antiqua" panose="02040602050305030304" pitchFamily="18" charset="0"/>
              </a:rPr>
              <a:t> </a:t>
            </a:r>
          </a:p>
          <a:p>
            <a:pPr marL="109728" indent="0">
              <a:buNone/>
            </a:pPr>
            <a:endParaRPr lang="el-GR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r>
              <a:rPr lang="el-GR" dirty="0">
                <a:latin typeface="Book Antiqua" panose="02040602050305030304" pitchFamily="18" charset="0"/>
              </a:rPr>
              <a:t>…. αλλά και όλοι/</a:t>
            </a:r>
            <a:r>
              <a:rPr lang="el-GR" dirty="0" err="1">
                <a:latin typeface="Book Antiqua" panose="02040602050305030304" pitchFamily="18" charset="0"/>
              </a:rPr>
              <a:t>ες</a:t>
            </a:r>
            <a:r>
              <a:rPr lang="el-GR" dirty="0">
                <a:latin typeface="Book Antiqua" panose="02040602050305030304" pitchFamily="18" charset="0"/>
              </a:rPr>
              <a:t> μαθητές/</a:t>
            </a:r>
            <a:r>
              <a:rPr lang="el-GR" dirty="0" err="1">
                <a:latin typeface="Book Antiqua" panose="02040602050305030304" pitchFamily="18" charset="0"/>
              </a:rPr>
              <a:t>τριες</a:t>
            </a:r>
            <a:r>
              <a:rPr lang="el-GR" dirty="0">
                <a:latin typeface="Book Antiqua" panose="02040602050305030304" pitchFamily="18" charset="0"/>
              </a:rPr>
              <a:t> μιας τάξης </a:t>
            </a:r>
          </a:p>
          <a:p>
            <a:pPr marL="109728" indent="0">
              <a:buNone/>
            </a:pPr>
            <a:endParaRPr lang="el-GR" dirty="0">
              <a:latin typeface="Book Antiqua" panose="0204060205030503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215AFD5-DA91-8496-10E3-AF7E57EE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26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5268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1CA24A-4B1B-C6EB-7604-C3131317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Στόχοι διαπολιτισμικής εκπαίδευσης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14C722-42D8-6B84-6B63-A119EEA9F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Συμπερίληψη των μαθητών/τριών από τις ομάδες αυτές στο σύγχρονο σχολείο</a:t>
            </a:r>
          </a:p>
          <a:p>
            <a:pPr marL="0" indent="0">
              <a:buNone/>
            </a:pPr>
            <a:r>
              <a:rPr lang="el-GR" dirty="0">
                <a:latin typeface="Book Antiqua" panose="02040602050305030304" pitchFamily="18" charset="0"/>
              </a:rPr>
              <a:t>→ αντιμετώπιση των εκπαιδευτικών και κοινωνικών προβλημάτων </a:t>
            </a:r>
          </a:p>
          <a:p>
            <a:pPr marL="0" indent="0">
              <a:buNone/>
            </a:pPr>
            <a:r>
              <a:rPr lang="el-GR" dirty="0">
                <a:latin typeface="Book Antiqua" panose="02040602050305030304" pitchFamily="18" charset="0"/>
              </a:rPr>
              <a:t>→ βελτίωση συνθηκών της πρόσβασης στη γνώση (υποστήριξη φοίτησης, αξιοποίηση των ιδιαίτερων χαρακτηριστικών)</a:t>
            </a:r>
          </a:p>
          <a:p>
            <a:r>
              <a:rPr lang="el-GR" dirty="0">
                <a:latin typeface="Book Antiqua" panose="02040602050305030304" pitchFamily="18" charset="0"/>
              </a:rPr>
              <a:t>Ανάπτυξη διαπολιτισμικών δεξιοτήτων για όλους/</a:t>
            </a:r>
            <a:r>
              <a:rPr lang="el-GR" dirty="0" err="1">
                <a:latin typeface="Book Antiqua" panose="02040602050305030304" pitchFamily="18" charset="0"/>
              </a:rPr>
              <a:t>ες</a:t>
            </a:r>
            <a:r>
              <a:rPr lang="el-GR" dirty="0">
                <a:latin typeface="Book Antiqua" panose="02040602050305030304" pitchFamily="18" charset="0"/>
              </a:rPr>
              <a:t> τους/τις μαθητές/</a:t>
            </a:r>
            <a:r>
              <a:rPr lang="el-GR" dirty="0" err="1">
                <a:latin typeface="Book Antiqua" panose="02040602050305030304" pitchFamily="18" charset="0"/>
              </a:rPr>
              <a:t>τριες</a:t>
            </a:r>
            <a:r>
              <a:rPr lang="el-GR" dirty="0">
                <a:latin typeface="Book Antiqua" panose="02040602050305030304" pitchFamily="18" charset="0"/>
              </a:rPr>
              <a:t> </a:t>
            </a:r>
          </a:p>
          <a:p>
            <a:r>
              <a:rPr lang="el-GR" dirty="0">
                <a:latin typeface="Book Antiqua" panose="02040602050305030304" pitchFamily="18" charset="0"/>
              </a:rPr>
              <a:t>Αλληλεπίδραση μεταξύ μαθητών/τριών από ποικίλα πολιτισμικά περιβάλλοντα στη σχολική τάξη με όρους ισονομίας, ισότιμης πρόσβασης στην εκπαίδευση, διαπολιτισμικής επικοινωνίας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0C25F3F-5752-4915-2327-CEF33DC1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27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2589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F230F9-49F5-FDFB-4E94-CF59AD5B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536"/>
            <a:ext cx="10972800" cy="1101437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Book Antiqua" panose="02040602050305030304" pitchFamily="18" charset="0"/>
              </a:rPr>
              <a:t>Στάσεις &amp; αντιλήψεις των εκπαιδευτικών για τη διαχείριση της ετερότητας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CBAD09-116C-91BD-3687-15237257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5445"/>
            <a:ext cx="10972800" cy="456909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l-GR" dirty="0">
                <a:latin typeface="Book Antiqua" panose="02040602050305030304" pitchFamily="18" charset="0"/>
              </a:rPr>
              <a:t>Οι εκπαιδευτικοί: </a:t>
            </a:r>
          </a:p>
          <a:p>
            <a:r>
              <a:rPr lang="el-GR" dirty="0">
                <a:latin typeface="Book Antiqua" panose="02040602050305030304" pitchFamily="18" charset="0"/>
              </a:rPr>
              <a:t>νιώθουν ανέτοιμοι για τη διαχείριση μιας πολυπολιτισμικής τάξης </a:t>
            </a:r>
            <a:r>
              <a:rPr lang="el-GR" sz="1800" dirty="0">
                <a:latin typeface="Book Antiqua" panose="02040602050305030304" pitchFamily="18" charset="0"/>
              </a:rPr>
              <a:t>[</a:t>
            </a:r>
            <a:r>
              <a:rPr lang="el-GR" sz="1800" dirty="0" err="1">
                <a:latin typeface="Book Antiqua" panose="02040602050305030304" pitchFamily="18" charset="0"/>
              </a:rPr>
              <a:t>Μαλιγκούδη</a:t>
            </a:r>
            <a:r>
              <a:rPr lang="el-GR" sz="1800" dirty="0">
                <a:latin typeface="Book Antiqua" panose="02040602050305030304" pitchFamily="18" charset="0"/>
              </a:rPr>
              <a:t> &amp; Τσαουσίδης, 2020]</a:t>
            </a:r>
          </a:p>
          <a:p>
            <a:r>
              <a:rPr lang="el-GR" dirty="0">
                <a:latin typeface="Book Antiqua" panose="02040602050305030304" pitchFamily="18" charset="0"/>
              </a:rPr>
              <a:t>αντιλαμβάνονται τη διγλωσσία ως εμπόδιο για τη μάθηση </a:t>
            </a:r>
            <a:r>
              <a:rPr lang="el-GR" sz="1800" dirty="0">
                <a:latin typeface="Book Antiqua" panose="02040602050305030304" pitchFamily="18" charset="0"/>
              </a:rPr>
              <a:t>[</a:t>
            </a:r>
            <a:r>
              <a:rPr lang="el-GR" sz="1800" dirty="0" err="1">
                <a:latin typeface="Book Antiqua" panose="02040602050305030304" pitchFamily="18" charset="0"/>
              </a:rPr>
              <a:t>Σκούρτου</a:t>
            </a:r>
            <a:r>
              <a:rPr lang="el-GR" sz="1800" dirty="0">
                <a:latin typeface="Book Antiqua" panose="02040602050305030304" pitchFamily="18" charset="0"/>
              </a:rPr>
              <a:t> </a:t>
            </a:r>
            <a:r>
              <a:rPr lang="el-GR" sz="1800" dirty="0" err="1">
                <a:latin typeface="Book Antiqua" panose="02040602050305030304" pitchFamily="18" charset="0"/>
              </a:rPr>
              <a:t>κ.ά</a:t>
            </a:r>
            <a:r>
              <a:rPr lang="el-GR" sz="1800" dirty="0">
                <a:latin typeface="Book Antiqua" panose="02040602050305030304" pitchFamily="18" charset="0"/>
              </a:rPr>
              <a:t>, 2016]</a:t>
            </a:r>
          </a:p>
          <a:p>
            <a:r>
              <a:rPr lang="el-GR" dirty="0">
                <a:latin typeface="Book Antiqua" panose="02040602050305030304" pitchFamily="18" charset="0"/>
              </a:rPr>
              <a:t>δεν έχουν λάβει επαρκή επιμόρφωση σε θέματα διαπολιτισμικής εκπαίδευσης και διδακτικής </a:t>
            </a:r>
            <a:r>
              <a:rPr lang="el-GR" sz="1800" dirty="0">
                <a:latin typeface="Book Antiqua" panose="02040602050305030304" pitchFamily="18" charset="0"/>
              </a:rPr>
              <a:t>[</a:t>
            </a:r>
            <a:r>
              <a:rPr lang="en-US" sz="1800" dirty="0" err="1">
                <a:latin typeface="Book Antiqua" panose="02040602050305030304" pitchFamily="18" charset="0"/>
              </a:rPr>
              <a:t>Tsokalidou</a:t>
            </a:r>
            <a:r>
              <a:rPr lang="en-US" sz="1800" dirty="0">
                <a:latin typeface="Book Antiqua" panose="02040602050305030304" pitchFamily="18" charset="0"/>
              </a:rPr>
              <a:t>, 2005· </a:t>
            </a:r>
            <a:r>
              <a:rPr lang="el-GR" sz="1800" dirty="0" err="1">
                <a:latin typeface="Book Antiqua" panose="02040602050305030304" pitchFamily="18" charset="0"/>
              </a:rPr>
              <a:t>Καλογερογιάννη</a:t>
            </a:r>
            <a:r>
              <a:rPr lang="el-GR" sz="1800" dirty="0">
                <a:latin typeface="Book Antiqua" panose="02040602050305030304" pitchFamily="18" charset="0"/>
              </a:rPr>
              <a:t>, 2024</a:t>
            </a:r>
            <a:r>
              <a:rPr lang="en-US" sz="1800" dirty="0">
                <a:latin typeface="Book Antiqua" panose="02040602050305030304" pitchFamily="18" charset="0"/>
              </a:rPr>
              <a:t> ·</a:t>
            </a:r>
            <a:r>
              <a:rPr lang="el-GR" sz="1800" dirty="0">
                <a:latin typeface="Book Antiqua" panose="02040602050305030304" pitchFamily="18" charset="0"/>
              </a:rPr>
              <a:t> </a:t>
            </a:r>
            <a:r>
              <a:rPr lang="el-GR" sz="1800" dirty="0" err="1">
                <a:latin typeface="Book Antiqua" panose="02040602050305030304" pitchFamily="18" charset="0"/>
              </a:rPr>
              <a:t>Καλογερογιάννη</a:t>
            </a:r>
            <a:r>
              <a:rPr lang="el-GR" sz="1800" dirty="0">
                <a:latin typeface="Book Antiqua" panose="02040602050305030304" pitchFamily="18" charset="0"/>
              </a:rPr>
              <a:t> &amp; </a:t>
            </a:r>
            <a:r>
              <a:rPr lang="el-GR" sz="1800" dirty="0" err="1">
                <a:latin typeface="Book Antiqua" panose="02040602050305030304" pitchFamily="18" charset="0"/>
              </a:rPr>
              <a:t>Χατζηδήμου</a:t>
            </a:r>
            <a:r>
              <a:rPr lang="el-GR" sz="1800" dirty="0">
                <a:latin typeface="Book Antiqua" panose="02040602050305030304" pitchFamily="18" charset="0"/>
              </a:rPr>
              <a:t>, 2025]</a:t>
            </a:r>
          </a:p>
          <a:p>
            <a:r>
              <a:rPr lang="el-GR" dirty="0">
                <a:latin typeface="Book Antiqua" panose="02040602050305030304" pitchFamily="18" charset="0"/>
              </a:rPr>
              <a:t>διακατέχονται από φοβικές αντιλήψεις (φόβος πολιτισμικής αλλοίωσης, ανάγκη πολιτισμικού προσηλυτισμού, επιλογές χωριστής εκπαίδευσης) </a:t>
            </a:r>
            <a:r>
              <a:rPr lang="el-GR" sz="1800" dirty="0">
                <a:latin typeface="Book Antiqua" panose="02040602050305030304" pitchFamily="18" charset="0"/>
              </a:rPr>
              <a:t>[Στεργίου &amp; </a:t>
            </a:r>
            <a:r>
              <a:rPr lang="el-GR" sz="1800" dirty="0" err="1">
                <a:latin typeface="Book Antiqua" panose="02040602050305030304" pitchFamily="18" charset="0"/>
              </a:rPr>
              <a:t>Σιμόπουλος</a:t>
            </a:r>
            <a:r>
              <a:rPr lang="el-GR" sz="1800" dirty="0">
                <a:latin typeface="Book Antiqua" panose="02040602050305030304" pitchFamily="18" charset="0"/>
              </a:rPr>
              <a:t>, 2019]</a:t>
            </a:r>
          </a:p>
          <a:p>
            <a:r>
              <a:rPr lang="el-GR" dirty="0">
                <a:latin typeface="Book Antiqua" panose="02040602050305030304" pitchFamily="18" charset="0"/>
              </a:rPr>
              <a:t>βιώνουν μια αντίφαση σχετικά με τη θεωρητική αντιμετώπιση του </a:t>
            </a:r>
            <a:r>
              <a:rPr lang="el-GR" dirty="0" err="1">
                <a:latin typeface="Book Antiqua" panose="02040602050305030304" pitchFamily="18" charset="0"/>
              </a:rPr>
              <a:t>πολυπολιτισμού</a:t>
            </a:r>
            <a:r>
              <a:rPr lang="el-GR" dirty="0">
                <a:latin typeface="Book Antiqua" panose="02040602050305030304" pitchFamily="18" charset="0"/>
              </a:rPr>
              <a:t> σε σύγκριση με την πράξη </a:t>
            </a:r>
            <a:r>
              <a:rPr lang="el-GR" sz="1800" dirty="0">
                <a:latin typeface="Book Antiqua" panose="02040602050305030304" pitchFamily="18" charset="0"/>
              </a:rPr>
              <a:t>[</a:t>
            </a:r>
            <a:r>
              <a:rPr lang="el-GR" sz="1800" dirty="0" err="1">
                <a:latin typeface="Book Antiqua" panose="02040602050305030304" pitchFamily="18" charset="0"/>
              </a:rPr>
              <a:t>Γκότοβου</a:t>
            </a:r>
            <a:r>
              <a:rPr lang="el-GR" sz="1800" dirty="0">
                <a:latin typeface="Book Antiqua" panose="02040602050305030304" pitchFamily="18" charset="0"/>
              </a:rPr>
              <a:t>, 2024]</a:t>
            </a:r>
            <a:endParaRPr lang="el-GR" dirty="0">
              <a:latin typeface="Book Antiqua" panose="0204060205030503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50CC5BA-99DC-31D8-9C66-704B213D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28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5620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B21B63-A920-C862-83B5-FAF2A96C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1893"/>
            <a:ext cx="10972800" cy="868485"/>
          </a:xfrm>
        </p:spPr>
        <p:txBody>
          <a:bodyPr>
            <a:normAutofit/>
          </a:bodyPr>
          <a:lstStyle/>
          <a:p>
            <a:r>
              <a:rPr lang="el-GR" b="1" dirty="0">
                <a:latin typeface="Book Antiqua" panose="02040602050305030304" pitchFamily="18" charset="0"/>
              </a:rPr>
              <a:t>Ανάγκη για κατάρτιση εκπαιδευτικών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6512F7-EB0A-1E8E-EBAF-F2AA359E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0378"/>
            <a:ext cx="10972800" cy="512415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l-GR" dirty="0">
                <a:latin typeface="Book Antiqua" panose="02040602050305030304" pitchFamily="18" charset="0"/>
              </a:rPr>
              <a:t>Στο πλαίσιο της αρχικής κατάρτισης στις πανεπιστημιακές σχολές: </a:t>
            </a:r>
          </a:p>
          <a:p>
            <a:r>
              <a:rPr lang="el-GR" dirty="0">
                <a:latin typeface="Book Antiqua" panose="02040602050305030304" pitchFamily="18" charset="0"/>
              </a:rPr>
              <a:t>εμπλουτισμός των προγραμμάτων σπουδών με σχετικά μαθήματα </a:t>
            </a:r>
          </a:p>
          <a:p>
            <a:r>
              <a:rPr lang="el-GR" dirty="0">
                <a:latin typeface="Book Antiqua" panose="02040602050305030304" pitchFamily="18" charset="0"/>
              </a:rPr>
              <a:t>προώθηση της διεπιστημονικής προσέγγισης </a:t>
            </a:r>
          </a:p>
          <a:p>
            <a:r>
              <a:rPr lang="el-GR" dirty="0">
                <a:latin typeface="Book Antiqua" panose="02040602050305030304" pitchFamily="18" charset="0"/>
              </a:rPr>
              <a:t>εξάσκηση </a:t>
            </a:r>
            <a:r>
              <a:rPr lang="el-GR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→ έρευνες μικρής κλίμακας για τις μειονοτικές ομάδες, τη διαχείριση της ετερότητας και τη διαπολιτισμική διδακτική &amp; πρακτική άσκηση σε διαπολιτισμικά σχολεία ή σχολεία με υψηλό ποσοστό μαθητών/τριών από τις λεγόμενες μειονοτικές ομάδες </a:t>
            </a:r>
          </a:p>
          <a:p>
            <a:pPr marL="109728" indent="0">
              <a:buNone/>
            </a:pPr>
            <a:endParaRPr lang="el-GR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r>
              <a:rPr lang="el-GR" dirty="0">
                <a:latin typeface="Book Antiqua" panose="02040602050305030304" pitchFamily="18" charset="0"/>
              </a:rPr>
              <a:t>Στο πλαίσιο μιας διαρκούς επιμόρφωσης για επαγγελματική ανάπτυξη:</a:t>
            </a:r>
          </a:p>
          <a:p>
            <a:r>
              <a:rPr lang="el-GR" dirty="0">
                <a:latin typeface="Book Antiqua" panose="02040602050305030304" pitchFamily="18" charset="0"/>
              </a:rPr>
              <a:t>συνεχής παρακολούθηση επιμορφωτικών σεμιναρίων</a:t>
            </a:r>
          </a:p>
          <a:p>
            <a:r>
              <a:rPr lang="el-GR" dirty="0">
                <a:latin typeface="Book Antiqua" panose="02040602050305030304" pitchFamily="18" charset="0"/>
              </a:rPr>
              <a:t>ενίσχυση του </a:t>
            </a:r>
            <a:r>
              <a:rPr lang="el-GR" dirty="0" err="1">
                <a:latin typeface="Book Antiqua" panose="02040602050305030304" pitchFamily="18" charset="0"/>
              </a:rPr>
              <a:t>αναστοχασμού</a:t>
            </a:r>
            <a:r>
              <a:rPr lang="el-GR" dirty="0">
                <a:latin typeface="Book Antiqua" panose="02040602050305030304" pitchFamily="18" charset="0"/>
              </a:rPr>
              <a:t> των εκπαιδευτικών</a:t>
            </a:r>
          </a:p>
          <a:p>
            <a:r>
              <a:rPr lang="el-GR" dirty="0">
                <a:latin typeface="Book Antiqua" panose="02040602050305030304" pitchFamily="18" charset="0"/>
              </a:rPr>
              <a:t>προώθηση συνεργατικών κοινοτήτων μάθησης</a:t>
            </a:r>
          </a:p>
          <a:p>
            <a:r>
              <a:rPr lang="el-GR" dirty="0">
                <a:latin typeface="Book Antiqua" panose="02040602050305030304" pitchFamily="18" charset="0"/>
              </a:rPr>
              <a:t>αξιοποίηση ψηφιακών εργαλείων και πόρων</a:t>
            </a:r>
          </a:p>
          <a:p>
            <a:endParaRPr lang="el-GR" dirty="0">
              <a:latin typeface="Book Antiqua" panose="0204060205030503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352B654-A43C-9590-BDE2-F7AAAA62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29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9075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B7F2CA-C5F8-559A-D065-01D3A6C2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6745"/>
            <a:ext cx="10972800" cy="966355"/>
          </a:xfrm>
        </p:spPr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Ετερότητα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9F1F0F-491C-CD97-E4A0-95F0CF689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3100"/>
            <a:ext cx="10972800" cy="4631436"/>
          </a:xfrm>
        </p:spPr>
        <p:txBody>
          <a:bodyPr>
            <a:normAutofit fontScale="92500"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Ύπαρξη συλλογικών ταυτοτήτων που διαφοροποιούνται σε εθνικό, </a:t>
            </a:r>
            <a:r>
              <a:rPr lang="el-GR" dirty="0" err="1">
                <a:latin typeface="Book Antiqua" panose="02040602050305030304" pitchFamily="18" charset="0"/>
              </a:rPr>
              <a:t>εθνοτικό</a:t>
            </a:r>
            <a:r>
              <a:rPr lang="el-GR" dirty="0">
                <a:latin typeface="Book Antiqua" panose="02040602050305030304" pitchFamily="18" charset="0"/>
              </a:rPr>
              <a:t>, θρησκευτικό, πολιτισμικό και γλωσσικό επίπεδο </a:t>
            </a:r>
          </a:p>
          <a:p>
            <a:r>
              <a:rPr lang="el-GR" dirty="0">
                <a:latin typeface="Book Antiqua" panose="02040602050305030304" pitchFamily="18" charset="0"/>
              </a:rPr>
              <a:t>Διαφορά εθνικής – </a:t>
            </a:r>
            <a:r>
              <a:rPr lang="el-GR" dirty="0" err="1">
                <a:latin typeface="Book Antiqua" panose="02040602050305030304" pitchFamily="18" charset="0"/>
              </a:rPr>
              <a:t>εθνοτικής</a:t>
            </a:r>
            <a:r>
              <a:rPr lang="el-GR" dirty="0">
                <a:latin typeface="Book Antiqua" panose="02040602050305030304" pitchFamily="18" charset="0"/>
              </a:rPr>
              <a:t> ταυτότητας </a:t>
            </a:r>
          </a:p>
          <a:p>
            <a:pPr marL="109728" indent="0">
              <a:buNone/>
            </a:pPr>
            <a:r>
              <a:rPr lang="el-GR" i="1" dirty="0">
                <a:latin typeface="Book Antiqua" panose="02040602050305030304" pitchFamily="18" charset="0"/>
              </a:rPr>
              <a:t>α) </a:t>
            </a:r>
            <a:r>
              <a:rPr lang="el-GR" i="1" u="sng" dirty="0">
                <a:latin typeface="Book Antiqua" panose="02040602050305030304" pitchFamily="18" charset="0"/>
              </a:rPr>
              <a:t>Εθνική ταυτότητα:</a:t>
            </a:r>
            <a:r>
              <a:rPr lang="el-GR" i="1" dirty="0">
                <a:latin typeface="Book Antiqua" panose="02040602050305030304" pitchFamily="18" charset="0"/>
              </a:rPr>
              <a:t> σχετίζεται με το κράτος στο οποίο ανήκει κάποιος/α και συνδέεται με την υπηκοότητα, την ιθαγένεια και την πολιτειακή συμμετοχή </a:t>
            </a:r>
          </a:p>
          <a:p>
            <a:pPr marL="109728" indent="0">
              <a:buNone/>
            </a:pPr>
            <a:r>
              <a:rPr lang="el-GR" i="1" dirty="0">
                <a:latin typeface="Book Antiqua" panose="02040602050305030304" pitchFamily="18" charset="0"/>
              </a:rPr>
              <a:t>β) </a:t>
            </a:r>
            <a:r>
              <a:rPr lang="el-GR" i="1" u="sng" dirty="0" err="1">
                <a:latin typeface="Book Antiqua" panose="02040602050305030304" pitchFamily="18" charset="0"/>
              </a:rPr>
              <a:t>Εθνοτική</a:t>
            </a:r>
            <a:r>
              <a:rPr lang="el-GR" i="1" u="sng" dirty="0">
                <a:latin typeface="Book Antiqua" panose="02040602050305030304" pitchFamily="18" charset="0"/>
              </a:rPr>
              <a:t> ταυτότητα:</a:t>
            </a:r>
            <a:r>
              <a:rPr lang="el-GR" i="1" dirty="0">
                <a:latin typeface="Book Antiqua" panose="02040602050305030304" pitchFamily="18" charset="0"/>
              </a:rPr>
              <a:t> σχετίζεται με την πολιτισμική ταυτότητα στην οποία ανήκει κάποιος/α και συνδέεται με την καταγωγή, τη γλώσσα, τη θρησκεία και τις πολιτισμικές παραδόσεις </a:t>
            </a:r>
          </a:p>
          <a:p>
            <a:r>
              <a:rPr lang="el-GR" dirty="0">
                <a:latin typeface="Book Antiqua" panose="02040602050305030304" pitchFamily="18" charset="0"/>
              </a:rPr>
              <a:t>Αναγκαιότητα για τη διαχείρισή της από τους εκπαιδευτικούς οργανισμούς </a:t>
            </a:r>
          </a:p>
          <a:p>
            <a:pPr marL="109728" indent="0">
              <a:buNone/>
            </a:pPr>
            <a:r>
              <a:rPr lang="el-GR" sz="1900" dirty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       [</a:t>
            </a:r>
            <a:r>
              <a:rPr lang="el-GR" sz="1900" dirty="0" err="1">
                <a:latin typeface="Book Antiqua" panose="02040602050305030304" pitchFamily="18" charset="0"/>
              </a:rPr>
              <a:t>Γκότοβος</a:t>
            </a:r>
            <a:r>
              <a:rPr lang="el-GR" sz="1900" dirty="0">
                <a:latin typeface="Book Antiqua" panose="02040602050305030304" pitchFamily="18" charset="0"/>
              </a:rPr>
              <a:t>, 2003]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DB50E92-0C75-6337-415D-BDD453F5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3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9498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753749-BE33-32FF-D6BE-9C41AD6C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>
                <a:latin typeface="Book Antiqua" panose="02040602050305030304" pitchFamily="18" charset="0"/>
              </a:rPr>
              <a:t>Αναστοχασμός</a:t>
            </a:r>
            <a:r>
              <a:rPr lang="el-GR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D146E9-2E9C-92E0-0920-811B664D8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600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el-GR" sz="26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practice</a:t>
            </a:r>
            <a:r>
              <a:rPr lang="el-GR" sz="26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l-GR" sz="2600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Barcelona</a:t>
            </a:r>
            <a:r>
              <a:rPr lang="el-GR" sz="26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600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Spain</a:t>
            </a:r>
            <a:r>
              <a:rPr lang="el-GR" sz="26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– European </a:t>
            </a:r>
            <a:r>
              <a:rPr lang="el-GR" sz="2600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Toolkit</a:t>
            </a:r>
            <a:r>
              <a:rPr lang="el-GR" sz="26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l-GR" sz="2600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Schools</a:t>
            </a:r>
            <a:endParaRPr lang="el-GR" sz="2600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l-GR" sz="2600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i="1" dirty="0">
                <a:latin typeface="Book Antiqua" panose="02040602050305030304" pitchFamily="18" charset="0"/>
                <a:hlinkClick r:id="rId2"/>
              </a:rPr>
              <a:t>https://www.youtube.com/watch?v=yFTI-U2aUCQ</a:t>
            </a:r>
            <a:endParaRPr lang="el-GR" i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l-GR" i="1" dirty="0">
              <a:latin typeface="Book Antiqua" panose="02040602050305030304" pitchFamily="18" charset="0"/>
            </a:endParaRPr>
          </a:p>
          <a:p>
            <a:pPr marL="109728" indent="0" algn="ctr">
              <a:buNone/>
            </a:pPr>
            <a:r>
              <a:rPr lang="el-GR" i="1" dirty="0">
                <a:latin typeface="Book Antiqua" panose="02040602050305030304" pitchFamily="18" charset="0"/>
              </a:rPr>
              <a:t>Με αφορμή το βίντεο που παρακολουθήσαμε εντοπίζουμε και συζητάμε τις καλές πρακτικές διαπολιτισμικής εκπαίδευσης και διαπολιτισμικής επικοινωνίας </a:t>
            </a:r>
          </a:p>
          <a:p>
            <a:pPr marL="109728" indent="0" algn="ctr">
              <a:buNone/>
            </a:pPr>
            <a:endParaRPr lang="el-GR" i="1" dirty="0">
              <a:latin typeface="Book Antiqua" panose="02040602050305030304" pitchFamily="18" charset="0"/>
            </a:endParaRPr>
          </a:p>
          <a:p>
            <a:pPr marL="109728" indent="0" algn="ctr">
              <a:buNone/>
            </a:pPr>
            <a:endParaRPr lang="el-GR" dirty="0">
              <a:latin typeface="Book Antiqua" panose="0204060205030503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C2274FC-7DD3-FA4A-FA07-48F3105C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30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0388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A1298B-28E5-43E3-68F4-84DC750F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Ενδεικτική Βιβλιογραφία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86D871-414F-70C0-972B-FF3BB2A0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err="1">
                <a:latin typeface="Book Antiqua" panose="02040602050305030304" pitchFamily="18" charset="0"/>
              </a:rPr>
              <a:t>Γκότοβος</a:t>
            </a:r>
            <a:r>
              <a:rPr lang="el-GR" dirty="0">
                <a:latin typeface="Book Antiqua" panose="02040602050305030304" pitchFamily="18" charset="0"/>
              </a:rPr>
              <a:t>, Α. (2003). Εκπαίδευση και ετερότητα. Μεταίχμιο </a:t>
            </a:r>
          </a:p>
          <a:p>
            <a:r>
              <a:rPr lang="en-US" dirty="0"/>
              <a:t>Kalogerogianni, F. (2025). Intercultural Competence in Early Childhood Education: Investigating the Self-Perceptions of Greek Preservice Kindergarten Teachers. </a:t>
            </a:r>
            <a:r>
              <a:rPr lang="en-US" i="1" dirty="0"/>
              <a:t>Culture – Journal of Culture in Tourism, Art and Education, vol. 5 (3), </a:t>
            </a:r>
            <a:r>
              <a:rPr lang="en-US" dirty="0"/>
              <a:t>38-47. </a:t>
            </a:r>
            <a:r>
              <a:rPr lang="el-GR" u="sng" dirty="0">
                <a:hlinkClick r:id="rId2"/>
              </a:rPr>
              <a:t>https://doi.org/10.26220/cul.5461</a:t>
            </a:r>
            <a:endParaRPr lang="el-GR" u="sng" dirty="0"/>
          </a:p>
          <a:p>
            <a:r>
              <a:rPr lang="el-GR" dirty="0" err="1"/>
              <a:t>Καλογερογιάννη</a:t>
            </a:r>
            <a:r>
              <a:rPr lang="el-GR" dirty="0"/>
              <a:t>, Φ., &amp; </a:t>
            </a:r>
            <a:r>
              <a:rPr lang="el-GR" dirty="0" err="1"/>
              <a:t>Χατζηδήμου</a:t>
            </a:r>
            <a:r>
              <a:rPr lang="el-GR" dirty="0"/>
              <a:t>, Κ. (2025). Εμπειρίες και απόψεις εκπαιδευτικών για τη σχολική εκπαίδευση των παιδιών από κοινότητες </a:t>
            </a:r>
            <a:r>
              <a:rPr lang="el-GR" dirty="0" err="1"/>
              <a:t>Ρομά</a:t>
            </a:r>
            <a:r>
              <a:rPr lang="el-GR" dirty="0"/>
              <a:t>: Εμπειρική έρευνα στην Κεντρική και τη Δυτική Μακεδονία. </a:t>
            </a:r>
            <a:r>
              <a:rPr lang="el-GR" i="1" dirty="0"/>
              <a:t>Επιστήμες της Αγωγής. </a:t>
            </a:r>
            <a:endParaRPr lang="en-US" dirty="0">
              <a:latin typeface="Book Antiqua" panose="02040602050305030304" pitchFamily="18" charset="0"/>
            </a:endParaRPr>
          </a:p>
          <a:p>
            <a:r>
              <a:rPr lang="el-GR" dirty="0" err="1"/>
              <a:t>Κεσίδου</a:t>
            </a:r>
            <a:r>
              <a:rPr lang="en-US" dirty="0"/>
              <a:t>, </a:t>
            </a:r>
            <a:r>
              <a:rPr lang="el-GR" dirty="0"/>
              <a:t>Α</a:t>
            </a:r>
            <a:r>
              <a:rPr lang="en-US" dirty="0"/>
              <a:t>. (2008). </a:t>
            </a:r>
            <a:r>
              <a:rPr lang="el-GR" dirty="0"/>
              <a:t>Διδακτικές προσεγγίσεις στο πολυπολιτισμικό σχολείο: αρχές της Διαπολιτισμικής Διδακτικής. Στο: </a:t>
            </a:r>
            <a:r>
              <a:rPr lang="el-GR" i="1" dirty="0"/>
              <a:t>Διδασκαλία και μάθηση στο πολυπολιτισμικό σχολείο: διδακτικές προσεγγίσεις και εκπαιδευτικό υλικό</a:t>
            </a:r>
            <a:r>
              <a:rPr lang="el-GR" dirty="0"/>
              <a:t> (επιστ. υπεύθυνη Ζ. </a:t>
            </a:r>
            <a:r>
              <a:rPr lang="el-GR" dirty="0" err="1"/>
              <a:t>Παπαναούμ</a:t>
            </a:r>
            <a:r>
              <a:rPr lang="el-GR" dirty="0"/>
              <a:t>) (σελ. 11-27). Πρακτικά Ημερίδας, Θεσσαλονίκη 10 &amp; 11 Δεκεμβρίου 2007.</a:t>
            </a:r>
          </a:p>
          <a:p>
            <a:r>
              <a:rPr lang="el-GR" dirty="0" err="1"/>
              <a:t>Μαλιγκούδη</a:t>
            </a:r>
            <a:r>
              <a:rPr lang="el-GR" dirty="0"/>
              <a:t> Χ., &amp; Τσαουσίδης Α. (2020). Στάσεις εκπαιδευτικών που διδάσκουν σε Δομές Υποδοχής και Εκπαίδευσης Προσφύγων (ΔΥΕΠ) απέναντι στην εκπαίδευση προσφύγων μαθητών. </a:t>
            </a:r>
            <a:r>
              <a:rPr lang="el-GR" i="1" dirty="0"/>
              <a:t>Έρευνα στην Εκπαίδευση</a:t>
            </a:r>
            <a:r>
              <a:rPr lang="el-GR" dirty="0"/>
              <a:t>, </a:t>
            </a:r>
            <a:r>
              <a:rPr lang="el-GR" i="1" dirty="0"/>
              <a:t>9</a:t>
            </a:r>
            <a:r>
              <a:rPr lang="el-GR" dirty="0"/>
              <a:t>(1), 22–34. </a:t>
            </a:r>
            <a:r>
              <a:rPr lang="el-GR" u="sng" dirty="0">
                <a:hlinkClick r:id="rId3"/>
              </a:rPr>
              <a:t>https://doi.org/10.12681/hjre.22066</a:t>
            </a:r>
            <a:endParaRPr lang="el-GR" dirty="0"/>
          </a:p>
          <a:p>
            <a:r>
              <a:rPr lang="el-GR" dirty="0"/>
              <a:t>Μάρκου, Γ. (2010). Εισαγωγή στη διαπολιτισμική εκπαίδευση. Αθήνα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Στεργίου, Λ. &amp; </a:t>
            </a:r>
            <a:r>
              <a:rPr lang="el-GR" dirty="0" err="1"/>
              <a:t>Σιμόπουλος</a:t>
            </a:r>
            <a:r>
              <a:rPr lang="el-GR" dirty="0"/>
              <a:t>, Γ. (2019). </a:t>
            </a:r>
            <a:r>
              <a:rPr lang="el-GR" i="1" dirty="0"/>
              <a:t>Μετά το κοντέινερ. Διαπολιτισμική ματιά στην εκπαίδευση προσφύγων</a:t>
            </a:r>
            <a:r>
              <a:rPr lang="el-GR" dirty="0"/>
              <a:t>. Αθήνα</a:t>
            </a:r>
            <a:r>
              <a:rPr lang="en-US" dirty="0"/>
              <a:t>: Gutenberg. </a:t>
            </a:r>
            <a:endParaRPr lang="el-GR" dirty="0"/>
          </a:p>
          <a:p>
            <a:endParaRPr lang="el-GR" dirty="0"/>
          </a:p>
          <a:p>
            <a:endParaRPr lang="el-GR" dirty="0">
              <a:latin typeface="Book Antiqua" panose="0204060205030503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DFA0D3A-293C-5281-2B9B-C1174EE7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31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9328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8F9A1A8-3BA5-D93C-55D4-CBB74CB35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latin typeface="Book Antiqua" panose="02040602050305030304" pitchFamily="18" charset="0"/>
              </a:rPr>
              <a:t>Σας ευχαριστώ πολύ!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AA65FEE-C06E-106B-6236-616731B2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32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6377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7BA752-671B-A5B4-1EC0-80FE4D81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Book Antiqua" panose="02040602050305030304" pitchFamily="18" charset="0"/>
              </a:rPr>
              <a:t>Μοντέλα διαχείρισης της ετερότητας </a:t>
            </a:r>
            <a:endParaRPr lang="el-GR" dirty="0">
              <a:latin typeface="Book Antiqua" panose="02040602050305030304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8A508EE-D05C-AFEA-F9AA-9D0138E59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429" y="2249488"/>
            <a:ext cx="10963141" cy="4324350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BFAC9C-C05C-967A-E5EC-AF093CA2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4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3094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6E2D4D-8538-E572-23F0-7D2C8A55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727364"/>
          </a:xfrm>
        </p:spPr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Μοντέλα ή Προσεγγίσεις της Ετερότητας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1EE5A5-23CF-758B-C6F2-80C11B2DF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26227"/>
            <a:ext cx="10972800" cy="4548309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επιχειρούν να απαντήσουν στο ερώτημα:</a:t>
            </a:r>
          </a:p>
          <a:p>
            <a:pPr marL="109728" indent="0">
              <a:buNone/>
            </a:pPr>
            <a:r>
              <a:rPr lang="el-GR" i="1" dirty="0">
                <a:latin typeface="Book Antiqua" panose="02040602050305030304" pitchFamily="18" charset="0"/>
              </a:rPr>
              <a:t>Οι εκπαιδευτικοί θεσμοί θα πρέπει να λειτουργούν αναπαραγωγικά αγνοώντας την ετερότητα με το επιχείρημα της «ουδετερότητας» ή θα προωθούν μεταρρυθμίσεις και προς ποια κατεύθυνση, συμβάλλοντας έτσι στο μετασχηματισμό της κοινωνίας; </a:t>
            </a:r>
          </a:p>
          <a:p>
            <a:r>
              <a:rPr lang="el-GR" dirty="0">
                <a:latin typeface="Book Antiqua" panose="02040602050305030304" pitchFamily="18" charset="0"/>
              </a:rPr>
              <a:t>διαφοροποιούνται ανάλογα με τις ιδεολογικές προτιμήσεις </a:t>
            </a:r>
          </a:p>
          <a:p>
            <a:endParaRPr lang="el-GR" dirty="0">
              <a:latin typeface="Book Antiqua" panose="02040602050305030304" pitchFamily="18" charset="0"/>
            </a:endParaRPr>
          </a:p>
          <a:p>
            <a:endParaRPr lang="el-GR" dirty="0">
              <a:latin typeface="Book Antiqua" panose="02040602050305030304" pitchFamily="18" charset="0"/>
            </a:endParaRPr>
          </a:p>
          <a:p>
            <a:endParaRPr lang="el-GR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r>
              <a:rPr lang="el-GR" sz="1800" dirty="0">
                <a:latin typeface="Book Antiqua" panose="02040602050305030304" pitchFamily="18" charset="0"/>
              </a:rPr>
              <a:t>                              </a:t>
            </a:r>
          </a:p>
          <a:p>
            <a:pPr marL="109728" indent="0">
              <a:buNone/>
            </a:pPr>
            <a:r>
              <a:rPr lang="el-GR" sz="1800" dirty="0">
                <a:latin typeface="Book Antiqua" panose="02040602050305030304" pitchFamily="18" charset="0"/>
              </a:rPr>
              <a:t>   </a:t>
            </a:r>
          </a:p>
          <a:p>
            <a:pPr marL="109728" indent="0">
              <a:buNone/>
            </a:pPr>
            <a:r>
              <a:rPr lang="el-GR" sz="1800" dirty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[Μάρκου, 2010]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567096B-DB0D-2993-5F64-61240F4C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5</a:t>
            </a:fld>
            <a:endParaRPr lang="el-GR" noProof="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25F13FD-52D6-94D4-BFAB-D3E99EDD0EBB}"/>
              </a:ext>
            </a:extLst>
          </p:cNvPr>
          <p:cNvSpPr/>
          <p:nvPr/>
        </p:nvSpPr>
        <p:spPr>
          <a:xfrm>
            <a:off x="1579418" y="4551218"/>
            <a:ext cx="8808026" cy="13300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Book Antiqua" panose="02040602050305030304" pitchFamily="18" charset="0"/>
            </a:endParaRPr>
          </a:p>
          <a:p>
            <a:pPr algn="ctr"/>
            <a:r>
              <a:rPr lang="el-GR" dirty="0">
                <a:latin typeface="Book Antiqua" panose="02040602050305030304" pitchFamily="18" charset="0"/>
              </a:rPr>
              <a:t>Ιστορικά υπήρξαν δύο προσεγγίσεις αναφορικά με το «πολυπολιτισμικό στοίχημα»: </a:t>
            </a:r>
          </a:p>
          <a:p>
            <a:pPr algn="ctr"/>
            <a:r>
              <a:rPr lang="el-GR" dirty="0">
                <a:latin typeface="Book Antiqua" panose="02040602050305030304" pitchFamily="18" charset="0"/>
              </a:rPr>
              <a:t>α) </a:t>
            </a:r>
            <a:r>
              <a:rPr lang="el-GR" b="1" dirty="0" err="1">
                <a:latin typeface="Book Antiqua" panose="02040602050305030304" pitchFamily="18" charset="0"/>
              </a:rPr>
              <a:t>μονοπολιτισμικές</a:t>
            </a:r>
            <a:r>
              <a:rPr lang="el-GR" b="1" dirty="0">
                <a:latin typeface="Book Antiqua" panose="02040602050305030304" pitchFamily="18" charset="0"/>
              </a:rPr>
              <a:t> προσεγγίσεις </a:t>
            </a:r>
            <a:r>
              <a:rPr lang="el-GR" dirty="0">
                <a:latin typeface="Book Antiqua" panose="02040602050305030304" pitchFamily="18" charset="0"/>
              </a:rPr>
              <a:t>(διατήρηση κοινωνικής &amp; εθνικής συνοχής)</a:t>
            </a:r>
          </a:p>
          <a:p>
            <a:pPr algn="ctr"/>
            <a:r>
              <a:rPr lang="el-GR" dirty="0">
                <a:latin typeface="Book Antiqua" panose="02040602050305030304" pitchFamily="18" charset="0"/>
              </a:rPr>
              <a:t>β) </a:t>
            </a:r>
            <a:r>
              <a:rPr lang="el-GR" b="1" dirty="0">
                <a:latin typeface="Book Antiqua" panose="02040602050305030304" pitchFamily="18" charset="0"/>
              </a:rPr>
              <a:t>πολυπολιτισμικές προσεγγίσεις </a:t>
            </a:r>
            <a:r>
              <a:rPr lang="el-GR" dirty="0">
                <a:latin typeface="Book Antiqua" panose="02040602050305030304" pitchFamily="18" charset="0"/>
              </a:rPr>
              <a:t>(αναγνώριση &amp; ένταξη της γλωσσικής και πολιτισμικής ετερότητας στο πλαίσιο του εθνικού κράτους) 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34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056DBF-5D23-8421-9CF2-4C1C6F53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Ταξινόμηση των μοντέλων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C9F8693-E190-135C-67BE-08009D12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6</a:t>
            </a:fld>
            <a:endParaRPr lang="el-GR" noProof="0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BA64ED54-CFA7-BFDD-854B-B131CF1A8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27" y="2608119"/>
            <a:ext cx="4641273" cy="260735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>
                <a:latin typeface="Book Antiqua" panose="02040602050305030304" pitchFamily="18" charset="0"/>
              </a:rPr>
              <a:t>Μονοπολιτισμικά</a:t>
            </a:r>
            <a:r>
              <a:rPr lang="el-GR" sz="2400" dirty="0">
                <a:latin typeface="Book Antiqua" panose="02040602050305030304" pitchFamily="18" charset="0"/>
              </a:rPr>
              <a:t> μοντέλα: </a:t>
            </a:r>
            <a:r>
              <a:rPr lang="el-GR" sz="2400" b="1" dirty="0">
                <a:latin typeface="Book Antiqua" panose="02040602050305030304" pitchFamily="18" charset="0"/>
              </a:rPr>
              <a:t>Αφομοίωσης </a:t>
            </a:r>
          </a:p>
          <a:p>
            <a:pPr algn="ctr"/>
            <a:r>
              <a:rPr lang="el-GR" sz="2400" b="1" dirty="0">
                <a:latin typeface="Book Antiqua" panose="02040602050305030304" pitchFamily="18" charset="0"/>
              </a:rPr>
              <a:t>Ενσωμάτωσης</a:t>
            </a: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9E3F0DCC-9309-EC66-A389-F9D93106D9BF}"/>
              </a:ext>
            </a:extLst>
          </p:cNvPr>
          <p:cNvSpPr/>
          <p:nvPr/>
        </p:nvSpPr>
        <p:spPr>
          <a:xfrm>
            <a:off x="6323031" y="2525678"/>
            <a:ext cx="4296477" cy="268979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Book Antiqua" panose="02040602050305030304" pitchFamily="18" charset="0"/>
              </a:rPr>
              <a:t>Πλουραλιστικά μοντέλα: </a:t>
            </a:r>
          </a:p>
          <a:p>
            <a:pPr algn="ctr"/>
            <a:r>
              <a:rPr lang="el-GR" sz="2400" b="1" dirty="0">
                <a:latin typeface="Book Antiqua" panose="02040602050305030304" pitchFamily="18" charset="0"/>
              </a:rPr>
              <a:t>Πολυπολιτισμικό </a:t>
            </a:r>
          </a:p>
          <a:p>
            <a:pPr algn="ctr"/>
            <a:r>
              <a:rPr lang="el-GR" sz="2400" b="1" dirty="0">
                <a:latin typeface="Book Antiqua" panose="02040602050305030304" pitchFamily="18" charset="0"/>
              </a:rPr>
              <a:t>Αντιρατσιστικό</a:t>
            </a:r>
          </a:p>
          <a:p>
            <a:pPr algn="ctr"/>
            <a:r>
              <a:rPr lang="el-GR" sz="2400" b="1" dirty="0">
                <a:latin typeface="Book Antiqua" panose="02040602050305030304" pitchFamily="18" charset="0"/>
              </a:rPr>
              <a:t>Διαπολιτισμικό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BE3686-0E22-22A6-4DD7-A968E5ABB3D9}"/>
              </a:ext>
            </a:extLst>
          </p:cNvPr>
          <p:cNvSpPr txBox="1"/>
          <p:nvPr/>
        </p:nvSpPr>
        <p:spPr>
          <a:xfrm>
            <a:off x="1454727" y="6092457"/>
            <a:ext cx="10214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tx2"/>
                </a:solidFill>
                <a:latin typeface="Book Antiqua" panose="02040602050305030304" pitchFamily="18" charset="0"/>
              </a:rPr>
              <a:t>[</a:t>
            </a:r>
            <a:r>
              <a:rPr lang="el-GR" dirty="0" err="1">
                <a:solidFill>
                  <a:schemeClr val="tx2"/>
                </a:solidFill>
                <a:latin typeface="Book Antiqua" panose="02040602050305030304" pitchFamily="18" charset="0"/>
              </a:rPr>
              <a:t>Γκόβαρης</a:t>
            </a:r>
            <a:r>
              <a:rPr lang="el-GR" dirty="0">
                <a:solidFill>
                  <a:schemeClr val="tx2"/>
                </a:solidFill>
                <a:latin typeface="Book Antiqua" panose="02040602050305030304" pitchFamily="18" charset="0"/>
              </a:rPr>
              <a:t>, 2001:41-109, </a:t>
            </a:r>
            <a:r>
              <a:rPr lang="el-GR" dirty="0" err="1">
                <a:solidFill>
                  <a:schemeClr val="tx2"/>
                </a:solidFill>
                <a:latin typeface="Book Antiqua" panose="02040602050305030304" pitchFamily="18" charset="0"/>
              </a:rPr>
              <a:t>Κεσίδου</a:t>
            </a:r>
            <a:r>
              <a:rPr lang="el-GR" dirty="0">
                <a:solidFill>
                  <a:schemeClr val="tx2"/>
                </a:solidFill>
                <a:latin typeface="Book Antiqua" panose="02040602050305030304" pitchFamily="18" charset="0"/>
              </a:rPr>
              <a:t>, 2008:24 κ.ε., Μάρκου, 2010: 63 </a:t>
            </a:r>
            <a:r>
              <a:rPr lang="el-GR" dirty="0" err="1">
                <a:solidFill>
                  <a:schemeClr val="tx2"/>
                </a:solidFill>
                <a:latin typeface="Book Antiqua" panose="02040602050305030304" pitchFamily="18" charset="0"/>
              </a:rPr>
              <a:t>κ.ε</a:t>
            </a:r>
            <a:r>
              <a:rPr lang="el-GR" dirty="0">
                <a:solidFill>
                  <a:schemeClr val="tx2"/>
                </a:solidFill>
                <a:latin typeface="Book Antiqua" panose="02040602050305030304" pitchFamily="18" charset="0"/>
              </a:rPr>
              <a:t>, Νικολάου, 2000: 119-135]</a:t>
            </a:r>
          </a:p>
        </p:txBody>
      </p:sp>
    </p:spTree>
    <p:extLst>
      <p:ext uri="{BB962C8B-B14F-4D97-AF65-F5344CB8AC3E}">
        <p14:creationId xmlns:p14="http://schemas.microsoft.com/office/powerpoint/2010/main" val="4637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46A621-2C97-383D-97BE-59CA6380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706582"/>
          </a:xfrm>
        </p:spPr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Μοντέλο της αφομοίωσης [1/3]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1FC190-D403-30C5-57EC-AAEB1F76E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95055"/>
            <a:ext cx="10972800" cy="4579481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Τα χαρακτηριστικά των </a:t>
            </a:r>
            <a:r>
              <a:rPr lang="el-GR" dirty="0" err="1">
                <a:latin typeface="Book Antiqua" panose="02040602050305030304" pitchFamily="18" charset="0"/>
              </a:rPr>
              <a:t>εθνοπολιτισμικών</a:t>
            </a:r>
            <a:r>
              <a:rPr lang="el-GR" dirty="0">
                <a:latin typeface="Book Antiqua" panose="02040602050305030304" pitchFamily="18" charset="0"/>
              </a:rPr>
              <a:t> ομάδων είναι </a:t>
            </a:r>
            <a:r>
              <a:rPr lang="el-GR" b="1" dirty="0">
                <a:latin typeface="Book Antiqua" panose="02040602050305030304" pitchFamily="18" charset="0"/>
              </a:rPr>
              <a:t>ανεπαρκή και ελλειμματικά </a:t>
            </a:r>
            <a:r>
              <a:rPr lang="el-GR" dirty="0">
                <a:latin typeface="Book Antiqua" panose="02040602050305030304" pitchFamily="18" charset="0"/>
              </a:rPr>
              <a:t>σε σχέση με αυτά που απαιτούνται για σχολική επιτυχία και κοινωνική προσαρμογή. </a:t>
            </a:r>
          </a:p>
          <a:p>
            <a:r>
              <a:rPr lang="el-GR" dirty="0">
                <a:latin typeface="Book Antiqua" panose="02040602050305030304" pitchFamily="18" charset="0"/>
              </a:rPr>
              <a:t>Στόχος: </a:t>
            </a:r>
            <a:r>
              <a:rPr lang="el-GR" b="1" dirty="0">
                <a:latin typeface="Book Antiqua" panose="02040602050305030304" pitchFamily="18" charset="0"/>
              </a:rPr>
              <a:t>«συγχώνευση» των «ξένων» πολιτισμών στον κυρίαρχο πολιτισμό </a:t>
            </a:r>
            <a:r>
              <a:rPr lang="el-GR" dirty="0">
                <a:latin typeface="Book Antiqua" panose="02040602050305030304" pitchFamily="18" charset="0"/>
              </a:rPr>
              <a:t>μέσα από διαδικασίες (</a:t>
            </a:r>
            <a:r>
              <a:rPr lang="el-GR" dirty="0" err="1">
                <a:latin typeface="Book Antiqua" panose="02040602050305030304" pitchFamily="18" charset="0"/>
              </a:rPr>
              <a:t>επανα</a:t>
            </a:r>
            <a:r>
              <a:rPr lang="el-GR" dirty="0">
                <a:latin typeface="Book Antiqua" panose="02040602050305030304" pitchFamily="18" charset="0"/>
              </a:rPr>
              <a:t>-)κοινωνικοποίησης των μεταναστών και των παιδιών τους στις αρχές και τις αξίες του πολιτισμού της χώρας υποδοχής</a:t>
            </a:r>
          </a:p>
          <a:p>
            <a:r>
              <a:rPr lang="el-GR" b="1" dirty="0">
                <a:latin typeface="Book Antiqua" panose="02040602050305030304" pitchFamily="18" charset="0"/>
              </a:rPr>
              <a:t>Εκπαίδευση: </a:t>
            </a:r>
          </a:p>
          <a:p>
            <a:pPr marL="109728" indent="0">
              <a:buNone/>
            </a:pPr>
            <a:r>
              <a:rPr lang="en-US" dirty="0" err="1">
                <a:latin typeface="Book Antiqua" panose="02040602050305030304" pitchFamily="18" charset="0"/>
              </a:rPr>
              <a:t>i</a:t>
            </a:r>
            <a:r>
              <a:rPr lang="en-US" dirty="0">
                <a:latin typeface="Book Antiqua" panose="02040602050305030304" pitchFamily="18" charset="0"/>
              </a:rPr>
              <a:t>) </a:t>
            </a:r>
            <a:r>
              <a:rPr lang="el-GR" dirty="0">
                <a:latin typeface="Book Antiqua" panose="02040602050305030304" pitchFamily="18" charset="0"/>
              </a:rPr>
              <a:t>ανάπτυξη προγραμμάτων ενισχυτικής διδασκαλίας σε όσο το δυνατόν μικρότερη ηλικία/γρήγορη αφομοίωση στην κυρίαρχη τάξη πραγμάτων</a:t>
            </a:r>
            <a:endParaRPr lang="en-US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Book Antiqua" panose="02040602050305030304" pitchFamily="18" charset="0"/>
              </a:rPr>
              <a:t>ii) </a:t>
            </a:r>
            <a:r>
              <a:rPr lang="el-GR" dirty="0">
                <a:latin typeface="Book Antiqua" panose="02040602050305030304" pitchFamily="18" charset="0"/>
              </a:rPr>
              <a:t>το πρόγραμμα και οι τρόποι διδασκαλίας σχετίζονται με τον εθνικό πολιτισμό (εθνοκεντρικό μοντέλο)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50958FD-8808-A0BE-530A-0B0B7FFC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7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9420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802CEB-716F-E2E5-DA02-24467005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35182"/>
            <a:ext cx="10972800" cy="904009"/>
          </a:xfrm>
        </p:spPr>
        <p:txBody>
          <a:bodyPr>
            <a:normAutofit/>
          </a:bodyPr>
          <a:lstStyle/>
          <a:p>
            <a:r>
              <a:rPr lang="el-GR" b="1" dirty="0">
                <a:latin typeface="Book Antiqua" panose="02040602050305030304" pitchFamily="18" charset="0"/>
              </a:rPr>
              <a:t>Μοντέλο της αφομοίωσης [2/3]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D0F0F1-CD69-D62C-6645-C540C87D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9191"/>
            <a:ext cx="10972800" cy="4735345"/>
          </a:xfrm>
        </p:spPr>
        <p:txBody>
          <a:bodyPr/>
          <a:lstStyle/>
          <a:p>
            <a:r>
              <a:rPr lang="el-GR" dirty="0">
                <a:latin typeface="Book Antiqua" panose="02040602050305030304" pitchFamily="18" charset="0"/>
              </a:rPr>
              <a:t>Στάδια εξέλιξης των επαφών μεταξύ «ντόπιων» και «ξένων» (</a:t>
            </a:r>
            <a:r>
              <a:rPr lang="en-US" dirty="0">
                <a:latin typeface="Book Antiqua" panose="02040602050305030304" pitchFamily="18" charset="0"/>
              </a:rPr>
              <a:t>Park &amp; Burgess):</a:t>
            </a:r>
          </a:p>
          <a:p>
            <a:pPr marL="109728" indent="0">
              <a:buNone/>
            </a:pPr>
            <a:r>
              <a:rPr lang="el-GR" dirty="0">
                <a:latin typeface="Book Antiqua" panose="02040602050305030304" pitchFamily="18" charset="0"/>
              </a:rPr>
              <a:t>1) Οι ομάδες έρχονται σε επαφή και ανταλλάσσουν πληροφορίες</a:t>
            </a:r>
          </a:p>
          <a:p>
            <a:pPr marL="109728" indent="0">
              <a:buNone/>
            </a:pPr>
            <a:r>
              <a:rPr lang="el-GR" dirty="0">
                <a:latin typeface="Book Antiqua" panose="02040602050305030304" pitchFamily="18" charset="0"/>
              </a:rPr>
              <a:t>2) Οι επαφές λαμβάνουν αρχικά τη μορφή του ανταγωνισμού</a:t>
            </a:r>
          </a:p>
          <a:p>
            <a:pPr marL="109728" indent="0">
              <a:buNone/>
            </a:pPr>
            <a:r>
              <a:rPr lang="el-GR" dirty="0">
                <a:latin typeface="Book Antiqua" panose="02040602050305030304" pitchFamily="18" charset="0"/>
              </a:rPr>
              <a:t>3) Ο ανταγωνισμός ως κοινωνική σχέση οδηγεί σε συγκρούσεις σχετικά με την κατανομή θέσεων στον οικονομικό χώρο</a:t>
            </a:r>
          </a:p>
          <a:p>
            <a:pPr marL="109728" indent="0">
              <a:buNone/>
            </a:pPr>
            <a:r>
              <a:rPr lang="el-GR" dirty="0">
                <a:latin typeface="Book Antiqua" panose="02040602050305030304" pitchFamily="18" charset="0"/>
              </a:rPr>
              <a:t>4) Προσαρμογή (διαδικασία «ένταξης» των μεταναστών σε περιθωριακές θέσεις – τόπος κατοικίας, επάγγελμα κ.ά.)</a:t>
            </a:r>
          </a:p>
          <a:p>
            <a:pPr marL="109728" indent="0">
              <a:buNone/>
            </a:pPr>
            <a:r>
              <a:rPr lang="el-GR" dirty="0">
                <a:latin typeface="Book Antiqua" panose="02040602050305030304" pitchFamily="18" charset="0"/>
              </a:rPr>
              <a:t>5) Αφομοίωση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2F14497-8665-3B2B-24A5-DD045CD7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8</a:t>
            </a:fld>
            <a:endParaRPr lang="el-GR" noProof="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5716080-010A-A03C-6F30-6ED147D3DFF4}"/>
              </a:ext>
            </a:extLst>
          </p:cNvPr>
          <p:cNvSpPr/>
          <p:nvPr/>
        </p:nvSpPr>
        <p:spPr>
          <a:xfrm>
            <a:off x="4738255" y="5715000"/>
            <a:ext cx="6515100" cy="5478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atin typeface="Book Antiqua" panose="02040602050305030304" pitchFamily="18" charset="0"/>
            </a:endParaRPr>
          </a:p>
          <a:p>
            <a:pPr algn="ctr"/>
            <a:r>
              <a:rPr lang="el-GR" b="1" dirty="0">
                <a:latin typeface="Book Antiqua" panose="02040602050305030304" pitchFamily="18" charset="0"/>
              </a:rPr>
              <a:t>Αφομοίωση 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el-GR" b="1" dirty="0">
                <a:latin typeface="Book Antiqua" panose="02040602050305030304" pitchFamily="18" charset="0"/>
              </a:rPr>
              <a:t> μέσο εξασφάλισης της κοινωνικής ιεραρχίας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7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EEC858-647A-31ED-3FFD-427CBD3F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 Antiqua" panose="02040602050305030304" pitchFamily="18" charset="0"/>
              </a:rPr>
              <a:t>Μοντέλο της αφομοίωσης [3/3]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3D7434-8880-4CE4-A577-4382F2CEF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Book Antiqua" panose="02040602050305030304" pitchFamily="18" charset="0"/>
              </a:rPr>
              <a:t>Μητρική γλώσσα &amp; πολιτισμός της χώρας καταγωγής </a:t>
            </a:r>
            <a:r>
              <a:rPr lang="el-GR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l-GR" dirty="0">
                <a:latin typeface="Book Antiqua" panose="02040602050305030304" pitchFamily="18" charset="0"/>
              </a:rPr>
              <a:t>στο περιθώριο, ώστε να επιτευχθεί απόλυτη ταύτιση με τα χαρακτηριστικά της κυρίαρχης ομάδας</a:t>
            </a:r>
          </a:p>
          <a:p>
            <a:pPr marL="109728" indent="0">
              <a:buNone/>
            </a:pPr>
            <a:endParaRPr lang="el-GR" dirty="0">
              <a:latin typeface="Book Antiqua" panose="02040602050305030304" pitchFamily="18" charset="0"/>
            </a:endParaRPr>
          </a:p>
          <a:p>
            <a:r>
              <a:rPr lang="el-GR" dirty="0">
                <a:latin typeface="Book Antiqua" panose="02040602050305030304" pitchFamily="18" charset="0"/>
              </a:rPr>
              <a:t>Τα παιδιά των μειονοτήτων </a:t>
            </a:r>
            <a:r>
              <a:rPr lang="el-GR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el-GR" dirty="0">
                <a:latin typeface="Book Antiqua" panose="02040602050305030304" pitchFamily="18" charset="0"/>
              </a:rPr>
              <a:t> «παιδαγωγικό πρόβλημα», «ελλειμματικοί/</a:t>
            </a:r>
            <a:r>
              <a:rPr lang="el-GR" dirty="0" err="1">
                <a:latin typeface="Book Antiqua" panose="02040602050305030304" pitchFamily="18" charset="0"/>
              </a:rPr>
              <a:t>ές</a:t>
            </a:r>
            <a:r>
              <a:rPr lang="el-GR" dirty="0">
                <a:latin typeface="Book Antiqua" panose="02040602050305030304" pitchFamily="18" charset="0"/>
              </a:rPr>
              <a:t> μαθητές/</a:t>
            </a:r>
            <a:r>
              <a:rPr lang="el-GR" dirty="0" err="1">
                <a:latin typeface="Book Antiqua" panose="02040602050305030304" pitchFamily="18" charset="0"/>
              </a:rPr>
              <a:t>τριες</a:t>
            </a:r>
            <a:r>
              <a:rPr lang="el-GR" dirty="0">
                <a:latin typeface="Book Antiqua" panose="02040602050305030304" pitchFamily="18" charset="0"/>
              </a:rPr>
              <a:t>»</a:t>
            </a:r>
          </a:p>
          <a:p>
            <a:pPr marL="109728" indent="0">
              <a:buNone/>
            </a:pPr>
            <a:endParaRPr lang="el-GR" dirty="0">
              <a:latin typeface="Book Antiqua" panose="02040602050305030304" pitchFamily="18" charset="0"/>
            </a:endParaRPr>
          </a:p>
          <a:p>
            <a:r>
              <a:rPr lang="el-GR" dirty="0">
                <a:latin typeface="Book Antiqua" panose="02040602050305030304" pitchFamily="18" charset="0"/>
              </a:rPr>
              <a:t>Οι μαθητές/</a:t>
            </a:r>
            <a:r>
              <a:rPr lang="el-GR" dirty="0" err="1">
                <a:latin typeface="Book Antiqua" panose="02040602050305030304" pitchFamily="18" charset="0"/>
              </a:rPr>
              <a:t>τριες</a:t>
            </a:r>
            <a:r>
              <a:rPr lang="el-GR" dirty="0">
                <a:latin typeface="Book Antiqua" panose="02040602050305030304" pitchFamily="18" charset="0"/>
              </a:rPr>
              <a:t> πρέπει να προσαρμοστούν στα δεδομένα του σχολείου και όχι το σχολείο στις ανάγκες των μαθητών/τριών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057F40C-F8DC-E774-4372-DEEE57F8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9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1125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αρουσίαση εκπαίδευσης">
  <a:themeElements>
    <a:clrScheme name="Ζεστό μπλε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867_TF03460604" id="{25ABF085-DDEA-4EFE-8218-5BD8BECF4739}" vid="{63331392-D9F2-4E8A-98E1-8C9857AD6AFA}"/>
    </a:ext>
  </a:extLst>
</a:theme>
</file>

<file path=ppt/theme/theme2.xml><?xml version="1.0" encoding="utf-8"?>
<a:theme xmlns:a="http://schemas.openxmlformats.org/drawingml/2006/main" name="Θέμα του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εκπαίδευσης</Template>
  <TotalTime>2388</TotalTime>
  <Words>2190</Words>
  <Application>Microsoft Office PowerPoint</Application>
  <PresentationFormat>Ευρεία οθόνη</PresentationFormat>
  <Paragraphs>220</Paragraphs>
  <Slides>32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9" baseType="lpstr">
      <vt:lpstr>Book Antiqua</vt:lpstr>
      <vt:lpstr>Calibri</vt:lpstr>
      <vt:lpstr>Georgia</vt:lpstr>
      <vt:lpstr>Tahoma</vt:lpstr>
      <vt:lpstr>Wingdings</vt:lpstr>
      <vt:lpstr>Wingdings 2</vt:lpstr>
      <vt:lpstr>Παρουσίαση εκπαίδευσης</vt:lpstr>
      <vt:lpstr>Διαχείριση της Ετερότητας στο Σχολείο: Από την Αφομοίωση στη Διαπολιτισμικότητα</vt:lpstr>
      <vt:lpstr>Στόχοι: </vt:lpstr>
      <vt:lpstr>Ετερότητα</vt:lpstr>
      <vt:lpstr>Μοντέλα διαχείρισης της ετερότητας </vt:lpstr>
      <vt:lpstr>Μοντέλα ή Προσεγγίσεις της Ετερότητας </vt:lpstr>
      <vt:lpstr>Ταξινόμηση των μοντέλων </vt:lpstr>
      <vt:lpstr>Μοντέλο της αφομοίωσης [1/3] </vt:lpstr>
      <vt:lpstr>Μοντέλο της αφομοίωσης [2/3] </vt:lpstr>
      <vt:lpstr>Μοντέλο της αφομοίωσης [3/3] </vt:lpstr>
      <vt:lpstr>Μοντέλο της ενσωμάτωσης [1/3]</vt:lpstr>
      <vt:lpstr>Μοντέλο της ενσωμάτωσης [2/3]</vt:lpstr>
      <vt:lpstr>Μοντέλο της ενσωμάτωσης [3/3]</vt:lpstr>
      <vt:lpstr>Πολυπολιτισμικό μοντέλο [1/3]</vt:lpstr>
      <vt:lpstr>Πολυπολιτισμικό μοντέλο [2/3]</vt:lpstr>
      <vt:lpstr>Πολυπολιτισμικό μοντέλο [3/3]</vt:lpstr>
      <vt:lpstr>Αντιρατσιστικό μοντέλο [1/2]</vt:lpstr>
      <vt:lpstr>Αντιρατσιστικό μοντέλο [2/2]</vt:lpstr>
      <vt:lpstr>Και ερχόμαστε στο διαπολιτισμικό μοντέλο διαχείριση της ετερότητας… </vt:lpstr>
      <vt:lpstr>Λέξεις-κλειδιά για τη Διαπολιτισμική Εκπαίδευση</vt:lpstr>
      <vt:lpstr>Εννοιολογική οριοθέτηση</vt:lpstr>
      <vt:lpstr>Προσεγγίσεις της Διαπολιτισμικής Εκπαίδευσης</vt:lpstr>
      <vt:lpstr>Διαπολιτισμική Εκπαίδευση με έμφαση στη διαμόρφωση του πολίτη</vt:lpstr>
      <vt:lpstr>Κριτική Διαπολιτισμική Εκπαίδευση</vt:lpstr>
      <vt:lpstr>Η Διαπολιτισμική Εκπαίδευση στην Ελλάδα</vt:lpstr>
      <vt:lpstr>Νόμος 2413/1996: Η ελληνική παιδεία στο εξωτερικό η διαπολιτισμική εκπαίδευση και άλλες διατάξεις. </vt:lpstr>
      <vt:lpstr>Ομάδες στο επίκεντρο της διαπολιτισμικής εκπαίδευσης </vt:lpstr>
      <vt:lpstr>Στόχοι διαπολιτισμικής εκπαίδευσης </vt:lpstr>
      <vt:lpstr>Στάσεις &amp; αντιλήψεις των εκπαιδευτικών για τη διαχείριση της ετερότητας </vt:lpstr>
      <vt:lpstr>Ανάγκη για κατάρτιση εκπαιδευτικών </vt:lpstr>
      <vt:lpstr>Αναστοχασμός </vt:lpstr>
      <vt:lpstr>Ενδεικτική Βιβλιογραφία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Foteini Kalogerogianni</dc:creator>
  <cp:lastModifiedBy>Foteini Kalogerogianni</cp:lastModifiedBy>
  <cp:revision>46</cp:revision>
  <dcterms:created xsi:type="dcterms:W3CDTF">2025-10-02T17:05:26Z</dcterms:created>
  <dcterms:modified xsi:type="dcterms:W3CDTF">2025-11-26T06:48:02Z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