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8"/>
  </p:notesMasterIdLst>
  <p:sldIdLst>
    <p:sldId id="256" r:id="rId2"/>
    <p:sldId id="257" r:id="rId3"/>
    <p:sldId id="344" r:id="rId4"/>
    <p:sldId id="345" r:id="rId5"/>
    <p:sldId id="316" r:id="rId6"/>
    <p:sldId id="258" r:id="rId7"/>
    <p:sldId id="311" r:id="rId8"/>
    <p:sldId id="328" r:id="rId9"/>
    <p:sldId id="329" r:id="rId10"/>
    <p:sldId id="330" r:id="rId11"/>
    <p:sldId id="342" r:id="rId12"/>
    <p:sldId id="340" r:id="rId13"/>
    <p:sldId id="300" r:id="rId14"/>
    <p:sldId id="259" r:id="rId15"/>
    <p:sldId id="317" r:id="rId16"/>
    <p:sldId id="301" r:id="rId17"/>
    <p:sldId id="302" r:id="rId18"/>
    <p:sldId id="260" r:id="rId19"/>
    <p:sldId id="318" r:id="rId20"/>
    <p:sldId id="299" r:id="rId21"/>
    <p:sldId id="341" r:id="rId22"/>
    <p:sldId id="261" r:id="rId23"/>
    <p:sldId id="319" r:id="rId24"/>
    <p:sldId id="279" r:id="rId25"/>
    <p:sldId id="262" r:id="rId26"/>
    <p:sldId id="280" r:id="rId27"/>
    <p:sldId id="303" r:id="rId28"/>
    <p:sldId id="288" r:id="rId29"/>
    <p:sldId id="263" r:id="rId30"/>
    <p:sldId id="272" r:id="rId31"/>
    <p:sldId id="320" r:id="rId32"/>
    <p:sldId id="305" r:id="rId33"/>
    <p:sldId id="285" r:id="rId34"/>
    <p:sldId id="290" r:id="rId35"/>
    <p:sldId id="264" r:id="rId36"/>
    <p:sldId id="321" r:id="rId37"/>
    <p:sldId id="274" r:id="rId38"/>
    <p:sldId id="306" r:id="rId39"/>
    <p:sldId id="281" r:id="rId40"/>
    <p:sldId id="283" r:id="rId41"/>
    <p:sldId id="322" r:id="rId42"/>
    <p:sldId id="323" r:id="rId43"/>
    <p:sldId id="324" r:id="rId44"/>
    <p:sldId id="273" r:id="rId45"/>
    <p:sldId id="291" r:id="rId46"/>
    <p:sldId id="289" r:id="rId47"/>
    <p:sldId id="310" r:id="rId48"/>
    <p:sldId id="266" r:id="rId49"/>
    <p:sldId id="307" r:id="rId50"/>
    <p:sldId id="267" r:id="rId51"/>
    <p:sldId id="284" r:id="rId52"/>
    <p:sldId id="296" r:id="rId53"/>
    <p:sldId id="275" r:id="rId54"/>
    <p:sldId id="292" r:id="rId55"/>
    <p:sldId id="293" r:id="rId56"/>
    <p:sldId id="294" r:id="rId57"/>
    <p:sldId id="276" r:id="rId58"/>
    <p:sldId id="325" r:id="rId59"/>
    <p:sldId id="348" r:id="rId60"/>
    <p:sldId id="349" r:id="rId61"/>
    <p:sldId id="350" r:id="rId62"/>
    <p:sldId id="351" r:id="rId63"/>
    <p:sldId id="309" r:id="rId64"/>
    <p:sldId id="308" r:id="rId65"/>
    <p:sldId id="269" r:id="rId66"/>
    <p:sldId id="287" r:id="rId67"/>
    <p:sldId id="346" r:id="rId68"/>
    <p:sldId id="347" r:id="rId69"/>
    <p:sldId id="295" r:id="rId70"/>
    <p:sldId id="326" r:id="rId71"/>
    <p:sldId id="298" r:id="rId72"/>
    <p:sldId id="297" r:id="rId73"/>
    <p:sldId id="343" r:id="rId74"/>
    <p:sldId id="270" r:id="rId75"/>
    <p:sldId id="327" r:id="rId76"/>
    <p:sldId id="271" r:id="rId77"/>
    <p:sldId id="352" r:id="rId78"/>
    <p:sldId id="331" r:id="rId79"/>
    <p:sldId id="333" r:id="rId80"/>
    <p:sldId id="332" r:id="rId81"/>
    <p:sldId id="334" r:id="rId82"/>
    <p:sldId id="335" r:id="rId83"/>
    <p:sldId id="337" r:id="rId84"/>
    <p:sldId id="338" r:id="rId85"/>
    <p:sldId id="339" r:id="rId86"/>
    <p:sldId id="277"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599" autoAdjust="0"/>
  </p:normalViewPr>
  <p:slideViewPr>
    <p:cSldViewPr>
      <p:cViewPr varScale="1">
        <p:scale>
          <a:sx n="89" d="100"/>
          <a:sy n="89" d="100"/>
        </p:scale>
        <p:origin x="1747" y="53"/>
      </p:cViewPr>
      <p:guideLst>
        <p:guide orient="horz" pos="2160"/>
        <p:guide pos="2880"/>
      </p:guideLst>
    </p:cSldViewPr>
  </p:slideViewPr>
  <p:outlineViewPr>
    <p:cViewPr>
      <p:scale>
        <a:sx n="33" d="100"/>
        <a:sy n="33" d="100"/>
      </p:scale>
      <p:origin x="101" y="725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92B2E-29AD-4643-9FEB-C731E61B25E8}" type="datetimeFigureOut">
              <a:rPr lang="en-GB" smtClean="0"/>
              <a:t>04/04/2022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5E008-B2CC-47E6-9D41-32AA21FF1984}" type="slidenum">
              <a:rPr lang="en-GB" smtClean="0"/>
              <a:t>‹#›</a:t>
            </a:fld>
            <a:endParaRPr lang="en-GB"/>
          </a:p>
        </p:txBody>
      </p:sp>
    </p:spTree>
    <p:extLst>
      <p:ext uri="{BB962C8B-B14F-4D97-AF65-F5344CB8AC3E}">
        <p14:creationId xmlns:p14="http://schemas.microsoft.com/office/powerpoint/2010/main" val="161093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5E008-B2CC-47E6-9D41-32AA21FF1984}" type="slidenum">
              <a:rPr lang="en-GB" smtClean="0"/>
              <a:t>35</a:t>
            </a:fld>
            <a:endParaRPr lang="en-GB"/>
          </a:p>
        </p:txBody>
      </p:sp>
    </p:spTree>
    <p:extLst>
      <p:ext uri="{BB962C8B-B14F-4D97-AF65-F5344CB8AC3E}">
        <p14:creationId xmlns:p14="http://schemas.microsoft.com/office/powerpoint/2010/main" val="362448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5E008-B2CC-47E6-9D41-32AA21FF1984}" type="slidenum">
              <a:rPr lang="en-GB" smtClean="0"/>
              <a:t>36</a:t>
            </a:fld>
            <a:endParaRPr lang="en-GB"/>
          </a:p>
        </p:txBody>
      </p:sp>
    </p:spTree>
    <p:extLst>
      <p:ext uri="{BB962C8B-B14F-4D97-AF65-F5344CB8AC3E}">
        <p14:creationId xmlns:p14="http://schemas.microsoft.com/office/powerpoint/2010/main" val="362448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fld id="{8DCA3800-ED17-4D87-AD2A-28AC71F49CF9}" type="datetimeFigureOut">
              <a:rPr lang="el-GR" smtClean="0"/>
              <a:pPr/>
              <a:t>4/4/2022</a:t>
            </a:fld>
            <a:endParaRPr lang="el-GR"/>
          </a:p>
        </p:txBody>
      </p:sp>
      <p:sp>
        <p:nvSpPr>
          <p:cNvPr id="17" name="16 - Θέση υποσέλιδου"/>
          <p:cNvSpPr>
            <a:spLocks noGrp="1"/>
          </p:cNvSpPr>
          <p:nvPr>
            <p:ph type="ftr" sz="quarter" idx="11"/>
          </p:nvPr>
        </p:nvSpPr>
        <p:spPr>
          <a:xfrm>
            <a:off x="5410200" y="4205288"/>
            <a:ext cx="1295400" cy="457200"/>
          </a:xfrm>
        </p:spPr>
        <p:txBody>
          <a:bodyPr/>
          <a:lstStyle/>
          <a:p>
            <a:endParaRPr lang="el-GR"/>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E931E30-7031-434E-986D-47DC448DF0B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fld id="{8DCA3800-ED17-4D87-AD2A-28AC71F49CF9}" type="datetimeFigureOut">
              <a:rPr lang="el-GR" smtClean="0"/>
              <a:pPr/>
              <a:t>4/4/2022</a:t>
            </a:fld>
            <a:endParaRPr lang="el-GR"/>
          </a:p>
        </p:txBody>
      </p:sp>
      <p:sp>
        <p:nvSpPr>
          <p:cNvPr id="27" name="26 - Θέση αριθμού διαφάνειας"/>
          <p:cNvSpPr>
            <a:spLocks noGrp="1"/>
          </p:cNvSpPr>
          <p:nvPr>
            <p:ph type="sldNum" sz="quarter" idx="11"/>
          </p:nvPr>
        </p:nvSpPr>
        <p:spPr/>
        <p:txBody>
          <a:bodyPr rtlCol="0"/>
          <a:lstStyle/>
          <a:p>
            <a:fld id="{6E931E30-7031-434E-986D-47DC448DF0B4}" type="slidenum">
              <a:rPr lang="el-GR" smtClean="0"/>
              <a:pPr/>
              <a:t>‹#›</a:t>
            </a:fld>
            <a:endParaRPr lang="el-GR"/>
          </a:p>
        </p:txBody>
      </p:sp>
      <p:sp>
        <p:nvSpPr>
          <p:cNvPr id="28" name="2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fld id="{8DCA3800-ED17-4D87-AD2A-28AC71F49CF9}" type="datetimeFigureOut">
              <a:rPr lang="el-GR" smtClean="0"/>
              <a:pPr/>
              <a:t>4/4/2022</a:t>
            </a:fld>
            <a:endParaRPr lang="el-GR"/>
          </a:p>
        </p:txBody>
      </p:sp>
      <p:sp>
        <p:nvSpPr>
          <p:cNvPr id="4" name="3 - Θέση υποσέλιδου"/>
          <p:cNvSpPr>
            <a:spLocks noGrp="1"/>
          </p:cNvSpPr>
          <p:nvPr>
            <p:ph type="ftr" sz="quarter" idx="11"/>
          </p:nvPr>
        </p:nvSpPr>
        <p:spPr>
          <a:xfrm>
            <a:off x="5257800" y="612648"/>
            <a:ext cx="1325880" cy="457200"/>
          </a:xfrm>
        </p:spPr>
        <p:txBody>
          <a:bodyPr/>
          <a:lstStyle/>
          <a:p>
            <a:endParaRPr lang="el-GR"/>
          </a:p>
        </p:txBody>
      </p:sp>
      <p:sp>
        <p:nvSpPr>
          <p:cNvPr id="5" name="4 - Θέση αριθμού διαφάνειας"/>
          <p:cNvSpPr>
            <a:spLocks noGrp="1"/>
          </p:cNvSpPr>
          <p:nvPr>
            <p:ph type="sldNum" sz="quarter" idx="12"/>
          </p:nvPr>
        </p:nvSpPr>
        <p:spPr>
          <a:xfrm>
            <a:off x="8174736" y="2272"/>
            <a:ext cx="762000" cy="365760"/>
          </a:xfrm>
        </p:spPr>
        <p:txBody>
          <a:bodyPr/>
          <a:lstStyle/>
          <a:p>
            <a:fld id="{6E931E30-7031-434E-986D-47DC448DF0B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4/4/2022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DCA3800-ED17-4D87-AD2A-28AC71F49CF9}" type="datetimeFigureOut">
              <a:rPr lang="el-GR" smtClean="0"/>
              <a:pPr/>
              <a:t>4/4/2022</a:t>
            </a:fld>
            <a:endParaRPr lang="el-G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E931E30-7031-434E-986D-47DC448DF0B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51520" y="188640"/>
            <a:ext cx="8496944" cy="2880320"/>
          </a:xfrm>
        </p:spPr>
        <p:txBody>
          <a:bodyPr>
            <a:noAutofit/>
          </a:bodyPr>
          <a:lstStyle/>
          <a:p>
            <a:pPr algn="ctr"/>
            <a:r>
              <a:rPr lang="el-GR" sz="5400" dirty="0" smtClean="0">
                <a:latin typeface="Algerian" pitchFamily="82" charset="0"/>
              </a:rPr>
              <a:t/>
            </a:r>
            <a:br>
              <a:rPr lang="el-GR" sz="5400" dirty="0" smtClean="0">
                <a:latin typeface="Algerian" pitchFamily="82" charset="0"/>
              </a:rPr>
            </a:br>
            <a:r>
              <a:rPr lang="el-GR" sz="5400" dirty="0" smtClean="0">
                <a:latin typeface="Algerian" pitchFamily="82" charset="0"/>
              </a:rPr>
              <a:t>ΕΞΕΛΙΞΗ ΤΟΥ ΙΣΛΑΜΙΣΤΙΚΟΥ ΚΑΙ ΤΖΙΧΑΝΤΙΣΤΙΚΟΥ ΛΟΓΟΥ</a:t>
            </a:r>
            <a:endParaRPr lang="el-GR" sz="5400" dirty="0"/>
          </a:p>
        </p:txBody>
      </p:sp>
      <p:sp>
        <p:nvSpPr>
          <p:cNvPr id="3" name="2 - Υπότιτλος"/>
          <p:cNvSpPr>
            <a:spLocks noGrp="1"/>
          </p:cNvSpPr>
          <p:nvPr>
            <p:ph type="subTitle" idx="1"/>
          </p:nvPr>
        </p:nvSpPr>
        <p:spPr>
          <a:xfrm>
            <a:off x="722376" y="4221088"/>
            <a:ext cx="7772400" cy="2160240"/>
          </a:xfrm>
        </p:spPr>
        <p:txBody>
          <a:bodyPr>
            <a:normAutofit/>
          </a:bodyPr>
          <a:lstStyle/>
          <a:p>
            <a:pPr algn="r"/>
            <a:r>
              <a:rPr lang="el-GR" sz="4000" b="1" dirty="0" smtClean="0">
                <a:latin typeface="Californian FB" pitchFamily="18" charset="0"/>
              </a:rPr>
              <a:t>ΣΩΤΗΡΙΟΣ ΣΤ. ΛΙΒΑΣ</a:t>
            </a:r>
          </a:p>
        </p:txBody>
      </p:sp>
    </p:spTree>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64" y="1124744"/>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7" y="431046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64" y="2710266"/>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5" y="1108608"/>
            <a:ext cx="5688632" cy="48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73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ΤΑ ΠΕΝΤΕ ΙΔΑΝΙΚΑ ΤΗΣ ΣΑΡΙΑ</a:t>
            </a:r>
            <a:endParaRPr lang="el-GR" dirty="0"/>
          </a:p>
        </p:txBody>
      </p:sp>
      <p:sp>
        <p:nvSpPr>
          <p:cNvPr id="3" name="Content Placeholder 2"/>
          <p:cNvSpPr>
            <a:spLocks noGrp="1"/>
          </p:cNvSpPr>
          <p:nvPr>
            <p:ph idx="1"/>
          </p:nvPr>
        </p:nvSpPr>
        <p:spPr/>
        <p:txBody>
          <a:bodyPr>
            <a:normAutofit lnSpcReduction="10000"/>
          </a:bodyPr>
          <a:lstStyle/>
          <a:p>
            <a:pPr marL="109728" indent="0">
              <a:buNone/>
            </a:pPr>
            <a:r>
              <a:rPr lang="el-GR" dirty="0" smtClean="0">
                <a:latin typeface="Garamond" panose="02020404030301010803" pitchFamily="18" charset="0"/>
              </a:rPr>
              <a:t>Αλ Σατίμπι (14</a:t>
            </a:r>
            <a:r>
              <a:rPr lang="el-GR" baseline="30000" dirty="0" smtClean="0">
                <a:latin typeface="Garamond" panose="02020404030301010803" pitchFamily="18" charset="0"/>
              </a:rPr>
              <a:t>ος</a:t>
            </a:r>
            <a:r>
              <a:rPr lang="el-GR" dirty="0" smtClean="0">
                <a:latin typeface="Garamond" panose="02020404030301010803" pitchFamily="18" charset="0"/>
              </a:rPr>
              <a:t> αιώνας):</a:t>
            </a:r>
          </a:p>
          <a:p>
            <a:r>
              <a:rPr lang="el-GR" dirty="0" smtClean="0">
                <a:latin typeface="Garamond" panose="02020404030301010803" pitchFamily="18" charset="0"/>
              </a:rPr>
              <a:t>Προστασία ζωής</a:t>
            </a:r>
          </a:p>
          <a:p>
            <a:r>
              <a:rPr lang="el-GR" dirty="0" smtClean="0">
                <a:latin typeface="Garamond" panose="02020404030301010803" pitchFamily="18" charset="0"/>
              </a:rPr>
              <a:t>Προστασία θρησκείας</a:t>
            </a:r>
          </a:p>
          <a:p>
            <a:r>
              <a:rPr lang="el-GR" dirty="0" smtClean="0">
                <a:latin typeface="Garamond" panose="02020404030301010803" pitchFamily="18" charset="0"/>
              </a:rPr>
              <a:t>Προστασία περιουσίας</a:t>
            </a:r>
          </a:p>
          <a:p>
            <a:r>
              <a:rPr lang="el-GR" dirty="0" smtClean="0">
                <a:latin typeface="Garamond" panose="02020404030301010803" pitchFamily="18" charset="0"/>
              </a:rPr>
              <a:t>Προστασία οικογένειας και απογόνων – γενιάς</a:t>
            </a:r>
          </a:p>
          <a:p>
            <a:r>
              <a:rPr lang="el-GR" dirty="0" smtClean="0">
                <a:latin typeface="Garamond" panose="02020404030301010803" pitchFamily="18" charset="0"/>
              </a:rPr>
              <a:t>Προστασία διάνοιας και σκέψης</a:t>
            </a:r>
          </a:p>
          <a:p>
            <a:endParaRPr lang="el-GR" dirty="0">
              <a:latin typeface="Garamond" panose="02020404030301010803" pitchFamily="18" charset="0"/>
            </a:endParaRPr>
          </a:p>
          <a:p>
            <a:pPr marL="109728" indent="0" algn="just">
              <a:buNone/>
            </a:pPr>
            <a:r>
              <a:rPr lang="en-US" dirty="0" smtClean="0">
                <a:latin typeface="Garamond" panose="02020404030301010803" pitchFamily="18" charset="0"/>
              </a:rPr>
              <a:t>Marshall Hodgson: </a:t>
            </a:r>
            <a:r>
              <a:rPr lang="el-GR" dirty="0" smtClean="0">
                <a:latin typeface="Garamond" panose="02020404030301010803" pitchFamily="18" charset="0"/>
              </a:rPr>
              <a:t>το ισλαμικό δίκαιο φαινόταν </a:t>
            </a:r>
            <a:r>
              <a:rPr lang="en-US" dirty="0" smtClean="0">
                <a:latin typeface="Garamond" panose="02020404030301010803" pitchFamily="18" charset="0"/>
              </a:rPr>
              <a:t>“dangerously soft on criminals”</a:t>
            </a:r>
            <a:r>
              <a:rPr lang="el-GR" dirty="0" smtClean="0">
                <a:latin typeface="Garamond" panose="02020404030301010803" pitchFamily="18" charset="0"/>
              </a:rPr>
              <a:t> – (αντιμετώπιση από Βρετανούς)</a:t>
            </a:r>
            <a:endParaRPr lang="el-GR" dirty="0">
              <a:latin typeface="Garamond" panose="02020404030301010803" pitchFamily="18" charset="0"/>
            </a:endParaRPr>
          </a:p>
        </p:txBody>
      </p:sp>
    </p:spTree>
    <p:extLst>
      <p:ext uri="{BB962C8B-B14F-4D97-AF65-F5344CB8AC3E}">
        <p14:creationId xmlns:p14="http://schemas.microsoft.com/office/powerpoint/2010/main" val="92019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ΟΙ 4 ΣΧΟΛΕΣ ΔΙΚΑΙΟΥ</a:t>
            </a:r>
            <a:endParaRPr lang="el-GR" dirty="0"/>
          </a:p>
        </p:txBody>
      </p:sp>
      <p:sp>
        <p:nvSpPr>
          <p:cNvPr id="3" name="Content Placeholder 2"/>
          <p:cNvSpPr>
            <a:spLocks noGrp="1"/>
          </p:cNvSpPr>
          <p:nvPr>
            <p:ph idx="1"/>
          </p:nvPr>
        </p:nvSpPr>
        <p:spPr/>
        <p:txBody>
          <a:bodyPr/>
          <a:lstStyle/>
          <a:p>
            <a:r>
              <a:rPr lang="el-GR" dirty="0" err="1" smtClean="0"/>
              <a:t>Μάλικι</a:t>
            </a:r>
            <a:endParaRPr lang="el-GR" dirty="0" smtClean="0"/>
          </a:p>
          <a:p>
            <a:r>
              <a:rPr lang="el-GR" dirty="0" err="1" smtClean="0"/>
              <a:t>Σάφιι</a:t>
            </a:r>
            <a:endParaRPr lang="el-GR" dirty="0" smtClean="0"/>
          </a:p>
          <a:p>
            <a:pPr algn="just"/>
            <a:r>
              <a:rPr lang="el-GR" dirty="0" smtClean="0"/>
              <a:t>Χάναφι (Μουρτζίιτες: οι Αναβλητικοί – το ρεύμα του ισλαμικού ρασιοναλισμού: Μουταζιλίτες)</a:t>
            </a:r>
          </a:p>
          <a:p>
            <a:r>
              <a:rPr lang="el-GR" dirty="0" err="1" smtClean="0"/>
              <a:t>Χάνμπαλι</a:t>
            </a:r>
            <a:endParaRPr lang="el-GR" dirty="0" smtClean="0"/>
          </a:p>
          <a:p>
            <a:endParaRPr lang="el-GR" dirty="0"/>
          </a:p>
          <a:p>
            <a:endParaRPr lang="el-GR" dirty="0" smtClean="0"/>
          </a:p>
          <a:p>
            <a:r>
              <a:rPr lang="el-GR" dirty="0" err="1" smtClean="0"/>
              <a:t>Τζάφαρι</a:t>
            </a:r>
            <a:r>
              <a:rPr lang="el-GR" dirty="0" smtClean="0"/>
              <a:t> (</a:t>
            </a:r>
            <a:r>
              <a:rPr lang="el-GR" dirty="0" err="1" smtClean="0"/>
              <a:t>Σιιτισμός</a:t>
            </a:r>
            <a:r>
              <a:rPr lang="el-GR" dirty="0" smtClean="0"/>
              <a:t>)</a:t>
            </a:r>
            <a:endParaRPr lang="el-GR" dirty="0"/>
          </a:p>
        </p:txBody>
      </p:sp>
    </p:spTree>
    <p:extLst>
      <p:ext uri="{BB962C8B-B14F-4D97-AF65-F5344CB8AC3E}">
        <p14:creationId xmlns:p14="http://schemas.microsoft.com/office/powerpoint/2010/main" val="402536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8712968" cy="936104"/>
          </a:xfrm>
        </p:spPr>
        <p:txBody>
          <a:bodyPr>
            <a:noAutofit/>
          </a:bodyPr>
          <a:lstStyle/>
          <a:p>
            <a:pPr algn="ctr"/>
            <a:r>
              <a:rPr lang="el-GR" sz="4800" b="1" i="1" dirty="0" smtClean="0"/>
              <a:t>ΤΟ ΚΟΡΑΝΙ</a:t>
            </a:r>
            <a:endParaRPr lang="en-GB" sz="4800" b="1" dirty="0"/>
          </a:p>
        </p:txBody>
      </p:sp>
      <p:pic>
        <p:nvPicPr>
          <p:cNvPr id="1026" name="Picture 2" descr="C:\Users\Stavros\Desktop\download.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204864"/>
            <a:ext cx="3456383"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سنن_الدارقطني.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204864"/>
            <a:ext cx="279400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2247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792088"/>
          </a:xfrm>
        </p:spPr>
        <p:txBody>
          <a:bodyPr>
            <a:noAutofit/>
          </a:bodyPr>
          <a:lstStyle/>
          <a:p>
            <a:pPr algn="ctr"/>
            <a:r>
              <a:rPr lang="el-GR" sz="4800" b="1" spc="300" dirty="0" smtClean="0">
                <a:solidFill>
                  <a:schemeClr val="bg1">
                    <a:lumMod val="50000"/>
                  </a:schemeClr>
                </a:solidFill>
                <a:latin typeface="Algerian" pitchFamily="82" charset="0"/>
                <a:cs typeface="Aharoni" pitchFamily="2" charset="-79"/>
              </a:rPr>
              <a:t>Γ</a:t>
            </a:r>
            <a:r>
              <a:rPr lang="en-US" sz="4800" b="1" spc="300" dirty="0" smtClean="0">
                <a:solidFill>
                  <a:schemeClr val="bg1">
                    <a:lumMod val="50000"/>
                  </a:schemeClr>
                </a:solidFill>
                <a:latin typeface="Algerian" pitchFamily="82" charset="0"/>
                <a:cs typeface="Aharoni" pitchFamily="2" charset="-79"/>
              </a:rPr>
              <a:t>. </a:t>
            </a:r>
            <a:r>
              <a:rPr lang="el-GR" sz="4800" b="1" spc="300" dirty="0" smtClean="0">
                <a:solidFill>
                  <a:schemeClr val="bg1">
                    <a:lumMod val="50000"/>
                  </a:schemeClr>
                </a:solidFill>
                <a:latin typeface="Algerian" pitchFamily="82" charset="0"/>
                <a:cs typeface="Aharoni" pitchFamily="2" charset="-79"/>
              </a:rPr>
              <a:t>ΟΙ ΠΡΟΓΟΝΟΙ</a:t>
            </a:r>
            <a:endParaRPr lang="el-GR" sz="4800" b="1"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700808"/>
            <a:ext cx="8435280" cy="4896544"/>
          </a:xfrm>
        </p:spPr>
        <p:txBody>
          <a:bodyPr>
            <a:noAutofit/>
          </a:bodyPr>
          <a:lstStyle/>
          <a:p>
            <a:pPr algn="just">
              <a:lnSpc>
                <a:spcPct val="160000"/>
              </a:lnSpc>
              <a:spcBef>
                <a:spcPts val="1200"/>
              </a:spcBef>
            </a:pPr>
            <a:r>
              <a:rPr lang="el-GR" sz="4400" cap="all" dirty="0"/>
              <a:t>Ιμπν </a:t>
            </a:r>
            <a:r>
              <a:rPr lang="el-GR" sz="4400" cap="all" dirty="0" err="1" smtClean="0"/>
              <a:t>Ταϋμιγια</a:t>
            </a:r>
            <a:endParaRPr lang="el-GR" sz="4400" cap="all" dirty="0" smtClean="0"/>
          </a:p>
          <a:p>
            <a:pPr algn="just">
              <a:lnSpc>
                <a:spcPct val="160000"/>
              </a:lnSpc>
              <a:spcBef>
                <a:spcPts val="1200"/>
              </a:spcBef>
            </a:pPr>
            <a:r>
              <a:rPr lang="el-GR" sz="4400" cap="all" dirty="0" smtClean="0"/>
              <a:t>ΙΜΠΝ ΧΑΝΜΠΑΛ</a:t>
            </a:r>
            <a:endParaRPr lang="en-US" sz="4400" cap="all" dirty="0"/>
          </a:p>
          <a:p>
            <a:pPr algn="just">
              <a:lnSpc>
                <a:spcPct val="160000"/>
              </a:lnSpc>
              <a:spcBef>
                <a:spcPts val="1200"/>
              </a:spcBef>
            </a:pPr>
            <a:r>
              <a:rPr lang="el-GR" sz="4400" cap="all" dirty="0" err="1" smtClean="0"/>
              <a:t>Τζαμαλ</a:t>
            </a:r>
            <a:r>
              <a:rPr lang="el-GR" sz="4400" cap="all" dirty="0" smtClean="0"/>
              <a:t> </a:t>
            </a:r>
            <a:r>
              <a:rPr lang="el-GR" sz="4400" cap="all" dirty="0"/>
              <a:t>αλ – </a:t>
            </a:r>
            <a:r>
              <a:rPr lang="el-GR" sz="4400" cap="all" dirty="0" err="1" smtClean="0"/>
              <a:t>Αφγκανι</a:t>
            </a:r>
            <a:r>
              <a:rPr lang="el-GR" sz="4400" cap="all" dirty="0" smtClean="0"/>
              <a:t> &amp; </a:t>
            </a:r>
            <a:r>
              <a:rPr lang="el-GR" sz="4400" cap="all" dirty="0" err="1" smtClean="0"/>
              <a:t>Πανισλαμισμοσ</a:t>
            </a:r>
            <a:endParaRPr lang="en-US" sz="4400" cap="all" dirty="0"/>
          </a:p>
          <a:p>
            <a:pPr marL="109728" indent="0">
              <a:spcBef>
                <a:spcPts val="1200"/>
              </a:spcBef>
              <a:buNone/>
            </a:pPr>
            <a:endParaRPr lang="el-GR" sz="36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792088"/>
          </a:xfrm>
        </p:spPr>
        <p:txBody>
          <a:bodyPr>
            <a:noAutofit/>
          </a:bodyPr>
          <a:lstStyle/>
          <a:p>
            <a:pPr algn="ctr"/>
            <a:r>
              <a:rPr lang="el-GR" sz="4800" b="1" spc="300" dirty="0" smtClean="0">
                <a:solidFill>
                  <a:schemeClr val="bg1">
                    <a:lumMod val="50000"/>
                  </a:schemeClr>
                </a:solidFill>
                <a:latin typeface="Algerian" pitchFamily="82" charset="0"/>
                <a:cs typeface="Aharoni" pitchFamily="2" charset="-79"/>
              </a:rPr>
              <a:t>Γ</a:t>
            </a:r>
            <a:r>
              <a:rPr lang="en-US" sz="4800" b="1" spc="300" dirty="0" smtClean="0">
                <a:solidFill>
                  <a:schemeClr val="bg1">
                    <a:lumMod val="50000"/>
                  </a:schemeClr>
                </a:solidFill>
                <a:latin typeface="Algerian" pitchFamily="82" charset="0"/>
                <a:cs typeface="Aharoni" pitchFamily="2" charset="-79"/>
              </a:rPr>
              <a:t>. </a:t>
            </a:r>
            <a:r>
              <a:rPr lang="el-GR" sz="4800" b="1" spc="300" dirty="0" smtClean="0">
                <a:solidFill>
                  <a:schemeClr val="bg1">
                    <a:lumMod val="50000"/>
                  </a:schemeClr>
                </a:solidFill>
                <a:latin typeface="Algerian" pitchFamily="82" charset="0"/>
                <a:cs typeface="Aharoni" pitchFamily="2" charset="-79"/>
              </a:rPr>
              <a:t>ΟΙ ΠΡΟΓΟΝΟΙ</a:t>
            </a:r>
            <a:endParaRPr lang="el-GR" sz="4800" b="1"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628800"/>
            <a:ext cx="8784976" cy="4968552"/>
          </a:xfrm>
        </p:spPr>
        <p:txBody>
          <a:bodyPr>
            <a:noAutofit/>
          </a:bodyPr>
          <a:lstStyle/>
          <a:p>
            <a:pPr algn="just">
              <a:lnSpc>
                <a:spcPct val="160000"/>
              </a:lnSpc>
              <a:spcBef>
                <a:spcPts val="1200"/>
              </a:spcBef>
            </a:pPr>
            <a:r>
              <a:rPr lang="el-GR" sz="3600" cap="all" dirty="0" err="1"/>
              <a:t>Μαουντουντι</a:t>
            </a:r>
            <a:r>
              <a:rPr lang="el-GR" sz="3600" cap="all" dirty="0"/>
              <a:t> και </a:t>
            </a:r>
            <a:r>
              <a:rPr lang="el-GR" sz="3600" cap="all" dirty="0" err="1" smtClean="0"/>
              <a:t>Ισλαμικοσ</a:t>
            </a:r>
            <a:r>
              <a:rPr lang="el-GR" sz="3600" cap="all" dirty="0"/>
              <a:t> </a:t>
            </a:r>
            <a:r>
              <a:rPr lang="el-GR" sz="3600" cap="all" dirty="0" smtClean="0"/>
              <a:t>«</a:t>
            </a:r>
            <a:r>
              <a:rPr lang="el-GR" sz="3600" cap="all" dirty="0" err="1" smtClean="0"/>
              <a:t>εθνικισμοσ</a:t>
            </a:r>
            <a:r>
              <a:rPr lang="el-GR" sz="3600" cap="all" dirty="0" smtClean="0"/>
              <a:t>»</a:t>
            </a:r>
            <a:endParaRPr lang="en-US" sz="3600" cap="all" dirty="0"/>
          </a:p>
          <a:p>
            <a:pPr algn="just">
              <a:lnSpc>
                <a:spcPct val="160000"/>
              </a:lnSpc>
              <a:spcBef>
                <a:spcPts val="1200"/>
              </a:spcBef>
            </a:pPr>
            <a:r>
              <a:rPr lang="el-GR" sz="3600" cap="all" dirty="0" err="1" smtClean="0"/>
              <a:t>Ρασιντ</a:t>
            </a:r>
            <a:r>
              <a:rPr lang="el-GR" sz="3600" cap="all" dirty="0" smtClean="0"/>
              <a:t> </a:t>
            </a:r>
            <a:r>
              <a:rPr lang="el-GR" sz="3600" cap="all" dirty="0" err="1" smtClean="0"/>
              <a:t>Ριντα</a:t>
            </a:r>
            <a:r>
              <a:rPr lang="en-US" sz="3600" cap="all" dirty="0" smtClean="0"/>
              <a:t>, MOXAMMENT AM</a:t>
            </a:r>
            <a:r>
              <a:rPr lang="el-GR" sz="3600" cap="all" dirty="0" smtClean="0"/>
              <a:t>ΠΝΤΟΥ </a:t>
            </a:r>
            <a:r>
              <a:rPr lang="el-GR" sz="3600" cap="all" dirty="0"/>
              <a:t>και </a:t>
            </a:r>
            <a:r>
              <a:rPr lang="el-GR" sz="3600" cap="all" dirty="0" err="1" smtClean="0"/>
              <a:t>Ανανεωτισμοσ</a:t>
            </a:r>
            <a:r>
              <a:rPr lang="el-GR" sz="3600" cap="all" dirty="0" smtClean="0"/>
              <a:t> -  </a:t>
            </a:r>
            <a:r>
              <a:rPr lang="el-GR" sz="3600" cap="all" dirty="0"/>
              <a:t>Η </a:t>
            </a:r>
            <a:r>
              <a:rPr lang="el-GR" sz="3600" cap="all" dirty="0" err="1" smtClean="0"/>
              <a:t>απαντηση</a:t>
            </a:r>
            <a:r>
              <a:rPr lang="el-GR" sz="3600" cap="all" dirty="0"/>
              <a:t> </a:t>
            </a:r>
            <a:r>
              <a:rPr lang="el-GR" sz="3600" cap="all" dirty="0" smtClean="0"/>
              <a:t>στην </a:t>
            </a:r>
            <a:r>
              <a:rPr lang="el-GR" sz="3600" cap="all" dirty="0" err="1" smtClean="0"/>
              <a:t>αποικιοκρατια</a:t>
            </a:r>
            <a:r>
              <a:rPr lang="el-GR" sz="3600" cap="all" dirty="0"/>
              <a:t> </a:t>
            </a:r>
            <a:endParaRPr lang="en-US" sz="3600" cap="all" dirty="0"/>
          </a:p>
          <a:p>
            <a:pPr marL="109728" indent="0">
              <a:spcBef>
                <a:spcPts val="1200"/>
              </a:spcBef>
              <a:buNone/>
            </a:pPr>
            <a:endParaRPr lang="el-GR" sz="3600" dirty="0"/>
          </a:p>
        </p:txBody>
      </p:sp>
    </p:spTree>
    <p:extLst>
      <p:ext uri="{BB962C8B-B14F-4D97-AF65-F5344CB8AC3E}">
        <p14:creationId xmlns:p14="http://schemas.microsoft.com/office/powerpoint/2010/main" val="15122124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701988"/>
            <a:ext cx="8280920" cy="1008112"/>
          </a:xfrm>
        </p:spPr>
        <p:txBody>
          <a:bodyPr>
            <a:noAutofit/>
          </a:bodyPr>
          <a:lstStyle/>
          <a:p>
            <a:pPr algn="ctr">
              <a:lnSpc>
                <a:spcPct val="150000"/>
              </a:lnSpc>
            </a:pPr>
            <a:r>
              <a:rPr lang="el-GR" sz="2800" dirty="0" smtClean="0"/>
              <a:t/>
            </a:r>
            <a:br>
              <a:rPr lang="el-GR" sz="2800" dirty="0" smtClean="0"/>
            </a:br>
            <a:endParaRPr lang="el-GR" sz="3600" b="1" dirty="0"/>
          </a:p>
        </p:txBody>
      </p:sp>
      <p:pic>
        <p:nvPicPr>
          <p:cNvPr id="1026" name="Picture 2" descr="C:\Users\forol-192\Desktop\1.jpg"/>
          <p:cNvPicPr>
            <a:picLocks noGrp="1" noChangeAspect="1" noChangeArrowheads="1"/>
          </p:cNvPicPr>
          <p:nvPr>
            <p:ph sz="half" idx="1"/>
          </p:nvPr>
        </p:nvPicPr>
        <p:blipFill>
          <a:blip r:embed="rId2" cstate="print"/>
          <a:srcRect/>
          <a:stretch>
            <a:fillRect/>
          </a:stretch>
        </p:blipFill>
        <p:spPr bwMode="auto">
          <a:xfrm>
            <a:off x="395536" y="2276872"/>
            <a:ext cx="3600400" cy="3240360"/>
          </a:xfrm>
          <a:prstGeom prst="rect">
            <a:avLst/>
          </a:prstGeom>
          <a:noFill/>
        </p:spPr>
      </p:pic>
      <p:pic>
        <p:nvPicPr>
          <p:cNvPr id="1027" name="Picture 3" descr="C:\Users\forol-192\Desktop\2.jpg"/>
          <p:cNvPicPr>
            <a:picLocks noGrp="1" noChangeAspect="1" noChangeArrowheads="1"/>
          </p:cNvPicPr>
          <p:nvPr>
            <p:ph sz="half" idx="2"/>
          </p:nvPr>
        </p:nvPicPr>
        <p:blipFill>
          <a:blip r:embed="rId3" cstate="print"/>
          <a:srcRect/>
          <a:stretch>
            <a:fillRect/>
          </a:stretch>
        </p:blipFill>
        <p:spPr bwMode="auto">
          <a:xfrm>
            <a:off x="5076056" y="2276872"/>
            <a:ext cx="3600400" cy="3456384"/>
          </a:xfrm>
          <a:prstGeom prst="rect">
            <a:avLst/>
          </a:prstGeom>
          <a:noFill/>
        </p:spPr>
      </p:pic>
      <p:sp>
        <p:nvSpPr>
          <p:cNvPr id="3" name="Rectangle 2"/>
          <p:cNvSpPr/>
          <p:nvPr/>
        </p:nvSpPr>
        <p:spPr>
          <a:xfrm>
            <a:off x="179512" y="836712"/>
            <a:ext cx="8712968" cy="523220"/>
          </a:xfrm>
          <a:prstGeom prst="rect">
            <a:avLst/>
          </a:prstGeom>
        </p:spPr>
        <p:txBody>
          <a:bodyPr wrap="square">
            <a:spAutoFit/>
          </a:bodyPr>
          <a:lstStyle/>
          <a:p>
            <a:pPr algn="ctr"/>
            <a:r>
              <a:rPr lang="el-GR" sz="2800" b="1" cap="all" dirty="0"/>
              <a:t>Ιμπν </a:t>
            </a:r>
            <a:r>
              <a:rPr lang="el-GR" sz="2800" b="1" cap="all" dirty="0" err="1" smtClean="0"/>
              <a:t>Ταϋμιγια</a:t>
            </a:r>
            <a:r>
              <a:rPr lang="el-GR" sz="2800" b="1" cap="all" dirty="0" smtClean="0"/>
              <a:t> &amp; </a:t>
            </a:r>
            <a:r>
              <a:rPr lang="el-GR" sz="2800" b="1" cap="all" dirty="0" err="1" smtClean="0"/>
              <a:t>Τζαμαλ</a:t>
            </a:r>
            <a:r>
              <a:rPr lang="el-GR" sz="2800" b="1" cap="all" dirty="0" smtClean="0"/>
              <a:t> </a:t>
            </a:r>
            <a:r>
              <a:rPr lang="el-GR" sz="2800" b="1" cap="all" dirty="0"/>
              <a:t>αλ – </a:t>
            </a:r>
            <a:r>
              <a:rPr lang="el-GR" sz="2800" b="1" cap="all" dirty="0" err="1" smtClean="0"/>
              <a:t>Αφγκανι</a:t>
            </a:r>
            <a:endParaRPr lang="en-GB" sz="2800" b="1" cap="al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92696"/>
            <a:ext cx="8229600" cy="1008112"/>
          </a:xfrm>
        </p:spPr>
        <p:txBody>
          <a:bodyPr>
            <a:normAutofit fontScale="90000"/>
          </a:bodyPr>
          <a:lstStyle/>
          <a:p>
            <a:pPr algn="ctr">
              <a:lnSpc>
                <a:spcPct val="150000"/>
              </a:lnSpc>
            </a:pPr>
            <a:r>
              <a:rPr lang="el-GR" dirty="0" smtClean="0"/>
              <a:t/>
            </a:r>
            <a:br>
              <a:rPr lang="el-GR" dirty="0" smtClean="0"/>
            </a:br>
            <a:r>
              <a:rPr lang="el-GR" sz="4400" b="1" cap="all" dirty="0" err="1" smtClean="0"/>
              <a:t>Μαουντουντι</a:t>
            </a:r>
            <a:r>
              <a:rPr lang="el-GR" sz="4400" b="1" cap="all" dirty="0" smtClean="0"/>
              <a:t> &amp;</a:t>
            </a:r>
            <a:r>
              <a:rPr lang="el-GR" sz="4400" b="1" cap="all" dirty="0" err="1" smtClean="0"/>
              <a:t>Ρασιντ</a:t>
            </a:r>
            <a:r>
              <a:rPr lang="el-GR" sz="4400" b="1" cap="all" dirty="0" smtClean="0"/>
              <a:t> </a:t>
            </a:r>
            <a:r>
              <a:rPr lang="el-GR" sz="4400" b="1" cap="all" dirty="0" err="1" smtClean="0"/>
              <a:t>Ριντα</a:t>
            </a:r>
            <a:r>
              <a:rPr lang="en-US" sz="4400" cap="all" dirty="0" smtClean="0"/>
              <a:t/>
            </a:r>
            <a:br>
              <a:rPr lang="en-US" sz="4400" cap="all" dirty="0" smtClean="0"/>
            </a:br>
            <a:endParaRPr lang="el-GR" sz="4400" cap="all" dirty="0"/>
          </a:p>
        </p:txBody>
      </p:sp>
      <p:pic>
        <p:nvPicPr>
          <p:cNvPr id="2050" name="Picture 2" descr="C:\Users\forol-192\Desktop\3.jpg"/>
          <p:cNvPicPr>
            <a:picLocks noGrp="1" noChangeAspect="1" noChangeArrowheads="1"/>
          </p:cNvPicPr>
          <p:nvPr>
            <p:ph sz="half" idx="1"/>
          </p:nvPr>
        </p:nvPicPr>
        <p:blipFill>
          <a:blip r:embed="rId2" cstate="print"/>
          <a:srcRect/>
          <a:stretch>
            <a:fillRect/>
          </a:stretch>
        </p:blipFill>
        <p:spPr bwMode="auto">
          <a:xfrm>
            <a:off x="755576" y="2564904"/>
            <a:ext cx="3384376" cy="3384376"/>
          </a:xfrm>
          <a:prstGeom prst="rect">
            <a:avLst/>
          </a:prstGeom>
          <a:noFill/>
        </p:spPr>
      </p:pic>
      <p:pic>
        <p:nvPicPr>
          <p:cNvPr id="2051" name="Picture 3" descr="C:\Users\forol-192\Desktop\4.jpg"/>
          <p:cNvPicPr>
            <a:picLocks noGrp="1" noChangeAspect="1" noChangeArrowheads="1"/>
          </p:cNvPicPr>
          <p:nvPr>
            <p:ph sz="half" idx="2"/>
          </p:nvPr>
        </p:nvPicPr>
        <p:blipFill>
          <a:blip r:embed="rId3" cstate="print"/>
          <a:srcRect/>
          <a:stretch>
            <a:fillRect/>
          </a:stretch>
        </p:blipFill>
        <p:spPr bwMode="auto">
          <a:xfrm>
            <a:off x="4644008" y="2348880"/>
            <a:ext cx="4021780" cy="37444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Autofit/>
          </a:bodyPr>
          <a:lstStyle/>
          <a:p>
            <a:pPr algn="ctr"/>
            <a:r>
              <a:rPr lang="el-GR" sz="4400" spc="300" dirty="0" smtClean="0">
                <a:solidFill>
                  <a:schemeClr val="bg1">
                    <a:lumMod val="50000"/>
                  </a:schemeClr>
                </a:solidFill>
                <a:latin typeface="Algerian" pitchFamily="82" charset="0"/>
                <a:cs typeface="Aharoni" pitchFamily="2" charset="-79"/>
              </a:rPr>
              <a:t>Δ. Η ΕΞΕΛΙΞΗ</a:t>
            </a:r>
            <a:endParaRPr lang="el-GR" sz="4400"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3200" dirty="0" smtClean="0">
                <a:latin typeface="Aharoni" pitchFamily="2" charset="-79"/>
                <a:cs typeface="Aharoni" pitchFamily="2" charset="-79"/>
              </a:rPr>
              <a:t>Α) ΑΔΕΛΦΟΙ ΜΟΥΣΟΥΛΜΑΝΟΙ</a:t>
            </a:r>
            <a:endParaRPr lang="el-GR" sz="3200" dirty="0">
              <a:cs typeface="Aharoni" pitchFamily="2" charset="-79"/>
            </a:endParaRPr>
          </a:p>
        </p:txBody>
      </p:sp>
      <p:sp>
        <p:nvSpPr>
          <p:cNvPr id="4" name="3 - Θέση περιεχομένου"/>
          <p:cNvSpPr>
            <a:spLocks noGrp="1"/>
          </p:cNvSpPr>
          <p:nvPr>
            <p:ph sz="half" idx="2"/>
          </p:nvPr>
        </p:nvSpPr>
        <p:spPr>
          <a:xfrm>
            <a:off x="1835696" y="1340768"/>
            <a:ext cx="7056784" cy="4896545"/>
          </a:xfrm>
        </p:spPr>
        <p:txBody>
          <a:bodyPr>
            <a:noAutofit/>
          </a:bodyPr>
          <a:lstStyle/>
          <a:p>
            <a:pPr algn="just">
              <a:lnSpc>
                <a:spcPct val="150000"/>
              </a:lnSpc>
              <a:spcBef>
                <a:spcPts val="0"/>
              </a:spcBef>
            </a:pPr>
            <a:r>
              <a:rPr lang="el-GR" sz="4000" cap="all" dirty="0" err="1" smtClean="0"/>
              <a:t>Σαγεντ</a:t>
            </a:r>
            <a:r>
              <a:rPr lang="el-GR" sz="4000" cap="all" dirty="0" smtClean="0"/>
              <a:t> </a:t>
            </a:r>
            <a:r>
              <a:rPr lang="el-GR" sz="4000" cap="all" dirty="0" err="1" smtClean="0"/>
              <a:t>Κουτμπ</a:t>
            </a:r>
            <a:r>
              <a:rPr lang="el-GR" sz="4000" cap="all" dirty="0" smtClean="0"/>
              <a:t> &amp; </a:t>
            </a:r>
            <a:r>
              <a:rPr lang="el-GR" sz="4000" cap="all" dirty="0" err="1" smtClean="0"/>
              <a:t>Χασσαν</a:t>
            </a:r>
            <a:r>
              <a:rPr lang="el-GR" sz="4000" cap="all" dirty="0" smtClean="0"/>
              <a:t> αλ - </a:t>
            </a:r>
            <a:r>
              <a:rPr lang="el-GR" sz="4000" cap="all" dirty="0" err="1" smtClean="0"/>
              <a:t>Μπανα</a:t>
            </a:r>
            <a:endParaRPr lang="en-US" sz="4000" cap="all" dirty="0" smtClean="0"/>
          </a:p>
          <a:p>
            <a:pPr algn="just">
              <a:lnSpc>
                <a:spcPct val="150000"/>
              </a:lnSpc>
              <a:spcBef>
                <a:spcPts val="0"/>
              </a:spcBef>
            </a:pPr>
            <a:r>
              <a:rPr lang="el-GR" sz="4000" dirty="0" smtClean="0"/>
              <a:t>ΔΥΤΙΚΗ ΑΠΟΙΚΙΟΚΡΑΤΙΑ</a:t>
            </a:r>
            <a:endParaRPr lang="en-US" sz="4000" dirty="0" smtClean="0"/>
          </a:p>
          <a:p>
            <a:pPr algn="just">
              <a:lnSpc>
                <a:spcPct val="150000"/>
              </a:lnSpc>
              <a:spcBef>
                <a:spcPts val="0"/>
              </a:spcBef>
            </a:pPr>
            <a:r>
              <a:rPr lang="el-GR" sz="4000" dirty="0" smtClean="0"/>
              <a:t>ΤΟ ΚΟΣΜΙΚΟ ΚΡΑΤΟΣ ΩΣ ΦΑΡΑΩ</a:t>
            </a:r>
            <a:endParaRPr lang="en-US" sz="4000" dirty="0" smtClean="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Η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251520"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3200" dirty="0" smtClean="0">
                <a:latin typeface="Aharoni" pitchFamily="2" charset="-79"/>
                <a:cs typeface="Aharoni" pitchFamily="2" charset="-79"/>
              </a:rPr>
              <a:t>Α) ΑΔΕΛΦΟΙ ΜΟΥΣΟΥΛΜΑΝΟΙ</a:t>
            </a:r>
            <a:endParaRPr lang="el-GR" sz="3200" dirty="0">
              <a:cs typeface="Aharoni" pitchFamily="2" charset="-79"/>
            </a:endParaRPr>
          </a:p>
        </p:txBody>
      </p:sp>
      <p:sp>
        <p:nvSpPr>
          <p:cNvPr id="4" name="3 - Θέση περιεχομένου"/>
          <p:cNvSpPr>
            <a:spLocks noGrp="1"/>
          </p:cNvSpPr>
          <p:nvPr>
            <p:ph sz="half" idx="2"/>
          </p:nvPr>
        </p:nvSpPr>
        <p:spPr>
          <a:xfrm>
            <a:off x="1475656" y="1340768"/>
            <a:ext cx="7560840" cy="5040560"/>
          </a:xfrm>
        </p:spPr>
        <p:txBody>
          <a:bodyPr>
            <a:noAutofit/>
          </a:bodyPr>
          <a:lstStyle/>
          <a:p>
            <a:pPr>
              <a:lnSpc>
                <a:spcPct val="150000"/>
              </a:lnSpc>
              <a:spcBef>
                <a:spcPts val="1200"/>
              </a:spcBef>
            </a:pPr>
            <a:r>
              <a:rPr lang="el-GR" sz="3200" dirty="0" smtClean="0"/>
              <a:t>Η ΣΥΓΧΡΟΝΗ ΚΟΙΝΩΝΙΑ ΣΕ ΜΙΑ ΚΑΤΑΣΤΑΣΗ ΤΖΑΧΙΛΙΓΙΑ</a:t>
            </a:r>
          </a:p>
          <a:p>
            <a:pPr>
              <a:lnSpc>
                <a:spcPct val="150000"/>
              </a:lnSpc>
              <a:spcBef>
                <a:spcPts val="1200"/>
              </a:spcBef>
            </a:pPr>
            <a:r>
              <a:rPr lang="el-GR" sz="3200" dirty="0" smtClean="0"/>
              <a:t>ΦΙΤΝΑ: η διπλή έννοια μιας λέξης (αδικία και αταξία)</a:t>
            </a:r>
          </a:p>
          <a:p>
            <a:pPr>
              <a:lnSpc>
                <a:spcPct val="150000"/>
              </a:lnSpc>
              <a:spcBef>
                <a:spcPts val="1200"/>
              </a:spcBef>
            </a:pPr>
            <a:r>
              <a:rPr lang="el-GR" sz="3200" dirty="0" smtClean="0"/>
              <a:t>ΚΟΙΝΩΝΙΚΟΣ ΣΥΝΤΗΡΗΤΙΣΜΟΣ</a:t>
            </a:r>
            <a:endParaRPr lang="en-US" sz="3200" dirty="0"/>
          </a:p>
          <a:p>
            <a:pPr>
              <a:lnSpc>
                <a:spcPct val="150000"/>
              </a:lnSpc>
              <a:spcBef>
                <a:spcPts val="1200"/>
              </a:spcBef>
            </a:pPr>
            <a:r>
              <a:rPr lang="el-GR" sz="3200" dirty="0" smtClean="0"/>
              <a:t>ΣΚΟΤΩΝΟΝΤΑΣ ΤΟΝ ΤΥΡΑΝΝΟ</a:t>
            </a:r>
            <a:endParaRPr lang="en-US" sz="3200" dirty="0" smtClean="0"/>
          </a:p>
        </p:txBody>
      </p:sp>
    </p:spTree>
    <p:extLst>
      <p:ext uri="{BB962C8B-B14F-4D97-AF65-F5344CB8AC3E}">
        <p14:creationId xmlns:p14="http://schemas.microsoft.com/office/powerpoint/2010/main" val="23514053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792088"/>
          </a:xfrm>
        </p:spPr>
        <p:txBody>
          <a:bodyPr>
            <a:noAutofit/>
            <a:scene3d>
              <a:camera prst="orthographicFront"/>
              <a:lightRig rig="threePt" dir="t"/>
            </a:scene3d>
            <a:sp3d extrusionH="57150">
              <a:bevelT w="38100" h="38100" prst="relaxedInset"/>
            </a:sp3d>
          </a:bodyPr>
          <a:lstStyle/>
          <a:p>
            <a:pPr algn="ctr"/>
            <a:r>
              <a:rPr lang="el-GR" sz="4800" b="1" spc="300" dirty="0" smtClean="0">
                <a:solidFill>
                  <a:schemeClr val="bg1">
                    <a:lumMod val="50000"/>
                  </a:schemeClr>
                </a:solidFill>
                <a:latin typeface="Algerian" pitchFamily="82" charset="0"/>
                <a:cs typeface="Aharoni" pitchFamily="2" charset="-79"/>
              </a:rPr>
              <a:t>Α. ΟΡΙΣΜΟΙ</a:t>
            </a:r>
            <a:endParaRPr lang="el-GR" sz="4800" b="1" spc="300" dirty="0">
              <a:solidFill>
                <a:schemeClr val="bg1">
                  <a:lumMod val="50000"/>
                </a:schemeClr>
              </a:solidFill>
              <a:cs typeface="Aharoni" pitchFamily="2" charset="-79"/>
            </a:endParaRPr>
          </a:p>
        </p:txBody>
      </p:sp>
      <p:sp>
        <p:nvSpPr>
          <p:cNvPr id="3" name="2 - Θέση περιεχομένου"/>
          <p:cNvSpPr>
            <a:spLocks noGrp="1"/>
          </p:cNvSpPr>
          <p:nvPr>
            <p:ph idx="1"/>
          </p:nvPr>
        </p:nvSpPr>
        <p:spPr>
          <a:xfrm>
            <a:off x="457200" y="1484784"/>
            <a:ext cx="8229600" cy="5089752"/>
          </a:xfrm>
        </p:spPr>
        <p:txBody>
          <a:bodyPr>
            <a:normAutofit fontScale="55000" lnSpcReduction="20000"/>
          </a:bodyPr>
          <a:lstStyle/>
          <a:p>
            <a:pPr marL="109728" lvl="0" indent="0" algn="ctr">
              <a:lnSpc>
                <a:spcPct val="150000"/>
              </a:lnSpc>
              <a:buNone/>
            </a:pPr>
            <a:r>
              <a:rPr lang="el-GR" sz="4700" b="1" dirty="0" smtClean="0"/>
              <a:t>ΤΟ ΠΡΟΒΛΗΜΑ ΤΟΥ ΟΡΙΣΜΟΥ</a:t>
            </a:r>
          </a:p>
          <a:p>
            <a:pPr marL="109728" lvl="0" indent="0" algn="ctr">
              <a:lnSpc>
                <a:spcPct val="150000"/>
              </a:lnSpc>
              <a:buNone/>
            </a:pPr>
            <a:r>
              <a:rPr lang="el-GR" sz="4700" b="1" dirty="0" smtClean="0"/>
              <a:t>(ονομάτων επίσκεψη)</a:t>
            </a:r>
            <a:endParaRPr lang="el-GR" sz="4700" b="1" dirty="0"/>
          </a:p>
          <a:p>
            <a:pPr lvl="0" algn="just">
              <a:lnSpc>
                <a:spcPct val="150000"/>
              </a:lnSpc>
            </a:pPr>
            <a:r>
              <a:rPr lang="el-GR" sz="4700" dirty="0" smtClean="0"/>
              <a:t>ΙΣΛΑΜΙΣΜΟΣ – ΠΟΛΙΤΙΚΟ ΙΣΛΑΜ</a:t>
            </a:r>
          </a:p>
          <a:p>
            <a:pPr marL="109728" lvl="0" indent="0" algn="just">
              <a:lnSpc>
                <a:spcPct val="150000"/>
              </a:lnSpc>
              <a:buNone/>
            </a:pPr>
            <a:r>
              <a:rPr lang="el-GR" sz="4700" dirty="0" smtClean="0"/>
              <a:t>   (ΠΟΛΙΤΙΚΗ ΚΑΙ ΒΙΑ – το ζήτημα του μονισμού)</a:t>
            </a:r>
          </a:p>
          <a:p>
            <a:pPr lvl="0" algn="just">
              <a:lnSpc>
                <a:spcPct val="150000"/>
              </a:lnSpc>
            </a:pPr>
            <a:r>
              <a:rPr lang="el-GR" sz="4700" dirty="0" smtClean="0"/>
              <a:t>ΡΙΖΟΣΠΑΣΤΙΣΜΟΣ – ΡΙΖΟΣΠΑΣΤΙΚΟ ΙΣΛΑΜ</a:t>
            </a:r>
            <a:r>
              <a:rPr lang="en-US" sz="4700" dirty="0" smtClean="0"/>
              <a:t> </a:t>
            </a:r>
            <a:r>
              <a:rPr lang="el-GR" sz="4700" dirty="0" smtClean="0"/>
              <a:t>(ΡΙΖΟΣΠΑΣΤΙΚΟΠΟΙΗΣΗ: η εξέλιξη μιας λέξης)</a:t>
            </a:r>
            <a:endParaRPr lang="en-US" sz="4700" dirty="0" smtClean="0"/>
          </a:p>
          <a:p>
            <a:pPr algn="just">
              <a:lnSpc>
                <a:spcPct val="150000"/>
              </a:lnSpc>
            </a:pPr>
            <a:r>
              <a:rPr lang="el-GR" sz="4700" dirty="0" smtClean="0"/>
              <a:t>ΣΑΛΑΦΙΣΜΟΣ</a:t>
            </a:r>
            <a:r>
              <a:rPr lang="en-US" sz="4700" dirty="0" smtClean="0"/>
              <a:t>/ </a:t>
            </a:r>
            <a:r>
              <a:rPr lang="el-GR" sz="4700" dirty="0" smtClean="0"/>
              <a:t>ΤΑΜΠΛΙΓΙ</a:t>
            </a:r>
          </a:p>
          <a:p>
            <a:pPr lvl="0">
              <a:lnSpc>
                <a:spcPct val="150000"/>
              </a:lnSpc>
            </a:pPr>
            <a:endParaRPr lang="el-GR" sz="4700" dirty="0" smtClean="0"/>
          </a:p>
          <a:p>
            <a:endParaRPr lang="el-GR"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424936" cy="936104"/>
          </a:xfrm>
        </p:spPr>
        <p:txBody>
          <a:bodyPr>
            <a:normAutofit fontScale="90000"/>
          </a:bodyPr>
          <a:lstStyle/>
          <a:p>
            <a:pPr algn="ctr"/>
            <a:r>
              <a:rPr lang="el-GR" b="1" dirty="0" smtClean="0"/>
              <a:t>ΧΑΣΣΑΝ ΑΛ ΜΠΑΝΑ ΚΑΙ ΣΑΓΕΝΤ ΚΟΥΤΜΠ</a:t>
            </a:r>
            <a:endParaRPr lang="en-GB" b="1" dirty="0"/>
          </a:p>
        </p:txBody>
      </p:sp>
      <p:pic>
        <p:nvPicPr>
          <p:cNvPr id="1026" name="Picture 2" descr="C:\Users\Stavros\Desktop\hassan-al-banna-1-72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4316288" cy="40381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Hamdy.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88840"/>
            <a:ext cx="4038600"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246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sz="half" idx="1"/>
          </p:nvPr>
        </p:nvSpPr>
        <p:spPr/>
        <p:txBody>
          <a:bodyPr>
            <a:normAutofit fontScale="85000" lnSpcReduction="10000"/>
          </a:bodyPr>
          <a:lstStyle/>
          <a:p>
            <a:r>
              <a:rPr lang="el-GR" dirty="0" err="1"/>
              <a:t>Τζαχιλίγια</a:t>
            </a:r>
            <a:r>
              <a:rPr lang="el-GR" dirty="0"/>
              <a:t> είναι η εξουσία του ανθρώπου πάνω στον άνθρωπο, ή μάλλον η υποταγή του ανθρώπου στον άνθρωπο και όχι στον Θεό. Υποδηλώνει την απόρριψη της θεϊκής φύσης του Θεού και τη λατρεία των θνητών … Η </a:t>
            </a:r>
            <a:r>
              <a:rPr lang="el-GR" dirty="0" err="1"/>
              <a:t>τζαχιλίγια</a:t>
            </a:r>
            <a:r>
              <a:rPr lang="el-GR" dirty="0"/>
              <a:t> είναι το αντίστροφο κάτοπτρο του Ισλάμ … Βρισκόμαστε σε ένα σταυροδρόμι: θα επιλέξουμε είτε το Ισλάμ είτε την </a:t>
            </a:r>
            <a:r>
              <a:rPr lang="el-GR" dirty="0" err="1" smtClean="0"/>
              <a:t>τζαχιλίγια</a:t>
            </a:r>
            <a:r>
              <a:rPr lang="el-GR" dirty="0"/>
              <a:t> </a:t>
            </a:r>
            <a:r>
              <a:rPr lang="el-GR" dirty="0" smtClean="0"/>
              <a:t>(</a:t>
            </a:r>
            <a:r>
              <a:rPr lang="el-GR" dirty="0" err="1" smtClean="0"/>
              <a:t>Κουτμπ</a:t>
            </a:r>
            <a:r>
              <a:rPr lang="el-GR" dirty="0" smtClean="0"/>
              <a:t>)</a:t>
            </a:r>
            <a:endParaRPr lang="el-GR" dirty="0"/>
          </a:p>
        </p:txBody>
      </p:sp>
      <p:sp>
        <p:nvSpPr>
          <p:cNvPr id="4" name="Content Placeholder 3"/>
          <p:cNvSpPr>
            <a:spLocks noGrp="1"/>
          </p:cNvSpPr>
          <p:nvPr>
            <p:ph sz="half" idx="2"/>
          </p:nvPr>
        </p:nvSpPr>
        <p:spPr/>
        <p:txBody>
          <a:bodyPr>
            <a:normAutofit fontScale="85000" lnSpcReduction="10000"/>
          </a:bodyPr>
          <a:lstStyle/>
          <a:p>
            <a:r>
              <a:rPr lang="el-GR" dirty="0"/>
              <a:t>αυτή η χριστιανική ειδωλολατρία της Τριαδικής Πίστης και αυτές οι αντιλήψεις για την αμαρτία και την εξιλέωση που δεν βγάζουν κανένα απολύτως νόημα, ο καπιταλισμός που προϋποθέτει ως σύστημα τα μονοπώλια και την τοκογλυφία, την απληστία και την εκμετάλλευση, ο ατομικισμός, από τον οποίο απουσιάζει κάθε στοιχείο αλληλεγγύης και κοινωνικής ευαισθησίας πέραν του πλαισίου του νόμου, αυτή η άδεια, υλιστική αντίληψη για τη ζωή, αυτή η κτηνώδης ελευθερία που αποκαλείται ανεκτικότητα, αυτό το σκλαβοπάζαρο που ονομάζουν «γυναικεία απελευθέρωση</a:t>
            </a:r>
            <a:r>
              <a:rPr lang="el-GR" dirty="0" smtClean="0"/>
              <a:t>» (</a:t>
            </a:r>
            <a:r>
              <a:rPr lang="el-GR" dirty="0" err="1" smtClean="0"/>
              <a:t>Κουτμπ</a:t>
            </a:r>
            <a:r>
              <a:rPr lang="el-GR" dirty="0" smtClean="0"/>
              <a:t>)</a:t>
            </a:r>
            <a:endParaRPr lang="el-GR" dirty="0"/>
          </a:p>
        </p:txBody>
      </p:sp>
    </p:spTree>
    <p:extLst>
      <p:ext uri="{BB962C8B-B14F-4D97-AF65-F5344CB8AC3E}">
        <p14:creationId xmlns:p14="http://schemas.microsoft.com/office/powerpoint/2010/main" val="1208078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92088"/>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Β) ΑΛ ΚΑΪΝΤΑ</a:t>
            </a:r>
            <a:endParaRPr lang="el-GR" sz="4400" dirty="0">
              <a:cs typeface="Aharoni" pitchFamily="2" charset="-79"/>
            </a:endParaRPr>
          </a:p>
        </p:txBody>
      </p:sp>
      <p:sp>
        <p:nvSpPr>
          <p:cNvPr id="4" name="3 - Θέση περιεχομένου"/>
          <p:cNvSpPr>
            <a:spLocks noGrp="1"/>
          </p:cNvSpPr>
          <p:nvPr>
            <p:ph sz="half" idx="2"/>
          </p:nvPr>
        </p:nvSpPr>
        <p:spPr>
          <a:xfrm>
            <a:off x="1835696" y="1412777"/>
            <a:ext cx="6851104" cy="4824536"/>
          </a:xfrm>
        </p:spPr>
        <p:txBody>
          <a:bodyPr>
            <a:normAutofit/>
          </a:bodyPr>
          <a:lstStyle/>
          <a:p>
            <a:pPr algn="just">
              <a:lnSpc>
                <a:spcPct val="150000"/>
              </a:lnSpc>
            </a:pPr>
            <a:r>
              <a:rPr lang="el-GR" sz="4000" dirty="0" smtClean="0"/>
              <a:t>ΕΣΤΙΑΣΗ ΣΤΟ ΤΖΙΧΑΝΤ</a:t>
            </a:r>
            <a:endParaRPr lang="en-US" sz="4000" dirty="0" smtClean="0"/>
          </a:p>
          <a:p>
            <a:pPr algn="just">
              <a:lnSpc>
                <a:spcPct val="150000"/>
              </a:lnSpc>
            </a:pPr>
            <a:r>
              <a:rPr lang="el-GR" sz="4000" dirty="0" smtClean="0"/>
              <a:t>Ο ΜΠΙΝ ΛΑΝΤΕΝ ΚΑΙ ΤΟ  ΤΖΙΧΑΝΤ ΣΤΟ ΑΦΓΑΝΙΣΤΑΝ</a:t>
            </a:r>
            <a:endParaRPr lang="en-US" sz="4000" dirty="0" smtClean="0"/>
          </a:p>
          <a:p>
            <a:pPr>
              <a:lnSpc>
                <a:spcPct val="150000"/>
              </a:lnSpc>
            </a:pPr>
            <a:r>
              <a:rPr lang="el-GR" sz="4000" dirty="0" smtClean="0"/>
              <a:t>ΑΫΜΑΝ ΑΛ ΖΑΟΥΑΧΙΡΙ</a:t>
            </a:r>
            <a:endParaRPr lang="en-US" sz="4000" dirty="0" smtClean="0"/>
          </a:p>
          <a:p>
            <a:pPr marL="109728" indent="0">
              <a:lnSpc>
                <a:spcPct val="150000"/>
              </a:lnSpc>
              <a:buNone/>
            </a:pPr>
            <a:endParaRPr lang="el-GR" sz="3600" dirty="0" smtClean="0"/>
          </a:p>
          <a:p>
            <a:pPr>
              <a:lnSpc>
                <a:spcPct val="150000"/>
              </a:lnSpc>
            </a:pPr>
            <a:endParaRPr lang="en-US" sz="3600" dirty="0" smtClean="0"/>
          </a:p>
          <a:p>
            <a:pPr>
              <a:lnSpc>
                <a:spcPct val="150000"/>
              </a:lnSpc>
            </a:pPr>
            <a:endParaRPr lang="el-GR" sz="3600" dirty="0"/>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92088"/>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179512" y="1628800"/>
            <a:ext cx="936104"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Β) ΑΛ ΚΑΪΝΤΑ</a:t>
            </a:r>
            <a:endParaRPr lang="el-GR" sz="4400" dirty="0">
              <a:cs typeface="Aharoni" pitchFamily="2" charset="-79"/>
            </a:endParaRPr>
          </a:p>
        </p:txBody>
      </p:sp>
      <p:sp>
        <p:nvSpPr>
          <p:cNvPr id="4" name="3 - Θέση περιεχομένου"/>
          <p:cNvSpPr>
            <a:spLocks noGrp="1"/>
          </p:cNvSpPr>
          <p:nvPr>
            <p:ph sz="half" idx="2"/>
          </p:nvPr>
        </p:nvSpPr>
        <p:spPr>
          <a:xfrm>
            <a:off x="1259632" y="1412776"/>
            <a:ext cx="7704856" cy="5112567"/>
          </a:xfrm>
        </p:spPr>
        <p:txBody>
          <a:bodyPr>
            <a:normAutofit/>
          </a:bodyPr>
          <a:lstStyle/>
          <a:p>
            <a:pPr algn="just">
              <a:lnSpc>
                <a:spcPct val="150000"/>
              </a:lnSpc>
            </a:pPr>
            <a:r>
              <a:rPr lang="el-GR" sz="4000" dirty="0" smtClean="0"/>
              <a:t>Ο «ΠΟΛΕΜΟΣ» ΣΤΗΝ ΤΡΟΜΟΚΡΑΤΙΑ</a:t>
            </a:r>
          </a:p>
          <a:p>
            <a:pPr algn="just">
              <a:lnSpc>
                <a:spcPct val="150000"/>
              </a:lnSpc>
            </a:pPr>
            <a:r>
              <a:rPr lang="el-GR" sz="4000" dirty="0" smtClean="0"/>
              <a:t>Ο ΜΠΟΥΣ ΩΣ ΣΤΑΥΡΟΦΟΡΟΣ: Η ΑΝΤΕΣΤΡΑΜΜΕΝΗ ΕΙΚΟΝΑ </a:t>
            </a:r>
          </a:p>
          <a:p>
            <a:pPr>
              <a:lnSpc>
                <a:spcPct val="150000"/>
              </a:lnSpc>
            </a:pPr>
            <a:endParaRPr lang="el-GR" sz="3600" dirty="0" smtClean="0"/>
          </a:p>
          <a:p>
            <a:pPr>
              <a:lnSpc>
                <a:spcPct val="150000"/>
              </a:lnSpc>
            </a:pPr>
            <a:endParaRPr lang="en-US" sz="3600" dirty="0" smtClean="0"/>
          </a:p>
          <a:p>
            <a:pPr>
              <a:lnSpc>
                <a:spcPct val="150000"/>
              </a:lnSpc>
            </a:pPr>
            <a:endParaRPr lang="el-GR" sz="3600" dirty="0"/>
          </a:p>
        </p:txBody>
      </p:sp>
    </p:spTree>
    <p:extLst>
      <p:ext uri="{BB962C8B-B14F-4D97-AF65-F5344CB8AC3E}">
        <p14:creationId xmlns:p14="http://schemas.microsoft.com/office/powerpoint/2010/main" val="1517672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856984" cy="1440160"/>
          </a:xfrm>
        </p:spPr>
        <p:txBody>
          <a:bodyPr>
            <a:normAutofit fontScale="90000"/>
          </a:bodyPr>
          <a:lstStyle/>
          <a:p>
            <a:pPr algn="ctr"/>
            <a:r>
              <a:rPr lang="en-US" dirty="0" smtClean="0"/>
              <a:t/>
            </a:r>
            <a:br>
              <a:rPr lang="en-US" dirty="0" smtClean="0"/>
            </a:br>
            <a:r>
              <a:rPr lang="el-GR" b="1" dirty="0"/>
              <a:t>ΟΣΑΜΑ ΜΠΙΝ ΛΑΝΤΕΝ &amp; ΑΫΜΑΝ ΑΛ ΖΑΟΥΑΧΙΡΙ</a:t>
            </a:r>
            <a:r>
              <a:rPr lang="en-US" b="1" dirty="0"/>
              <a:t/>
            </a:r>
            <a:br>
              <a:rPr lang="en-US" b="1" dirty="0"/>
            </a:br>
            <a:endParaRPr lang="en-GB" b="1" dirty="0"/>
          </a:p>
        </p:txBody>
      </p:sp>
      <p:pic>
        <p:nvPicPr>
          <p:cNvPr id="1026" name="Picture 2" descr="C:\Users\Stavros\Desktop\ΙΜΑGES SUMMERSCHOOL 2019\terrorists-osama-bin-lade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38128"/>
            <a:ext cx="3402014" cy="3943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ΙΜΑGES SUMMERSCHOOL 2019\Ayman_al-Zawahiri.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492895"/>
            <a:ext cx="3240028" cy="392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3196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836712"/>
            <a:ext cx="8229600" cy="576064"/>
          </a:xfrm>
        </p:spPr>
        <p:txBody>
          <a:bodyPr>
            <a:no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Γ) </a:t>
            </a:r>
            <a:r>
              <a:rPr lang="en-GB" sz="4400" dirty="0" smtClean="0">
                <a:latin typeface="Aharoni" pitchFamily="2" charset="-79"/>
                <a:cs typeface="Aharoni" pitchFamily="2" charset="-79"/>
              </a:rPr>
              <a:t>ISIS</a:t>
            </a:r>
            <a:endParaRPr lang="el-GR" sz="4400" dirty="0">
              <a:cs typeface="Aharoni" pitchFamily="2" charset="-79"/>
            </a:endParaRPr>
          </a:p>
        </p:txBody>
      </p:sp>
      <p:sp>
        <p:nvSpPr>
          <p:cNvPr id="4" name="3 - Θέση περιεχομένου"/>
          <p:cNvSpPr>
            <a:spLocks noGrp="1"/>
          </p:cNvSpPr>
          <p:nvPr>
            <p:ph sz="half" idx="2"/>
          </p:nvPr>
        </p:nvSpPr>
        <p:spPr>
          <a:xfrm>
            <a:off x="1835696" y="1772816"/>
            <a:ext cx="6851104" cy="4392488"/>
          </a:xfrm>
        </p:spPr>
        <p:txBody>
          <a:bodyPr>
            <a:noAutofit/>
          </a:bodyPr>
          <a:lstStyle/>
          <a:p>
            <a:pPr>
              <a:lnSpc>
                <a:spcPct val="150000"/>
              </a:lnSpc>
            </a:pPr>
            <a:r>
              <a:rPr lang="el-GR" sz="4000" dirty="0" smtClean="0"/>
              <a:t>ΖΑΡΚΑΟΥΙ</a:t>
            </a:r>
            <a:endParaRPr lang="en-US" sz="4000" dirty="0" smtClean="0"/>
          </a:p>
          <a:p>
            <a:pPr>
              <a:lnSpc>
                <a:spcPct val="150000"/>
              </a:lnSpc>
            </a:pPr>
            <a:r>
              <a:rPr lang="el-GR" sz="4000" dirty="0" smtClean="0"/>
              <a:t>ΑΛ ΜΠΑΓΝΤΑΝΤΙ</a:t>
            </a:r>
            <a:endParaRPr lang="en-US" sz="4000" dirty="0" smtClean="0"/>
          </a:p>
          <a:p>
            <a:pPr>
              <a:lnSpc>
                <a:spcPct val="150000"/>
              </a:lnSpc>
            </a:pPr>
            <a:r>
              <a:rPr lang="el-GR" sz="4000" dirty="0" smtClean="0"/>
              <a:t>Η ΒΙΑ ΩΣ ΜΗΝΥΜΑ</a:t>
            </a:r>
            <a:endParaRPr lang="el-GR" sz="4000"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normAutofit fontScale="90000"/>
          </a:bodyPr>
          <a:lstStyle/>
          <a:p>
            <a:pPr algn="ctr"/>
            <a:r>
              <a:rPr lang="el-GR" b="1" dirty="0" smtClean="0"/>
              <a:t>ΑΜΠΟΥ ΜΟΥΣΑΜΠ ΑΛ ΖΑΡΚΑΟΥΙ &amp; </a:t>
            </a:r>
            <a:br>
              <a:rPr lang="el-GR" b="1" dirty="0" smtClean="0"/>
            </a:br>
            <a:r>
              <a:rPr lang="el-GR" b="1" dirty="0" smtClean="0"/>
              <a:t>ΑΛ ΜΠΑΓΝΤΑΝΤΙ</a:t>
            </a:r>
            <a:endParaRPr lang="en-GB" b="1" dirty="0"/>
          </a:p>
        </p:txBody>
      </p:sp>
      <p:pic>
        <p:nvPicPr>
          <p:cNvPr id="1026" name="Picture 2" descr="C:\Users\Stavros\Desktop\ΙΜΑGES SUMMERSCHOOL 2019\2CCC48A900000578-0-image-a-9_144330215092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88840"/>
            <a:ext cx="4320480" cy="4104456"/>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C:\Users\Stavros\Desktop\ΙΜΑGES SUMMERSCHOOL 2019\al Baghdadi.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88840"/>
            <a:ext cx="4388296"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8420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ÏÎ­Î»ÎµÏÎ¼Î± ÎµÎ¹ÎºÏÎ½Î±Ï Î³Î¹Î± ISIS - VIOLENCE AS A MESSAGE"/>
          <p:cNvPicPr>
            <a:picLocks noChangeAspect="1" noChangeArrowheads="1"/>
          </p:cNvPicPr>
          <p:nvPr/>
        </p:nvPicPr>
        <p:blipFill>
          <a:blip r:embed="rId2" cstate="print"/>
          <a:srcRect/>
          <a:stretch>
            <a:fillRect/>
          </a:stretch>
        </p:blipFill>
        <p:spPr bwMode="auto">
          <a:xfrm>
            <a:off x="1259632" y="764704"/>
            <a:ext cx="6984776" cy="55446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normAutofit/>
          </a:bodyPr>
          <a:lstStyle/>
          <a:p>
            <a:pPr algn="ctr"/>
            <a:r>
              <a:rPr lang="en-GB" sz="3200" b="1" dirty="0" smtClean="0"/>
              <a:t>ISIS: </a:t>
            </a:r>
            <a:r>
              <a:rPr lang="el-GR" sz="3200" b="1" dirty="0" smtClean="0"/>
              <a:t>ΜΕΓΙΣΤΗ ΕΔΑΦΙΚΗ ΕΠΕΚΤΑΣΗ ΚΑΙ ΤΑ ΟΝΕΙΡΑ ΤΟΥ ΧΑΛΙΦΑΤΟΥ</a:t>
            </a:r>
            <a:endParaRPr lang="en-GB" sz="3200" b="1" dirty="0"/>
          </a:p>
        </p:txBody>
      </p:sp>
      <p:pic>
        <p:nvPicPr>
          <p:cNvPr id="1026" name="Picture 2" descr="C:\Users\Stavros\Desktop\ΙΜΑGES SUMMERSCHOOL 2019\download.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2060848"/>
            <a:ext cx="4176464"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ΙΜΑGES SUMMERSCHOOL 2019\ISIS MAP 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060848"/>
            <a:ext cx="410445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02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457200" y="1412776"/>
            <a:ext cx="8229600" cy="5161760"/>
          </a:xfrm>
        </p:spPr>
        <p:txBody>
          <a:bodyPr>
            <a:noAutofit/>
          </a:bodyPr>
          <a:lstStyle/>
          <a:p>
            <a:pPr algn="just">
              <a:lnSpc>
                <a:spcPct val="150000"/>
              </a:lnSpc>
            </a:pPr>
            <a:r>
              <a:rPr lang="el-GR" sz="4000" dirty="0" smtClean="0"/>
              <a:t>ΜΗ ΓΡΑΜΜΙΚΗ ΕΞΕΛΙΞΗ</a:t>
            </a:r>
            <a:endParaRPr lang="en-US" sz="4000" dirty="0" smtClean="0"/>
          </a:p>
          <a:p>
            <a:pPr algn="just">
              <a:lnSpc>
                <a:spcPct val="150000"/>
              </a:lnSpc>
            </a:pPr>
            <a:r>
              <a:rPr lang="el-GR" sz="4000" dirty="0" smtClean="0"/>
              <a:t>ΚΑΘΕ ΒΗΜΑ, ΡΙΖΙΚΗ ΡΗΞΗ ΜΕ ΤΟ ΠΑΡΕΛΘΟΝ</a:t>
            </a:r>
            <a:endParaRPr lang="en-US" sz="4000" dirty="0" smtClean="0"/>
          </a:p>
          <a:p>
            <a:pPr algn="just">
              <a:lnSpc>
                <a:spcPct val="150000"/>
              </a:lnSpc>
            </a:pPr>
            <a:r>
              <a:rPr lang="el-GR" sz="4000" dirty="0" smtClean="0"/>
              <a:t>«ΔΗΜΟΚΡΑΤΙΚΗ» ΕΞΕΛΙΞΗ</a:t>
            </a:r>
            <a:endParaRPr lang="en-US" sz="4000" dirty="0" smtClean="0"/>
          </a:p>
          <a:p>
            <a:pPr algn="just">
              <a:lnSpc>
                <a:spcPct val="150000"/>
              </a:lnSpc>
            </a:pPr>
            <a:r>
              <a:rPr lang="el-GR" sz="4000" dirty="0" smtClean="0"/>
              <a:t>Η ΔΥΝΑΜΗ ΣΤΟΝ ΚΑΘΕ ΠΙΣΤΟ</a:t>
            </a:r>
            <a:endParaRPr lang="en-US" sz="4000" dirty="0" smtClean="0"/>
          </a:p>
        </p:txBody>
      </p:sp>
    </p:spTree>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dirty="0" smtClean="0"/>
              <a:t>Είναι το Ισλάμ βίαιο; (</a:t>
            </a:r>
            <a:r>
              <a:rPr lang="en-US" dirty="0" smtClean="0"/>
              <a:t>Paul Weller:</a:t>
            </a:r>
            <a:r>
              <a:rPr lang="el-GR" dirty="0" smtClean="0"/>
              <a:t> ακόμη και η απλή φράση «το Ισλάμ δεν είναι βίαιο» συνήθως επιβεβαιώνει το αντίθετο, αφού ένα ισχυρό λεκτικό σχήμα δεν διαλύεται μέσω της απλής άρνησής του, αφού η άρνηση πραγματώνεται με τη χρήση αυτού του σχήματος»).</a:t>
            </a:r>
            <a:endParaRPr lang="el-GR" dirty="0"/>
          </a:p>
        </p:txBody>
      </p:sp>
    </p:spTree>
    <p:extLst>
      <p:ext uri="{BB962C8B-B14F-4D97-AF65-F5344CB8AC3E}">
        <p14:creationId xmlns:p14="http://schemas.microsoft.com/office/powerpoint/2010/main" val="236996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12968" cy="5161760"/>
          </a:xfrm>
        </p:spPr>
        <p:txBody>
          <a:bodyPr>
            <a:noAutofit/>
          </a:bodyPr>
          <a:lstStyle/>
          <a:p>
            <a:pPr algn="just">
              <a:lnSpc>
                <a:spcPct val="150000"/>
              </a:lnSpc>
            </a:pPr>
            <a:r>
              <a:rPr lang="el-GR" sz="4400" dirty="0"/>
              <a:t>ΠΕΡΙΦΡΟΝΗΣΗ ΣΤΟΥΣ ΘΕΣΜΟΥΣ ΤΗΣ ΓΝΩΣΗΣ – ΑΝΤΙΜΕΤΩΠΙΣΗ ΤΗΣ ΑΛ ΚΑΪΝΤΑ</a:t>
            </a:r>
            <a:endParaRPr lang="en-US" sz="4400" dirty="0"/>
          </a:p>
          <a:p>
            <a:pPr>
              <a:lnSpc>
                <a:spcPct val="150000"/>
              </a:lnSpc>
            </a:pPr>
            <a:r>
              <a:rPr lang="el-GR" sz="4400" dirty="0"/>
              <a:t>ΑΝΤΙΓΡΑΦΗ ΤΗΣ </a:t>
            </a:r>
            <a:r>
              <a:rPr lang="el-GR" sz="4400" dirty="0" smtClean="0"/>
              <a:t>ΔΥΣΗΣ</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395536" y="1412776"/>
            <a:ext cx="8496944" cy="5161760"/>
          </a:xfrm>
        </p:spPr>
        <p:txBody>
          <a:bodyPr>
            <a:noAutofit/>
          </a:bodyPr>
          <a:lstStyle/>
          <a:p>
            <a:pPr algn="just">
              <a:lnSpc>
                <a:spcPct val="150000"/>
              </a:lnSpc>
            </a:pPr>
            <a:r>
              <a:rPr lang="el-GR" sz="4800" dirty="0" smtClean="0"/>
              <a:t>ΤΟ </a:t>
            </a:r>
            <a:r>
              <a:rPr lang="el-GR" sz="4800" dirty="0"/>
              <a:t>ΤΖΙΧΑΝΤ ΩΣ ΠΡΟΣΩΠΙΚΗ ΕΥΘΥΝΗ ΤΟΥ ΠΙΣΤΟΥ</a:t>
            </a:r>
            <a:endParaRPr lang="en-US" sz="4800" dirty="0"/>
          </a:p>
          <a:p>
            <a:pPr algn="just">
              <a:lnSpc>
                <a:spcPct val="150000"/>
              </a:lnSpc>
            </a:pPr>
            <a:r>
              <a:rPr lang="el-GR" sz="4800" dirty="0"/>
              <a:t>ΟΙ ΜΟΝΑΧΙΚΟΙ ΛΥΚΟΙ</a:t>
            </a:r>
          </a:p>
        </p:txBody>
      </p:sp>
    </p:spTree>
    <p:extLst>
      <p:ext uri="{BB962C8B-B14F-4D97-AF65-F5344CB8AC3E}">
        <p14:creationId xmlns:p14="http://schemas.microsoft.com/office/powerpoint/2010/main" val="9723765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836712"/>
            <a:ext cx="8229600" cy="845840"/>
          </a:xfrm>
        </p:spPr>
        <p:txBody>
          <a:bodyPr>
            <a:noAutofit/>
          </a:bodyPr>
          <a:lstStyle/>
          <a:p>
            <a:pPr algn="ctr"/>
            <a:r>
              <a:rPr lang="el-GR" sz="5400" b="1" dirty="0" smtClean="0"/>
              <a:t>ΟΙ ΜΟΝΑΧΙΚΟΙ ΛΥΚΟΙ</a:t>
            </a:r>
            <a:endParaRPr lang="el-GR" sz="5400" dirty="0"/>
          </a:p>
        </p:txBody>
      </p:sp>
      <p:pic>
        <p:nvPicPr>
          <p:cNvPr id="4" name="Picture 2" descr="C:\Users\forol-192\Desktop\41AA6EC000000578-4632050-image-a-40_1498210547142.jpg"/>
          <p:cNvPicPr>
            <a:picLocks noGrp="1" noChangeAspect="1" noChangeArrowheads="1"/>
          </p:cNvPicPr>
          <p:nvPr>
            <p:ph idx="1"/>
          </p:nvPr>
        </p:nvPicPr>
        <p:blipFill>
          <a:blip r:embed="rId2" cstate="print"/>
          <a:srcRect/>
          <a:stretch>
            <a:fillRect/>
          </a:stretch>
        </p:blipFill>
        <p:spPr bwMode="auto">
          <a:xfrm>
            <a:off x="457200" y="1700808"/>
            <a:ext cx="8435280" cy="48656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ctr"/>
            <a:r>
              <a:rPr lang="el-GR" b="1" cap="small" dirty="0" smtClean="0"/>
              <a:t>ΜΑΔΡΙΤΗ, 2004</a:t>
            </a:r>
            <a:endParaRPr lang="en-GB" b="1" cap="small" dirty="0"/>
          </a:p>
        </p:txBody>
      </p:sp>
      <p:pic>
        <p:nvPicPr>
          <p:cNvPr id="4098" name="Picture 2" descr="C:\Users\Stavros\Desktop\ΙΜΑGES SUMMERSCHOOL 2019\Madrid, 20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16832"/>
            <a:ext cx="7632848"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260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ctr"/>
            <a:r>
              <a:rPr lang="en-GB" b="1" dirty="0"/>
              <a:t>CHARLIE - HEBDO</a:t>
            </a:r>
            <a:endParaRPr lang="en-GB" dirty="0"/>
          </a:p>
        </p:txBody>
      </p:sp>
      <p:pic>
        <p:nvPicPr>
          <p:cNvPr id="1026" name="Picture 2" descr="C:\Users\Stavros\Desktop\ΙΜΑGES SUMMERSCHOOL 2019\kouachis.p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132856"/>
            <a:ext cx="431628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ΙΜΑGES SUMMERSCHOOL 2019\CHARLIE HEBDO.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32856"/>
            <a:ext cx="3960439"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073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84976" cy="5328592"/>
          </a:xfrm>
        </p:spPr>
        <p:txBody>
          <a:bodyPr>
            <a:normAutofit fontScale="25000" lnSpcReduction="20000"/>
          </a:bodyPr>
          <a:lstStyle/>
          <a:p>
            <a:pPr algn="just">
              <a:lnSpc>
                <a:spcPct val="160000"/>
              </a:lnSpc>
            </a:pPr>
            <a:r>
              <a:rPr lang="el-GR" sz="15200" dirty="0" smtClean="0"/>
              <a:t>ΟΙ ΣΧΕΣΕΙΣ ΜΕ ΤΗ ΔΥΣΗ (Όχι απολογία, όχι εξήγηση – μόνο δράση)</a:t>
            </a:r>
            <a:endParaRPr lang="en-US" sz="15200" dirty="0" smtClean="0"/>
          </a:p>
          <a:p>
            <a:pPr algn="just">
              <a:lnSpc>
                <a:spcPct val="160000"/>
              </a:lnSpc>
              <a:spcBef>
                <a:spcPts val="0"/>
              </a:spcBef>
            </a:pPr>
            <a:r>
              <a:rPr lang="el-GR" sz="15200" dirty="0" smtClean="0"/>
              <a:t>ΕΜΦΑΣΗ ΣΤΗ ΔΥΝΑΜΗ ΤΗΣ ΕΙΚΟΝΑΣ</a:t>
            </a:r>
            <a:endParaRPr lang="en-US" sz="15200" dirty="0" smtClean="0"/>
          </a:p>
          <a:p>
            <a:pPr algn="just">
              <a:lnSpc>
                <a:spcPct val="170000"/>
              </a:lnSpc>
              <a:spcBef>
                <a:spcPts val="0"/>
              </a:spcBef>
              <a:buNone/>
            </a:pPr>
            <a:r>
              <a:rPr lang="en-US" sz="15200" dirty="0" smtClean="0"/>
              <a:t>   </a:t>
            </a:r>
            <a:r>
              <a:rPr lang="en-US" sz="15200" i="1" dirty="0" smtClean="0"/>
              <a:t>(Filming with drones, Clanging of swords, Management of </a:t>
            </a:r>
            <a:r>
              <a:rPr lang="en-US" sz="15200" i="1" dirty="0"/>
              <a:t>S</a:t>
            </a:r>
            <a:r>
              <a:rPr lang="en-US" sz="15200" i="1" dirty="0" smtClean="0"/>
              <a:t>avagery</a:t>
            </a:r>
            <a:r>
              <a:rPr lang="en-US" sz="16000" i="1" dirty="0" smtClean="0"/>
              <a:t>) </a:t>
            </a:r>
          </a:p>
          <a:p>
            <a:pPr>
              <a:buNone/>
            </a:pPr>
            <a:r>
              <a:rPr lang="en-US" sz="6500"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628800"/>
            <a:ext cx="8784976" cy="4536504"/>
          </a:xfrm>
        </p:spPr>
        <p:txBody>
          <a:bodyPr>
            <a:normAutofit fontScale="25000" lnSpcReduction="20000"/>
          </a:bodyPr>
          <a:lstStyle/>
          <a:p>
            <a:pPr>
              <a:lnSpc>
                <a:spcPct val="170000"/>
              </a:lnSpc>
            </a:pPr>
            <a:endParaRPr lang="el-GR" sz="12000" dirty="0" smtClean="0"/>
          </a:p>
          <a:p>
            <a:pPr algn="just">
              <a:lnSpc>
                <a:spcPct val="170000"/>
              </a:lnSpc>
            </a:pPr>
            <a:r>
              <a:rPr lang="el-GR" sz="16600" dirty="0" smtClean="0"/>
              <a:t>Η ΒΙΑ ΣΤΗΝ ΕΙΚΟΝΑ</a:t>
            </a:r>
          </a:p>
          <a:p>
            <a:pPr marL="109728" indent="0" algn="just">
              <a:lnSpc>
                <a:spcPct val="170000"/>
              </a:lnSpc>
              <a:buNone/>
            </a:pPr>
            <a:endParaRPr lang="el-GR" sz="16600" dirty="0" smtClean="0"/>
          </a:p>
          <a:p>
            <a:pPr algn="just">
              <a:lnSpc>
                <a:spcPct val="170000"/>
              </a:lnSpc>
            </a:pPr>
            <a:r>
              <a:rPr lang="el-GR" sz="16600" dirty="0"/>
              <a:t>ΜΕΤΑΜΟΝΤΕΡΝΙΣΜΟΣ</a:t>
            </a:r>
            <a:endParaRPr lang="en-US" sz="16600" dirty="0"/>
          </a:p>
          <a:p>
            <a:pPr marL="109728" indent="0">
              <a:lnSpc>
                <a:spcPct val="170000"/>
              </a:lnSpc>
              <a:buNone/>
            </a:pPr>
            <a:endParaRPr lang="en-US" sz="12000" dirty="0" smtClean="0"/>
          </a:p>
          <a:p>
            <a:pPr>
              <a:buNone/>
            </a:pPr>
            <a:r>
              <a:rPr lang="en-US" sz="6500" dirty="0" smtClean="0"/>
              <a:t>   </a:t>
            </a:r>
          </a:p>
          <a:p>
            <a:pPr>
              <a:buNone/>
            </a:pPr>
            <a:endParaRPr lang="el-GR" dirty="0"/>
          </a:p>
        </p:txBody>
      </p:sp>
    </p:spTree>
    <p:extLst>
      <p:ext uri="{BB962C8B-B14F-4D97-AF65-F5344CB8AC3E}">
        <p14:creationId xmlns:p14="http://schemas.microsoft.com/office/powerpoint/2010/main" val="25827694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84976" cy="5256584"/>
          </a:xfrm>
        </p:spPr>
        <p:txBody>
          <a:bodyPr>
            <a:normAutofit fontScale="25000" lnSpcReduction="20000"/>
          </a:bodyPr>
          <a:lstStyle/>
          <a:p>
            <a:pPr algn="just">
              <a:lnSpc>
                <a:spcPct val="170000"/>
              </a:lnSpc>
            </a:pPr>
            <a:r>
              <a:rPr lang="el-GR" sz="12800" dirty="0" smtClean="0"/>
              <a:t>Η ΤΖΙΧΑΝΤΙΣΤΙΚΗ ΒΙΑ &amp; ΤΑ </a:t>
            </a:r>
            <a:r>
              <a:rPr lang="en-GB" sz="12800" dirty="0" smtClean="0"/>
              <a:t>VIDEO GAMES</a:t>
            </a:r>
            <a:endParaRPr lang="el-GR" sz="12800" dirty="0" smtClean="0"/>
          </a:p>
          <a:p>
            <a:pPr marL="109728" indent="0" algn="just">
              <a:lnSpc>
                <a:spcPct val="170000"/>
              </a:lnSpc>
              <a:buNone/>
            </a:pPr>
            <a:r>
              <a:rPr lang="el-GR" sz="12800" dirty="0" smtClean="0"/>
              <a:t>  (</a:t>
            </a:r>
            <a:r>
              <a:rPr lang="en-GB" sz="12800" dirty="0" err="1" smtClean="0"/>
              <a:t>Fortnite</a:t>
            </a:r>
            <a:r>
              <a:rPr lang="en-GB" sz="12800" dirty="0" smtClean="0"/>
              <a:t>, Call of Duty)</a:t>
            </a:r>
            <a:endParaRPr lang="en-US" sz="12800" dirty="0" smtClean="0"/>
          </a:p>
          <a:p>
            <a:pPr algn="just">
              <a:lnSpc>
                <a:spcPct val="170000"/>
              </a:lnSpc>
              <a:spcBef>
                <a:spcPts val="0"/>
              </a:spcBef>
            </a:pPr>
            <a:r>
              <a:rPr lang="el-GR" sz="12800" dirty="0" smtClean="0"/>
              <a:t>Η ΤΖΙΧΑΝΤΙΣΤΙΚΗ ΒΙΑ ΩΣ ΑΠΟΛΥΤΗ ΕΛΕΥΘΕΡΙΑ </a:t>
            </a:r>
          </a:p>
          <a:p>
            <a:pPr algn="just">
              <a:lnSpc>
                <a:spcPct val="170000"/>
              </a:lnSpc>
              <a:spcBef>
                <a:spcPts val="0"/>
              </a:spcBef>
            </a:pPr>
            <a:r>
              <a:rPr lang="en-US" sz="12800" i="1" dirty="0" smtClean="0"/>
              <a:t>sex, drugs, money &amp; jihad – 5 star jihad</a:t>
            </a:r>
          </a:p>
          <a:p>
            <a:pPr>
              <a:lnSpc>
                <a:spcPct val="170000"/>
              </a:lnSpc>
              <a:buNone/>
            </a:pPr>
            <a:endParaRPr lang="en-US" sz="15200" dirty="0" smtClean="0"/>
          </a:p>
          <a:p>
            <a:pPr>
              <a:buNone/>
            </a:pPr>
            <a:r>
              <a:rPr lang="en-US" sz="6500"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836712"/>
            <a:ext cx="8229600" cy="792088"/>
          </a:xfrm>
        </p:spPr>
        <p:txBody>
          <a:bodyPr>
            <a:normAutofit/>
          </a:bodyPr>
          <a:lstStyle/>
          <a:p>
            <a:pPr algn="ctr"/>
            <a:r>
              <a:rPr lang="en-US" b="1" cap="all" dirty="0" smtClean="0"/>
              <a:t>Filming with drones</a:t>
            </a:r>
            <a:endParaRPr lang="el-GR" b="1" cap="all" dirty="0"/>
          </a:p>
        </p:txBody>
      </p:sp>
      <p:pic>
        <p:nvPicPr>
          <p:cNvPr id="59394" name="Picture 2" descr="C:\Users\forol-192\Desktop\images.jpg"/>
          <p:cNvPicPr>
            <a:picLocks noGrp="1" noChangeAspect="1" noChangeArrowheads="1"/>
          </p:cNvPicPr>
          <p:nvPr>
            <p:ph idx="1"/>
          </p:nvPr>
        </p:nvPicPr>
        <p:blipFill>
          <a:blip r:embed="rId2" cstate="print"/>
          <a:srcRect/>
          <a:stretch>
            <a:fillRect/>
          </a:stretch>
        </p:blipFill>
        <p:spPr bwMode="auto">
          <a:xfrm>
            <a:off x="1043608" y="2132856"/>
            <a:ext cx="7200800" cy="43924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r"/>
            <a:r>
              <a:rPr lang="en-GB" b="1" dirty="0" smtClean="0"/>
              <a:t>CLANGING OF SWORDS PART 3</a:t>
            </a:r>
            <a:endParaRPr lang="en-GB" b="1" dirty="0"/>
          </a:p>
        </p:txBody>
      </p:sp>
      <p:pic>
        <p:nvPicPr>
          <p:cNvPr id="2050" name="Picture 2" descr="C:\Users\Stavros\Desktop\ΙΜΑGES SUMMERSCHOOL 2019\An-Isis-propaganda-photog-01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132856"/>
            <a:ext cx="410445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tavros\Desktop\ΙΜΑGES SUMMERSCHOOL 2019\An-isis-propaganda-video.-01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132856"/>
            <a:ext cx="4316288" cy="439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088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457200" y="2209800"/>
            <a:ext cx="3106688" cy="4027512"/>
          </a:xfrm>
          <a:prstGeom prst="rect">
            <a:avLst/>
          </a:prstGeom>
        </p:spPr>
      </p:pic>
      <p:pic>
        <p:nvPicPr>
          <p:cNvPr id="5" name="Picture 4"/>
          <p:cNvPicPr>
            <a:picLocks noChangeAspect="1"/>
          </p:cNvPicPr>
          <p:nvPr/>
        </p:nvPicPr>
        <p:blipFill>
          <a:blip r:embed="rId3"/>
          <a:stretch>
            <a:fillRect/>
          </a:stretch>
        </p:blipFill>
        <p:spPr>
          <a:xfrm>
            <a:off x="3563888" y="2223055"/>
            <a:ext cx="4824536" cy="4001001"/>
          </a:xfrm>
          <a:prstGeom prst="rect">
            <a:avLst/>
          </a:prstGeom>
        </p:spPr>
      </p:pic>
    </p:spTree>
    <p:extLst>
      <p:ext uri="{BB962C8B-B14F-4D97-AF65-F5344CB8AC3E}">
        <p14:creationId xmlns:p14="http://schemas.microsoft.com/office/powerpoint/2010/main" val="1166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8712968" cy="864096"/>
          </a:xfrm>
        </p:spPr>
        <p:txBody>
          <a:bodyPr>
            <a:normAutofit fontScale="90000"/>
          </a:bodyPr>
          <a:lstStyle/>
          <a:p>
            <a:pPr algn="ctr"/>
            <a:r>
              <a:rPr lang="en-GB" b="1" cap="small" dirty="0" smtClean="0"/>
              <a:t>Management of Savagery &amp; Jihadi John</a:t>
            </a:r>
            <a:endParaRPr lang="en-GB" b="1" cap="small" dirty="0"/>
          </a:p>
        </p:txBody>
      </p:sp>
      <p:pic>
        <p:nvPicPr>
          <p:cNvPr id="2050" name="Picture 2" descr="C:\Users\Stavros\Desktop\ΙΜΑGES SUMMERSCHOOL 2019\management-of-savagery-header-image.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04864"/>
            <a:ext cx="4254624" cy="41764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tavros\Desktop\ΙΜΑGES SUMMERSCHOOL 2019\Jihadi John.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204864"/>
            <a:ext cx="4248472"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88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avros\Desktop\CT7OzbcVAAAoxE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136904"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376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vros\Desktop\300127493060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20688"/>
            <a:ext cx="6768752"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841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avros\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24744"/>
            <a:ext cx="6552727"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6698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08720"/>
            <a:ext cx="8229600" cy="648072"/>
          </a:xfrm>
        </p:spPr>
        <p:txBody>
          <a:bodyPr>
            <a:no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556792"/>
            <a:ext cx="8784976" cy="5017744"/>
          </a:xfrm>
        </p:spPr>
        <p:txBody>
          <a:bodyPr>
            <a:normAutofit fontScale="55000" lnSpcReduction="20000"/>
          </a:bodyPr>
          <a:lstStyle/>
          <a:p>
            <a:pPr algn="just">
              <a:lnSpc>
                <a:spcPct val="150000"/>
              </a:lnSpc>
            </a:pPr>
            <a:r>
              <a:rPr lang="el-GR" sz="7100" dirty="0" smtClean="0"/>
              <a:t>Η ΕΛΞΗ ΣΤΟΥΣ ΔΥΤΙΚΟΥΣ</a:t>
            </a:r>
            <a:r>
              <a:rPr lang="en-GB" sz="7100" dirty="0" smtClean="0"/>
              <a:t> </a:t>
            </a:r>
            <a:r>
              <a:rPr lang="el-GR" sz="7100" dirty="0" smtClean="0"/>
              <a:t>ΑΠΟΚΡΥΦΙΣΤΙΚΟΣ ΤΖΙΧΑΝΤΙΣΜΟΣ</a:t>
            </a:r>
            <a:endParaRPr lang="en-US" sz="7100" dirty="0" smtClean="0"/>
          </a:p>
          <a:p>
            <a:pPr algn="just">
              <a:lnSpc>
                <a:spcPct val="150000"/>
              </a:lnSpc>
              <a:buNone/>
            </a:pPr>
            <a:r>
              <a:rPr lang="en-US" sz="7100" dirty="0" smtClean="0"/>
              <a:t>  </a:t>
            </a:r>
            <a:r>
              <a:rPr lang="en-US" sz="7100" i="1" dirty="0" smtClean="0"/>
              <a:t>(</a:t>
            </a:r>
            <a:r>
              <a:rPr lang="en-US" sz="7100" i="1" dirty="0" err="1" smtClean="0"/>
              <a:t>Dabiq</a:t>
            </a:r>
            <a:r>
              <a:rPr lang="en-US" sz="7100" i="1" dirty="0" smtClean="0"/>
              <a:t>, </a:t>
            </a:r>
            <a:r>
              <a:rPr lang="el-GR" sz="7100" i="1" dirty="0" smtClean="0"/>
              <a:t>το τέλο</a:t>
            </a:r>
            <a:r>
              <a:rPr lang="el-GR" sz="7100" i="1" dirty="0"/>
              <a:t>ς</a:t>
            </a:r>
            <a:r>
              <a:rPr lang="el-GR" sz="7100" i="1" dirty="0" smtClean="0"/>
              <a:t> του κόσμου</a:t>
            </a:r>
            <a:r>
              <a:rPr lang="en-US" sz="7100" i="1" dirty="0" smtClean="0"/>
              <a:t>)</a:t>
            </a:r>
          </a:p>
          <a:p>
            <a:pPr algn="just">
              <a:lnSpc>
                <a:spcPct val="150000"/>
              </a:lnSpc>
            </a:pPr>
            <a:r>
              <a:rPr lang="el-GR" sz="7100" dirty="0" smtClean="0"/>
              <a:t>ΟΙ ΣΧΕΣΕΙΣ ΜΕ ΤΟΝ ΣΙΙΤΙΣΜΟ</a:t>
            </a:r>
            <a:endParaRPr lang="en-US" sz="7100" dirty="0" smtClean="0"/>
          </a:p>
          <a:p>
            <a:pPr>
              <a:buNone/>
            </a:pPr>
            <a:r>
              <a:rPr lang="en-US" sz="48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504056"/>
          </a:xfrm>
        </p:spPr>
        <p:txBody>
          <a:bodyPr>
            <a:normAutofit fontScale="90000"/>
          </a:bodyPr>
          <a:lstStyle/>
          <a:p>
            <a:pPr algn="ctr"/>
            <a:r>
              <a:rPr lang="en-GB" b="1" i="1" cap="all" dirty="0" err="1"/>
              <a:t>Dabiq</a:t>
            </a:r>
            <a:r>
              <a:rPr lang="en-GB" b="1" cap="all" dirty="0"/>
              <a:t> </a:t>
            </a:r>
          </a:p>
        </p:txBody>
      </p:sp>
      <p:pic>
        <p:nvPicPr>
          <p:cNvPr id="2050" name="Picture 2" descr="C:\Users\Stavros\Desktop\ΙΜΑGES SUMMERSCHOOL 2019\200px-Dabiq-English-number-on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700808"/>
            <a:ext cx="612068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73597"/>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720080"/>
          </a:xfrm>
        </p:spPr>
        <p:txBody>
          <a:bodyPr/>
          <a:lstStyle/>
          <a:p>
            <a:pPr algn="ctr"/>
            <a:r>
              <a:rPr lang="el-GR" b="1" cap="small" dirty="0" smtClean="0"/>
              <a:t>ΔΥΤΙΚΟΙ ΜΑΧΗΤΕΣ</a:t>
            </a:r>
            <a:endParaRPr lang="en-GB" b="1" cap="small" dirty="0"/>
          </a:p>
        </p:txBody>
      </p:sp>
      <p:pic>
        <p:nvPicPr>
          <p:cNvPr id="2050" name="Picture 2" descr="C:\Users\Stavros\Desktop\ΙΜΑGES SUMMERSCHOOL 2019\this-map-shows-isis-expanding-reach-across-europe.jpg.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6"/>
            <a:ext cx="864096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2977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8640960" cy="1066800"/>
          </a:xfrm>
        </p:spPr>
        <p:txBody>
          <a:bodyPr>
            <a:normAutofit fontScale="90000"/>
          </a:bodyPr>
          <a:lstStyle/>
          <a:p>
            <a:pPr algn="ctr"/>
            <a:r>
              <a:rPr lang="en-GB" sz="3800" b="1" dirty="0" smtClean="0"/>
              <a:t>LIONEL DUMONT</a:t>
            </a:r>
            <a:r>
              <a:rPr lang="el-GR" sz="3800" b="1" dirty="0" smtClean="0"/>
              <a:t> -</a:t>
            </a:r>
            <a:r>
              <a:rPr lang="en-GB" sz="3800" b="1" dirty="0" smtClean="0"/>
              <a:t> </a:t>
            </a:r>
            <a:r>
              <a:rPr lang="el-GR" sz="3800" b="1" dirty="0" smtClean="0"/>
              <a:t>«Ο ΞΑΝΘΟΣ ΟΣΑΜΑ»</a:t>
            </a:r>
            <a:endParaRPr lang="en-GB" sz="3800" b="1" dirty="0"/>
          </a:p>
        </p:txBody>
      </p:sp>
      <p:pic>
        <p:nvPicPr>
          <p:cNvPr id="1026" name="Picture 2" descr="C:\Users\Stavros\Desktop\59670a78cd70d65d24bb474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564904"/>
            <a:ext cx="396044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avros\Desktop\dumpont.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564904"/>
            <a:ext cx="446449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3611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08720"/>
            <a:ext cx="8229600" cy="864096"/>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251520" y="1844824"/>
            <a:ext cx="8712968" cy="4752528"/>
          </a:xfrm>
        </p:spPr>
        <p:txBody>
          <a:bodyPr>
            <a:normAutofit fontScale="25000" lnSpcReduction="20000"/>
          </a:bodyPr>
          <a:lstStyle/>
          <a:p>
            <a:pPr marL="109728" indent="0" algn="just">
              <a:lnSpc>
                <a:spcPct val="170000"/>
              </a:lnSpc>
              <a:spcBef>
                <a:spcPts val="600"/>
              </a:spcBef>
              <a:buNone/>
            </a:pPr>
            <a:r>
              <a:rPr lang="el-GR" sz="16000" dirty="0" smtClean="0"/>
              <a:t>α</a:t>
            </a:r>
            <a:r>
              <a:rPr lang="en-US" sz="16000" dirty="0" smtClean="0"/>
              <a:t>) </a:t>
            </a:r>
            <a:r>
              <a:rPr lang="el-GR" sz="16000" dirty="0" smtClean="0"/>
              <a:t>Η ΜΟΥΣΟΥΛΜΑΝΙΚΗ ΑΔΕΡΦΟΤΗΤΑ ΣΤΗΝ ΕΞΟΥΣΙΑ</a:t>
            </a:r>
            <a:endParaRPr lang="en-US" sz="16000" dirty="0" smtClean="0"/>
          </a:p>
          <a:p>
            <a:pPr marL="109728" indent="0" algn="just">
              <a:lnSpc>
                <a:spcPct val="170000"/>
              </a:lnSpc>
              <a:spcBef>
                <a:spcPts val="600"/>
              </a:spcBef>
              <a:buNone/>
            </a:pPr>
            <a:r>
              <a:rPr lang="el-GR" sz="16000" dirty="0"/>
              <a:t>β</a:t>
            </a:r>
            <a:r>
              <a:rPr lang="en-US" sz="16000" dirty="0" smtClean="0"/>
              <a:t>) </a:t>
            </a:r>
            <a:r>
              <a:rPr lang="el-GR" sz="16000" dirty="0" smtClean="0"/>
              <a:t>ΤΟ </a:t>
            </a:r>
            <a:r>
              <a:rPr lang="en-GB" sz="16000" dirty="0" smtClean="0"/>
              <a:t>FIS </a:t>
            </a:r>
            <a:r>
              <a:rPr lang="el-GR" sz="16000" dirty="0" smtClean="0"/>
              <a:t> ΣΤΗΝ ΑΛΓΕΡΙΑ</a:t>
            </a:r>
            <a:endParaRPr lang="en-US" sz="16000" dirty="0" smtClean="0"/>
          </a:p>
          <a:p>
            <a:pPr marL="109728" indent="0" algn="just">
              <a:lnSpc>
                <a:spcPct val="170000"/>
              </a:lnSpc>
              <a:spcBef>
                <a:spcPts val="600"/>
              </a:spcBef>
              <a:buNone/>
            </a:pPr>
            <a:r>
              <a:rPr lang="el-GR" sz="16000" dirty="0"/>
              <a:t>γ</a:t>
            </a:r>
            <a:r>
              <a:rPr lang="en-US" sz="16000" dirty="0" smtClean="0"/>
              <a:t>) </a:t>
            </a:r>
            <a:r>
              <a:rPr lang="el-GR" sz="16000" dirty="0" smtClean="0"/>
              <a:t>Η ΑΛ ΚΑΪΝΤΑ ΩΣ </a:t>
            </a:r>
            <a:r>
              <a:rPr lang="en-GB" sz="16000" dirty="0" smtClean="0"/>
              <a:t>BRAND NAME</a:t>
            </a:r>
            <a:r>
              <a:rPr lang="el-GR" sz="16000" dirty="0" smtClean="0"/>
              <a:t> ΤΗΣ ΤΡΟΜΟΚΡΑΤΙΑΣ</a:t>
            </a:r>
            <a:endParaRPr lang="en-US" sz="16000" dirty="0" smtClean="0"/>
          </a:p>
          <a:p>
            <a:pPr>
              <a:lnSpc>
                <a:spcPct val="170000"/>
              </a:lnSpc>
              <a:spcBef>
                <a:spcPts val="600"/>
              </a:spcBef>
              <a:buFont typeface="Georgia"/>
              <a:buNone/>
            </a:pPr>
            <a:r>
              <a:rPr lang="en-US" sz="160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980728"/>
            <a:ext cx="8229600" cy="701824"/>
          </a:xfrm>
        </p:spPr>
        <p:txBody>
          <a:bodyPr>
            <a:normAutofit/>
          </a:bodyPr>
          <a:lstStyle/>
          <a:p>
            <a:pPr algn="ctr"/>
            <a:r>
              <a:rPr lang="en-US" b="1" cap="all" dirty="0" smtClean="0"/>
              <a:t>September 11 attacks</a:t>
            </a:r>
            <a:endParaRPr lang="el-GR" dirty="0"/>
          </a:p>
        </p:txBody>
      </p:sp>
      <p:pic>
        <p:nvPicPr>
          <p:cNvPr id="61442" name="Picture 2" descr="C:\Users\forol-192\Desktop\αρχείο λήψης.jpg"/>
          <p:cNvPicPr>
            <a:picLocks noGrp="1" noChangeAspect="1" noChangeArrowheads="1"/>
          </p:cNvPicPr>
          <p:nvPr>
            <p:ph sz="half" idx="1"/>
          </p:nvPr>
        </p:nvPicPr>
        <p:blipFill>
          <a:blip r:embed="rId2" cstate="print"/>
          <a:srcRect/>
          <a:stretch>
            <a:fillRect/>
          </a:stretch>
        </p:blipFill>
        <p:spPr bwMode="auto">
          <a:xfrm>
            <a:off x="251520" y="2132856"/>
            <a:ext cx="4248472" cy="4320480"/>
          </a:xfrm>
          <a:prstGeom prst="rect">
            <a:avLst/>
          </a:prstGeom>
          <a:noFill/>
        </p:spPr>
      </p:pic>
      <p:pic>
        <p:nvPicPr>
          <p:cNvPr id="61443" name="Picture 3" descr="C:\Users\forol-192\Desktop\The-Attack-on-the-Pentagon-September-11-2001.png"/>
          <p:cNvPicPr>
            <a:picLocks noGrp="1" noChangeAspect="1" noChangeArrowheads="1"/>
          </p:cNvPicPr>
          <p:nvPr>
            <p:ph sz="half" idx="2"/>
          </p:nvPr>
        </p:nvPicPr>
        <p:blipFill>
          <a:blip r:embed="rId3" cstate="print"/>
          <a:srcRect/>
          <a:stretch>
            <a:fillRect/>
          </a:stretch>
        </p:blipFill>
        <p:spPr bwMode="auto">
          <a:xfrm>
            <a:off x="4648200" y="2420888"/>
            <a:ext cx="4038600" cy="367240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792088"/>
          </a:xfrm>
        </p:spPr>
        <p:txBody>
          <a:bodyPr>
            <a:noAutofit/>
            <a:scene3d>
              <a:camera prst="orthographicFront"/>
              <a:lightRig rig="threePt" dir="t"/>
            </a:scene3d>
            <a:sp3d extrusionH="57150">
              <a:bevelT w="38100" h="38100" prst="relaxedInset"/>
            </a:sp3d>
          </a:bodyPr>
          <a:lstStyle/>
          <a:p>
            <a:pPr algn="ctr"/>
            <a:r>
              <a:rPr lang="el-GR" sz="4800" b="1" spc="300" dirty="0" smtClean="0">
                <a:solidFill>
                  <a:schemeClr val="bg1">
                    <a:lumMod val="50000"/>
                  </a:schemeClr>
                </a:solidFill>
                <a:latin typeface="Algerian" pitchFamily="82" charset="0"/>
                <a:cs typeface="Aharoni" pitchFamily="2" charset="-79"/>
              </a:rPr>
              <a:t>Α. ΟΡΙΣΜΟΙ</a:t>
            </a:r>
            <a:endParaRPr lang="el-GR" sz="4800" b="1" spc="300" dirty="0">
              <a:solidFill>
                <a:schemeClr val="bg1">
                  <a:lumMod val="50000"/>
                </a:schemeClr>
              </a:solidFill>
              <a:cs typeface="Aharoni" pitchFamily="2" charset="-79"/>
            </a:endParaRPr>
          </a:p>
        </p:txBody>
      </p:sp>
      <p:sp>
        <p:nvSpPr>
          <p:cNvPr id="3" name="2 - Θέση περιεχομένου"/>
          <p:cNvSpPr>
            <a:spLocks noGrp="1"/>
          </p:cNvSpPr>
          <p:nvPr>
            <p:ph idx="1"/>
          </p:nvPr>
        </p:nvSpPr>
        <p:spPr>
          <a:xfrm>
            <a:off x="457200" y="1484784"/>
            <a:ext cx="8229600" cy="5089752"/>
          </a:xfrm>
        </p:spPr>
        <p:txBody>
          <a:bodyPr>
            <a:normAutofit fontScale="85000" lnSpcReduction="10000"/>
          </a:bodyPr>
          <a:lstStyle/>
          <a:p>
            <a:pPr marL="109728" lvl="0" indent="0" algn="ctr">
              <a:lnSpc>
                <a:spcPct val="150000"/>
              </a:lnSpc>
              <a:buNone/>
            </a:pPr>
            <a:r>
              <a:rPr lang="el-GR" sz="3900" b="1" dirty="0"/>
              <a:t>ΤΟ ΠΡΟΒΛΗΜΑ ΤΟΥ ΟΡΙΣΜΟΥ</a:t>
            </a:r>
          </a:p>
          <a:p>
            <a:pPr lvl="0" algn="just">
              <a:lnSpc>
                <a:spcPct val="150000"/>
              </a:lnSpc>
            </a:pPr>
            <a:r>
              <a:rPr lang="el-GR" sz="3800" dirty="0" smtClean="0">
                <a:latin typeface="Constantia" pitchFamily="18" charset="0"/>
              </a:rPr>
              <a:t>ΦΟΝΤΑΜΕΝΤΑΛΙΣΜΟΣ</a:t>
            </a:r>
          </a:p>
          <a:p>
            <a:pPr lvl="0" algn="just">
              <a:lnSpc>
                <a:spcPct val="150000"/>
              </a:lnSpc>
            </a:pPr>
            <a:r>
              <a:rPr lang="el-GR" sz="3800" dirty="0" smtClean="0">
                <a:latin typeface="Constantia" pitchFamily="18" charset="0"/>
              </a:rPr>
              <a:t>ΕΞΤΡΕΜΙΣΜΟΣ</a:t>
            </a:r>
            <a:r>
              <a:rPr lang="en-GB" sz="3800" dirty="0" smtClean="0">
                <a:latin typeface="Constantia" pitchFamily="18" charset="0"/>
              </a:rPr>
              <a:t>/</a:t>
            </a:r>
            <a:r>
              <a:rPr lang="el-GR" sz="3800" dirty="0" smtClean="0">
                <a:latin typeface="Constantia" pitchFamily="18" charset="0"/>
              </a:rPr>
              <a:t>ΦΑΝΑΤΙΣΜΟΣ</a:t>
            </a:r>
          </a:p>
          <a:p>
            <a:pPr lvl="0" algn="just">
              <a:lnSpc>
                <a:spcPct val="150000"/>
              </a:lnSpc>
            </a:pPr>
            <a:r>
              <a:rPr lang="el-GR" sz="3800" dirty="0" smtClean="0">
                <a:latin typeface="Constantia" pitchFamily="18" charset="0"/>
              </a:rPr>
              <a:t>ΤΑΚΦΙΡΙΣΜΟΣ – ΤΑΚΦΙΡ</a:t>
            </a:r>
          </a:p>
          <a:p>
            <a:pPr lvl="0" algn="just">
              <a:lnSpc>
                <a:spcPct val="150000"/>
              </a:lnSpc>
            </a:pPr>
            <a:r>
              <a:rPr lang="el-GR" sz="3800" dirty="0" smtClean="0">
                <a:latin typeface="Constantia" pitchFamily="18" charset="0"/>
              </a:rPr>
              <a:t>ΟΥΑΧΑΜΠΙΣΜΟΣ – ΝΤΕΟΜΠΑΝΤΙ</a:t>
            </a:r>
            <a:endParaRPr lang="en-US" sz="3800" dirty="0" smtClean="0">
              <a:latin typeface="Constantia" pitchFamily="18" charset="0"/>
            </a:endParaRPr>
          </a:p>
          <a:p>
            <a:pPr lvl="0" algn="just">
              <a:lnSpc>
                <a:spcPct val="150000"/>
              </a:lnSpc>
            </a:pPr>
            <a:r>
              <a:rPr lang="el-GR" sz="3800" dirty="0" smtClean="0">
                <a:latin typeface="Constantia" pitchFamily="18" charset="0"/>
              </a:rPr>
              <a:t>ΤΖΙΧΑΝΤΙΣΜΟΣ (και εγκληματικός/ μηδενιστικός τζιχαντισμός)</a:t>
            </a:r>
          </a:p>
          <a:p>
            <a:pPr lvl="0">
              <a:lnSpc>
                <a:spcPct val="150000"/>
              </a:lnSpc>
            </a:pPr>
            <a:endParaRPr lang="el-GR" sz="4700" dirty="0" smtClean="0"/>
          </a:p>
          <a:p>
            <a:endParaRPr lang="el-GR" dirty="0"/>
          </a:p>
        </p:txBody>
      </p:sp>
    </p:spTree>
    <p:extLst>
      <p:ext uri="{BB962C8B-B14F-4D97-AF65-F5344CB8AC3E}">
        <p14:creationId xmlns:p14="http://schemas.microsoft.com/office/powerpoint/2010/main" val="2096704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864096"/>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86095" y="1340768"/>
            <a:ext cx="8964488" cy="5517232"/>
          </a:xfrm>
        </p:spPr>
        <p:txBody>
          <a:bodyPr>
            <a:normAutofit fontScale="25000" lnSpcReduction="20000"/>
          </a:bodyPr>
          <a:lstStyle/>
          <a:p>
            <a:pPr marL="109728" indent="0" algn="just">
              <a:lnSpc>
                <a:spcPct val="170000"/>
              </a:lnSpc>
              <a:spcBef>
                <a:spcPts val="600"/>
              </a:spcBef>
              <a:buNone/>
            </a:pPr>
            <a:r>
              <a:rPr lang="el-GR" sz="17600" dirty="0"/>
              <a:t>δ</a:t>
            </a:r>
            <a:r>
              <a:rPr lang="en-US" sz="17600" dirty="0" smtClean="0"/>
              <a:t>) </a:t>
            </a:r>
            <a:r>
              <a:rPr lang="el-GR" sz="17600" dirty="0" smtClean="0"/>
              <a:t>Ο ΜΑΧΝΤΙ</a:t>
            </a:r>
            <a:endParaRPr lang="en-US" sz="17600" dirty="0" smtClean="0"/>
          </a:p>
          <a:p>
            <a:pPr marL="109728" indent="0" algn="just">
              <a:lnSpc>
                <a:spcPct val="170000"/>
              </a:lnSpc>
              <a:spcBef>
                <a:spcPts val="600"/>
              </a:spcBef>
              <a:buNone/>
            </a:pPr>
            <a:r>
              <a:rPr lang="el-GR" sz="17600" dirty="0"/>
              <a:t>ε</a:t>
            </a:r>
            <a:r>
              <a:rPr lang="en-US" sz="17600" dirty="0" smtClean="0"/>
              <a:t>) </a:t>
            </a:r>
            <a:r>
              <a:rPr lang="el-GR" sz="17600" dirty="0" smtClean="0"/>
              <a:t>ΠΡΟΣΩΠΙΚΗ ΗΘΙΚΗ ΚΑΙ ΣΑΡΙΑ</a:t>
            </a:r>
            <a:endParaRPr lang="en-US" sz="17600" dirty="0" smtClean="0"/>
          </a:p>
          <a:p>
            <a:pPr marL="109728" indent="0" algn="just">
              <a:lnSpc>
                <a:spcPct val="170000"/>
              </a:lnSpc>
              <a:spcBef>
                <a:spcPts val="600"/>
              </a:spcBef>
              <a:buNone/>
            </a:pPr>
            <a:r>
              <a:rPr lang="el-GR" sz="17600" dirty="0" smtClean="0"/>
              <a:t>στ</a:t>
            </a:r>
            <a:r>
              <a:rPr lang="en-US" sz="17600" dirty="0" smtClean="0"/>
              <a:t>) BOKO HARAM</a:t>
            </a:r>
            <a:r>
              <a:rPr lang="el-GR" sz="17600" dirty="0" smtClean="0"/>
              <a:t>:</a:t>
            </a:r>
            <a:r>
              <a:rPr lang="en-US" sz="17600" dirty="0" smtClean="0"/>
              <a:t> </a:t>
            </a:r>
            <a:r>
              <a:rPr lang="el-GR" sz="17600" dirty="0" smtClean="0"/>
              <a:t>ΤΟ ΜΙΣΟΣ ΩΣ ΙΔΕΟΛΟΓΙΑ</a:t>
            </a:r>
            <a:r>
              <a:rPr lang="en-US" sz="17600" dirty="0" smtClean="0"/>
              <a:t> (Forgotten girls)</a:t>
            </a:r>
          </a:p>
          <a:p>
            <a:pPr>
              <a:buNone/>
            </a:pPr>
            <a:r>
              <a:rPr lang="en-US" sz="192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8229600" cy="792088"/>
          </a:xfrm>
        </p:spPr>
        <p:txBody>
          <a:bodyPr/>
          <a:lstStyle/>
          <a:p>
            <a:pPr algn="ctr"/>
            <a:r>
              <a:rPr lang="en-GB" b="1" dirty="0" smtClean="0"/>
              <a:t>SHEKAU</a:t>
            </a:r>
            <a:endParaRPr lang="en-GB" b="1" dirty="0"/>
          </a:p>
        </p:txBody>
      </p:sp>
      <p:pic>
        <p:nvPicPr>
          <p:cNvPr id="3074" name="Picture 2" descr="C:\Users\Stavros\Desktop\ΙΜΑGES SUMMERSCHOOL 2019\SHEKAU.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8800"/>
            <a:ext cx="885698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658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936104"/>
          </a:xfrm>
        </p:spPr>
        <p:txBody>
          <a:bodyPr/>
          <a:lstStyle/>
          <a:p>
            <a:pPr algn="ctr"/>
            <a:r>
              <a:rPr lang="en-GB" dirty="0" smtClean="0"/>
              <a:t>SHEKAU</a:t>
            </a:r>
            <a:endParaRPr lang="en-GB" dirty="0"/>
          </a:p>
        </p:txBody>
      </p:sp>
      <p:sp>
        <p:nvSpPr>
          <p:cNvPr id="3" name="Content Placeholder 2"/>
          <p:cNvSpPr>
            <a:spLocks noGrp="1"/>
          </p:cNvSpPr>
          <p:nvPr>
            <p:ph idx="1"/>
          </p:nvPr>
        </p:nvSpPr>
        <p:spPr>
          <a:xfrm>
            <a:off x="395536" y="1628800"/>
            <a:ext cx="8229600" cy="4896544"/>
          </a:xfrm>
        </p:spPr>
        <p:txBody>
          <a:bodyPr>
            <a:normAutofit/>
          </a:bodyPr>
          <a:lstStyle/>
          <a:p>
            <a:pPr marL="109728" indent="0">
              <a:buNone/>
            </a:pPr>
            <a:r>
              <a:rPr lang="en-GB" sz="5000" dirty="0" smtClean="0"/>
              <a:t>Chaos </a:t>
            </a:r>
            <a:r>
              <a:rPr lang="en-GB" sz="5000" dirty="0"/>
              <a:t>is worse than killing  (</a:t>
            </a:r>
            <a:r>
              <a:rPr lang="en-GB" sz="5000" dirty="0" err="1"/>
              <a:t>Qu‘ran</a:t>
            </a:r>
            <a:r>
              <a:rPr lang="en-GB" sz="5000" dirty="0"/>
              <a:t> 2:191</a:t>
            </a:r>
            <a:r>
              <a:rPr lang="en-GB" sz="5000" dirty="0" smtClean="0"/>
              <a:t>)</a:t>
            </a:r>
            <a:r>
              <a:rPr lang="el-GR" sz="5000" dirty="0" smtClean="0"/>
              <a:t>.</a:t>
            </a:r>
            <a:r>
              <a:rPr lang="en-GB" sz="5000" dirty="0" smtClean="0"/>
              <a:t> </a:t>
            </a:r>
            <a:endParaRPr lang="el-GR" sz="5000" dirty="0" smtClean="0"/>
          </a:p>
          <a:p>
            <a:pPr marL="109728" indent="0" algn="just">
              <a:buNone/>
            </a:pPr>
            <a:r>
              <a:rPr lang="en-GB" sz="5000" dirty="0" smtClean="0"/>
              <a:t>Everyone </a:t>
            </a:r>
            <a:r>
              <a:rPr lang="en-GB" sz="5000" dirty="0"/>
              <a:t>knows democracy is unbelief, and everyone knows the constitution is </a:t>
            </a:r>
            <a:r>
              <a:rPr lang="en-GB" sz="5000" dirty="0" smtClean="0"/>
              <a:t>unbelief</a:t>
            </a:r>
            <a:endParaRPr lang="en-GB" sz="5000" dirty="0"/>
          </a:p>
        </p:txBody>
      </p:sp>
    </p:spTree>
    <p:extLst>
      <p:ext uri="{BB962C8B-B14F-4D97-AF65-F5344CB8AC3E}">
        <p14:creationId xmlns:p14="http://schemas.microsoft.com/office/powerpoint/2010/main" val="21101062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628800"/>
            <a:ext cx="9036496" cy="5112568"/>
          </a:xfrm>
        </p:spPr>
        <p:txBody>
          <a:bodyPr>
            <a:normAutofit fontScale="25000" lnSpcReduction="20000"/>
          </a:bodyPr>
          <a:lstStyle/>
          <a:p>
            <a:pPr marL="109728" indent="0" algn="just">
              <a:lnSpc>
                <a:spcPct val="170000"/>
              </a:lnSpc>
              <a:spcBef>
                <a:spcPts val="0"/>
              </a:spcBef>
              <a:buNone/>
            </a:pPr>
            <a:r>
              <a:rPr lang="el-GR" sz="15200" dirty="0"/>
              <a:t>ζ</a:t>
            </a:r>
            <a:r>
              <a:rPr lang="en-US" sz="15200" dirty="0" smtClean="0"/>
              <a:t>) </a:t>
            </a:r>
            <a:r>
              <a:rPr lang="el-GR" sz="15200" dirty="0" smtClean="0"/>
              <a:t>ΤΑΛΙΜΠΑΝ</a:t>
            </a:r>
            <a:r>
              <a:rPr lang="en-US" sz="15200" dirty="0" smtClean="0"/>
              <a:t>, </a:t>
            </a:r>
            <a:r>
              <a:rPr lang="el-GR" sz="15200" dirty="0" smtClean="0"/>
              <a:t>Ι</a:t>
            </a:r>
            <a:r>
              <a:rPr lang="en-US" sz="15200" dirty="0" smtClean="0"/>
              <a:t>SIS</a:t>
            </a:r>
            <a:r>
              <a:rPr lang="el-GR" sz="15200" dirty="0" smtClean="0"/>
              <a:t> ΚΑΙ ΝΑΡΚΩΤΙΚΑ</a:t>
            </a:r>
            <a:r>
              <a:rPr lang="en-US" sz="15200" dirty="0" smtClean="0"/>
              <a:t> (</a:t>
            </a:r>
            <a:r>
              <a:rPr lang="el-GR" sz="15200" dirty="0" smtClean="0"/>
              <a:t>Ηρωίνη, </a:t>
            </a:r>
            <a:r>
              <a:rPr lang="en-US" sz="15200" dirty="0" err="1" smtClean="0"/>
              <a:t>Captagon</a:t>
            </a:r>
            <a:r>
              <a:rPr lang="en-US" sz="15200" dirty="0" smtClean="0"/>
              <a:t>)</a:t>
            </a:r>
            <a:endParaRPr lang="el-GR" sz="15200" dirty="0" smtClean="0"/>
          </a:p>
          <a:p>
            <a:pPr marL="109728" indent="0" algn="just">
              <a:lnSpc>
                <a:spcPct val="170000"/>
              </a:lnSpc>
              <a:spcBef>
                <a:spcPts val="0"/>
              </a:spcBef>
              <a:buNone/>
            </a:pPr>
            <a:r>
              <a:rPr lang="el-GR" sz="15200" dirty="0" smtClean="0"/>
              <a:t>η) ΟΙΚΟΝΟΜΙΚΕΣ </a:t>
            </a:r>
            <a:r>
              <a:rPr lang="en-GB" sz="15200" dirty="0" smtClean="0"/>
              <a:t>&amp;</a:t>
            </a:r>
            <a:r>
              <a:rPr lang="el-GR" sz="15200" dirty="0" smtClean="0"/>
              <a:t> ΟΡΓΑΝΩΤΙΚΕΣ ΠΛΕΥΡΕΣ ΚΡΑΤΙΚΗΣ ΛΕΙΤΟΥΡΓΙΑΣ ΤΟΥ </a:t>
            </a:r>
            <a:r>
              <a:rPr lang="en-GB" sz="15200" dirty="0" smtClean="0"/>
              <a:t>ISIS </a:t>
            </a:r>
            <a:r>
              <a:rPr lang="el-GR" sz="15200" dirty="0" smtClean="0"/>
              <a:t> </a:t>
            </a:r>
            <a:r>
              <a:rPr lang="en-GB" sz="15200" dirty="0" smtClean="0"/>
              <a:t>(</a:t>
            </a:r>
            <a:r>
              <a:rPr lang="el-GR" sz="15200" dirty="0" smtClean="0"/>
              <a:t>έσοδα, φόροι, διατάγματα, νόμισμα</a:t>
            </a:r>
            <a:r>
              <a:rPr lang="en-GB" sz="15200" dirty="0" smtClean="0"/>
              <a:t>, </a:t>
            </a:r>
            <a:r>
              <a:rPr lang="el-GR" sz="15200" dirty="0" smtClean="0"/>
              <a:t>το Χαλιφάτο, </a:t>
            </a:r>
            <a:r>
              <a:rPr lang="en-GB" sz="15200" dirty="0" smtClean="0"/>
              <a:t>DAESH</a:t>
            </a:r>
            <a:r>
              <a:rPr lang="el-GR" sz="15200" dirty="0" smtClean="0"/>
              <a:t>)</a:t>
            </a:r>
            <a:endParaRPr lang="en-US" sz="152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29600" cy="720080"/>
          </a:xfrm>
        </p:spPr>
        <p:txBody>
          <a:bodyPr>
            <a:noAutofit/>
          </a:bodyPr>
          <a:lstStyle/>
          <a:p>
            <a:pPr algn="ctr"/>
            <a:r>
              <a:rPr lang="el-GR" sz="4800" dirty="0" smtClean="0"/>
              <a:t>ΠΟΛΙΤΙΣΜΟΣ</a:t>
            </a:r>
            <a:endParaRPr lang="en-GB" sz="4800" dirty="0"/>
          </a:p>
        </p:txBody>
      </p:sp>
      <p:pic>
        <p:nvPicPr>
          <p:cNvPr id="3074" name="Picture 2" descr="C:\Users\Stavros\Desktop\ΙΜΑGES SUMMERSCHOOL 2019\_81577467_buddhas_pair.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32856"/>
            <a:ext cx="4244280" cy="38884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avros\Desktop\ΙΜΑGES SUMMERSCHOOL 2019\isis-historic-sites-control-1435711528382-videoLarge-v4.pn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132856"/>
            <a:ext cx="4038600" cy="3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34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08112"/>
          </a:xfrm>
        </p:spPr>
        <p:txBody>
          <a:bodyPr/>
          <a:lstStyle/>
          <a:p>
            <a:pPr algn="ctr"/>
            <a:r>
              <a:rPr lang="el-GR" dirty="0" smtClean="0"/>
              <a:t>ΠΟΛΙΤΙΣΜΟΣ</a:t>
            </a:r>
            <a:endParaRPr lang="en-GB" dirty="0"/>
          </a:p>
        </p:txBody>
      </p:sp>
      <p:pic>
        <p:nvPicPr>
          <p:cNvPr id="4098" name="Picture 2" descr="C:\Users\Stavros\Desktop\ΙΜΑGES SUMMERSCHOOL 2019\2015%2F03%2F05%2Ff9%2Fmosul.6d19f.jpg%2F950x534__filters%3Aquality%2880%2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60848"/>
            <a:ext cx="4244280" cy="42484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tavros\Desktop\ΙΜΑGES SUMMERSCHOOL 2019\isis_mosul.0.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60848"/>
            <a:ext cx="403860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156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80120"/>
          </a:xfrm>
        </p:spPr>
        <p:txBody>
          <a:bodyPr/>
          <a:lstStyle/>
          <a:p>
            <a:pPr algn="ctr"/>
            <a:r>
              <a:rPr lang="el-GR" dirty="0" smtClean="0"/>
              <a:t>ΠΟΛΙΤΙΣΜΟΣ</a:t>
            </a:r>
            <a:endParaRPr lang="en-GB" dirty="0"/>
          </a:p>
        </p:txBody>
      </p:sp>
      <p:pic>
        <p:nvPicPr>
          <p:cNvPr id="5122" name="Picture 2" descr="C:\Users\Stavros\Desktop\ΙΜΑGES SUMMERSCHOOL 2019\ISIS_Destroys_Museum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32856"/>
            <a:ext cx="4244280" cy="424847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tavros\Desktop\ΙΜΑGES SUMMERSCHOOL 2019\isis-destroying-ancient-monuments.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132856"/>
            <a:ext cx="4244280"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14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 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772816"/>
            <a:ext cx="8784976" cy="4392488"/>
          </a:xfrm>
        </p:spPr>
        <p:txBody>
          <a:bodyPr>
            <a:normAutofit fontScale="25000" lnSpcReduction="20000"/>
          </a:bodyPr>
          <a:lstStyle/>
          <a:p>
            <a:pPr marL="109728" indent="0" algn="just">
              <a:lnSpc>
                <a:spcPct val="170000"/>
              </a:lnSpc>
              <a:spcBef>
                <a:spcPts val="0"/>
              </a:spcBef>
              <a:buNone/>
            </a:pPr>
            <a:r>
              <a:rPr lang="el-GR" sz="16000" dirty="0"/>
              <a:t>θ</a:t>
            </a:r>
            <a:r>
              <a:rPr lang="en-US" sz="16000" dirty="0" smtClean="0"/>
              <a:t>) </a:t>
            </a:r>
            <a:r>
              <a:rPr lang="el-GR" sz="16000" dirty="0" smtClean="0"/>
              <a:t>ΕΚΜΕΤΑΛΛΕΥΟΜΕΝΟΙ ΤΑ ΚΕΝΑ ΣΤΗΝ ΚΡΑΤΙΚΗ ΔΟΜΗΣΗ</a:t>
            </a:r>
            <a:r>
              <a:rPr lang="el-GR" sz="16000" dirty="0"/>
              <a:t> </a:t>
            </a:r>
            <a:r>
              <a:rPr lang="en-US" sz="16000" dirty="0" smtClean="0"/>
              <a:t>(</a:t>
            </a:r>
            <a:r>
              <a:rPr lang="el-GR" sz="16000" dirty="0" smtClean="0"/>
              <a:t>ΛΙΒΥΗ, ΜΑΛΙ, ΜΑΥΡΙΤΑΝΙΑ, ΣΟΜΑΛΙΑ</a:t>
            </a:r>
            <a:r>
              <a:rPr lang="en-US" sz="16000" dirty="0" smtClean="0"/>
              <a:t>: </a:t>
            </a:r>
            <a:r>
              <a:rPr lang="en-US" sz="16000" i="1" dirty="0" smtClean="0"/>
              <a:t>Al </a:t>
            </a:r>
            <a:r>
              <a:rPr lang="en-US" sz="16000" i="1" dirty="0" err="1" smtClean="0"/>
              <a:t>Shabab</a:t>
            </a:r>
            <a:r>
              <a:rPr lang="en-US" sz="16000" i="1" dirty="0" smtClean="0"/>
              <a:t>)</a:t>
            </a:r>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 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395536" y="1700808"/>
            <a:ext cx="8568952" cy="4752528"/>
          </a:xfrm>
        </p:spPr>
        <p:txBody>
          <a:bodyPr>
            <a:normAutofit fontScale="25000" lnSpcReduction="20000"/>
          </a:bodyPr>
          <a:lstStyle/>
          <a:p>
            <a:pPr marL="109728" indent="0" algn="just">
              <a:lnSpc>
                <a:spcPct val="170000"/>
              </a:lnSpc>
              <a:spcBef>
                <a:spcPts val="0"/>
              </a:spcBef>
              <a:buNone/>
            </a:pPr>
            <a:r>
              <a:rPr lang="el-GR" sz="16000" dirty="0" smtClean="0"/>
              <a:t>ι</a:t>
            </a:r>
            <a:r>
              <a:rPr lang="en-US" sz="16000" dirty="0" smtClean="0"/>
              <a:t>) </a:t>
            </a:r>
            <a:r>
              <a:rPr lang="el-GR" sz="16000" dirty="0" smtClean="0"/>
              <a:t>ΤΑ ΕΞΩΤΕΡΙΚΑ ΣΗΜΑΔΙΑ ΑΝΑΓΝΩΡΙΣΗΣ</a:t>
            </a:r>
            <a:r>
              <a:rPr lang="en-US" sz="16000" dirty="0"/>
              <a:t> </a:t>
            </a:r>
            <a:r>
              <a:rPr lang="en-US" sz="16000" dirty="0" smtClean="0"/>
              <a:t>(</a:t>
            </a:r>
            <a:r>
              <a:rPr lang="en-US" sz="16000" dirty="0" err="1" smtClean="0"/>
              <a:t>Zambiba</a:t>
            </a:r>
            <a:r>
              <a:rPr lang="en-US" sz="16000" dirty="0" smtClean="0"/>
              <a:t>) – </a:t>
            </a:r>
            <a:r>
              <a:rPr lang="el-GR" sz="16000" dirty="0" smtClean="0"/>
              <a:t>ΑΝΑΓΝΩΡΙΖΟΝΤΑΣ ΤΟΥΣ ΤΡΟΜΟΚΡΑΤΕΣ</a:t>
            </a:r>
            <a:r>
              <a:rPr lang="en-US" sz="16000" dirty="0" smtClean="0"/>
              <a:t> (VERA)</a:t>
            </a:r>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extLst>
      <p:ext uri="{BB962C8B-B14F-4D97-AF65-F5344CB8AC3E}">
        <p14:creationId xmlns:p14="http://schemas.microsoft.com/office/powerpoint/2010/main" val="262608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b="1" dirty="0" smtClean="0"/>
              <a:t>ΡΙΖΟΣΠΑΣΤΙΚΟΠΟΙΗΣΗ (η ιστορία μιας δαιμονοποίησης)</a:t>
            </a:r>
            <a:endParaRPr lang="el-GR" b="1" dirty="0"/>
          </a:p>
        </p:txBody>
      </p:sp>
      <p:sp>
        <p:nvSpPr>
          <p:cNvPr id="3" name="Content Placeholder 2"/>
          <p:cNvSpPr>
            <a:spLocks noGrp="1"/>
          </p:cNvSpPr>
          <p:nvPr>
            <p:ph idx="1"/>
          </p:nvPr>
        </p:nvSpPr>
        <p:spPr/>
        <p:txBody>
          <a:bodyPr>
            <a:normAutofit fontScale="77500" lnSpcReduction="20000"/>
          </a:bodyPr>
          <a:lstStyle/>
          <a:p>
            <a:pPr algn="just"/>
            <a:r>
              <a:rPr lang="el-GR" dirty="0"/>
              <a:t>Ongering (</a:t>
            </a:r>
            <a:r>
              <a:rPr lang="el-GR" dirty="0" smtClean="0"/>
              <a:t>2007): διαδικασία </a:t>
            </a:r>
            <a:r>
              <a:rPr lang="el-GR" dirty="0"/>
              <a:t>προσωπικής ανάπτυξης, </a:t>
            </a:r>
            <a:r>
              <a:rPr lang="el-GR" dirty="0" smtClean="0"/>
              <a:t>κατά την οποία ένα </a:t>
            </a:r>
            <a:r>
              <a:rPr lang="el-GR" dirty="0"/>
              <a:t>άτομο υιοθετεί ολοένα και πιο </a:t>
            </a:r>
            <a:r>
              <a:rPr lang="el-GR" dirty="0" smtClean="0"/>
              <a:t>ακραίεςριζοσπαστικές </a:t>
            </a:r>
            <a:r>
              <a:rPr lang="el-GR" dirty="0"/>
              <a:t>ή πολιτικοθρησκευτικές ιδέες και στόχους</a:t>
            </a:r>
            <a:r>
              <a:rPr lang="el-GR" dirty="0" smtClean="0"/>
              <a:t>, (</a:t>
            </a:r>
            <a:r>
              <a:rPr lang="el-GR" dirty="0"/>
              <a:t>ενώ ταυτόχρονα) πείθεται ότι η επίτευξη αυτών </a:t>
            </a:r>
            <a:r>
              <a:rPr lang="el-GR" dirty="0" smtClean="0"/>
              <a:t>των στόχων </a:t>
            </a:r>
            <a:r>
              <a:rPr lang="el-GR" dirty="0"/>
              <a:t>δικαιολογεί τη χρήση ακραίων </a:t>
            </a:r>
            <a:r>
              <a:rPr lang="el-GR" dirty="0" smtClean="0"/>
              <a:t>μεθόδων.</a:t>
            </a:r>
            <a:endParaRPr lang="el-GR" dirty="0"/>
          </a:p>
          <a:p>
            <a:pPr algn="just"/>
            <a:endParaRPr lang="el-GR" dirty="0"/>
          </a:p>
          <a:p>
            <a:pPr algn="just"/>
            <a:r>
              <a:rPr lang="el-GR" dirty="0"/>
              <a:t>Mandel (</a:t>
            </a:r>
            <a:r>
              <a:rPr lang="el-GR" dirty="0" smtClean="0"/>
              <a:t>2012): την </a:t>
            </a:r>
            <a:r>
              <a:rPr lang="el-GR" dirty="0"/>
              <a:t>αύξηση ή και την ενίσχυση </a:t>
            </a:r>
            <a:r>
              <a:rPr lang="el-GR" dirty="0" smtClean="0"/>
              <a:t>του εξτρεμισμού </a:t>
            </a:r>
            <a:r>
              <a:rPr lang="el-GR" dirty="0"/>
              <a:t>στον τρόπο σκέψης, στα </a:t>
            </a:r>
            <a:r>
              <a:rPr lang="el-GR" dirty="0" smtClean="0"/>
              <a:t>συναισθήματα, στην </a:t>
            </a:r>
            <a:r>
              <a:rPr lang="el-GR" dirty="0"/>
              <a:t>συμπεριφορά ατόμων και </a:t>
            </a:r>
            <a:r>
              <a:rPr lang="el-GR" dirty="0" smtClean="0"/>
              <a:t>ομάδων.</a:t>
            </a:r>
            <a:endParaRPr lang="el-GR" dirty="0"/>
          </a:p>
          <a:p>
            <a:pPr algn="just"/>
            <a:endParaRPr lang="el-GR" dirty="0"/>
          </a:p>
          <a:p>
            <a:pPr algn="just"/>
            <a:r>
              <a:rPr lang="el-GR" dirty="0"/>
              <a:t>Hongan και Bradock (</a:t>
            </a:r>
            <a:r>
              <a:rPr lang="el-GR" dirty="0" smtClean="0"/>
              <a:t>2010): κοινωνική </a:t>
            </a:r>
            <a:r>
              <a:rPr lang="el-GR" dirty="0"/>
              <a:t>και </a:t>
            </a:r>
            <a:r>
              <a:rPr lang="el-GR" dirty="0" smtClean="0"/>
              <a:t>ψυχολογική διαδικασία </a:t>
            </a:r>
            <a:r>
              <a:rPr lang="el-GR" dirty="0"/>
              <a:t>της σταδιακά βιωμένης δέσμευσης </a:t>
            </a:r>
            <a:r>
              <a:rPr lang="el-GR" dirty="0" smtClean="0"/>
              <a:t>σε ακραίες </a:t>
            </a:r>
            <a:r>
              <a:rPr lang="el-GR" dirty="0"/>
              <a:t>πολιτικές ή θρησκευτικές ιδεολογίες</a:t>
            </a:r>
          </a:p>
        </p:txBody>
      </p:sp>
    </p:spTree>
    <p:extLst>
      <p:ext uri="{BB962C8B-B14F-4D97-AF65-F5344CB8AC3E}">
        <p14:creationId xmlns:p14="http://schemas.microsoft.com/office/powerpoint/2010/main" val="325420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19256" cy="1584176"/>
          </a:xfrm>
        </p:spPr>
        <p:txBody>
          <a:bodyPr>
            <a:normAutofit fontScale="90000"/>
          </a:bodyPr>
          <a:lstStyle/>
          <a:p>
            <a:r>
              <a:rPr lang="el-GR" sz="3600" spc="300" dirty="0" smtClean="0">
                <a:solidFill>
                  <a:schemeClr val="bg1">
                    <a:lumMod val="50000"/>
                  </a:schemeClr>
                </a:solidFill>
                <a:latin typeface="Algerian" pitchFamily="82" charset="0"/>
                <a:cs typeface="Aharoni" pitchFamily="2" charset="-79"/>
              </a:rPr>
              <a:t/>
            </a:r>
            <a:br>
              <a:rPr lang="el-GR" sz="3600" spc="300" dirty="0" smtClean="0">
                <a:solidFill>
                  <a:schemeClr val="bg1">
                    <a:lumMod val="50000"/>
                  </a:schemeClr>
                </a:solidFill>
                <a:latin typeface="Algerian" pitchFamily="82" charset="0"/>
                <a:cs typeface="Aharoni" pitchFamily="2" charset="-79"/>
              </a:rPr>
            </a:br>
            <a:r>
              <a:rPr lang="en-US" sz="3600" spc="300" dirty="0" smtClean="0">
                <a:solidFill>
                  <a:schemeClr val="bg1">
                    <a:lumMod val="50000"/>
                  </a:schemeClr>
                </a:solidFill>
                <a:latin typeface="Algerian" pitchFamily="82" charset="0"/>
                <a:cs typeface="Aharoni" pitchFamily="2" charset="-79"/>
              </a:rPr>
              <a:t>B. </a:t>
            </a:r>
            <a:r>
              <a:rPr lang="el-GR" sz="3600" spc="300" dirty="0" smtClean="0">
                <a:solidFill>
                  <a:schemeClr val="bg1">
                    <a:lumMod val="50000"/>
                  </a:schemeClr>
                </a:solidFill>
                <a:latin typeface="Algerian" pitchFamily="82" charset="0"/>
                <a:cs typeface="Aharoni" pitchFamily="2" charset="-79"/>
              </a:rPr>
              <a:t>ΚΥΡΙΑ ΚΟΙΝΑ ΣΤΟΙΧΕΙΑ – ΤΑ ΚΥΡΙΑ ΔΙΑΚΥΒΕΥΜΑΤΑ</a:t>
            </a:r>
            <a:endParaRPr lang="el-GR" sz="3600"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457200" y="1412776"/>
            <a:ext cx="8229600" cy="5161760"/>
          </a:xfrm>
        </p:spPr>
        <p:txBody>
          <a:bodyPr>
            <a:normAutofit fontScale="85000" lnSpcReduction="20000"/>
          </a:bodyPr>
          <a:lstStyle/>
          <a:p>
            <a:pPr>
              <a:lnSpc>
                <a:spcPct val="150000"/>
              </a:lnSpc>
            </a:pPr>
            <a:endParaRPr lang="el-GR" sz="4000" dirty="0" smtClean="0"/>
          </a:p>
          <a:p>
            <a:pPr>
              <a:lnSpc>
                <a:spcPct val="150000"/>
              </a:lnSpc>
            </a:pPr>
            <a:r>
              <a:rPr lang="el-GR" sz="4000" dirty="0" smtClean="0"/>
              <a:t>ΝΤΑΟΥΑ</a:t>
            </a:r>
            <a:endParaRPr lang="en-US" sz="4000" dirty="0" smtClean="0"/>
          </a:p>
          <a:p>
            <a:pPr>
              <a:lnSpc>
                <a:spcPct val="150000"/>
              </a:lnSpc>
            </a:pPr>
            <a:r>
              <a:rPr lang="el-GR" sz="4000" dirty="0" smtClean="0"/>
              <a:t>ΣΑΡΙΑ</a:t>
            </a:r>
            <a:r>
              <a:rPr lang="en-US" sz="4000" dirty="0" smtClean="0"/>
              <a:t> </a:t>
            </a:r>
          </a:p>
          <a:p>
            <a:pPr>
              <a:lnSpc>
                <a:spcPct val="150000"/>
              </a:lnSpc>
            </a:pPr>
            <a:r>
              <a:rPr lang="el-GR" sz="4000" dirty="0" smtClean="0"/>
              <a:t>ΠΗΓΕΣ ΔΙΚΑΙΟΥ</a:t>
            </a:r>
            <a:endParaRPr lang="en-US" sz="4000" dirty="0" smtClean="0"/>
          </a:p>
          <a:p>
            <a:pPr>
              <a:lnSpc>
                <a:spcPct val="150000"/>
              </a:lnSpc>
              <a:buNone/>
            </a:pPr>
            <a:r>
              <a:rPr lang="en-US" sz="4000" dirty="0" smtClean="0"/>
              <a:t>   </a:t>
            </a:r>
            <a:r>
              <a:rPr lang="en-US" sz="4000" i="1" dirty="0" smtClean="0"/>
              <a:t>(</a:t>
            </a:r>
            <a:r>
              <a:rPr lang="el-GR" sz="4000" i="1" dirty="0" err="1" smtClean="0"/>
              <a:t>Σούννα</a:t>
            </a:r>
            <a:r>
              <a:rPr lang="el-GR" sz="4000" i="1" dirty="0" smtClean="0"/>
              <a:t>, Κοράνι, </a:t>
            </a:r>
            <a:r>
              <a:rPr lang="el-GR" sz="4000" i="1" dirty="0" err="1" smtClean="0"/>
              <a:t>Ιτζντιχάντ</a:t>
            </a:r>
            <a:r>
              <a:rPr lang="en-GB" sz="4000" i="1" dirty="0" smtClean="0"/>
              <a:t>, </a:t>
            </a:r>
            <a:r>
              <a:rPr lang="el-GR" sz="4000" i="1" dirty="0" err="1" smtClean="0"/>
              <a:t>Ράι</a:t>
            </a:r>
            <a:r>
              <a:rPr lang="el-GR" sz="4000" i="1" dirty="0" smtClean="0"/>
              <a:t>, </a:t>
            </a:r>
            <a:r>
              <a:rPr lang="el-GR" sz="4000" i="1" dirty="0" err="1" smtClean="0"/>
              <a:t>Κιγιάς</a:t>
            </a:r>
            <a:r>
              <a:rPr lang="en-US" sz="4000" i="1" dirty="0" smtClean="0"/>
              <a:t>)</a:t>
            </a:r>
          </a:p>
          <a:p>
            <a:pPr>
              <a:lnSpc>
                <a:spcPct val="150000"/>
              </a:lnSpc>
            </a:pPr>
            <a:r>
              <a:rPr lang="el-GR" sz="4000" dirty="0" smtClean="0"/>
              <a:t>ΜΠΑΓΙΑΤ</a:t>
            </a:r>
            <a:endParaRPr lang="en-US" sz="4000" dirty="0" smtClean="0"/>
          </a:p>
          <a:p>
            <a:endParaRPr lang="el-GR" sz="32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ΜΟΝΤΕΛΑ ΡΙΖΟΣΠΑΣΤΙΚΟΠΟΙΗΣΗΣ</a:t>
            </a:r>
            <a:endParaRPr lang="el-GR" dirty="0"/>
          </a:p>
        </p:txBody>
      </p:sp>
      <p:sp>
        <p:nvSpPr>
          <p:cNvPr id="3" name="Content Placeholder 2"/>
          <p:cNvSpPr>
            <a:spLocks noGrp="1"/>
          </p:cNvSpPr>
          <p:nvPr>
            <p:ph idx="1"/>
          </p:nvPr>
        </p:nvSpPr>
        <p:spPr/>
        <p:txBody>
          <a:bodyPr>
            <a:normAutofit fontScale="55000" lnSpcReduction="20000"/>
          </a:bodyPr>
          <a:lstStyle/>
          <a:p>
            <a:pPr marL="109728" indent="0" algn="just">
              <a:buNone/>
            </a:pPr>
            <a:r>
              <a:rPr lang="el-GR" dirty="0"/>
              <a:t>Τα πλέον καθιερωμένα μοντέλα </a:t>
            </a:r>
            <a:r>
              <a:rPr lang="el-GR" dirty="0" smtClean="0"/>
              <a:t>ριζοσπαστικοποίησης είναι</a:t>
            </a:r>
            <a:r>
              <a:rPr lang="el-GR" dirty="0"/>
              <a:t>:</a:t>
            </a:r>
          </a:p>
          <a:p>
            <a:pPr algn="just"/>
            <a:endParaRPr lang="el-GR" dirty="0"/>
          </a:p>
          <a:p>
            <a:pPr algn="just"/>
            <a:r>
              <a:rPr lang="el-GR" dirty="0"/>
              <a:t>α) η πυραμίδα Prevent,</a:t>
            </a:r>
          </a:p>
          <a:p>
            <a:pPr algn="just"/>
            <a:endParaRPr lang="el-GR" dirty="0"/>
          </a:p>
          <a:p>
            <a:pPr algn="just"/>
            <a:r>
              <a:rPr lang="el-GR" dirty="0"/>
              <a:t>β) το μοντέλο της Αστυνομίας της Νέας Υόρκης,</a:t>
            </a:r>
          </a:p>
          <a:p>
            <a:pPr algn="just"/>
            <a:endParaRPr lang="el-GR" dirty="0"/>
          </a:p>
          <a:p>
            <a:pPr algn="just"/>
            <a:r>
              <a:rPr lang="el-GR" dirty="0"/>
              <a:t>γ) τα τέσσερα στάδια του Marc Sageman,</a:t>
            </a:r>
          </a:p>
          <a:p>
            <a:pPr algn="just"/>
            <a:endParaRPr lang="el-GR" dirty="0"/>
          </a:p>
          <a:p>
            <a:pPr algn="just"/>
            <a:r>
              <a:rPr lang="el-GR" dirty="0"/>
              <a:t>δ) τα οκτώ στάδια του Taarnby,</a:t>
            </a:r>
          </a:p>
          <a:p>
            <a:pPr algn="just"/>
            <a:endParaRPr lang="el-GR" dirty="0"/>
          </a:p>
          <a:p>
            <a:pPr algn="just"/>
            <a:r>
              <a:rPr lang="el-GR" dirty="0"/>
              <a:t>ε) το μονοπάτι του Gill, </a:t>
            </a:r>
            <a:endParaRPr lang="el-GR" dirty="0" smtClean="0"/>
          </a:p>
          <a:p>
            <a:pPr algn="just"/>
            <a:endParaRPr lang="el-GR" dirty="0"/>
          </a:p>
          <a:p>
            <a:pPr algn="just"/>
            <a:r>
              <a:rPr lang="el-GR" dirty="0" smtClean="0"/>
              <a:t>στ</a:t>
            </a:r>
            <a:r>
              <a:rPr lang="el-GR" dirty="0"/>
              <a:t>) το μοντέλο Wiktorowicz,</a:t>
            </a:r>
          </a:p>
          <a:p>
            <a:pPr algn="just"/>
            <a:endParaRPr lang="el-GR" dirty="0"/>
          </a:p>
          <a:p>
            <a:pPr algn="just"/>
            <a:r>
              <a:rPr lang="el-GR" dirty="0"/>
              <a:t>ζ) η κλίμακα της τρομοκρατίας του Moghaddam,</a:t>
            </a:r>
          </a:p>
          <a:p>
            <a:pPr algn="just"/>
            <a:endParaRPr lang="el-GR" dirty="0"/>
          </a:p>
          <a:p>
            <a:pPr algn="just"/>
            <a:r>
              <a:rPr lang="el-GR" dirty="0"/>
              <a:t>η) οι δώδεκα μηχανισμοί της </a:t>
            </a:r>
            <a:r>
              <a:rPr lang="el-GR" dirty="0" smtClean="0"/>
              <a:t>πολιτικής ριζοσπαστικοποίησης </a:t>
            </a:r>
            <a:r>
              <a:rPr lang="el-GR" dirty="0"/>
              <a:t>των McCauley και Moskalenko.</a:t>
            </a:r>
          </a:p>
        </p:txBody>
      </p:sp>
    </p:spTree>
    <p:extLst>
      <p:ext uri="{BB962C8B-B14F-4D97-AF65-F5344CB8AC3E}">
        <p14:creationId xmlns:p14="http://schemas.microsoft.com/office/powerpoint/2010/main" val="4006793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936104"/>
          </a:xfrm>
        </p:spPr>
        <p:txBody>
          <a:bodyPr>
            <a:normAutofit fontScale="90000"/>
          </a:bodyPr>
          <a:lstStyle/>
          <a:p>
            <a:pPr algn="ctr"/>
            <a:r>
              <a:rPr lang="el-GR" dirty="0"/>
              <a:t>ΤΑ 4 ΣΤΑΔΙΑ ΤΟΥ MARC SAGEMAN</a:t>
            </a:r>
            <a:br>
              <a:rPr lang="el-GR" dirty="0"/>
            </a:br>
            <a:endParaRPr lang="el-GR" dirty="0"/>
          </a:p>
        </p:txBody>
      </p:sp>
      <p:sp>
        <p:nvSpPr>
          <p:cNvPr id="3" name="Content Placeholder 2"/>
          <p:cNvSpPr>
            <a:spLocks noGrp="1"/>
          </p:cNvSpPr>
          <p:nvPr>
            <p:ph idx="1"/>
          </p:nvPr>
        </p:nvSpPr>
        <p:spPr/>
        <p:txBody>
          <a:bodyPr/>
          <a:lstStyle/>
          <a:p>
            <a:pPr marL="109728" indent="0">
              <a:buNone/>
            </a:pPr>
            <a:endParaRPr lang="el-GR" dirty="0"/>
          </a:p>
          <a:p>
            <a:r>
              <a:rPr lang="el-GR" dirty="0"/>
              <a:t>Αίσθηση «ηθικής προσβολής</a:t>
            </a:r>
            <a:r>
              <a:rPr lang="el-GR" dirty="0" smtClean="0"/>
              <a:t>»</a:t>
            </a:r>
            <a:endParaRPr lang="el-GR" dirty="0"/>
          </a:p>
          <a:p>
            <a:endParaRPr lang="el-GR" dirty="0"/>
          </a:p>
          <a:p>
            <a:r>
              <a:rPr lang="el-GR" dirty="0"/>
              <a:t>Μια συγκεκριμένη ερμηνεία του κόσμου.</a:t>
            </a:r>
          </a:p>
          <a:p>
            <a:endParaRPr lang="el-GR" dirty="0"/>
          </a:p>
          <a:p>
            <a:r>
              <a:rPr lang="el-GR" dirty="0"/>
              <a:t>Αντιστοίχηση με μια προσωπική εμπειρία.</a:t>
            </a:r>
          </a:p>
          <a:p>
            <a:endParaRPr lang="el-GR" dirty="0"/>
          </a:p>
          <a:p>
            <a:r>
              <a:rPr lang="el-GR" dirty="0"/>
              <a:t>Κινητοποίηση μέσα από δίκτυα.</a:t>
            </a:r>
          </a:p>
        </p:txBody>
      </p:sp>
    </p:spTree>
    <p:extLst>
      <p:ext uri="{BB962C8B-B14F-4D97-AF65-F5344CB8AC3E}">
        <p14:creationId xmlns:p14="http://schemas.microsoft.com/office/powerpoint/2010/main" val="1313476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ΤΑ 8 ΣΤΑΔΙΑ ΤΟΥ TAARNBY</a:t>
            </a:r>
          </a:p>
        </p:txBody>
      </p:sp>
      <p:sp>
        <p:nvSpPr>
          <p:cNvPr id="3" name="Content Placeholder 2"/>
          <p:cNvSpPr>
            <a:spLocks noGrp="1"/>
          </p:cNvSpPr>
          <p:nvPr>
            <p:ph idx="1"/>
          </p:nvPr>
        </p:nvSpPr>
        <p:spPr/>
        <p:txBody>
          <a:bodyPr>
            <a:normAutofit fontScale="62500" lnSpcReduction="20000"/>
          </a:bodyPr>
          <a:lstStyle/>
          <a:p>
            <a:pPr algn="just"/>
            <a:endParaRPr lang="el-GR" dirty="0"/>
          </a:p>
          <a:p>
            <a:pPr algn="just"/>
            <a:r>
              <a:rPr lang="el-GR" dirty="0"/>
              <a:t>Προσωπική αποξένωση και περιθωριοποίηση.</a:t>
            </a:r>
          </a:p>
          <a:p>
            <a:pPr algn="just"/>
            <a:endParaRPr lang="el-GR" dirty="0"/>
          </a:p>
          <a:p>
            <a:pPr algn="just"/>
            <a:r>
              <a:rPr lang="el-GR" dirty="0"/>
              <a:t>Πνευματικές αναζητήσεις.</a:t>
            </a:r>
          </a:p>
          <a:p>
            <a:pPr algn="just"/>
            <a:endParaRPr lang="el-GR" dirty="0"/>
          </a:p>
          <a:p>
            <a:pPr algn="just"/>
            <a:r>
              <a:rPr lang="el-GR" dirty="0"/>
              <a:t>Διαδικασία ριζοσπαστικοποίησης.</a:t>
            </a:r>
          </a:p>
          <a:p>
            <a:pPr algn="just"/>
            <a:endParaRPr lang="el-GR" dirty="0"/>
          </a:p>
          <a:p>
            <a:pPr algn="just"/>
            <a:r>
              <a:rPr lang="el-GR" dirty="0"/>
              <a:t>Συναντήσεις και κοινωνικοποίηση με </a:t>
            </a:r>
            <a:r>
              <a:rPr lang="el-GR" dirty="0" smtClean="0"/>
              <a:t>ανθρώπους παρόμοιων </a:t>
            </a:r>
            <a:r>
              <a:rPr lang="el-GR" dirty="0"/>
              <a:t>αντιλήψεων.</a:t>
            </a:r>
          </a:p>
          <a:p>
            <a:pPr algn="just"/>
            <a:endParaRPr lang="el-GR" dirty="0"/>
          </a:p>
          <a:p>
            <a:pPr algn="just"/>
            <a:r>
              <a:rPr lang="el-GR" dirty="0"/>
              <a:t>Σταδιακή απομόνωση και σχηματισμός πυρήνα.</a:t>
            </a:r>
          </a:p>
          <a:p>
            <a:pPr algn="just"/>
            <a:endParaRPr lang="el-GR" dirty="0"/>
          </a:p>
          <a:p>
            <a:pPr algn="just"/>
            <a:r>
              <a:rPr lang="el-GR" dirty="0"/>
              <a:t>Αποδοχή της βίας ως νόμιμου πολιτικού μέσου.</a:t>
            </a:r>
          </a:p>
          <a:p>
            <a:pPr algn="just"/>
            <a:endParaRPr lang="el-GR" dirty="0"/>
          </a:p>
          <a:p>
            <a:pPr algn="just"/>
            <a:r>
              <a:rPr lang="el-GR" dirty="0"/>
              <a:t>Σύνδεση με άτομο υψηλής σημασίας </a:t>
            </a:r>
            <a:r>
              <a:rPr lang="el-GR" dirty="0" smtClean="0"/>
              <a:t>στην οργάνωση</a:t>
            </a:r>
            <a:r>
              <a:rPr lang="el-GR" dirty="0"/>
              <a:t>.</a:t>
            </a:r>
          </a:p>
          <a:p>
            <a:pPr algn="just"/>
            <a:endParaRPr lang="el-GR" dirty="0"/>
          </a:p>
          <a:p>
            <a:pPr algn="just"/>
            <a:r>
              <a:rPr lang="el-GR" dirty="0"/>
              <a:t>Πέρασμα στη δράση.</a:t>
            </a:r>
          </a:p>
        </p:txBody>
      </p:sp>
    </p:spTree>
    <p:extLst>
      <p:ext uri="{BB962C8B-B14F-4D97-AF65-F5344CB8AC3E}">
        <p14:creationId xmlns:p14="http://schemas.microsoft.com/office/powerpoint/2010/main" val="849903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1066800"/>
          </a:xfrm>
        </p:spPr>
        <p:txBody>
          <a:bodyPr>
            <a:normAutofit fontScale="90000"/>
          </a:bodyPr>
          <a:lstStyle/>
          <a:p>
            <a:pPr algn="ctr"/>
            <a:r>
              <a:rPr lang="en-US" b="1" dirty="0" smtClean="0"/>
              <a:t>Violent Extremist Risk Assessment (VERA)</a:t>
            </a:r>
            <a:endParaRPr lang="el-GR" b="1" dirty="0"/>
          </a:p>
        </p:txBody>
      </p:sp>
      <p:pic>
        <p:nvPicPr>
          <p:cNvPr id="64514" name="Picture 2" descr="C:\Users\forol-192\Desktop\slider-training_tcm113-288641_WebsiteFullImagex-1.jpg"/>
          <p:cNvPicPr>
            <a:picLocks noGrp="1" noChangeAspect="1" noChangeArrowheads="1"/>
          </p:cNvPicPr>
          <p:nvPr>
            <p:ph sz="half" idx="1"/>
          </p:nvPr>
        </p:nvPicPr>
        <p:blipFill>
          <a:blip r:embed="rId2" cstate="print"/>
          <a:srcRect/>
          <a:stretch>
            <a:fillRect/>
          </a:stretch>
        </p:blipFill>
        <p:spPr bwMode="auto">
          <a:xfrm>
            <a:off x="251520" y="2636912"/>
            <a:ext cx="4244280" cy="3168352"/>
          </a:xfrm>
          <a:prstGeom prst="rect">
            <a:avLst/>
          </a:prstGeom>
          <a:noFill/>
        </p:spPr>
      </p:pic>
      <p:pic>
        <p:nvPicPr>
          <p:cNvPr id="64515" name="Picture 3" descr="C:\Users\forol-192\Desktop\slider-definitions_tcm113-288635_WebsiteFullImagex-1.jpg"/>
          <p:cNvPicPr>
            <a:picLocks noGrp="1" noChangeAspect="1" noChangeArrowheads="1"/>
          </p:cNvPicPr>
          <p:nvPr>
            <p:ph sz="half" idx="2"/>
          </p:nvPr>
        </p:nvPicPr>
        <p:blipFill>
          <a:blip r:embed="rId3" cstate="print"/>
          <a:srcRect/>
          <a:stretch>
            <a:fillRect/>
          </a:stretch>
        </p:blipFill>
        <p:spPr bwMode="auto">
          <a:xfrm>
            <a:off x="4648200" y="2924944"/>
            <a:ext cx="4038600" cy="252027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720080"/>
          </a:xfrm>
        </p:spPr>
        <p:txBody>
          <a:bodyPr>
            <a:normAutofit/>
          </a:bodyPr>
          <a:lstStyle/>
          <a:p>
            <a:pPr algn="ctr"/>
            <a:r>
              <a:rPr lang="el-GR" cap="all" dirty="0" smtClean="0"/>
              <a:t>ΣΟΜΑΛΙΑ</a:t>
            </a:r>
            <a:r>
              <a:rPr lang="en-US" cap="all" dirty="0" smtClean="0"/>
              <a:t>: </a:t>
            </a:r>
            <a:r>
              <a:rPr lang="en-US" cap="all" dirty="0"/>
              <a:t>Al </a:t>
            </a:r>
            <a:r>
              <a:rPr lang="en-US" cap="all" dirty="0" err="1"/>
              <a:t>Shabab</a:t>
            </a:r>
            <a:r>
              <a:rPr lang="el-GR" cap="all" dirty="0"/>
              <a:t> &amp; </a:t>
            </a:r>
            <a:r>
              <a:rPr lang="el-GR" cap="all" dirty="0" smtClean="0"/>
              <a:t>ΛΙΒΥΗ</a:t>
            </a:r>
            <a:endParaRPr lang="el-GR" cap="all" dirty="0"/>
          </a:p>
        </p:txBody>
      </p:sp>
      <p:pic>
        <p:nvPicPr>
          <p:cNvPr id="62466" name="Picture 2" descr="C:\Users\forol-192\Desktop\_100319023_somalia_control_640_v5-nc.png"/>
          <p:cNvPicPr>
            <a:picLocks noGrp="1" noChangeAspect="1" noChangeArrowheads="1"/>
          </p:cNvPicPr>
          <p:nvPr>
            <p:ph sz="half" idx="1"/>
          </p:nvPr>
        </p:nvPicPr>
        <p:blipFill>
          <a:blip r:embed="rId2" cstate="print"/>
          <a:srcRect/>
          <a:stretch>
            <a:fillRect/>
          </a:stretch>
        </p:blipFill>
        <p:spPr bwMode="auto">
          <a:xfrm>
            <a:off x="395536" y="2204864"/>
            <a:ext cx="4244280" cy="4181768"/>
          </a:xfrm>
          <a:prstGeom prst="rect">
            <a:avLst/>
          </a:prstGeom>
          <a:noFill/>
        </p:spPr>
      </p:pic>
      <p:pic>
        <p:nvPicPr>
          <p:cNvPr id="62467" name="Picture 3" descr="C:\Users\forol-192\Desktop\αρχείο λήψης.jpg"/>
          <p:cNvPicPr>
            <a:picLocks noGrp="1" noChangeAspect="1" noChangeArrowheads="1"/>
          </p:cNvPicPr>
          <p:nvPr>
            <p:ph sz="half" idx="2"/>
          </p:nvPr>
        </p:nvPicPr>
        <p:blipFill>
          <a:blip r:embed="rId3" cstate="print"/>
          <a:srcRect/>
          <a:stretch>
            <a:fillRect/>
          </a:stretch>
        </p:blipFill>
        <p:spPr bwMode="auto">
          <a:xfrm>
            <a:off x="4932040" y="2348880"/>
            <a:ext cx="3888432" cy="36724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908720"/>
            <a:ext cx="8229600" cy="1008112"/>
          </a:xfrm>
        </p:spPr>
        <p:txBody>
          <a:bodyPr>
            <a:normAutofit fontScale="90000"/>
          </a:bodyPr>
          <a:lstStyle/>
          <a:p>
            <a:pPr algn="ctr"/>
            <a:r>
              <a:rPr lang="el-GR" spc="300" dirty="0" smtClean="0">
                <a:solidFill>
                  <a:schemeClr val="bg1">
                    <a:lumMod val="50000"/>
                  </a:schemeClr>
                </a:solidFill>
                <a:latin typeface="Algerian" pitchFamily="82" charset="0"/>
                <a:cs typeface="Aharoni" pitchFamily="2" charset="-79"/>
              </a:rPr>
              <a:t>Ζ</a:t>
            </a:r>
            <a:r>
              <a:rPr lang="en-US" spc="300" dirty="0" smtClean="0">
                <a:solidFill>
                  <a:schemeClr val="bg1">
                    <a:lumMod val="50000"/>
                  </a:schemeClr>
                </a:solidFill>
                <a:latin typeface="Algerian" pitchFamily="82" charset="0"/>
                <a:cs typeface="Aharoni" pitchFamily="2" charset="-79"/>
              </a:rPr>
              <a:t>. “JIHADESE”</a:t>
            </a:r>
            <a:r>
              <a:rPr lang="el-GR" spc="300" dirty="0" smtClean="0">
                <a:solidFill>
                  <a:schemeClr val="bg1">
                    <a:lumMod val="50000"/>
                  </a:schemeClr>
                </a:solidFill>
                <a:latin typeface="Algerian" pitchFamily="82" charset="0"/>
                <a:cs typeface="Aharoni" pitchFamily="2" charset="-79"/>
              </a:rPr>
              <a:t>: ΟΜΙΛΩΝΤΑΣ ΤΗΝ ΤΖΙΧΑΝΤΙΣΤΙΚΗ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844824"/>
            <a:ext cx="8964488" cy="4752528"/>
          </a:xfrm>
        </p:spPr>
        <p:txBody>
          <a:bodyPr>
            <a:normAutofit fontScale="25000" lnSpcReduction="20000"/>
          </a:bodyPr>
          <a:lstStyle/>
          <a:p>
            <a:pPr algn="just">
              <a:lnSpc>
                <a:spcPct val="170000"/>
              </a:lnSpc>
              <a:spcBef>
                <a:spcPts val="0"/>
              </a:spcBef>
            </a:pPr>
            <a:r>
              <a:rPr lang="el-GR" sz="11200" dirty="0" smtClean="0"/>
              <a:t>ΤΡΑΓΟΥΔΙΑ</a:t>
            </a:r>
            <a:r>
              <a:rPr lang="en-US" sz="11200" dirty="0" smtClean="0"/>
              <a:t> (I’m </a:t>
            </a:r>
            <a:r>
              <a:rPr lang="en-US" sz="11200" dirty="0" err="1" smtClean="0"/>
              <a:t>gonna</a:t>
            </a:r>
            <a:r>
              <a:rPr lang="en-US" sz="11200" dirty="0" smtClean="0"/>
              <a:t> 72)</a:t>
            </a:r>
          </a:p>
          <a:p>
            <a:pPr algn="just">
              <a:lnSpc>
                <a:spcPct val="170000"/>
              </a:lnSpc>
              <a:spcBef>
                <a:spcPts val="0"/>
              </a:spcBef>
            </a:pPr>
            <a:r>
              <a:rPr lang="en-US" sz="11200" dirty="0"/>
              <a:t>https://soundcloud.com/user-334244/isis-anthem-prod-young-henbo</a:t>
            </a:r>
            <a:endParaRPr lang="en-US" sz="11200" dirty="0" smtClean="0"/>
          </a:p>
          <a:p>
            <a:pPr algn="just">
              <a:lnSpc>
                <a:spcPct val="170000"/>
              </a:lnSpc>
              <a:spcBef>
                <a:spcPts val="0"/>
              </a:spcBef>
            </a:pPr>
            <a:r>
              <a:rPr lang="el-GR" sz="11200" dirty="0" smtClean="0"/>
              <a:t>ΠΟΙΗΣΗ</a:t>
            </a:r>
            <a:endParaRPr lang="en-US" sz="11200" dirty="0" smtClean="0"/>
          </a:p>
          <a:p>
            <a:pPr algn="just">
              <a:lnSpc>
                <a:spcPct val="170000"/>
              </a:lnSpc>
              <a:spcBef>
                <a:spcPts val="0"/>
              </a:spcBef>
            </a:pPr>
            <a:r>
              <a:rPr lang="el-GR" sz="11200" dirty="0" smtClean="0"/>
              <a:t>ΜΟΥΣΙΚΗ</a:t>
            </a:r>
          </a:p>
          <a:p>
            <a:pPr algn="just">
              <a:lnSpc>
                <a:spcPct val="170000"/>
              </a:lnSpc>
              <a:spcBef>
                <a:spcPts val="0"/>
              </a:spcBef>
            </a:pPr>
            <a:r>
              <a:rPr lang="en-GB" sz="11200" dirty="0" smtClean="0"/>
              <a:t>DIGIHAD (Digital Jihad)</a:t>
            </a:r>
            <a:endParaRPr lang="en-US" sz="11200" dirty="0" smtClean="0"/>
          </a:p>
          <a:p>
            <a:pPr algn="just">
              <a:lnSpc>
                <a:spcPct val="170000"/>
              </a:lnSpc>
              <a:spcBef>
                <a:spcPts val="0"/>
              </a:spcBef>
            </a:pPr>
            <a:r>
              <a:rPr lang="el-GR" sz="11200" dirty="0" smtClean="0"/>
              <a:t>ΙΣΛΑΜΙΣΤΙΚΟΣ ΛΟΓΟΣ</a:t>
            </a:r>
            <a:endParaRPr lang="en-US" sz="112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pPr algn="ctr"/>
            <a:r>
              <a:rPr lang="en-GB" b="1" dirty="0" smtClean="0"/>
              <a:t>JIHADESE</a:t>
            </a:r>
            <a:endParaRPr lang="en-GB" b="1" dirty="0"/>
          </a:p>
        </p:txBody>
      </p:sp>
      <p:pic>
        <p:nvPicPr>
          <p:cNvPr id="1026" name="Picture 2" descr="C:\Users\Stavros\Desktop\ΙΜΑGES SUMMERSCHOOL 2019\Jihades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00808"/>
            <a:ext cx="8568952"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859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JIHADESE</a:t>
            </a:r>
            <a:endParaRPr lang="el-GR" dirty="0"/>
          </a:p>
        </p:txBody>
      </p:sp>
      <p:sp>
        <p:nvSpPr>
          <p:cNvPr id="3" name="Content Placeholder 2"/>
          <p:cNvSpPr>
            <a:spLocks noGrp="1"/>
          </p:cNvSpPr>
          <p:nvPr>
            <p:ph idx="1"/>
          </p:nvPr>
        </p:nvSpPr>
        <p:spPr/>
        <p:txBody>
          <a:bodyPr/>
          <a:lstStyle/>
          <a:p>
            <a:pPr algn="just"/>
            <a:r>
              <a:rPr lang="en-US" dirty="0" smtClean="0"/>
              <a:t>Chocolate, choc-ice, coconut Muslims, </a:t>
            </a:r>
            <a:r>
              <a:rPr lang="en-US" dirty="0" err="1" smtClean="0"/>
              <a:t>munafiq</a:t>
            </a:r>
            <a:r>
              <a:rPr lang="en-US" dirty="0" smtClean="0"/>
              <a:t>, </a:t>
            </a:r>
            <a:r>
              <a:rPr lang="en-US" dirty="0" err="1" smtClean="0"/>
              <a:t>moonies</a:t>
            </a:r>
            <a:r>
              <a:rPr lang="en-US" dirty="0" smtClean="0"/>
              <a:t>: </a:t>
            </a:r>
            <a:r>
              <a:rPr lang="el-GR" dirty="0" smtClean="0"/>
              <a:t>Μουσουλμάνοι που είναι </a:t>
            </a:r>
            <a:r>
              <a:rPr lang="en-US" dirty="0" smtClean="0"/>
              <a:t>“brown on the outside, white on the inside”</a:t>
            </a:r>
          </a:p>
          <a:p>
            <a:pPr algn="just"/>
            <a:endParaRPr lang="el-GR" dirty="0"/>
          </a:p>
        </p:txBody>
      </p:sp>
      <p:pic>
        <p:nvPicPr>
          <p:cNvPr id="4" name="Picture 3"/>
          <p:cNvPicPr>
            <a:picLocks noChangeAspect="1"/>
          </p:cNvPicPr>
          <p:nvPr/>
        </p:nvPicPr>
        <p:blipFill>
          <a:blip r:embed="rId2"/>
          <a:stretch>
            <a:fillRect/>
          </a:stretch>
        </p:blipFill>
        <p:spPr>
          <a:xfrm>
            <a:off x="2195736" y="3724275"/>
            <a:ext cx="5105400" cy="3133725"/>
          </a:xfrm>
          <a:prstGeom prst="rect">
            <a:avLst/>
          </a:prstGeom>
        </p:spPr>
      </p:pic>
    </p:spTree>
    <p:extLst>
      <p:ext uri="{BB962C8B-B14F-4D97-AF65-F5344CB8AC3E}">
        <p14:creationId xmlns:p14="http://schemas.microsoft.com/office/powerpoint/2010/main" val="3466404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ΜΗΝΥΜΑ ΧΙΤΖΡΑ ΑΥΓΟΥΣΤΟΣ 2014</a:t>
            </a:r>
            <a:endParaRPr lang="el-GR" dirty="0"/>
          </a:p>
        </p:txBody>
      </p:sp>
      <p:sp>
        <p:nvSpPr>
          <p:cNvPr id="3" name="Content Placeholder 2"/>
          <p:cNvSpPr>
            <a:spLocks noGrp="1"/>
          </p:cNvSpPr>
          <p:nvPr>
            <p:ph idx="1"/>
          </p:nvPr>
        </p:nvSpPr>
        <p:spPr/>
        <p:txBody>
          <a:bodyPr/>
          <a:lstStyle/>
          <a:p>
            <a:pPr marL="109728" indent="0" algn="just">
              <a:buNone/>
            </a:pPr>
            <a:r>
              <a:rPr lang="el-GR" dirty="0" smtClean="0"/>
              <a:t>Το κράτος μας θεμελιώνεται στο Ισλάμ</a:t>
            </a:r>
          </a:p>
          <a:p>
            <a:pPr marL="109728" indent="0" algn="just">
              <a:buNone/>
            </a:pPr>
            <a:r>
              <a:rPr lang="el-GR" dirty="0" smtClean="0"/>
              <a:t>και αν και έχει κηρύξει τζιχάντ στους εχθρούς μας</a:t>
            </a:r>
          </a:p>
          <a:p>
            <a:pPr marL="109728" indent="0" algn="just">
              <a:buNone/>
            </a:pPr>
            <a:r>
              <a:rPr lang="el-GR" dirty="0"/>
              <a:t>φ</a:t>
            </a:r>
            <a:r>
              <a:rPr lang="el-GR" dirty="0" smtClean="0"/>
              <a:t>ροντίζει τις υποθέσεις του λαού μας</a:t>
            </a:r>
          </a:p>
          <a:p>
            <a:pPr marL="109728" indent="0" algn="just">
              <a:buNone/>
            </a:pPr>
            <a:r>
              <a:rPr lang="el-GR" dirty="0"/>
              <a:t>μ</a:t>
            </a:r>
            <a:r>
              <a:rPr lang="el-GR" dirty="0" smtClean="0"/>
              <a:t>ε αγάπη, υπομονή</a:t>
            </a:r>
          </a:p>
          <a:p>
            <a:pPr marL="109728" indent="0" algn="just">
              <a:buNone/>
            </a:pPr>
            <a:r>
              <a:rPr lang="el-GR" dirty="0" smtClean="0"/>
              <a:t>και προσοχή – και χωρίς έλεγχο.</a:t>
            </a:r>
          </a:p>
          <a:p>
            <a:pPr marL="109728" indent="0" algn="just">
              <a:buNone/>
            </a:pPr>
            <a:r>
              <a:rPr lang="el-GR" dirty="0" smtClean="0"/>
              <a:t>Η Σαρία του Κυρίου μας είναι το φως και αυτό μας ανεβάζει στα αστέρια</a:t>
            </a:r>
          </a:p>
          <a:p>
            <a:pPr marL="109728" indent="0" algn="just">
              <a:buNone/>
            </a:pPr>
            <a:r>
              <a:rPr lang="el-GR" dirty="0" smtClean="0"/>
              <a:t>Έτσι, ζούμε χωρίς ντροπή, μια ζωή ειρήνης και ασφάλειας. </a:t>
            </a:r>
            <a:endParaRPr lang="en-US" dirty="0" smtClean="0"/>
          </a:p>
          <a:p>
            <a:pPr marL="109728" indent="0">
              <a:buNone/>
            </a:pPr>
            <a:endParaRPr lang="el-GR" dirty="0" smtClean="0"/>
          </a:p>
          <a:p>
            <a:pPr marL="109728" indent="0">
              <a:buNone/>
            </a:pPr>
            <a:endParaRPr lang="el-GR" dirty="0" smtClean="0"/>
          </a:p>
        </p:txBody>
      </p:sp>
    </p:spTree>
    <p:extLst>
      <p:ext uri="{BB962C8B-B14F-4D97-AF65-F5344CB8AC3E}">
        <p14:creationId xmlns:p14="http://schemas.microsoft.com/office/powerpoint/2010/main" val="2343056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20080"/>
          </a:xfrm>
        </p:spPr>
        <p:txBody>
          <a:bodyPr/>
          <a:lstStyle/>
          <a:p>
            <a:pPr algn="ctr"/>
            <a:r>
              <a:rPr lang="en-GB" b="1" dirty="0" smtClean="0"/>
              <a:t>ISIS DISCOURSE</a:t>
            </a:r>
            <a:endParaRPr lang="en-GB" b="1" dirty="0"/>
          </a:p>
        </p:txBody>
      </p:sp>
      <p:sp>
        <p:nvSpPr>
          <p:cNvPr id="3" name="Content Placeholder 2"/>
          <p:cNvSpPr>
            <a:spLocks noGrp="1"/>
          </p:cNvSpPr>
          <p:nvPr>
            <p:ph idx="1"/>
          </p:nvPr>
        </p:nvSpPr>
        <p:spPr>
          <a:xfrm>
            <a:off x="251520" y="1556792"/>
            <a:ext cx="8568952" cy="5017744"/>
          </a:xfrm>
        </p:spPr>
        <p:txBody>
          <a:bodyPr>
            <a:normAutofit fontScale="92500"/>
          </a:bodyPr>
          <a:lstStyle/>
          <a:p>
            <a:pPr marL="109728" indent="0" algn="just">
              <a:buNone/>
            </a:pPr>
            <a:r>
              <a:rPr lang="en-GB" sz="4800" dirty="0" smtClean="0"/>
              <a:t>If </a:t>
            </a:r>
            <a:r>
              <a:rPr lang="en-GB" sz="4800" dirty="0"/>
              <a:t>we are not violent in our jihad and if softness seizes us, that will be a major factor in the loss of the element of </a:t>
            </a:r>
            <a:r>
              <a:rPr lang="en-GB" sz="4800" dirty="0" smtClean="0"/>
              <a:t>strength </a:t>
            </a:r>
            <a:endParaRPr lang="el-GR" sz="4800" dirty="0" smtClean="0"/>
          </a:p>
          <a:p>
            <a:pPr marL="109728" indent="0" algn="just">
              <a:buNone/>
            </a:pPr>
            <a:endParaRPr lang="el-GR" sz="4800" dirty="0" smtClean="0"/>
          </a:p>
          <a:p>
            <a:pPr marL="109728" indent="0" algn="r">
              <a:buNone/>
            </a:pPr>
            <a:r>
              <a:rPr lang="en-GB" sz="4800" dirty="0" smtClean="0"/>
              <a:t>(</a:t>
            </a:r>
            <a:r>
              <a:rPr lang="en-US" sz="4800" dirty="0" smtClean="0"/>
              <a:t>al – </a:t>
            </a:r>
            <a:r>
              <a:rPr lang="en-US" sz="4800" dirty="0" err="1" smtClean="0"/>
              <a:t>Naji</a:t>
            </a:r>
            <a:r>
              <a:rPr lang="en-US" sz="4800" dirty="0" smtClean="0"/>
              <a:t>: </a:t>
            </a:r>
            <a:r>
              <a:rPr lang="en-GB" sz="4800" dirty="0" smtClean="0"/>
              <a:t>Management of Savagery)</a:t>
            </a:r>
          </a:p>
          <a:p>
            <a:pPr marL="109728" indent="0" algn="just">
              <a:buNone/>
            </a:pPr>
            <a:endParaRPr lang="en-GB" sz="3800" dirty="0" smtClean="0"/>
          </a:p>
          <a:p>
            <a:pPr algn="just"/>
            <a:endParaRPr lang="en-GB" sz="3600" dirty="0"/>
          </a:p>
          <a:p>
            <a:pPr algn="just"/>
            <a:endParaRPr lang="en-GB" sz="3200" dirty="0" smtClean="0"/>
          </a:p>
          <a:p>
            <a:endParaRPr lang="en-GB" dirty="0"/>
          </a:p>
          <a:p>
            <a:endParaRPr lang="en-GB" dirty="0"/>
          </a:p>
        </p:txBody>
      </p:sp>
    </p:spTree>
    <p:extLst>
      <p:ext uri="{BB962C8B-B14F-4D97-AF65-F5344CB8AC3E}">
        <p14:creationId xmlns:p14="http://schemas.microsoft.com/office/powerpoint/2010/main" val="26489500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229600" cy="1224136"/>
          </a:xfrm>
        </p:spPr>
        <p:txBody>
          <a:bodyPr>
            <a:normAutofit fontScale="90000"/>
          </a:bodyPr>
          <a:lstStyle/>
          <a:p>
            <a:r>
              <a:rPr lang="en-US" spc="300" dirty="0">
                <a:solidFill>
                  <a:schemeClr val="bg1">
                    <a:lumMod val="50000"/>
                  </a:schemeClr>
                </a:solidFill>
                <a:latin typeface="Algerian" pitchFamily="82" charset="0"/>
                <a:cs typeface="Aharoni" pitchFamily="2" charset="-79"/>
              </a:rPr>
              <a:t>B. </a:t>
            </a:r>
            <a:r>
              <a:rPr lang="el-GR" spc="300" dirty="0">
                <a:solidFill>
                  <a:schemeClr val="bg1">
                    <a:lumMod val="50000"/>
                  </a:schemeClr>
                </a:solidFill>
                <a:latin typeface="Algerian" pitchFamily="82" charset="0"/>
                <a:cs typeface="Aharoni" pitchFamily="2" charset="-79"/>
              </a:rPr>
              <a:t>ΚΥΡΙΑ ΚΟΙΝΑ ΣΤΟΙΧΕΙΑ – ΤΑ ΚΥΡΙΑ ΔΙΑΚΥΒΕΥΜΑΤΑ</a:t>
            </a:r>
            <a:endParaRPr lang="en-GB" dirty="0"/>
          </a:p>
        </p:txBody>
      </p:sp>
      <p:sp>
        <p:nvSpPr>
          <p:cNvPr id="3" name="Content Placeholder 2"/>
          <p:cNvSpPr>
            <a:spLocks noGrp="1"/>
          </p:cNvSpPr>
          <p:nvPr>
            <p:ph idx="1"/>
          </p:nvPr>
        </p:nvSpPr>
        <p:spPr>
          <a:xfrm>
            <a:off x="457200" y="1844824"/>
            <a:ext cx="8229600" cy="4896544"/>
          </a:xfrm>
        </p:spPr>
        <p:txBody>
          <a:bodyPr>
            <a:noAutofit/>
          </a:bodyPr>
          <a:lstStyle/>
          <a:p>
            <a:pPr>
              <a:lnSpc>
                <a:spcPct val="140000"/>
              </a:lnSpc>
            </a:pPr>
            <a:r>
              <a:rPr lang="el-GR" sz="3700" dirty="0"/>
              <a:t>ΜΠΑΚΙΓΙΑ</a:t>
            </a:r>
          </a:p>
          <a:p>
            <a:pPr>
              <a:lnSpc>
                <a:spcPct val="140000"/>
              </a:lnSpc>
            </a:pPr>
            <a:r>
              <a:rPr lang="el-GR" sz="3700" dirty="0"/>
              <a:t>ΡΙΝΤΑ – ΤΑΚΦΙΡ</a:t>
            </a:r>
          </a:p>
          <a:p>
            <a:pPr>
              <a:lnSpc>
                <a:spcPct val="140000"/>
              </a:lnSpc>
            </a:pPr>
            <a:r>
              <a:rPr lang="el-GR" sz="3700" dirty="0"/>
              <a:t>ΤΟ ΕΣΩΤΕΡΙΚΟ ΜΕΤΩΠΟ: Η ΘΕΣΗ ΑΠΕΝΑΝΤΙ ΣΤΗ ΓΥΝΑΙΚΑ</a:t>
            </a:r>
          </a:p>
          <a:p>
            <a:pPr>
              <a:lnSpc>
                <a:spcPct val="140000"/>
              </a:lnSpc>
            </a:pPr>
            <a:r>
              <a:rPr lang="el-GR" sz="3700" dirty="0"/>
              <a:t>ΣΟΥΦΙΚΟΣ ΜΥΣΤΙΚΙΣΜΟΣ ΚΑΙ ΙΣΛΑΜΙΣΜΟΣ</a:t>
            </a:r>
          </a:p>
        </p:txBody>
      </p:sp>
    </p:spTree>
    <p:extLst>
      <p:ext uri="{BB962C8B-B14F-4D97-AF65-F5344CB8AC3E}">
        <p14:creationId xmlns:p14="http://schemas.microsoft.com/office/powerpoint/2010/main" val="2071994017"/>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20080"/>
          </a:xfrm>
        </p:spPr>
        <p:txBody>
          <a:bodyPr/>
          <a:lstStyle/>
          <a:p>
            <a:pPr algn="ctr"/>
            <a:r>
              <a:rPr lang="en-GB" b="1" dirty="0" smtClean="0"/>
              <a:t>ISIS DISCOURSE</a:t>
            </a:r>
            <a:endParaRPr lang="en-GB" b="1" dirty="0"/>
          </a:p>
        </p:txBody>
      </p:sp>
      <p:sp>
        <p:nvSpPr>
          <p:cNvPr id="3" name="Content Placeholder 2"/>
          <p:cNvSpPr>
            <a:spLocks noGrp="1"/>
          </p:cNvSpPr>
          <p:nvPr>
            <p:ph idx="1"/>
          </p:nvPr>
        </p:nvSpPr>
        <p:spPr>
          <a:xfrm>
            <a:off x="251520" y="1412776"/>
            <a:ext cx="8568952" cy="5161760"/>
          </a:xfrm>
        </p:spPr>
        <p:txBody>
          <a:bodyPr>
            <a:normAutofit/>
          </a:bodyPr>
          <a:lstStyle/>
          <a:p>
            <a:pPr marL="109728" indent="0" algn="just">
              <a:buNone/>
            </a:pPr>
            <a:r>
              <a:rPr lang="en-GB" sz="6000" dirty="0" smtClean="0"/>
              <a:t>Kill </a:t>
            </a:r>
            <a:r>
              <a:rPr lang="en-GB" sz="6000" dirty="0"/>
              <a:t>the disbeliever whether he is civilian or military, for they have the same </a:t>
            </a:r>
            <a:r>
              <a:rPr lang="en-GB" sz="6000" dirty="0" smtClean="0"/>
              <a:t>ruling</a:t>
            </a:r>
          </a:p>
          <a:p>
            <a:pPr marL="109728" indent="0" algn="just">
              <a:buNone/>
            </a:pPr>
            <a:endParaRPr lang="en-GB" sz="4000" dirty="0" smtClean="0"/>
          </a:p>
          <a:p>
            <a:pPr marL="109728" indent="0" algn="r">
              <a:buNone/>
            </a:pPr>
            <a:r>
              <a:rPr lang="en-GB" sz="4000" dirty="0" smtClean="0"/>
              <a:t>(</a:t>
            </a:r>
            <a:r>
              <a:rPr lang="en-GB" sz="4000" dirty="0"/>
              <a:t>Management of Savagery)</a:t>
            </a:r>
          </a:p>
          <a:p>
            <a:pPr marL="109728" indent="0" algn="just">
              <a:buNone/>
            </a:pPr>
            <a:endParaRPr lang="en-GB" sz="6000" dirty="0"/>
          </a:p>
          <a:p>
            <a:pPr algn="just"/>
            <a:endParaRPr lang="en-GB" sz="3600" dirty="0"/>
          </a:p>
          <a:p>
            <a:pPr algn="just"/>
            <a:endParaRPr lang="en-GB" sz="3200" dirty="0" smtClean="0"/>
          </a:p>
          <a:p>
            <a:endParaRPr lang="en-GB" dirty="0"/>
          </a:p>
          <a:p>
            <a:endParaRPr lang="en-GB" dirty="0"/>
          </a:p>
        </p:txBody>
      </p:sp>
    </p:spTree>
    <p:extLst>
      <p:ext uri="{BB962C8B-B14F-4D97-AF65-F5344CB8AC3E}">
        <p14:creationId xmlns:p14="http://schemas.microsoft.com/office/powerpoint/2010/main" val="1382569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504056"/>
          </a:xfrm>
        </p:spPr>
        <p:txBody>
          <a:bodyPr>
            <a:normAutofit fontScale="90000"/>
          </a:bodyPr>
          <a:lstStyle/>
          <a:p>
            <a:pPr algn="ctr"/>
            <a:r>
              <a:rPr lang="en-GB" b="1" dirty="0"/>
              <a:t>ISIS DISCOURSE</a:t>
            </a:r>
            <a:endParaRPr lang="en-GB" dirty="0"/>
          </a:p>
        </p:txBody>
      </p:sp>
      <p:sp>
        <p:nvSpPr>
          <p:cNvPr id="3" name="Content Placeholder 2"/>
          <p:cNvSpPr>
            <a:spLocks noGrp="1"/>
          </p:cNvSpPr>
          <p:nvPr>
            <p:ph idx="1"/>
          </p:nvPr>
        </p:nvSpPr>
        <p:spPr>
          <a:xfrm>
            <a:off x="457200" y="1484784"/>
            <a:ext cx="8229600" cy="5089752"/>
          </a:xfrm>
        </p:spPr>
        <p:txBody>
          <a:bodyPr>
            <a:normAutofit/>
          </a:bodyPr>
          <a:lstStyle/>
          <a:p>
            <a:pPr marL="109728" indent="0" algn="just">
              <a:buNone/>
            </a:pPr>
            <a:r>
              <a:rPr lang="en-GB" sz="4800" dirty="0" smtClean="0"/>
              <a:t>Do </a:t>
            </a:r>
            <a:r>
              <a:rPr lang="en-GB" sz="4800" dirty="0"/>
              <a:t>not ask for anyone’s advice and do not seek anyone’s </a:t>
            </a:r>
            <a:r>
              <a:rPr lang="en-GB" sz="4800" dirty="0" smtClean="0"/>
              <a:t>verdict. The </a:t>
            </a:r>
            <a:r>
              <a:rPr lang="en-GB" sz="4800" dirty="0"/>
              <a:t>path of fighting is the path of </a:t>
            </a:r>
            <a:r>
              <a:rPr lang="en-GB" sz="4800" dirty="0" smtClean="0"/>
              <a:t>light</a:t>
            </a:r>
            <a:endParaRPr lang="el-GR" sz="4800" dirty="0" smtClean="0"/>
          </a:p>
          <a:p>
            <a:pPr marL="109728" indent="0" algn="just">
              <a:buNone/>
            </a:pPr>
            <a:endParaRPr lang="en-GB" sz="4800" dirty="0" smtClean="0"/>
          </a:p>
          <a:p>
            <a:pPr marL="109728" indent="0" algn="just">
              <a:buNone/>
            </a:pPr>
            <a:r>
              <a:rPr lang="en-GB" sz="3600" dirty="0" smtClean="0"/>
              <a:t>		   (</a:t>
            </a:r>
            <a:r>
              <a:rPr lang="en-GB" sz="3600" dirty="0"/>
              <a:t>Abu Muhammed al </a:t>
            </a:r>
            <a:r>
              <a:rPr lang="en-GB" sz="3600" dirty="0" err="1" smtClean="0"/>
              <a:t>Adnani</a:t>
            </a:r>
            <a:r>
              <a:rPr lang="en-GB" sz="3600" dirty="0" smtClean="0"/>
              <a:t>)</a:t>
            </a:r>
          </a:p>
          <a:p>
            <a:pPr marL="109728" indent="0" algn="r">
              <a:buNone/>
            </a:pPr>
            <a:endParaRPr lang="en-GB" sz="3600" dirty="0" smtClean="0"/>
          </a:p>
          <a:p>
            <a:pPr marL="109728" indent="0" algn="r">
              <a:buNone/>
            </a:pPr>
            <a:endParaRPr lang="en-GB" sz="2400" dirty="0"/>
          </a:p>
          <a:p>
            <a:endParaRPr lang="en-GB" sz="4000" dirty="0"/>
          </a:p>
        </p:txBody>
      </p:sp>
    </p:spTree>
    <p:extLst>
      <p:ext uri="{BB962C8B-B14F-4D97-AF65-F5344CB8AC3E}">
        <p14:creationId xmlns:p14="http://schemas.microsoft.com/office/powerpoint/2010/main" val="1290920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576064"/>
          </a:xfrm>
        </p:spPr>
        <p:txBody>
          <a:bodyPr>
            <a:normAutofit fontScale="90000"/>
          </a:bodyPr>
          <a:lstStyle/>
          <a:p>
            <a:pPr algn="ctr"/>
            <a:r>
              <a:rPr lang="en-GB" b="1" dirty="0" smtClean="0"/>
              <a:t>ISIS DISCOURSE</a:t>
            </a:r>
            <a:endParaRPr lang="en-GB" b="1" dirty="0"/>
          </a:p>
        </p:txBody>
      </p:sp>
      <p:sp>
        <p:nvSpPr>
          <p:cNvPr id="3" name="Content Placeholder 2"/>
          <p:cNvSpPr>
            <a:spLocks noGrp="1"/>
          </p:cNvSpPr>
          <p:nvPr>
            <p:ph idx="1"/>
          </p:nvPr>
        </p:nvSpPr>
        <p:spPr>
          <a:xfrm>
            <a:off x="251520" y="1196752"/>
            <a:ext cx="8784976" cy="5377784"/>
          </a:xfrm>
        </p:spPr>
        <p:txBody>
          <a:bodyPr>
            <a:normAutofit fontScale="85000" lnSpcReduction="20000"/>
          </a:bodyPr>
          <a:lstStyle/>
          <a:p>
            <a:pPr marL="109728" indent="0" algn="just">
              <a:lnSpc>
                <a:spcPct val="160000"/>
              </a:lnSpc>
              <a:spcBef>
                <a:spcPts val="600"/>
              </a:spcBef>
              <a:buNone/>
            </a:pPr>
            <a:r>
              <a:rPr lang="en-GB" sz="3200" dirty="0"/>
              <a:t>“If you are not able to find IED or a bullet, then single out the disbelieving American, Frenchman, or any of their allies. Smash his head with a rock, or slaughter him with a knife, or run him over with your car, or throw him down from a high place, or choke him, or poison him…If you are unable to do so, then burn his home, car, or business. Or destroy his crops. If you are unable to do so, then spit in his face”</a:t>
            </a:r>
          </a:p>
          <a:p>
            <a:pPr algn="just"/>
            <a:endParaRPr lang="en-GB" dirty="0"/>
          </a:p>
          <a:p>
            <a:pPr marL="109728" indent="0" algn="r">
              <a:buNone/>
            </a:pPr>
            <a:r>
              <a:rPr lang="en-GB" dirty="0" smtClean="0"/>
              <a:t>(Abu Muhammed </a:t>
            </a:r>
            <a:r>
              <a:rPr lang="en-GB" dirty="0"/>
              <a:t>al </a:t>
            </a:r>
            <a:r>
              <a:rPr lang="en-GB" dirty="0" err="1"/>
              <a:t>Adnani</a:t>
            </a:r>
            <a:r>
              <a:rPr lang="en-GB" dirty="0"/>
              <a:t>)</a:t>
            </a:r>
          </a:p>
          <a:p>
            <a:pPr algn="r"/>
            <a:endParaRPr lang="en-GB" dirty="0"/>
          </a:p>
        </p:txBody>
      </p:sp>
    </p:spTree>
    <p:extLst>
      <p:ext uri="{BB962C8B-B14F-4D97-AF65-F5344CB8AC3E}">
        <p14:creationId xmlns:p14="http://schemas.microsoft.com/office/powerpoint/2010/main" val="9212930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539552" y="2215286"/>
            <a:ext cx="3086504" cy="4324350"/>
          </a:xfrm>
          <a:prstGeom prst="rect">
            <a:avLst/>
          </a:prstGeom>
        </p:spPr>
      </p:pic>
      <p:pic>
        <p:nvPicPr>
          <p:cNvPr id="5" name="Picture 4"/>
          <p:cNvPicPr>
            <a:picLocks noChangeAspect="1"/>
          </p:cNvPicPr>
          <p:nvPr/>
        </p:nvPicPr>
        <p:blipFill>
          <a:blip r:embed="rId3"/>
          <a:stretch>
            <a:fillRect/>
          </a:stretch>
        </p:blipFill>
        <p:spPr>
          <a:xfrm>
            <a:off x="3646497" y="2229829"/>
            <a:ext cx="2736304" cy="4295264"/>
          </a:xfrm>
          <a:prstGeom prst="rect">
            <a:avLst/>
          </a:prstGeom>
        </p:spPr>
      </p:pic>
      <p:pic>
        <p:nvPicPr>
          <p:cNvPr id="6" name="Picture 5"/>
          <p:cNvPicPr>
            <a:picLocks noChangeAspect="1"/>
          </p:cNvPicPr>
          <p:nvPr/>
        </p:nvPicPr>
        <p:blipFill>
          <a:blip r:embed="rId4"/>
          <a:stretch>
            <a:fillRect/>
          </a:stretch>
        </p:blipFill>
        <p:spPr>
          <a:xfrm>
            <a:off x="6389793" y="2229829"/>
            <a:ext cx="2358672" cy="4295264"/>
          </a:xfrm>
          <a:prstGeom prst="rect">
            <a:avLst/>
          </a:prstGeom>
        </p:spPr>
      </p:pic>
    </p:spTree>
    <p:extLst>
      <p:ext uri="{BB962C8B-B14F-4D97-AF65-F5344CB8AC3E}">
        <p14:creationId xmlns:p14="http://schemas.microsoft.com/office/powerpoint/2010/main" val="2106605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08720"/>
            <a:ext cx="8712968" cy="1152128"/>
          </a:xfrm>
        </p:spPr>
        <p:txBody>
          <a:bodyPr>
            <a:noAutofit/>
            <a:scene3d>
              <a:camera prst="orthographicFront"/>
              <a:lightRig rig="threePt" dir="t"/>
            </a:scene3d>
            <a:sp3d prstMaterial="dkEdge"/>
          </a:bodyPr>
          <a:lstStyle/>
          <a:p>
            <a:pPr algn="ctr"/>
            <a:r>
              <a:rPr lang="en-US" spc="300" dirty="0" smtClean="0">
                <a:solidFill>
                  <a:schemeClr val="bg1">
                    <a:lumMod val="50000"/>
                  </a:schemeClr>
                </a:solidFill>
                <a:latin typeface="Algerian" pitchFamily="82" charset="0"/>
                <a:cs typeface="Aharoni" pitchFamily="2" charset="-79"/>
              </a:rPr>
              <a:t>H. </a:t>
            </a:r>
            <a:r>
              <a:rPr lang="el-GR" spc="300" dirty="0" smtClean="0">
                <a:solidFill>
                  <a:schemeClr val="bg1">
                    <a:lumMod val="50000"/>
                  </a:schemeClr>
                </a:solidFill>
                <a:latin typeface="Algerian" pitchFamily="82" charset="0"/>
                <a:cs typeface="Aharoni" pitchFamily="2" charset="-79"/>
              </a:rPr>
              <a:t>ΧΡΕΙΖΟΜΑΣΤΕ ΕΝΑ ΝΕΟ ΙΣΛΑΜ;</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2132856"/>
            <a:ext cx="8964488" cy="4608512"/>
          </a:xfrm>
        </p:spPr>
        <p:txBody>
          <a:bodyPr>
            <a:normAutofit fontScale="32500" lnSpcReduction="20000"/>
          </a:bodyPr>
          <a:lstStyle/>
          <a:p>
            <a:pPr algn="just">
              <a:lnSpc>
                <a:spcPct val="170000"/>
              </a:lnSpc>
              <a:spcBef>
                <a:spcPts val="0"/>
              </a:spcBef>
            </a:pPr>
            <a:r>
              <a:rPr lang="el-GR" sz="12800" dirty="0" smtClean="0"/>
              <a:t>ΙΣΛΑΜΙΚΟΣ «ΦΙΛΕΛΕΥΘΕΡΙΣΜΟΣ»</a:t>
            </a:r>
            <a:endParaRPr lang="en-US" sz="12800" dirty="0" smtClean="0"/>
          </a:p>
          <a:p>
            <a:pPr algn="just">
              <a:lnSpc>
                <a:spcPct val="170000"/>
              </a:lnSpc>
              <a:spcBef>
                <a:spcPts val="0"/>
              </a:spcBef>
            </a:pPr>
            <a:r>
              <a:rPr lang="el-GR" sz="12800" dirty="0" smtClean="0"/>
              <a:t>ΤΑ ΟΡΙΑ ΤΗΣ ΕΚΠΑΙΔΕΥΣΗΣ</a:t>
            </a:r>
            <a:endParaRPr lang="en-US" sz="128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08720"/>
            <a:ext cx="8712968" cy="936104"/>
          </a:xfrm>
        </p:spPr>
        <p:txBody>
          <a:bodyPr>
            <a:noAutofit/>
            <a:scene3d>
              <a:camera prst="orthographicFront"/>
              <a:lightRig rig="threePt" dir="t"/>
            </a:scene3d>
            <a:sp3d prstMaterial="dkEdge"/>
          </a:bodyPr>
          <a:lstStyle/>
          <a:p>
            <a:pPr algn="ctr"/>
            <a:r>
              <a:rPr lang="en-US" spc="300" dirty="0" smtClean="0">
                <a:solidFill>
                  <a:schemeClr val="bg1">
                    <a:lumMod val="50000"/>
                  </a:schemeClr>
                </a:solidFill>
                <a:latin typeface="Algerian" pitchFamily="82" charset="0"/>
                <a:cs typeface="Aharoni" pitchFamily="2" charset="-79"/>
              </a:rPr>
              <a:t>H. </a:t>
            </a:r>
            <a:r>
              <a:rPr lang="el-GR" spc="300" dirty="0" smtClean="0">
                <a:solidFill>
                  <a:schemeClr val="bg1">
                    <a:lumMod val="50000"/>
                  </a:schemeClr>
                </a:solidFill>
                <a:latin typeface="Algerian" pitchFamily="82" charset="0"/>
                <a:cs typeface="Aharoni" pitchFamily="2" charset="-79"/>
              </a:rPr>
              <a:t>ΧΡΕΙΖΟΜΑΣΤΕ ΕΝΑ ΝΕΟ ΙΣΛΑΜ;</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2132856"/>
            <a:ext cx="8964488" cy="4608512"/>
          </a:xfrm>
        </p:spPr>
        <p:txBody>
          <a:bodyPr>
            <a:normAutofit fontScale="25000" lnSpcReduction="20000"/>
          </a:bodyPr>
          <a:lstStyle/>
          <a:p>
            <a:pPr algn="just">
              <a:lnSpc>
                <a:spcPct val="170000"/>
              </a:lnSpc>
              <a:spcBef>
                <a:spcPts val="0"/>
              </a:spcBef>
            </a:pPr>
            <a:r>
              <a:rPr lang="el-GR" sz="16000" dirty="0" smtClean="0"/>
              <a:t>ΣΑΧΡΟΥΡ, ΓΚΙΟΥΛΕΝ</a:t>
            </a:r>
            <a:r>
              <a:rPr lang="en-US" sz="16000" dirty="0" smtClean="0"/>
              <a:t>,</a:t>
            </a:r>
            <a:r>
              <a:rPr lang="el-GR" sz="16000" dirty="0" smtClean="0"/>
              <a:t> ΡΑΜΑΝΤΑΝ &amp; Η ΑΝΑΖΗΤΗΣΗ ΓΙΑ ΤΟΝ ΜΟΥΣΟΥΛΜΑΝΟ ΛΟΥΘΗΡΟ</a:t>
            </a:r>
            <a:r>
              <a:rPr lang="el-GR" sz="16000" dirty="0"/>
              <a:t> </a:t>
            </a:r>
            <a:r>
              <a:rPr lang="el-GR" sz="16000" dirty="0" smtClean="0"/>
              <a:t>– </a:t>
            </a:r>
          </a:p>
          <a:p>
            <a:pPr marL="109728" indent="0" algn="just">
              <a:lnSpc>
                <a:spcPct val="170000"/>
              </a:lnSpc>
              <a:spcBef>
                <a:spcPts val="0"/>
              </a:spcBef>
              <a:buNone/>
            </a:pPr>
            <a:r>
              <a:rPr lang="el-GR" sz="16000" dirty="0"/>
              <a:t> </a:t>
            </a:r>
            <a:r>
              <a:rPr lang="el-GR" sz="16000" dirty="0" smtClean="0"/>
              <a:t> Ο ΔΙΑΛΟΓΟΣ ΣΤΟ ΕΣΩΤΕΡΙΚΟ ΤΗΣ     </a:t>
            </a:r>
          </a:p>
          <a:p>
            <a:pPr marL="109728" indent="0" algn="just">
              <a:lnSpc>
                <a:spcPct val="170000"/>
              </a:lnSpc>
              <a:spcBef>
                <a:spcPts val="0"/>
              </a:spcBef>
              <a:buNone/>
            </a:pPr>
            <a:r>
              <a:rPr lang="el-GR" sz="16000" dirty="0"/>
              <a:t> </a:t>
            </a:r>
            <a:r>
              <a:rPr lang="el-GR" sz="16000" dirty="0" smtClean="0"/>
              <a:t> ΚΟΙΝΟΤΗΤΑΣ</a:t>
            </a:r>
            <a:endParaRPr lang="en-US" sz="160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extLst>
      <p:ext uri="{BB962C8B-B14F-4D97-AF65-F5344CB8AC3E}">
        <p14:creationId xmlns:p14="http://schemas.microsoft.com/office/powerpoint/2010/main" val="23923405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764704"/>
            <a:ext cx="8496944" cy="936104"/>
          </a:xfrm>
        </p:spPr>
        <p:txBody>
          <a:bodyPr>
            <a:noAutofit/>
          </a:bodyPr>
          <a:lstStyle/>
          <a:p>
            <a:pPr algn="ctr"/>
            <a:r>
              <a:rPr lang="en-US" sz="3600" spc="300" dirty="0" smtClean="0">
                <a:solidFill>
                  <a:schemeClr val="bg1">
                    <a:lumMod val="50000"/>
                  </a:schemeClr>
                </a:solidFill>
                <a:latin typeface="Algerian" pitchFamily="82" charset="0"/>
                <a:cs typeface="Aharoni" pitchFamily="2" charset="-79"/>
              </a:rPr>
              <a:t>H. </a:t>
            </a:r>
            <a:r>
              <a:rPr lang="el-GR" sz="3600" spc="300" dirty="0" smtClean="0">
                <a:solidFill>
                  <a:schemeClr val="bg1">
                    <a:lumMod val="50000"/>
                  </a:schemeClr>
                </a:solidFill>
                <a:latin typeface="Algerian" pitchFamily="82" charset="0"/>
                <a:cs typeface="Aharoni" pitchFamily="2" charset="-79"/>
              </a:rPr>
              <a:t>ΧΡΕΙΑΖΟΜΑΣΤΕ ΕΝΑ ΝΕΟ ΙΣΛΑΜ;</a:t>
            </a:r>
            <a:endParaRPr lang="el-GR" sz="36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772816"/>
            <a:ext cx="8964488" cy="4608512"/>
          </a:xfrm>
        </p:spPr>
        <p:txBody>
          <a:bodyPr>
            <a:normAutofit fontScale="25000" lnSpcReduction="20000"/>
          </a:bodyPr>
          <a:lstStyle/>
          <a:p>
            <a:pPr algn="just">
              <a:lnSpc>
                <a:spcPct val="170000"/>
              </a:lnSpc>
              <a:spcBef>
                <a:spcPts val="0"/>
              </a:spcBef>
            </a:pPr>
            <a:r>
              <a:rPr lang="el-GR" sz="16000" dirty="0" smtClean="0"/>
              <a:t>ΣΟΥΡΑ: ΜΙΜΗΣΕΙΣ ΔΥΤΙΚΩΝ ΘΕΣΜΩΝ</a:t>
            </a:r>
            <a:endParaRPr lang="en-US" sz="16000" dirty="0" smtClean="0"/>
          </a:p>
          <a:p>
            <a:pPr algn="just">
              <a:lnSpc>
                <a:spcPct val="170000"/>
              </a:lnSpc>
              <a:spcBef>
                <a:spcPts val="0"/>
              </a:spcBef>
            </a:pPr>
            <a:r>
              <a:rPr lang="el-GR" sz="16000" dirty="0" smtClean="0"/>
              <a:t>Η ΔΥΣΗ ΚΑΙ ΤΟ ΠΡΟΒΛΗΜΑ ΤΟΥ ΠΟΛΙΤΙΚΟΥ ΛΟΓΟΥ </a:t>
            </a:r>
          </a:p>
          <a:p>
            <a:pPr algn="just">
              <a:lnSpc>
                <a:spcPct val="170000"/>
              </a:lnSpc>
              <a:spcBef>
                <a:spcPts val="0"/>
              </a:spcBef>
            </a:pPr>
            <a:r>
              <a:rPr lang="el-GR" sz="16000" dirty="0" smtClean="0"/>
              <a:t>ΤΟ ΤΕΛΟΣ ΤΗΣ ΕΛΕΗΜΟΣΥΝΗΣ;</a:t>
            </a:r>
            <a:endParaRPr lang="en-US" sz="160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dirty="0" smtClean="0"/>
              <a:t>Όπου οι Αφγανές συναντιούνται με την Εννοιολογική Τέχνη</a:t>
            </a:r>
            <a:endParaRPr lang="el-GR" dirty="0"/>
          </a:p>
        </p:txBody>
      </p:sp>
      <p:sp>
        <p:nvSpPr>
          <p:cNvPr id="3" name="Content Placeholder 2"/>
          <p:cNvSpPr>
            <a:spLocks noGrp="1"/>
          </p:cNvSpPr>
          <p:nvPr>
            <p:ph idx="1"/>
          </p:nvPr>
        </p:nvSpPr>
        <p:spPr/>
        <p:txBody>
          <a:bodyPr/>
          <a:lstStyle/>
          <a:p>
            <a:r>
              <a:rPr lang="en-US" dirty="0"/>
              <a:t>https://twitter.com/LinaArabii/status/1435977592205680640?t=alzkFFPB35C8y0bfEIQmJg&amp;s=19&amp;fbclid=IwAR0YPQqBu0my4_2zChkxyMq4Ec3xKRaqaAGjkYgGDB39DAuCdRupvUqVcvA</a:t>
            </a:r>
            <a:endParaRPr lang="el-GR" dirty="0"/>
          </a:p>
        </p:txBody>
      </p:sp>
    </p:spTree>
    <p:extLst>
      <p:ext uri="{BB962C8B-B14F-4D97-AF65-F5344CB8AC3E}">
        <p14:creationId xmlns:p14="http://schemas.microsoft.com/office/powerpoint/2010/main" val="2355835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sz="3600" b="1" dirty="0" smtClean="0"/>
              <a:t>Ο ΑΛΛΟΣ ΔΡΟΜΟΣ</a:t>
            </a:r>
            <a:r>
              <a:rPr lang="en-US" sz="3600" b="1" dirty="0" smtClean="0"/>
              <a:t> (</a:t>
            </a:r>
            <a:r>
              <a:rPr lang="en-US" sz="3600" b="1" dirty="0"/>
              <a:t>M</a:t>
            </a:r>
            <a:r>
              <a:rPr lang="en-US" sz="3600" b="1" dirty="0" smtClean="0"/>
              <a:t>ahmud Muhammad </a:t>
            </a:r>
            <a:r>
              <a:rPr lang="en-US" sz="3600" b="1" dirty="0" err="1" smtClean="0"/>
              <a:t>Taha</a:t>
            </a:r>
            <a:r>
              <a:rPr lang="en-US" sz="3600" b="1" dirty="0" smtClean="0"/>
              <a:t> </a:t>
            </a:r>
            <a:r>
              <a:rPr lang="el-GR" sz="3600" b="1" dirty="0" smtClean="0"/>
              <a:t>και η απόλυτη ατομική ελευθερία</a:t>
            </a:r>
            <a:r>
              <a:rPr lang="el-GR" b="1" dirty="0"/>
              <a:t>)</a:t>
            </a:r>
          </a:p>
        </p:txBody>
      </p:sp>
      <p:sp>
        <p:nvSpPr>
          <p:cNvPr id="3" name="Content Placeholder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68" y="2164813"/>
            <a:ext cx="4104456" cy="440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123" y="2164813"/>
            <a:ext cx="5038725" cy="462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109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DABBASHI</a:t>
            </a:r>
            <a:endParaRPr lang="el-GR" dirty="0"/>
          </a:p>
        </p:txBody>
      </p:sp>
      <p:sp>
        <p:nvSpPr>
          <p:cNvPr id="3" name="Content Placeholder 2"/>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396044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48880"/>
            <a:ext cx="410445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59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t>ΣΑΡΙΑ – ΤΟ ΑΠΟΛΥΤΟ ΚΑΚΟ;</a:t>
            </a:r>
            <a:endParaRPr lang="el-GR" b="1"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1"/>
            <a:ext cx="3672408" cy="427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76872"/>
            <a:ext cx="4608512" cy="427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668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MALCOLM X</a:t>
            </a:r>
            <a:endParaRPr lang="el-GR" dirty="0"/>
          </a:p>
        </p:txBody>
      </p:sp>
      <p:sp>
        <p:nvSpPr>
          <p:cNvPr id="3" name="Content Placeholder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57424"/>
            <a:ext cx="3672408" cy="419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154" y="2253588"/>
            <a:ext cx="3240360" cy="419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54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748464"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612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t>Ο ΚΟΚΚΙΝΟΣ ΣΙΙΣΜΟΣ</a:t>
            </a:r>
            <a:endParaRPr lang="el-GR" b="1" dirty="0"/>
          </a:p>
        </p:txBody>
      </p:sp>
      <p:sp>
        <p:nvSpPr>
          <p:cNvPr id="3" name="Content Placeholder 2"/>
          <p:cNvSpPr>
            <a:spLocks noGrp="1"/>
          </p:cNvSpPr>
          <p:nvPr>
            <p:ph idx="1"/>
          </p:nvPr>
        </p:nvSpPr>
        <p:spPr/>
        <p:txBody>
          <a:bodyPr>
            <a:normAutofit/>
          </a:bodyPr>
          <a:lstStyle/>
          <a:p>
            <a:pPr algn="just"/>
            <a:r>
              <a:rPr lang="en-US" dirty="0"/>
              <a:t> </a:t>
            </a:r>
            <a:r>
              <a:rPr lang="en-US" dirty="0" smtClean="0"/>
              <a:t>Our </a:t>
            </a:r>
            <a:r>
              <a:rPr lang="en-US" dirty="0"/>
              <a:t>mosques, the revolutionary left and our </a:t>
            </a:r>
            <a:r>
              <a:rPr lang="en-US" dirty="0" smtClean="0"/>
              <a:t>preachers</a:t>
            </a:r>
            <a:r>
              <a:rPr lang="el-GR" dirty="0" smtClean="0"/>
              <a:t> </a:t>
            </a:r>
            <a:r>
              <a:rPr lang="en-US" dirty="0" smtClean="0"/>
              <a:t>work </a:t>
            </a:r>
            <a:r>
              <a:rPr lang="en-US" dirty="0"/>
              <a:t>for the benefit of the deprived people and against the lavish and lush... Our clerics who teach jurisprudence and issue fatwas are right-wingers, capitalist, and conservative; simply our </a:t>
            </a:r>
            <a:r>
              <a:rPr lang="en-US" dirty="0" err="1"/>
              <a:t>fiqh</a:t>
            </a:r>
            <a:r>
              <a:rPr lang="en-US" dirty="0"/>
              <a:t> is at the service of capitalism</a:t>
            </a:r>
            <a:r>
              <a:rPr lang="en-US" dirty="0" smtClean="0"/>
              <a:t>.</a:t>
            </a:r>
            <a:endParaRPr lang="el-GR" dirty="0" smtClean="0"/>
          </a:p>
          <a:p>
            <a:pPr algn="just"/>
            <a:r>
              <a:rPr lang="en-US" dirty="0" smtClean="0"/>
              <a:t>even </a:t>
            </a:r>
            <a:r>
              <a:rPr lang="en-US" dirty="0"/>
              <a:t>to the point of embracing martyrdom</a:t>
            </a:r>
            <a:r>
              <a:rPr lang="en-US" dirty="0" smtClean="0"/>
              <a:t>, </a:t>
            </a:r>
            <a:r>
              <a:rPr lang="en-US" dirty="0"/>
              <a:t>saying </a:t>
            </a:r>
            <a:r>
              <a:rPr lang="en-US" dirty="0" smtClean="0"/>
              <a:t>every </a:t>
            </a:r>
            <a:r>
              <a:rPr lang="en-US" dirty="0"/>
              <a:t>day is </a:t>
            </a:r>
            <a:r>
              <a:rPr lang="en-US" dirty="0" err="1"/>
              <a:t>Ashoura</a:t>
            </a:r>
            <a:r>
              <a:rPr lang="en-US" dirty="0"/>
              <a:t>, every place is the </a:t>
            </a:r>
            <a:r>
              <a:rPr lang="en-US" dirty="0" smtClean="0"/>
              <a:t>Karbala</a:t>
            </a:r>
            <a:endParaRPr lang="el-GR" dirty="0"/>
          </a:p>
        </p:txBody>
      </p:sp>
    </p:spTree>
    <p:extLst>
      <p:ext uri="{BB962C8B-B14F-4D97-AF65-F5344CB8AC3E}">
        <p14:creationId xmlns:p14="http://schemas.microsoft.com/office/powerpoint/2010/main" val="34165027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BORUJERDI</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348880"/>
            <a:ext cx="7560839" cy="36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0050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348880"/>
            <a:ext cx="464914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666" y="2348880"/>
            <a:ext cx="334194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949080"/>
            <a:ext cx="3356532" cy="26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791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68252"/>
            <a:ext cx="403244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00508" y="2268252"/>
            <a:ext cx="396884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3601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57200" y="1988841"/>
            <a:ext cx="8458200" cy="1224135"/>
          </a:xfrm>
        </p:spPr>
        <p:txBody>
          <a:bodyPr>
            <a:normAutofit/>
          </a:bodyPr>
          <a:lstStyle/>
          <a:p>
            <a:pPr algn="ctr"/>
            <a:r>
              <a:rPr lang="el-GR" sz="6600" dirty="0" smtClean="0">
                <a:latin typeface="Algerian" pitchFamily="82" charset="0"/>
              </a:rPr>
              <a:t>ΣΑΣ ΕΥΧΑΡΙΣΤΩ</a:t>
            </a:r>
            <a:endParaRPr lang="el-GR" sz="6600" dirty="0"/>
          </a:p>
        </p:txBody>
      </p:sp>
      <p:sp>
        <p:nvSpPr>
          <p:cNvPr id="3" name="2 - Υπότιτλος"/>
          <p:cNvSpPr>
            <a:spLocks noGrp="1"/>
          </p:cNvSpPr>
          <p:nvPr>
            <p:ph type="subTitle" idx="1"/>
          </p:nvPr>
        </p:nvSpPr>
        <p:spPr>
          <a:xfrm>
            <a:off x="457200" y="4293096"/>
            <a:ext cx="8291264" cy="1872208"/>
          </a:xfrm>
        </p:spPr>
        <p:txBody>
          <a:bodyPr>
            <a:normAutofit/>
          </a:bodyPr>
          <a:lstStyle/>
          <a:p>
            <a:pPr algn="r"/>
            <a:r>
              <a:rPr lang="el-GR" sz="4000" b="1" dirty="0"/>
              <a:t>ΣΩΤΗΡΙΟΣ ΣΤ. ΛΙΒΑΣ</a:t>
            </a:r>
          </a:p>
          <a:p>
            <a:pPr algn="r"/>
            <a:endParaRPr lang="el-GR" sz="4000" b="1" dirty="0"/>
          </a:p>
          <a:p>
            <a:endParaRPr lang="el-GR"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676456" cy="554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76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στικό">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
  <TotalTime>938</TotalTime>
  <Words>1723</Words>
  <Application>Microsoft Office PowerPoint</Application>
  <PresentationFormat>On-screen Show (4:3)</PresentationFormat>
  <Paragraphs>311</Paragraphs>
  <Slides>86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Aharoni</vt:lpstr>
      <vt:lpstr>Algerian</vt:lpstr>
      <vt:lpstr>Calibri</vt:lpstr>
      <vt:lpstr>Californian FB</vt:lpstr>
      <vt:lpstr>Constantia</vt:lpstr>
      <vt:lpstr>Garamond</vt:lpstr>
      <vt:lpstr>Georgia</vt:lpstr>
      <vt:lpstr>Trebuchet MS</vt:lpstr>
      <vt:lpstr>Wingdings 2</vt:lpstr>
      <vt:lpstr>Αστικό</vt:lpstr>
      <vt:lpstr> ΕΞΕΛΙΞΗ ΤΟΥ ΙΣΛΑΜΙΣΤΙΚΟΥ ΚΑΙ ΤΖΙΧΑΝΤΙΣΤΙΚΟΥ ΛΟΓΟΥ</vt:lpstr>
      <vt:lpstr>Α. ΟΡΙΣΜΟΙ</vt:lpstr>
      <vt:lpstr>PowerPoint Presentation</vt:lpstr>
      <vt:lpstr>PowerPoint Presentation</vt:lpstr>
      <vt:lpstr>Α. ΟΡΙΣΜΟΙ</vt:lpstr>
      <vt:lpstr> B. ΚΥΡΙΑ ΚΟΙΝΑ ΣΤΟΙΧΕΙΑ – ΤΑ ΚΥΡΙΑ ΔΙΑΚΥΒΕΥΜΑΤΑ</vt:lpstr>
      <vt:lpstr>B. ΚΥΡΙΑ ΚΟΙΝΑ ΣΤΟΙΧΕΙΑ – ΤΑ ΚΥΡΙΑ ΔΙΑΚΥΒΕΥΜΑΤΑ</vt:lpstr>
      <vt:lpstr>ΣΑΡΙΑ – ΤΟ ΑΠΟΛΥΤΟ ΚΑΚΟ;</vt:lpstr>
      <vt:lpstr>PowerPoint Presentation</vt:lpstr>
      <vt:lpstr>PowerPoint Presentation</vt:lpstr>
      <vt:lpstr>ΤΑ ΠΕΝΤΕ ΙΔΑΝΙΚΑ ΤΗΣ ΣΑΡΙΑ</vt:lpstr>
      <vt:lpstr>ΟΙ 4 ΣΧΟΛΕΣ ΔΙΚΑΙΟΥ</vt:lpstr>
      <vt:lpstr>ΤΟ ΚΟΡΑΝΙ</vt:lpstr>
      <vt:lpstr>Γ. ΟΙ ΠΡΟΓΟΝΟΙ</vt:lpstr>
      <vt:lpstr>Γ. ΟΙ ΠΡΟΓΟΝΟΙ</vt:lpstr>
      <vt:lpstr> </vt:lpstr>
      <vt:lpstr> Μαουντουντι &amp;Ρασιντ Ριντα </vt:lpstr>
      <vt:lpstr>Δ. Η ΕΞΕΛΙΞΗ</vt:lpstr>
      <vt:lpstr>Δ. Η ΕΞΕΛΙΞΗ</vt:lpstr>
      <vt:lpstr>ΧΑΣΣΑΝ ΑΛ ΜΠΑΝΑ ΚΑΙ ΣΑΓΕΝΤ ΚΟΥΤΜΠ</vt:lpstr>
      <vt:lpstr>PowerPoint Presentation</vt:lpstr>
      <vt:lpstr>Δ. ΕΞΕΛΙΞΗ</vt:lpstr>
      <vt:lpstr>Δ. ΕΞΕΛΙΞΗ</vt:lpstr>
      <vt:lpstr> ΟΣΑΜΑ ΜΠΙΝ ΛΑΝΤΕΝ &amp; ΑΫΜΑΝ ΑΛ ΖΑΟΥΑΧΙΡΙ </vt:lpstr>
      <vt:lpstr>Δ. ΕΞΕΛΙΞΗ</vt:lpstr>
      <vt:lpstr>ΑΜΠΟΥ ΜΟΥΣΑΜΠ ΑΛ ΖΑΡΚΑΟΥΙ &amp;  ΑΛ ΜΠΑΓΝΤΑΝΤΙ</vt:lpstr>
      <vt:lpstr>PowerPoint Presentation</vt:lpstr>
      <vt:lpstr>ISIS: ΜΕΓΙΣΤΗ ΕΔΑΦΙΚΗ ΕΠΕΚΤΑΣΗ ΚΑΙ ΤΑ ΟΝΕΙΡΑ ΤΟΥ ΧΑΛΙΦΑΤΟΥ</vt:lpstr>
      <vt:lpstr>E. Η ΦΥΣΗ ΤΗΣ ΕΞΕΛΙΞΗΣ</vt:lpstr>
      <vt:lpstr>E. Η ΦΥΣΗ ΤΗΣ ΕΞΕΛΙΞΗΣ</vt:lpstr>
      <vt:lpstr>E. Η ΦΥΣΗ ΤΗΣ ΕΞΕΛΙΞΗΣ</vt:lpstr>
      <vt:lpstr>ΟΙ ΜΟΝΑΧΙΚΟΙ ΛΥΚΟΙ</vt:lpstr>
      <vt:lpstr>ΜΑΔΡΙΤΗ, 2004</vt:lpstr>
      <vt:lpstr>CHARLIE - HEBDO</vt:lpstr>
      <vt:lpstr>E. Η ΦΥΣΗ ΤΗΣ ΕΞΕΛΙΞΗΣ</vt:lpstr>
      <vt:lpstr>E. Η ΦΥΣΗ ΤΗΣ ΕΞΕΛΙΞΗΣ</vt:lpstr>
      <vt:lpstr>E. Η ΦΥΣΗ ΤΗΣ ΕΞΕΛΙΞΗΣ</vt:lpstr>
      <vt:lpstr>Filming with drones</vt:lpstr>
      <vt:lpstr>CLANGING OF SWORDS PART 3</vt:lpstr>
      <vt:lpstr>Management of Savagery &amp; Jihadi John</vt:lpstr>
      <vt:lpstr>PowerPoint Presentation</vt:lpstr>
      <vt:lpstr>PowerPoint Presentation</vt:lpstr>
      <vt:lpstr>PowerPoint Presentation</vt:lpstr>
      <vt:lpstr>E. Η ΦΥΣΗ ΤΗΣ ΕΞΕΛΙΞΗΣ</vt:lpstr>
      <vt:lpstr>Dabiq </vt:lpstr>
      <vt:lpstr>ΔΥΤΙΚΟΙ ΜΑΧΗΤΕΣ</vt:lpstr>
      <vt:lpstr>LIONEL DUMONT - «Ο ΞΑΝΘΟΣ ΟΣΑΜΑ»</vt:lpstr>
      <vt:lpstr>ΣΤ. ΟΡΓΑΝΩΤΙΚΑ ΘΕΜΑΤΑ</vt:lpstr>
      <vt:lpstr>September 11 attacks</vt:lpstr>
      <vt:lpstr>ΣΤ. ΟΡΓΑΝΩΤΙΚΑ ΘΕΜΑΤΑ</vt:lpstr>
      <vt:lpstr>SHEKAU</vt:lpstr>
      <vt:lpstr>SHEKAU</vt:lpstr>
      <vt:lpstr>ΣΤ. ΟΡΓΑΝΩΤΙΚΑ ΘΕΜΑΤΑ</vt:lpstr>
      <vt:lpstr>ΠΟΛΙΤΙΣΜΟΣ</vt:lpstr>
      <vt:lpstr>ΠΟΛΙΤΙΣΜΟΣ</vt:lpstr>
      <vt:lpstr>ΠΟΛΙΤΙΣΜΟΣ</vt:lpstr>
      <vt:lpstr>ΣΤ. ΟΡΓΑΝΩΤΙΚΑ ΘΕΜΑΤΑ</vt:lpstr>
      <vt:lpstr>ΣΤ. ΟΡΓΑΝΩΤΙΚΑ ΘΕΜΑΤΑ</vt:lpstr>
      <vt:lpstr>ΡΙΖΟΣΠΑΣΤΙΚΟΠΟΙΗΣΗ (η ιστορία μιας δαιμονοποίησης)</vt:lpstr>
      <vt:lpstr>ΜΟΝΤΕΛΑ ΡΙΖΟΣΠΑΣΤΙΚΟΠΟΙΗΣΗΣ</vt:lpstr>
      <vt:lpstr>ΤΑ 4 ΣΤΑΔΙΑ ΤΟΥ MARC SAGEMAN </vt:lpstr>
      <vt:lpstr>ΤΑ 8 ΣΤΑΔΙΑ ΤΟΥ TAARNBY</vt:lpstr>
      <vt:lpstr>Violent Extremist Risk Assessment (VERA)</vt:lpstr>
      <vt:lpstr>ΣΟΜΑΛΙΑ: Al Shabab &amp; ΛΙΒΥΗ</vt:lpstr>
      <vt:lpstr>Ζ. “JIHADESE”: ΟΜΙΛΩΝΤΑΣ ΤΗΝ ΤΖΙΧΑΝΤΙΣΤΙΚΗ</vt:lpstr>
      <vt:lpstr>JIHADESE</vt:lpstr>
      <vt:lpstr>JIHADESE</vt:lpstr>
      <vt:lpstr>ΜΗΝΥΜΑ ΧΙΤΖΡΑ ΑΥΓΟΥΣΤΟΣ 2014</vt:lpstr>
      <vt:lpstr>ISIS DISCOURSE</vt:lpstr>
      <vt:lpstr>ISIS DISCOURSE</vt:lpstr>
      <vt:lpstr>ISIS DISCOURSE</vt:lpstr>
      <vt:lpstr>ISIS DISCOURSE</vt:lpstr>
      <vt:lpstr>PowerPoint Presentation</vt:lpstr>
      <vt:lpstr>H. ΧΡΕΙΖΟΜΑΣΤΕ ΕΝΑ ΝΕΟ ΙΣΛΑΜ;</vt:lpstr>
      <vt:lpstr>H. ΧΡΕΙΖΟΜΑΣΤΕ ΕΝΑ ΝΕΟ ΙΣΛΑΜ;</vt:lpstr>
      <vt:lpstr>H. ΧΡΕΙΑΖΟΜΑΣΤΕ ΕΝΑ ΝΕΟ ΙΣΛΑΜ;</vt:lpstr>
      <vt:lpstr>Όπου οι Αφγανές συναντιούνται με την Εννοιολογική Τέχνη</vt:lpstr>
      <vt:lpstr>Ο ΑΛΛΟΣ ΔΡΟΜΟΣ (Mahmud Muhammad Taha και η απόλυτη ατομική ελευθερία)</vt:lpstr>
      <vt:lpstr>DABBASHI</vt:lpstr>
      <vt:lpstr>MALCOLM X</vt:lpstr>
      <vt:lpstr>PowerPoint Presentation</vt:lpstr>
      <vt:lpstr>Ο ΚΟΚΚΙΝΟΣ ΣΙΙΣΜΟΣ</vt:lpstr>
      <vt:lpstr>BORUJERDI</vt:lpstr>
      <vt:lpstr>PowerPoint Presentation</vt:lpstr>
      <vt:lpstr>PowerPoint Presentation</vt:lpstr>
      <vt:lpstr>ΣΑΣ ΕΥΧΑΡΙΣΤΩ</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EVOLUTION OF MODERN ISLAMIST AND JIHADIST DISCOURSE</dc:title>
  <dc:creator>forol-192</dc:creator>
  <cp:lastModifiedBy>Sotiris</cp:lastModifiedBy>
  <cp:revision>218</cp:revision>
  <dcterms:created xsi:type="dcterms:W3CDTF">2019-06-26T08:25:31Z</dcterms:created>
  <dcterms:modified xsi:type="dcterms:W3CDTF">2022-04-04T08:28:35Z</dcterms:modified>
</cp:coreProperties>
</file>