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5" r:id="rId9"/>
    <p:sldId id="266" r:id="rId10"/>
    <p:sldId id="268" r:id="rId11"/>
    <p:sldId id="269" r:id="rId12"/>
    <p:sldId id="267" r:id="rId13"/>
    <p:sldId id="264" r:id="rId14"/>
    <p:sldId id="270" r:id="rId15"/>
    <p:sldId id="271" r:id="rId16"/>
    <p:sldId id="272" r:id="rId17"/>
    <p:sldId id="336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1" r:id="rId35"/>
    <p:sldId id="292" r:id="rId36"/>
    <p:sldId id="293" r:id="rId37"/>
    <p:sldId id="294" r:id="rId38"/>
    <p:sldId id="290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334" r:id="rId79"/>
    <p:sldId id="335" r:id="rId8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Μεσαίο στυλ 2 - Έμφασ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Μεσαίο στυλ 2 - Έμφαση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tableStyles" Target="tableStyle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CC8D7E7-264B-30E0-79FD-6D4B440B1C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8D3BA29-A514-FF01-F891-2DE68D3410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C6F2494-849B-4CA1-4E38-B8CB5B8A2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6071B-60CA-4486-BF36-F5A41076B890}" type="datetimeFigureOut">
              <a:rPr lang="el-GR" smtClean="0"/>
              <a:t>24/4/2024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621E1D4-8AC3-8481-EE2E-6529A0C77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A05203E-99CF-52DA-5857-88144D54E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C9E7-4E01-416D-A333-78B8430607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5910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3954D69-F7FD-63DE-2D6E-378552820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DCD3F65-0E03-0E56-7A64-68B2FC254A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77512B5-2D48-FC83-9A03-EFE1EEDD2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6071B-60CA-4486-BF36-F5A41076B890}" type="datetimeFigureOut">
              <a:rPr lang="el-GR" smtClean="0"/>
              <a:t>24/4/2024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859A5D1-057F-042C-A8F7-85ED529EE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28C73A9-80B4-0BDD-91B8-C9A9B11E2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C9E7-4E01-416D-A333-78B8430607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1822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D798B000-6526-3B3C-589F-75A23E9992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E6B29D13-536D-F210-F9C9-ECB536132D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DC67653-CFB3-15D0-725E-2E59197A6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6071B-60CA-4486-BF36-F5A41076B890}" type="datetimeFigureOut">
              <a:rPr lang="el-GR" smtClean="0"/>
              <a:t>24/4/2024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B14FE05-B28C-279F-992E-AF19A1221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AB03B89-3586-8A8F-C5F9-044B14045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C9E7-4E01-416D-A333-78B8430607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5478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B998064-1CB8-C3AF-E3C2-9E1DECB33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29C3015-20C9-966F-30F2-02E75018F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9EEAECB-2E62-5D94-8702-7BD396981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6071B-60CA-4486-BF36-F5A41076B890}" type="datetimeFigureOut">
              <a:rPr lang="el-GR" smtClean="0"/>
              <a:t>24/4/2024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B6B4896-7404-2D9B-F0B7-31655FA6E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48C7780-CF49-3F1B-EFF2-B07E7E414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C9E7-4E01-416D-A333-78B8430607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0148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C332FBB-AB5B-61B8-AE2E-840F6B218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B9BF75F-E9A7-3F27-6AC0-6A23290287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776B3A2-8AAD-BD79-F9F1-678670DAD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6071B-60CA-4486-BF36-F5A41076B890}" type="datetimeFigureOut">
              <a:rPr lang="el-GR" smtClean="0"/>
              <a:t>24/4/2024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E00DDC8-4844-759A-D632-C2A9B4F85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50368FB-C8A6-4C08-83F3-FB2914BE4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C9E7-4E01-416D-A333-78B8430607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9525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69AB27F-4C45-0C75-596F-DACC05965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7991A8A-02EE-23E5-1295-81AB007B49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496BA4A-049E-8D68-7236-8CCBE51D88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4E7837B-FC3D-A3A3-1439-238751A26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6071B-60CA-4486-BF36-F5A41076B890}" type="datetimeFigureOut">
              <a:rPr lang="el-GR" smtClean="0"/>
              <a:t>24/4/2024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1658150-889C-964C-35B8-8D9CAEF5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4B6203D-97FD-F9E1-EA7E-C8A8409D7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C9E7-4E01-416D-A333-78B8430607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3602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C804012-5902-0B66-E5DF-2E811624A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A34FCCE-C684-4E72-8D1A-D996B087C0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8D3621C-6441-1F4D-A063-BE3F5AD548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E224A9C5-6FDC-7464-DF91-2B41CA3C5C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C2EEDE65-4D95-D816-F61A-9458A7E22A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5A0D38CB-E441-4CF8-EE3D-7BACACFE1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6071B-60CA-4486-BF36-F5A41076B890}" type="datetimeFigureOut">
              <a:rPr lang="el-GR" smtClean="0"/>
              <a:t>24/4/2024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464AA677-C25C-90F9-866A-A845FA692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ADBD7DE2-C9AA-193F-3EC9-771521E45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C9E7-4E01-416D-A333-78B8430607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0216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4681FF4-BF2C-E33B-4C1F-2E4788CB3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A81CDF86-74B7-EA3E-ED5E-0E2BAF501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6071B-60CA-4486-BF36-F5A41076B890}" type="datetimeFigureOut">
              <a:rPr lang="el-GR" smtClean="0"/>
              <a:t>24/4/2024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15BE4582-308F-4284-642A-94E5EB8F6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C49719F-4315-8181-16CC-BEB4B60C1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C9E7-4E01-416D-A333-78B8430607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6939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0EBD20AD-4FCC-FAA2-1F4E-151389CE3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6071B-60CA-4486-BF36-F5A41076B890}" type="datetimeFigureOut">
              <a:rPr lang="el-GR" smtClean="0"/>
              <a:t>24/4/2024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C4314550-EC4D-EBBB-4263-9A6B3053F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DF26771E-0ED0-D994-27D5-306EA8102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C9E7-4E01-416D-A333-78B8430607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7803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E0208E1-8FD8-D5B1-5912-6294C0CC9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246EF28-005C-CCC7-69CF-72CC11B33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411804AE-535E-A09F-B07C-5245AF6EB4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95D5970-96CF-FFA4-9D70-E7959BFA9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6071B-60CA-4486-BF36-F5A41076B890}" type="datetimeFigureOut">
              <a:rPr lang="el-GR" smtClean="0"/>
              <a:t>24/4/2024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7A8F2A5-98FC-9566-CEAF-641D55E84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32AE958-F038-BE25-D7A3-C79809F7D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C9E7-4E01-416D-A333-78B8430607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0483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9D1E9A0-70BD-06EE-2FAC-4B3C6AFAF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994441F1-AFDD-4BA5-D303-EC4FBA9A78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7C87479-1DBC-E079-CB46-270FA0F01C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7E310AB-11CE-D4C7-C275-53E00E6EB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6071B-60CA-4486-BF36-F5A41076B890}" type="datetimeFigureOut">
              <a:rPr lang="el-GR" smtClean="0"/>
              <a:t>24/4/2024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F8F3EDD-120A-FB52-3FD8-4A7C747CA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875B190-3EC6-63AD-F25F-9CF061836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C9E7-4E01-416D-A333-78B8430607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42138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75A5BF2D-BE9E-6FEB-D69D-3B1D1E12B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B57FA5C-21AF-5999-8BA1-0408D5C489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4435CA7-186E-2149-AB18-7409D5A9E4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56071B-60CA-4486-BF36-F5A41076B890}" type="datetimeFigureOut">
              <a:rPr lang="el-GR" smtClean="0"/>
              <a:t>24/4/2024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E8C17B1-4DD6-7EB9-8D86-11EEAB9684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C6E95C6-98AA-06DE-ABE1-E1557A7C24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F2C9E7-4E01-416D-A333-78B8430607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3899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3913EA1D-1367-1AD1-F4D8-929F3BBD4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παραγωγή στον πρώιμο Μεσαίωνα</a:t>
            </a:r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D3916899-0395-266E-C106-E64C43473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Σπατάλη ανθρώπινης προσπάθειας</a:t>
            </a:r>
          </a:p>
          <a:p>
            <a:r>
              <a:rPr lang="el-GR" dirty="0"/>
              <a:t>Ανύπαρκτος καταμερισμός εργασίας</a:t>
            </a:r>
          </a:p>
          <a:p>
            <a:r>
              <a:rPr lang="el-GR" dirty="0"/>
              <a:t>Αυτάρκεια</a:t>
            </a:r>
          </a:p>
          <a:p>
            <a:r>
              <a:rPr lang="el-GR" dirty="0"/>
              <a:t>Έλλειψη επενδύσεων και κέρδους</a:t>
            </a:r>
          </a:p>
          <a:p>
            <a:r>
              <a:rPr lang="el-GR" dirty="0"/>
              <a:t>Περιορισμένη κατανάλωση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97041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6BCE2CF-5713-B8B5-B3E7-E01D77E79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Τα ζώα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22A24AD-E020-37EC-F567-FAC6CE77CA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Η χρησιμοποίησή τους γνωστή από την αρχαιότητα</a:t>
            </a:r>
          </a:p>
          <a:p>
            <a:r>
              <a:rPr lang="el-GR" u="sng" dirty="0"/>
              <a:t>Αρχαιότητα: </a:t>
            </a:r>
            <a:r>
              <a:rPr lang="el-GR" dirty="0"/>
              <a:t>η μαζική χρησιμοποίηση των δούλων δεν επιτρέπει την καλύτερη διαχείριση των ζώων</a:t>
            </a:r>
          </a:p>
          <a:p>
            <a:r>
              <a:rPr lang="el-GR" u="sng" dirty="0"/>
              <a:t>Μεσαίωνας: </a:t>
            </a:r>
            <a:r>
              <a:rPr lang="el-GR" dirty="0"/>
              <a:t>καλύτερη γνώση και διαχείριση</a:t>
            </a:r>
          </a:p>
          <a:p>
            <a:r>
              <a:rPr lang="el-GR" dirty="0"/>
              <a:t>Καλύτερη διατροφή και ζεύξη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875348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8D7ECF6-C7AF-BEB0-B490-34F7F561F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Το άλογο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5BB70F7-BB86-1CF2-5806-EA113B0301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/>
              <a:t>Ζευγμένο</a:t>
            </a:r>
            <a:r>
              <a:rPr lang="el-GR" dirty="0"/>
              <a:t> από το λαιμό (αρχαιότητα) τραβάει μέχρι μισό τόνο</a:t>
            </a:r>
          </a:p>
          <a:p>
            <a:r>
              <a:rPr lang="el-GR" dirty="0"/>
              <a:t>Διατροφή: κριθάρι και χόρτο, το κάνουν νευρικό και φιλάσθενο (φούσκωμα, εντερικές διαταραχές)</a:t>
            </a:r>
          </a:p>
          <a:p>
            <a:r>
              <a:rPr lang="el-GR" dirty="0"/>
              <a:t>Δύναμη του αλόγου: μυς των ποδιών, στήθος</a:t>
            </a:r>
          </a:p>
          <a:p>
            <a:r>
              <a:rPr lang="el-GR" dirty="0"/>
              <a:t>Ανθεκτικότητα: ώμοι και νεφρά</a:t>
            </a:r>
          </a:p>
          <a:p>
            <a:r>
              <a:rPr lang="el-GR" dirty="0"/>
              <a:t>Ζεύεται καλύτερα από το στήθος (όχι πριν από το 10</a:t>
            </a:r>
            <a:r>
              <a:rPr lang="el-GR" baseline="30000" dirty="0"/>
              <a:t>ο</a:t>
            </a:r>
            <a:r>
              <a:rPr lang="el-GR" dirty="0"/>
              <a:t> αι.)</a:t>
            </a:r>
          </a:p>
          <a:p>
            <a:r>
              <a:rPr lang="el-GR" dirty="0"/>
              <a:t>Ηνία: προέλευση μάλλον από την Ανατολή (καραβάνια)</a:t>
            </a:r>
          </a:p>
        </p:txBody>
      </p:sp>
    </p:spTree>
    <p:extLst>
      <p:ext uri="{BB962C8B-B14F-4D97-AF65-F5344CB8AC3E}">
        <p14:creationId xmlns:p14="http://schemas.microsoft.com/office/powerpoint/2010/main" val="20671842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0D272D8-AE11-BB40-D21D-1A35C5C18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Το άλογο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BAFDD5A-1F5F-C5A1-7BD3-13CBBAFD0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dirty="0"/>
          </a:p>
          <a:p>
            <a:r>
              <a:rPr lang="el-GR" dirty="0"/>
              <a:t>4 </a:t>
            </a:r>
            <a:r>
              <a:rPr lang="el-GR" dirty="0" err="1"/>
              <a:t>ζευγμένα</a:t>
            </a:r>
            <a:r>
              <a:rPr lang="el-GR" dirty="0"/>
              <a:t> άλογα: 2.800 – 3.500 κιλά φορτίου (5 χλμ. την ώρα)</a:t>
            </a:r>
          </a:p>
          <a:p>
            <a:r>
              <a:rPr lang="el-GR" dirty="0"/>
              <a:t>Για την ίδια επίδοση απαιτούνται 100 άνθρωποι</a:t>
            </a:r>
          </a:p>
          <a:p>
            <a:r>
              <a:rPr lang="el-GR" dirty="0"/>
              <a:t>Πέταλα: στην αρχαιότητα, έδεναν με δέρμα τις οπλές του αλόγου</a:t>
            </a:r>
          </a:p>
          <a:p>
            <a:r>
              <a:rPr lang="el-GR" dirty="0"/>
              <a:t>«Βίβλος της Κρίσεως»: οι σιδεράδες της κομητείας </a:t>
            </a:r>
            <a:r>
              <a:rPr lang="en-US" dirty="0"/>
              <a:t>Hereford </a:t>
            </a:r>
            <a:r>
              <a:rPr lang="el-GR" dirty="0"/>
              <a:t>κατασκευάζουν 120 πέταλα το χρόνο</a:t>
            </a:r>
          </a:p>
          <a:p>
            <a:r>
              <a:rPr lang="el-GR" dirty="0"/>
              <a:t>Τα πεταλωμένα άλογα κοστίζουν 2 φορές παραπάνω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51185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9B8B598-CA81-2DB1-6037-A6AEA621C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Το βόδι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D7FB0DB-374D-72FA-5D42-AD6E9327DD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Όταν υποσιτίζονται, χρειάζεται να ζευτούν πολλά μαζί για να έλξουν το αλέτρι ή ένα κάρο φορτωμένο με πέτρες</a:t>
            </a:r>
          </a:p>
          <a:p>
            <a:r>
              <a:rPr lang="el-GR" dirty="0"/>
              <a:t>Η δύναμή τους βρίσκεται στην προέκταση της σπονδυλικής τους στήλης</a:t>
            </a:r>
          </a:p>
          <a:p>
            <a:r>
              <a:rPr lang="el-GR" dirty="0"/>
              <a:t>Ζεύονται καλύτερα από το μέτωπο</a:t>
            </a:r>
          </a:p>
          <a:p>
            <a:r>
              <a:rPr lang="el-GR" dirty="0"/>
              <a:t>Η διαχείριση των βοδιών συναντάται από τον πρώιμο Μεσαίωνα</a:t>
            </a:r>
          </a:p>
          <a:p>
            <a:r>
              <a:rPr lang="el-GR" dirty="0"/>
              <a:t>13</a:t>
            </a:r>
            <a:r>
              <a:rPr lang="el-GR" baseline="30000" dirty="0"/>
              <a:t>ος</a:t>
            </a:r>
            <a:r>
              <a:rPr lang="el-GR" dirty="0"/>
              <a:t> αι.: άνθρωποι </a:t>
            </a:r>
            <a:r>
              <a:rPr lang="el-GR" dirty="0" err="1"/>
              <a:t>ζευγμένοι</a:t>
            </a:r>
            <a:r>
              <a:rPr lang="el-GR" dirty="0"/>
              <a:t> από το λαιμό φορολογούνται στα διόδια!</a:t>
            </a:r>
          </a:p>
        </p:txBody>
      </p:sp>
    </p:spTree>
    <p:extLst>
      <p:ext uri="{BB962C8B-B14F-4D97-AF65-F5344CB8AC3E}">
        <p14:creationId xmlns:p14="http://schemas.microsoft.com/office/powerpoint/2010/main" val="33917399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8FE1561-5380-E861-B312-9F0FC305F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Τα νερά – ο νερόμυλος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C73BEA9-0D13-F3E2-CD0C-CAE565A124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Η χρήση των νερών πιο σημαντική και από τη χρήση των ζώων</a:t>
            </a:r>
          </a:p>
          <a:p>
            <a:r>
              <a:rPr lang="el-GR" dirty="0"/>
              <a:t>Νερόμυλος = ατμομηχανή για 18</a:t>
            </a:r>
            <a:r>
              <a:rPr lang="el-GR" baseline="30000" dirty="0"/>
              <a:t>ο</a:t>
            </a:r>
            <a:r>
              <a:rPr lang="el-GR" dirty="0"/>
              <a:t> και 19</a:t>
            </a:r>
            <a:r>
              <a:rPr lang="el-GR" baseline="30000" dirty="0"/>
              <a:t>ο</a:t>
            </a:r>
            <a:r>
              <a:rPr lang="el-GR" dirty="0"/>
              <a:t> αι.</a:t>
            </a:r>
          </a:p>
          <a:p>
            <a:r>
              <a:rPr lang="el-GR" dirty="0" err="1"/>
              <a:t>Μαγγάνι</a:t>
            </a:r>
            <a:r>
              <a:rPr lang="el-GR" dirty="0"/>
              <a:t>: γνωστό στην αρχαιότητα (Μέση Ανατολή) – χρησιμοποιείται για την άρδευση</a:t>
            </a:r>
          </a:p>
          <a:p>
            <a:r>
              <a:rPr lang="el-GR" dirty="0"/>
              <a:t>Άραβες στην Ιβηρική, χριστιανοί: διατηρούν το σύστημα</a:t>
            </a:r>
          </a:p>
          <a:p>
            <a:r>
              <a:rPr lang="el-GR" dirty="0"/>
              <a:t>Η αρχαιότητα επιμένει να χρησιμοποιεί τα ζώα για τον αλευρόμυλο ή το ελαιοτριβείο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367202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67C98DA-5F11-626D-316B-6544C89C4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νερόμυλος (συν.)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9FBFBA9-66AD-1C89-3C2F-0CD6F6440B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Μεσαίωνας: διατηρεί αυτές τις τεχνικές μέχρι τον 11</a:t>
            </a:r>
            <a:r>
              <a:rPr lang="el-GR" baseline="30000" dirty="0"/>
              <a:t>ο</a:t>
            </a:r>
            <a:r>
              <a:rPr lang="el-GR" dirty="0"/>
              <a:t> αι. – δεν τις εγκαταλείπει ποτέ οριστικά</a:t>
            </a:r>
          </a:p>
          <a:p>
            <a:r>
              <a:rPr lang="el-GR" dirty="0"/>
              <a:t>Πρώιμος Μεσαίωνας: η ροή ενός ποταμού εκτρέπεται μέσω ενός αυλακιού και οδηγείται στο μύλο</a:t>
            </a:r>
          </a:p>
          <a:p>
            <a:r>
              <a:rPr lang="el-GR" dirty="0"/>
              <a:t>Προβλήματα: εξόρυξη πέτρας, μεταφορά </a:t>
            </a:r>
            <a:r>
              <a:rPr lang="el-GR" dirty="0" err="1"/>
              <a:t>μονολίθων</a:t>
            </a:r>
            <a:r>
              <a:rPr lang="el-GR" dirty="0"/>
              <a:t>, σιδερένιος εξοπλισμός, διαδρομές, εμπόριο</a:t>
            </a:r>
          </a:p>
          <a:p>
            <a:r>
              <a:rPr lang="el-GR" dirty="0"/>
              <a:t>Τεράστιο κόστος κατασκευής</a:t>
            </a:r>
          </a:p>
          <a:p>
            <a:r>
              <a:rPr lang="el-GR" dirty="0"/>
              <a:t>Κόστος: ξεπερνά την τιμή 15 εκταρίων γης καλής ποιότητας</a:t>
            </a:r>
          </a:p>
        </p:txBody>
      </p:sp>
    </p:spTree>
    <p:extLst>
      <p:ext uri="{BB962C8B-B14F-4D97-AF65-F5344CB8AC3E}">
        <p14:creationId xmlns:p14="http://schemas.microsoft.com/office/powerpoint/2010/main" val="336971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9F27F2C-B4CF-2BD0-4DA7-2FBE0C7C3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εμφάνιση            -             Η εξάπλωση</a:t>
            </a:r>
          </a:p>
        </p:txBody>
      </p:sp>
      <p:graphicFrame>
        <p:nvGraphicFramePr>
          <p:cNvPr id="8" name="Θέση περιεχομένου 3">
            <a:extLst>
              <a:ext uri="{FF2B5EF4-FFF2-40B4-BE49-F238E27FC236}">
                <a16:creationId xmlns:a16="http://schemas.microsoft.com/office/drawing/2014/main" id="{5C4BB2F2-B238-CD54-A8FD-789E0171763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60266355"/>
              </p:ext>
            </p:extLst>
          </p:nvPr>
        </p:nvGraphicFramePr>
        <p:xfrm>
          <a:off x="6172200" y="1825625"/>
          <a:ext cx="5181600" cy="3474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27200">
                  <a:extLst>
                    <a:ext uri="{9D8B030D-6E8A-4147-A177-3AD203B41FA5}">
                      <a16:colId xmlns:a16="http://schemas.microsoft.com/office/drawing/2014/main" val="1081358946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842415681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34532757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Περιοχή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Περίοδος – χρονολογία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Αριθμός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234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err="1"/>
                        <a:t>Πικαρδία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Πριν από το 1025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93755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Πριν από το 1080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0087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Πριν από το 1125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478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Αγγλία («Βίβλος της Κρίσεως»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11</a:t>
                      </a:r>
                      <a:r>
                        <a:rPr lang="el-GR" baseline="30000" dirty="0"/>
                        <a:t>ος</a:t>
                      </a:r>
                      <a:r>
                        <a:rPr lang="el-GR" dirty="0"/>
                        <a:t> αι.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5.624 (ένας μύλος ανά τρία χωριά)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0631034"/>
                  </a:ext>
                </a:extLst>
              </a:tr>
            </a:tbl>
          </a:graphicData>
        </a:graphic>
      </p:graphicFrame>
      <p:sp>
        <p:nvSpPr>
          <p:cNvPr id="11" name="Θέση περιεχομένου 10">
            <a:extLst>
              <a:ext uri="{FF2B5EF4-FFF2-40B4-BE49-F238E27FC236}">
                <a16:creationId xmlns:a16="http://schemas.microsoft.com/office/drawing/2014/main" id="{9E3D3F1C-1FE2-47D8-3ECE-DF179D8F07C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  <p:graphicFrame>
        <p:nvGraphicFramePr>
          <p:cNvPr id="13" name="Θέση περιεχομένου 8">
            <a:extLst>
              <a:ext uri="{FF2B5EF4-FFF2-40B4-BE49-F238E27FC236}">
                <a16:creationId xmlns:a16="http://schemas.microsoft.com/office/drawing/2014/main" id="{13D9A1B2-A312-C566-643F-CCEC7938BA4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1037803"/>
              </p:ext>
            </p:extLst>
          </p:nvPr>
        </p:nvGraphicFramePr>
        <p:xfrm>
          <a:off x="838200" y="1825625"/>
          <a:ext cx="5181600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90800">
                  <a:extLst>
                    <a:ext uri="{9D8B030D-6E8A-4147-A177-3AD203B41FA5}">
                      <a16:colId xmlns:a16="http://schemas.microsoft.com/office/drawing/2014/main" val="229024497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690223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Περιοχή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Χρονολογία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4856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err="1"/>
                        <a:t>Πουατού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935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6519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err="1"/>
                        <a:t>Πικαρδία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950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7803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err="1"/>
                        <a:t>Καταλωνία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947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14051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49133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9" name="Freeform: Shape 1038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Τίτλος 4">
            <a:extLst>
              <a:ext uri="{FF2B5EF4-FFF2-40B4-BE49-F238E27FC236}">
                <a16:creationId xmlns:a16="http://schemas.microsoft.com/office/drawing/2014/main" id="{E6CDF7B8-7DB9-DA1C-5F13-F01078A6C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b="1" u="sng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Η Πικαρδία</a:t>
            </a:r>
          </a:p>
        </p:txBody>
      </p:sp>
      <p:pic>
        <p:nvPicPr>
          <p:cNvPr id="1026" name="Picture 2" descr="undefined">
            <a:extLst>
              <a:ext uri="{FF2B5EF4-FFF2-40B4-BE49-F238E27FC236}">
                <a16:creationId xmlns:a16="http://schemas.microsoft.com/office/drawing/2014/main" id="{DF743EF3-62B3-3C53-EAF9-DAF04A7059B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22046" y="467208"/>
            <a:ext cx="6186511" cy="5923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27878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4C22170-BD76-D2AF-E93D-3D43D27C9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Το κοινωνικό – ταξικό πλαίσιο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AFFCCA4-B2CA-98AB-033B-24051F4D7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Νομικά προβλήματα: το νερό ανήκει στον άρχοντα</a:t>
            </a:r>
          </a:p>
          <a:p>
            <a:r>
              <a:rPr lang="el-GR" dirty="0"/>
              <a:t>Η γενίκευση της χρήσης του νερόμυλου εξαρτάται από την εξάπλωση της διοικητικής </a:t>
            </a:r>
            <a:r>
              <a:rPr lang="el-GR" dirty="0" err="1"/>
              <a:t>αρχοντίας</a:t>
            </a:r>
            <a:endParaRPr lang="el-GR" dirty="0"/>
          </a:p>
          <a:p>
            <a:r>
              <a:rPr lang="el-GR" dirty="0"/>
              <a:t>Ο νερόμυλος γίνεται εργαλείο άσκησης εξουσίας:</a:t>
            </a:r>
          </a:p>
          <a:p>
            <a:r>
              <a:rPr lang="el-GR" dirty="0"/>
              <a:t>Επιβάλλεται η χρήση του στους χωρικούς</a:t>
            </a:r>
          </a:p>
          <a:p>
            <a:r>
              <a:rPr lang="el-GR" dirty="0"/>
              <a:t>Όποιος δεν μπορεί να πληρώσει τα αλεστικά δικαιώματα, χάνει την ιδιότητα του ελεύθερου χωρικού και μετατρέπεται σε πάροικο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69928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CC18F0A-A57B-FC97-64A6-21EF95636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Τα νερά της θάλασσας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6AA45B0-2CC7-4B3E-04FF-C5006CEDD6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dirty="0"/>
          </a:p>
          <a:p>
            <a:r>
              <a:rPr lang="el-GR" dirty="0"/>
              <a:t>Τελειοποίηση τεχνικών για τη χρησιμοποίηση της θαλάσσιας ενέργειας</a:t>
            </a:r>
          </a:p>
          <a:p>
            <a:r>
              <a:rPr lang="el-GR" dirty="0"/>
              <a:t>Ανάγκη προστασίας από τις παλίρροιες του Ατλαντικού:</a:t>
            </a:r>
          </a:p>
          <a:p>
            <a:r>
              <a:rPr lang="el-GR" dirty="0"/>
              <a:t>Κατασκευή επιχωμάτων με διαφράγματα που συγκρατούν τα νερά (βόρεια Γαλλία, νότια Αγγλία, φλαμανδικές ακτές)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60822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D9F225F-B24B-CD5A-1703-BB6B83FF7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επίδραση της </a:t>
            </a:r>
            <a:r>
              <a:rPr lang="el-GR" b="1" u="sng" dirty="0" err="1"/>
              <a:t>αρχοντίας</a:t>
            </a: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56D4793-B51F-704B-C4D0-3D2BABE2D9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Επιβάρυνση του αγροτικού προϊόντος</a:t>
            </a:r>
          </a:p>
          <a:p>
            <a:r>
              <a:rPr lang="el-GR" dirty="0"/>
              <a:t>Διαφοροποίηση αναγκών (πρώτα στα υψηλότερα κοινωνικά στρώματα, μετά στις υπάλληλες τάξεις)</a:t>
            </a:r>
          </a:p>
          <a:p>
            <a:r>
              <a:rPr lang="el-GR" u="sng" dirty="0"/>
              <a:t>Αποτελέσματα:</a:t>
            </a:r>
          </a:p>
          <a:p>
            <a:r>
              <a:rPr lang="el-GR" dirty="0"/>
              <a:t>Καταμερισμός εργασίας</a:t>
            </a:r>
          </a:p>
          <a:p>
            <a:r>
              <a:rPr lang="el-GR" dirty="0"/>
              <a:t>Δεν </a:t>
            </a:r>
            <a:r>
              <a:rPr lang="el-GR" dirty="0" err="1"/>
              <a:t>σπαταλάται</a:t>
            </a:r>
            <a:r>
              <a:rPr lang="el-GR" dirty="0"/>
              <a:t> ανθρώπινο δυναμικό</a:t>
            </a:r>
          </a:p>
        </p:txBody>
      </p:sp>
    </p:spTree>
    <p:extLst>
      <p:ext uri="{BB962C8B-B14F-4D97-AF65-F5344CB8AC3E}">
        <p14:creationId xmlns:p14="http://schemas.microsoft.com/office/powerpoint/2010/main" val="7211854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AE8FB0F-67AD-AB8C-1131-F9CA0FC10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άνεμος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CBAED31-0A04-0425-8AB2-59E9A98CC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Πλεονεκτήματα του νερόμυλου σε σχέση με τον ανεμόμυλο: κανονικότητα ροής, συλλογή του νερού σε εκτροφείο</a:t>
            </a:r>
          </a:p>
          <a:p>
            <a:r>
              <a:rPr lang="el-GR" dirty="0"/>
              <a:t>Πλεονέκτημα ανεμόμυλου: ο αέρας δεν είναι ιδιοκτησία κανενός</a:t>
            </a:r>
          </a:p>
          <a:p>
            <a:r>
              <a:rPr lang="el-GR" dirty="0"/>
              <a:t>Αρχαιότητα: Περσία, Μικρά Ασία</a:t>
            </a:r>
          </a:p>
          <a:p>
            <a:r>
              <a:rPr lang="el-GR" dirty="0"/>
              <a:t>Στη </a:t>
            </a:r>
            <a:r>
              <a:rPr lang="el-GR" dirty="0" err="1"/>
              <a:t>δυτ</a:t>
            </a:r>
            <a:r>
              <a:rPr lang="el-GR" dirty="0"/>
              <a:t>. Ευρώπη, εμφανίζεται το 10</a:t>
            </a:r>
            <a:r>
              <a:rPr lang="el-GR" baseline="30000" dirty="0"/>
              <a:t>ο</a:t>
            </a:r>
            <a:r>
              <a:rPr lang="el-GR" dirty="0"/>
              <a:t> αιώνα και διαδίδεται το 12</a:t>
            </a:r>
            <a:r>
              <a:rPr lang="el-GR" baseline="30000" dirty="0"/>
              <a:t>ο</a:t>
            </a:r>
            <a:r>
              <a:rPr lang="el-GR" dirty="0"/>
              <a:t>, μέσω της Νότιας Ευρώπης (εισαγωγή από την Ανατολή)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745918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3F21797-3D33-04B8-0132-0468442B4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φωτιά και το σίδερο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45102CA-C98C-47E9-7419-6958A6C64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Μεγάλη σπουδαιότητα του σιδερόφρακτου πολεμιστή</a:t>
            </a:r>
          </a:p>
          <a:p>
            <a:r>
              <a:rPr lang="el-GR" dirty="0"/>
              <a:t>Σίδερο: όπλα, εργαλεία για τη διάνοιξη δασών και την κατασκευή μύλων</a:t>
            </a:r>
          </a:p>
          <a:p>
            <a:r>
              <a:rPr lang="el-GR" dirty="0"/>
              <a:t>Εκμετάλλευση του ξύλου: προϋποθέτει τη διάδοση του σιδήρου</a:t>
            </a:r>
          </a:p>
          <a:p>
            <a:r>
              <a:rPr lang="el-GR" dirty="0"/>
              <a:t>Βόρεια Ισπανία: σίδηρος πλούσιος σε μαγνήσιο, αντικείμενο εντατικής εκμετάλλευσης</a:t>
            </a:r>
          </a:p>
          <a:p>
            <a:r>
              <a:rPr lang="el-GR" dirty="0"/>
              <a:t>Αρχαιότητα: παράλληλη χρήση άλλων μετάλλων (χαλκός), μέτρια ποιότητα τεχνικών χυτηρίου/ δεν αναζητούνται νέες φλέβες και νέα καύσιμα</a:t>
            </a:r>
          </a:p>
        </p:txBody>
      </p:sp>
    </p:spTree>
    <p:extLst>
      <p:ext uri="{BB962C8B-B14F-4D97-AF65-F5344CB8AC3E}">
        <p14:creationId xmlns:p14="http://schemas.microsoft.com/office/powerpoint/2010/main" val="12221324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7B71175-21CE-3BC4-A210-2405D968D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φωτιά και το σίδερο (10</a:t>
            </a:r>
            <a:r>
              <a:rPr lang="el-GR" b="1" u="sng" baseline="30000" dirty="0"/>
              <a:t>ος</a:t>
            </a:r>
            <a:r>
              <a:rPr lang="el-GR" b="1" u="sng" dirty="0"/>
              <a:t> αι.)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C416782-39BD-604C-B36E-A198E600A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Μέχρι το 10</a:t>
            </a:r>
            <a:r>
              <a:rPr lang="el-GR" baseline="30000" dirty="0"/>
              <a:t>ο</a:t>
            </a:r>
            <a:r>
              <a:rPr lang="el-GR" dirty="0"/>
              <a:t> αι: περίφημοι για τα όπλα τους Φράγκοι σιδεράδες</a:t>
            </a:r>
          </a:p>
          <a:p>
            <a:r>
              <a:rPr lang="el-GR" u="sng" dirty="0"/>
              <a:t>10</a:t>
            </a:r>
            <a:r>
              <a:rPr lang="el-GR" u="sng" baseline="30000" dirty="0"/>
              <a:t>ος</a:t>
            </a:r>
            <a:r>
              <a:rPr lang="el-GR" u="sng" dirty="0"/>
              <a:t> αι:</a:t>
            </a:r>
          </a:p>
          <a:p>
            <a:r>
              <a:rPr lang="el-GR" dirty="0"/>
              <a:t>Ανοίγουν νέα ορυχεία στην </a:t>
            </a:r>
            <a:r>
              <a:rPr lang="el-GR" dirty="0" err="1"/>
              <a:t>Καταλωνία</a:t>
            </a:r>
            <a:endParaRPr lang="el-GR" dirty="0"/>
          </a:p>
          <a:p>
            <a:r>
              <a:rPr lang="el-GR" dirty="0"/>
              <a:t>Γερμανία: νέες φλέβες/ φορολογία σε μέταλλο</a:t>
            </a:r>
          </a:p>
          <a:p>
            <a:r>
              <a:rPr lang="el-GR" dirty="0"/>
              <a:t>Έρευνα για τον εντοπισμό γαιανθράκων σε Αγγλία, </a:t>
            </a:r>
            <a:r>
              <a:rPr lang="el-GR" dirty="0" err="1"/>
              <a:t>Σαξωνία</a:t>
            </a:r>
            <a:r>
              <a:rPr lang="el-GR" dirty="0"/>
              <a:t>, Γαλλία</a:t>
            </a:r>
          </a:p>
          <a:p>
            <a:r>
              <a:rPr lang="el-GR" dirty="0"/>
              <a:t>Άνθιση στη Μοραβία και στη Βοημία πριν από τον 8</a:t>
            </a:r>
            <a:r>
              <a:rPr lang="el-GR" baseline="30000" dirty="0"/>
              <a:t>ο</a:t>
            </a:r>
            <a:r>
              <a:rPr lang="el-GR" dirty="0"/>
              <a:t> αι./ χυτήρια με σιδερένια υνιά αρότρων</a:t>
            </a:r>
          </a:p>
          <a:p>
            <a:r>
              <a:rPr lang="el-GR" dirty="0"/>
              <a:t>Βούλγαροι/ Λέων ΣΤ` ο Σοφός (συχνές αναφορές στη μεταλλουργία στα </a:t>
            </a:r>
            <a:r>
              <a:rPr lang="el-GR" i="1" dirty="0"/>
              <a:t>Τακτικά)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583013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E54A963-AE94-FCF0-D654-9C6FDC25D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άνθιση της χρήσης του σιδήρου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F81180C-D2C4-3F60-6C18-CE51102A60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Μετά το 980: πυκνές αναφορές των πηγών σε σιδερένια εργαλεία:</a:t>
            </a:r>
          </a:p>
          <a:p>
            <a:r>
              <a:rPr lang="el-GR" dirty="0"/>
              <a:t>Σκαπάνες </a:t>
            </a:r>
          </a:p>
          <a:p>
            <a:r>
              <a:rPr lang="el-GR" dirty="0"/>
              <a:t>Τσεκούρια, </a:t>
            </a:r>
          </a:p>
          <a:p>
            <a:r>
              <a:rPr lang="el-GR" dirty="0"/>
              <a:t>Δρεπάνια </a:t>
            </a:r>
          </a:p>
          <a:p>
            <a:r>
              <a:rPr lang="el-GR" dirty="0"/>
              <a:t>Μαχαίρια</a:t>
            </a:r>
          </a:p>
          <a:p>
            <a:r>
              <a:rPr lang="el-GR" dirty="0"/>
              <a:t>Κληρονομούνται και πουλιούνται στη λιανική</a:t>
            </a:r>
          </a:p>
          <a:p>
            <a:r>
              <a:rPr lang="el-GR" dirty="0"/>
              <a:t>Οι άρχοντες φορολογούν το μέταλλο και τη χρήση του χυτηρίου</a:t>
            </a:r>
          </a:p>
        </p:txBody>
      </p:sp>
    </p:spTree>
    <p:extLst>
      <p:ext uri="{BB962C8B-B14F-4D97-AF65-F5344CB8AC3E}">
        <p14:creationId xmlns:p14="http://schemas.microsoft.com/office/powerpoint/2010/main" val="39507104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2BE2600-9EFD-20E4-D7B2-0C2FDB8A0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σιδεράς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83B2A1C-C88D-C28B-927F-A3831A9C0F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Ειδικευμένος τεχνίτης στο χωριό και στην πόλη</a:t>
            </a:r>
          </a:p>
          <a:p>
            <a:r>
              <a:rPr lang="el-GR" dirty="0"/>
              <a:t>Σιδερένια τσεκούρια, ενίσχυση τροχών ενός κάρου, πετάλωμα αλόγων</a:t>
            </a:r>
          </a:p>
          <a:p>
            <a:r>
              <a:rPr lang="el-GR" dirty="0"/>
              <a:t>Ανήκει στον κύκλο του άρχοντα/ συγκαταλέγεται ανάμεσα στους πρώτους του χωριού</a:t>
            </a:r>
          </a:p>
          <a:p>
            <a:r>
              <a:rPr lang="el-GR" dirty="0"/>
              <a:t>1015: σημαντικός μάρτυρας στη σύνταξη των διπλωμάτων</a:t>
            </a:r>
          </a:p>
          <a:p>
            <a:r>
              <a:rPr lang="el-GR" dirty="0"/>
              <a:t>Προχωρά στην οργάνωση της συντεχνίας του</a:t>
            </a:r>
          </a:p>
        </p:txBody>
      </p:sp>
    </p:spTree>
    <p:extLst>
      <p:ext uri="{BB962C8B-B14F-4D97-AF65-F5344CB8AC3E}">
        <p14:creationId xmlns:p14="http://schemas.microsoft.com/office/powerpoint/2010/main" val="36967401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70587A-F727-42B5-DF04-AF38F98FE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τεχνικές και οι τόποι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DABD8EF-B81B-FD9B-7CAE-0DB5C88FD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Μέχρι το 13</a:t>
            </a:r>
            <a:r>
              <a:rPr lang="el-GR" baseline="30000" dirty="0"/>
              <a:t>ο</a:t>
            </a:r>
            <a:r>
              <a:rPr lang="el-GR" dirty="0"/>
              <a:t> αι.: οι τεχνικές και τα υλικά δεν επιτρέπουν εύκολα την επίτευξη των 1.500 </a:t>
            </a:r>
            <a:r>
              <a:rPr lang="en-US" dirty="0"/>
              <a:t>C, </a:t>
            </a:r>
            <a:r>
              <a:rPr lang="el-GR" dirty="0"/>
              <a:t>που απαιτούνται για την επεξεργασία του σιδήρου</a:t>
            </a:r>
          </a:p>
          <a:p>
            <a:r>
              <a:rPr lang="el-GR" dirty="0"/>
              <a:t>1125 – 1150, Βόρεια Ευρώπη: σιδηρουργεία, φούρνοι, χυτήρια βρίσκονται κοντά στο δάσος (βασική καύσιμη ύλη)</a:t>
            </a:r>
          </a:p>
          <a:p>
            <a:r>
              <a:rPr lang="el-GR" dirty="0"/>
              <a:t>Τα εργαστήρια μεταφέρονται πιο κοντά σε κατοικημένες περιοχές</a:t>
            </a:r>
          </a:p>
          <a:p>
            <a:r>
              <a:rPr lang="el-GR" dirty="0"/>
              <a:t>12</a:t>
            </a:r>
            <a:r>
              <a:rPr lang="el-GR" baseline="30000" dirty="0"/>
              <a:t>ος</a:t>
            </a:r>
            <a:r>
              <a:rPr lang="el-GR" dirty="0"/>
              <a:t> αι.: εργαστήρια και ορυχεία γειτονεύουν</a:t>
            </a:r>
          </a:p>
          <a:p>
            <a:r>
              <a:rPr lang="el-GR" dirty="0"/>
              <a:t>Γενικεύεται η υδραυλική ενέργεια στην κατεργασία του σιδήρου/ τα χυτήρια μεταφέρονται κοντά στο νερό</a:t>
            </a:r>
          </a:p>
          <a:p>
            <a:r>
              <a:rPr lang="el-GR" dirty="0" err="1"/>
              <a:t>Κιστερσιανοί</a:t>
            </a:r>
            <a:r>
              <a:rPr lang="el-GR" dirty="0"/>
              <a:t> μοναχοί: συγκεντρώνουν μεταλλωρυχεία, καύσιμες ύλες, νερό, ειδικευμένο προσωπικό, τοπική αγορά</a:t>
            </a:r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103594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3FE7331-665D-D932-782A-A78770A63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Τελειοποίηση των τεχνικών και κοινωνική ενσωμάτωση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6E1CCBA-1CAC-EF8E-FBB8-D55AFB5FA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13</a:t>
            </a:r>
            <a:r>
              <a:rPr lang="el-GR" baseline="30000" dirty="0"/>
              <a:t>ος</a:t>
            </a:r>
            <a:r>
              <a:rPr lang="el-GR" dirty="0"/>
              <a:t> αι: τελειοποιούνται οι τεχνικές</a:t>
            </a:r>
          </a:p>
          <a:p>
            <a:r>
              <a:rPr lang="el-GR" dirty="0"/>
              <a:t>Δυσκολία αποδοχής από το κοινωνικό σύνολο του τεχνίτη του χυτηρίου και του καρβουνιάρη</a:t>
            </a:r>
          </a:p>
          <a:p>
            <a:r>
              <a:rPr lang="el-GR" dirty="0"/>
              <a:t>Ενσωματώνονται με τη βοήθεια του σιδερά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731575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55F74B-E519-ABAB-3C89-C284BDAA7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αγροτική οικονομία στο Μεσαίωνα – το πρόβλημα των πηγών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18D2265-EACC-7267-8ECF-BD40C1BB45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Άγρια και καλλιεργημένη φύση αλληλοσυμπληρώνονται</a:t>
            </a:r>
          </a:p>
          <a:p>
            <a:r>
              <a:rPr lang="el-GR" dirty="0"/>
              <a:t>Δεν έχουμε επαρκείς πηγές για να ανασυνθέσουμε τη μεσαιωνική φύση (κατάστιχα που αφορούν αρχοντικά δικαιώματα στα λατινικά)</a:t>
            </a:r>
          </a:p>
          <a:p>
            <a:r>
              <a:rPr lang="el-GR" dirty="0"/>
              <a:t>Αρχαιολογία, παλαιοβοτανική: έρευνα σπόρων που βρίσκονται στις ανασκαφές</a:t>
            </a:r>
          </a:p>
          <a:p>
            <a:r>
              <a:rPr lang="el-GR" dirty="0"/>
              <a:t>Ελλιπείς γνώσεις για τις κλιματολογικές συνθήκες</a:t>
            </a:r>
          </a:p>
        </p:txBody>
      </p:sp>
    </p:spTree>
    <p:extLst>
      <p:ext uri="{BB962C8B-B14F-4D97-AF65-F5344CB8AC3E}">
        <p14:creationId xmlns:p14="http://schemas.microsoft.com/office/powerpoint/2010/main" val="11006611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A51580D-56D4-0B47-21E0-E1CF959E4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Τα δημητριακά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2ADA503-C37B-980D-5983-6CD9E3AAF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Τα βασικά στοιχεία της μεσαιωνικής αγροτικής οικονομίας είναι ίδια με της αρχαιότητας</a:t>
            </a:r>
          </a:p>
          <a:p>
            <a:r>
              <a:rPr lang="el-GR" dirty="0"/>
              <a:t>Κυριαρχούν τα δημητριακά, βάση για το ψωμί (ακόμη και στη Μεσόγειο/ η έλλειψη του νερού το προορίζει κυρίως στην ύδρευση των κηπευτικών)</a:t>
            </a:r>
          </a:p>
          <a:p>
            <a:r>
              <a:rPr lang="el-GR" dirty="0"/>
              <a:t>Προτιμάται το μαύρο από το λευκό αλεύρι (καλής ποιότητας, διατηρείται καλύτερα)</a:t>
            </a:r>
          </a:p>
          <a:p>
            <a:r>
              <a:rPr lang="el-GR" dirty="0"/>
              <a:t>Εμφανίζεται στις υποχρεώσεις των αγροληπτών προς τον κύριό τους, αλλά δεν ξέρουμε αν καλλιεργούνταν πραγματικά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619168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02F5D4E-5033-F8D8-656A-5944E8445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Το σιτάρι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51E1379-26C1-8374-E999-9DEA23A22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λευκό σιτάρι (αρχαιότητα) πουλιέται ακριβότερα/ οι χωρικοί επεκτείνουν την καλλιέργειά του</a:t>
            </a:r>
          </a:p>
          <a:p>
            <a:r>
              <a:rPr lang="el-GR" dirty="0"/>
              <a:t>Σιτηρά: κουράζουν περισσότερο τη γη (απορροφούν περισσότερο άζωτο) αλλά αποδίδουν πιο εύκολα</a:t>
            </a:r>
          </a:p>
          <a:p>
            <a:r>
              <a:rPr lang="el-GR" dirty="0"/>
              <a:t>Λευκό σιτάρι: κεντρική Ιταλία, </a:t>
            </a:r>
            <a:r>
              <a:rPr lang="el-GR" dirty="0" err="1"/>
              <a:t>Καταλωνία</a:t>
            </a:r>
            <a:r>
              <a:rPr lang="el-GR" dirty="0"/>
              <a:t>, Βορράς </a:t>
            </a:r>
          </a:p>
          <a:p>
            <a:r>
              <a:rPr lang="el-GR" dirty="0"/>
              <a:t>Από έτος 1000: αντικαθίσταται από ποικιλίες που μας είναι σήμερα γνωστές (λεπτή φλούδα που μπορεί εύκολα να αλεστεί από το νερόμυλο)</a:t>
            </a:r>
          </a:p>
        </p:txBody>
      </p:sp>
    </p:spTree>
    <p:extLst>
      <p:ext uri="{BB962C8B-B14F-4D97-AF65-F5344CB8AC3E}">
        <p14:creationId xmlns:p14="http://schemas.microsoft.com/office/powerpoint/2010/main" val="938556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E74BDB7-2919-FF8D-4192-BE6E43977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Μακροπρόθεσμα αποτελέσματα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8C64A46-C533-3D84-D649-96B8243EEE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Ξεπερνιέται η αυτάρκεια και η απουσία κέρδους</a:t>
            </a:r>
          </a:p>
          <a:p>
            <a:r>
              <a:rPr lang="el-GR" dirty="0"/>
              <a:t>Ανοίγει ο δρόμος για την οικονομία της αγοράς</a:t>
            </a:r>
          </a:p>
          <a:p>
            <a:r>
              <a:rPr lang="el-GR" dirty="0"/>
              <a:t>Άλλοι πλουτίζουν και άλλοι φτωχαίνουν</a:t>
            </a:r>
          </a:p>
          <a:p>
            <a:r>
              <a:rPr lang="el-GR" dirty="0"/>
              <a:t>Εντείνονται οι ταξικές αντιθέσεις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913132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9DE9199-39E5-F342-4B81-AF3C0E9DE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σίκαλη («το στάρι του φτωχού»)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EE4E565-E85A-2E62-F64E-8AD165EE3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Μαύρο και πικρό αλεύρι</a:t>
            </a:r>
          </a:p>
          <a:p>
            <a:r>
              <a:rPr lang="el-GR" dirty="0"/>
              <a:t>Φτωχή συγκομιδή αλλά παντού και με κάθε καιρό</a:t>
            </a:r>
          </a:p>
          <a:p>
            <a:r>
              <a:rPr lang="el-GR" dirty="0"/>
              <a:t>Σπέρνεται μαζί με άλλα είδη (αρακάς, φακές)</a:t>
            </a:r>
          </a:p>
          <a:p>
            <a:r>
              <a:rPr lang="el-GR" dirty="0"/>
              <a:t>Φτωχά χώματα: νότια Ιταλία, </a:t>
            </a:r>
            <a:r>
              <a:rPr lang="el-GR" dirty="0" err="1"/>
              <a:t>Καστίλλη</a:t>
            </a:r>
            <a:r>
              <a:rPr lang="el-GR" dirty="0"/>
              <a:t>, </a:t>
            </a:r>
            <a:r>
              <a:rPr lang="el-GR" dirty="0" err="1"/>
              <a:t>Πουατού</a:t>
            </a:r>
            <a:r>
              <a:rPr lang="el-GR" dirty="0"/>
              <a:t>/ κρύα χώματα: </a:t>
            </a:r>
            <a:r>
              <a:rPr lang="el-GR" dirty="0" err="1"/>
              <a:t>Ωβέρνη</a:t>
            </a:r>
            <a:r>
              <a:rPr lang="el-GR" dirty="0"/>
              <a:t>, Βρετάνη, </a:t>
            </a:r>
            <a:r>
              <a:rPr lang="el-GR" dirty="0" err="1"/>
              <a:t>Ρουσιγιόν</a:t>
            </a:r>
            <a:r>
              <a:rPr lang="el-GR" dirty="0"/>
              <a:t>/ αργιλώδη χώματα</a:t>
            </a:r>
          </a:p>
          <a:p>
            <a:r>
              <a:rPr lang="el-GR" dirty="0"/>
              <a:t>12</a:t>
            </a:r>
            <a:r>
              <a:rPr lang="el-GR" baseline="30000" dirty="0"/>
              <a:t>ος</a:t>
            </a:r>
            <a:r>
              <a:rPr lang="el-GR" dirty="0"/>
              <a:t> αι.: υποχώρηση καλλιέργειας/ συστηματοποίηση καλλιέργειας σιτηρών ανοιξιάτικης σποράς</a:t>
            </a:r>
          </a:p>
          <a:p>
            <a:r>
              <a:rPr lang="el-GR" dirty="0"/>
              <a:t>1093: διάδοση ερυσίβης (παρασιτικό μανιτάρι)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588020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B77F590-3134-5601-1483-87F4A1ED7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/>
              <a:t>Το κριθάρι</a:t>
            </a: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2DB7EA4-6588-23FE-FC67-3351D764BC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dirty="0"/>
          </a:p>
          <a:p>
            <a:r>
              <a:rPr lang="el-GR" dirty="0"/>
              <a:t>Μικρότερη διάδοση από αυτήν που είχε στην αρχαιότητα</a:t>
            </a:r>
          </a:p>
          <a:p>
            <a:r>
              <a:rPr lang="el-GR" dirty="0"/>
              <a:t>Μέτριο αλεύρι: τροφή αλόγων ή παρασκευή μπίρας (κελτική αρχαιότητα, 8</a:t>
            </a:r>
            <a:r>
              <a:rPr lang="el-GR" baseline="30000" dirty="0"/>
              <a:t>ος</a:t>
            </a:r>
            <a:r>
              <a:rPr lang="el-GR" dirty="0"/>
              <a:t> αι. σε όλη τη </a:t>
            </a:r>
            <a:r>
              <a:rPr lang="el-GR" dirty="0" err="1"/>
              <a:t>δυτ</a:t>
            </a:r>
            <a:r>
              <a:rPr lang="el-GR" dirty="0"/>
              <a:t>. Ευρώπη)</a:t>
            </a:r>
          </a:p>
          <a:p>
            <a:r>
              <a:rPr lang="el-GR" dirty="0"/>
              <a:t>Για τη μπίρα προτιμούσαν το κριθάρι ή τη </a:t>
            </a:r>
            <a:r>
              <a:rPr lang="el-GR" dirty="0" err="1"/>
              <a:t>βρώμη</a:t>
            </a:r>
            <a:r>
              <a:rPr lang="el-GR" dirty="0"/>
              <a:t>;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993639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9EC1590-37AE-26F7-21F2-4D70CDD8C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</a:t>
            </a:r>
            <a:r>
              <a:rPr lang="el-GR" b="1" u="sng" dirty="0" err="1"/>
              <a:t>βρώμη</a:t>
            </a: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A6FD90D-43F7-1B46-123B-AE275A27C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Περιφρονημένη στην αρχαιότητα και στον πρώιμο Μεσαίωνα</a:t>
            </a:r>
          </a:p>
          <a:p>
            <a:r>
              <a:rPr lang="el-GR" dirty="0"/>
              <a:t>Η καλλιέργειά της γνωρίζει ανάπτυξη</a:t>
            </a:r>
          </a:p>
          <a:p>
            <a:r>
              <a:rPr lang="el-GR" dirty="0"/>
              <a:t>Σπέρνεται την άνοιξη</a:t>
            </a:r>
          </a:p>
          <a:p>
            <a:r>
              <a:rPr lang="el-GR" dirty="0"/>
              <a:t>Διευκολύνει τη διαδοχική καλλιέργεια</a:t>
            </a:r>
          </a:p>
          <a:p>
            <a:r>
              <a:rPr lang="el-GR" dirty="0"/>
              <a:t>Συνοδεύει την άνθιση της εκτροφής του αλόγου</a:t>
            </a:r>
          </a:p>
          <a:p>
            <a:r>
              <a:rPr lang="el-GR" dirty="0"/>
              <a:t>Πιο ανθεκτική από το στάρι – το αντικαθιστά σε περιόδους δύσκολης ανάπτυξής του </a:t>
            </a:r>
          </a:p>
          <a:p>
            <a:r>
              <a:rPr lang="el-GR" dirty="0"/>
              <a:t>Κεχρί: εμφανίζεται παντού σε Ιταλία και Ισπανία</a:t>
            </a:r>
          </a:p>
        </p:txBody>
      </p:sp>
    </p:spTree>
    <p:extLst>
      <p:ext uri="{BB962C8B-B14F-4D97-AF65-F5344CB8AC3E}">
        <p14:creationId xmlns:p14="http://schemas.microsoft.com/office/powerpoint/2010/main" val="330901212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AAA55B9-2740-D6D7-1A3F-BE4FE01EE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Τα φρούτα και τα λαχανικά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54748C7-CAF4-17A5-7A15-060870421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l-GR" sz="2000" dirty="0"/>
          </a:p>
          <a:p>
            <a:r>
              <a:rPr lang="el-GR" sz="2000" dirty="0"/>
              <a:t>Γη πολλαπλών χρήσεων γύρω από ένα χωριό ή ένα κάστρο</a:t>
            </a:r>
          </a:p>
          <a:p>
            <a:r>
              <a:rPr lang="el-GR" sz="2000" dirty="0"/>
              <a:t>13</a:t>
            </a:r>
            <a:r>
              <a:rPr lang="el-GR" sz="2000" baseline="30000" dirty="0"/>
              <a:t>ος</a:t>
            </a:r>
            <a:r>
              <a:rPr lang="el-GR" sz="2000" dirty="0"/>
              <a:t> αι.: καλλιέργεια φρούτων και λαχανικών  στις εκκλησιαστικές ή πριγκιπικές εκμεταλλεύσεις, στα όρια των καλλιεργημένων κτημάτων ή του δάσους</a:t>
            </a:r>
          </a:p>
          <a:p>
            <a:r>
              <a:rPr lang="el-GR" sz="2000" dirty="0"/>
              <a:t>Εργασία γυναικών και παιδιών – φυσική λίπανση</a:t>
            </a:r>
          </a:p>
          <a:p>
            <a:r>
              <a:rPr lang="el-GR" sz="2000" dirty="0"/>
              <a:t>Ζώνες εντατικής και περιποιημένης καλλιέργειας</a:t>
            </a:r>
          </a:p>
          <a:p>
            <a:r>
              <a:rPr lang="el-GR" sz="2000" dirty="0"/>
              <a:t>Ενοίκιο μεγαλύτερο από των άλλων κτημάτων</a:t>
            </a:r>
          </a:p>
          <a:p>
            <a:r>
              <a:rPr lang="el-GR" sz="2000" dirty="0"/>
              <a:t>Μεσογειακές χώρες: κρεμμύδια, κουκιά, κουνουπίδια, πράσα, αρακάς, λούπινα</a:t>
            </a:r>
          </a:p>
          <a:p>
            <a:r>
              <a:rPr lang="el-GR" sz="2000" dirty="0"/>
              <a:t>Καλλιέργειες λιναριού</a:t>
            </a:r>
          </a:p>
          <a:p>
            <a:r>
              <a:rPr lang="el-GR" sz="2000" dirty="0"/>
              <a:t>Σε περιόδους κρίσης, τα ίδια χωράφια καλλιεργούνται με στάρι και κριθάρι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6913861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BCA1994-0ABE-8FA4-FCE4-69D079E85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Προϊόντα βαφής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99B2176-D4E8-DD83-38BC-CCB36E411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Αρχικά αναμειγνύονται με άλλες καλλιέργειες</a:t>
            </a:r>
          </a:p>
          <a:p>
            <a:r>
              <a:rPr lang="el-GR" dirty="0"/>
              <a:t>10ς – τέλη 12</a:t>
            </a:r>
            <a:r>
              <a:rPr lang="el-GR" baseline="30000" dirty="0"/>
              <a:t>ου</a:t>
            </a:r>
            <a:r>
              <a:rPr lang="el-GR" dirty="0"/>
              <a:t> αι.: περιορισμένη έκταση</a:t>
            </a:r>
          </a:p>
          <a:p>
            <a:r>
              <a:rPr lang="el-GR" dirty="0"/>
              <a:t>Από τα τέλη του 12</a:t>
            </a:r>
            <a:r>
              <a:rPr lang="el-GR" baseline="30000" dirty="0"/>
              <a:t>ου</a:t>
            </a:r>
            <a:r>
              <a:rPr lang="el-GR" dirty="0"/>
              <a:t> αι.: εμπορευματοποιούνται και επιταχύνεται η ανάπτυξή τους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629594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1D17758-8251-E91D-96C9-E5976DD72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Το αμπέλι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2FEE257-3BB0-5FAB-A3B9-DD3F79AF9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Από τις σημαντικότερες καλλιέργειες για το χωρικό</a:t>
            </a:r>
          </a:p>
          <a:p>
            <a:r>
              <a:rPr lang="el-GR" dirty="0"/>
              <a:t>Η κατανάλωση του κρασιού δεν δικαιολογεί την επέκτασή του</a:t>
            </a:r>
          </a:p>
          <a:p>
            <a:r>
              <a:rPr lang="el-GR" dirty="0"/>
              <a:t>Ευαίσθητη καλλιέργεια, εκτεθειμένη στους παγετούς, συχνά αποδίδει λιγότερο από τις προσδοκίες</a:t>
            </a:r>
          </a:p>
          <a:p>
            <a:r>
              <a:rPr lang="el-GR" dirty="0"/>
              <a:t>Κρασί: συμβολική ουσία (μαζί με το στάρι συμβολίζει τη Θεία Κοινωνία)</a:t>
            </a:r>
          </a:p>
          <a:p>
            <a:r>
              <a:rPr lang="el-GR" dirty="0"/>
              <a:t>Η επέκταση της αμπελοκαλλιέργειας προηγείται του χριστιανισμού</a:t>
            </a:r>
          </a:p>
        </p:txBody>
      </p:sp>
    </p:spTree>
    <p:extLst>
      <p:ext uri="{BB962C8B-B14F-4D97-AF65-F5344CB8AC3E}">
        <p14:creationId xmlns:p14="http://schemas.microsoft.com/office/powerpoint/2010/main" val="27677625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794E021-904D-B80B-01D7-5FD6615EB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ανάπτυξη – οι λόγοι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461D68D-6F92-6498-4B79-21D9BA5B3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Συνδέεται με τη γενικότερη ανάπτυξη που συνοδεύει το φεουδαρχικό σύστημα</a:t>
            </a:r>
          </a:p>
          <a:p>
            <a:r>
              <a:rPr lang="el-GR" dirty="0"/>
              <a:t>Αμπελοκαλλιέργεια γοήτρου (του πρίγκιπα) </a:t>
            </a:r>
          </a:p>
          <a:p>
            <a:r>
              <a:rPr lang="el-GR" dirty="0"/>
              <a:t>Αμπελοκαλλιέργεια προαστίου και υπαίθρου: εξασφαλίζει στον καλλιεργητή καθεστώς σχεδόν ελεύθερης εκμετάλλευσης και στον άρχοντα ισχυρό και σταθερό εισόδημα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159718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FFED572-1A11-BABB-F831-73EC47C67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συμβάσεις εμφύτευσης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50B9505-9918-F441-5B25-276F22ACF7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Επιτρέπουν τη μεικτή καλλιέργεια οπωροφόρων και αμπελιού</a:t>
            </a:r>
          </a:p>
          <a:p>
            <a:r>
              <a:rPr lang="el-GR" dirty="0"/>
              <a:t>Απαλείφουν κάθε επιβάρυνση του καλλιεργητή για 4, 6 ή 7 χρόνια (ανάλογα με την περιοχή)</a:t>
            </a:r>
          </a:p>
          <a:p>
            <a:r>
              <a:rPr lang="el-GR" dirty="0"/>
              <a:t>Οδηγούν σε συνιδιοκτησία κατά το ήμισυ – το υπόλοιπο υπόκειται σε σημαντικές επιβαρύνσεις</a:t>
            </a:r>
          </a:p>
          <a:p>
            <a:r>
              <a:rPr lang="el-GR" dirty="0"/>
              <a:t>Τρόπος απόκτησης ελεύθερης γης – αξιοποίησης χέρσας</a:t>
            </a:r>
          </a:p>
          <a:p>
            <a:r>
              <a:rPr lang="el-GR" dirty="0"/>
              <a:t>Ο άρχοντας έχει το δικαίωμα να πουλήσει πρώτος το κρασί στο χωριό ή στην πόλη</a:t>
            </a:r>
          </a:p>
        </p:txBody>
      </p:sp>
    </p:spTree>
    <p:extLst>
      <p:ext uri="{BB962C8B-B14F-4D97-AF65-F5344CB8AC3E}">
        <p14:creationId xmlns:p14="http://schemas.microsoft.com/office/powerpoint/2010/main" val="16323674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F54DF83-1BC7-682B-2731-EEFAE2FD8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Που φυτεύονται τα αμπέλια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C971546-9D2E-766D-48A9-D2C86044F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Κοντά ή και μέσα στον κατοικημένο χώρο – εργατικά χέρια, πατητήρι</a:t>
            </a:r>
          </a:p>
          <a:p>
            <a:r>
              <a:rPr lang="el-GR" dirty="0"/>
              <a:t>Κοντά σε υδάτινους δρόμους (εξασφαλίζεται η μεταφορά)</a:t>
            </a:r>
          </a:p>
          <a:p>
            <a:r>
              <a:rPr lang="el-GR" dirty="0"/>
              <a:t>Κοντά σε καλάμια ή </a:t>
            </a:r>
            <a:r>
              <a:rPr lang="el-GR" dirty="0" err="1"/>
              <a:t>σχοίνα</a:t>
            </a:r>
            <a:r>
              <a:rPr lang="el-GR" dirty="0"/>
              <a:t> (απαραίτητα για τις κληματόβεργες)</a:t>
            </a:r>
          </a:p>
          <a:p>
            <a:r>
              <a:rPr lang="el-GR" dirty="0"/>
              <a:t>(Ιταλία, Γαλλία, Γερμανία – όχθες Ρήνου, </a:t>
            </a:r>
            <a:r>
              <a:rPr lang="el-GR" dirty="0" err="1"/>
              <a:t>Καταλωνία</a:t>
            </a:r>
            <a:r>
              <a:rPr lang="el-GR" dirty="0"/>
              <a:t>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6293139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9DD2E21-3EC3-95E9-99A7-7451CA4D1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Πώς μοιάζουν τ` αμπέλια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2782415-5416-C9D6-F456-A34516903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Περιφραγμένα</a:t>
            </a:r>
          </a:p>
          <a:p>
            <a:r>
              <a:rPr lang="el-GR" dirty="0"/>
              <a:t>Φυτεμένα με δέντρα και κλήματα (ένα δέντρο για εφτά κλήματα)</a:t>
            </a:r>
          </a:p>
          <a:p>
            <a:r>
              <a:rPr lang="el-GR" dirty="0"/>
              <a:t>Το κλήμα αναπτύσσεται στον κορμό ενός δέντρου (συκιά, καστανιά, κυρίως ελιά/ οι καλλιέργειες ελιάς – αμπελιού δεν διαχωρίζονται)</a:t>
            </a:r>
          </a:p>
          <a:p>
            <a:r>
              <a:rPr lang="el-GR" dirty="0"/>
              <a:t>Αυξάνονται ραγδαία οι πωλήσεις αμπελιών από το 10</a:t>
            </a:r>
            <a:r>
              <a:rPr lang="el-GR" baseline="30000" dirty="0"/>
              <a:t>ο</a:t>
            </a:r>
            <a:r>
              <a:rPr lang="el-GR" dirty="0"/>
              <a:t> στον 11</a:t>
            </a:r>
            <a:r>
              <a:rPr lang="el-GR" baseline="30000" dirty="0"/>
              <a:t>ο</a:t>
            </a:r>
            <a:r>
              <a:rPr lang="el-GR" dirty="0"/>
              <a:t> αι.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12862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829FAA4-480B-FC0D-85AC-CEA94D3AD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Στοιχεία της βελτίωσης της ευρωπαϊκής οικονομίας μετά το 10</a:t>
            </a:r>
            <a:r>
              <a:rPr lang="el-GR" b="1" u="sng" baseline="30000" dirty="0"/>
              <a:t>ο</a:t>
            </a:r>
            <a:r>
              <a:rPr lang="el-GR" b="1" u="sng" dirty="0"/>
              <a:t> αι.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1552318-4539-D67A-96F5-C13564449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Ποσοτικές και ποιοτικές πρόοδοι της παραγωγής</a:t>
            </a:r>
          </a:p>
          <a:p>
            <a:r>
              <a:rPr lang="el-GR" dirty="0"/>
              <a:t>Η εργασία και η παραγωγικότητα επιτρέπουν την επανεπένδυση</a:t>
            </a:r>
          </a:p>
          <a:p>
            <a:r>
              <a:rPr lang="el-GR" dirty="0"/>
              <a:t>Ενθαρρύνονται η παραγωγικότητα και οι ανταλλαγές</a:t>
            </a:r>
          </a:p>
          <a:p>
            <a:r>
              <a:rPr lang="el-GR" dirty="0"/>
              <a:t>Δημιουργείται πλεόνασμα που θα οδηγήσει σε μια οικονομία της αγοράς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8750645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EC63A80-33B7-5010-2922-45451AAB6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Τα προβλήματα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544A1C6-C389-4246-D880-D1F69F855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Μεγάλοι καλλιεργητές: μισθώνουν εργατική δύναμη (δύσκολο μέσα στα πλαίσια του συστήματος)</a:t>
            </a:r>
          </a:p>
          <a:p>
            <a:r>
              <a:rPr lang="el-GR" dirty="0"/>
              <a:t>Συγκρούσεις στο εσωτερικό της </a:t>
            </a:r>
            <a:r>
              <a:rPr lang="el-GR" dirty="0" err="1"/>
              <a:t>αρχοντίας</a:t>
            </a:r>
            <a:r>
              <a:rPr lang="el-GR" dirty="0"/>
              <a:t> (δικαίωμα πρώτης πώλησης, φόροι στον τρύγο και στη μεταφορά των βαρελιών)</a:t>
            </a:r>
          </a:p>
          <a:p>
            <a:r>
              <a:rPr lang="el-GR" dirty="0"/>
              <a:t>Οι συγκρούσεις δεν τελειώνουν πάντα υπέρ των ισχυρών</a:t>
            </a:r>
          </a:p>
          <a:p>
            <a:r>
              <a:rPr lang="el-GR" dirty="0"/>
              <a:t>Ανάπτυξη αλληλεγγύης των καλλιεργητών απέναντι στον άρχοντα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868799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6A15FC7-A9B3-7487-D533-B2B9E2F0B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διπλασιασμός της παραγωγής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FB22FBB-FCC1-3136-3D75-6DE11CA961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12</a:t>
            </a:r>
            <a:r>
              <a:rPr lang="el-GR" baseline="30000" dirty="0"/>
              <a:t>ος</a:t>
            </a:r>
            <a:r>
              <a:rPr lang="el-GR" dirty="0"/>
              <a:t> αι.: σε καλλιεργημένη έκταση ίση με της προηγούμενης περιόδου, επαυξημένη κατά το 1/3 (εκχερσώσεις) η παραγωγή διπλασιάζεται</a:t>
            </a:r>
          </a:p>
          <a:p>
            <a:r>
              <a:rPr lang="el-GR" dirty="0"/>
              <a:t>Πρώιμος Μεσαίωνας: η γεωργία επεκτείνεται στο χώρο</a:t>
            </a:r>
          </a:p>
          <a:p>
            <a:r>
              <a:rPr lang="el-GR" dirty="0"/>
              <a:t>Μέτρια σπορά, γη σε υποχρεωτική αγρανάπαυση ή χέρσα: ανάπτυξη κτηνοτροφίας</a:t>
            </a:r>
          </a:p>
          <a:p>
            <a:r>
              <a:rPr lang="el-GR" dirty="0"/>
              <a:t>Ανθρώπινες εγκαταστάσεις σε περιοχές που καλλιεργούνται εντατικότερα και που προστατεύονται από τα ζώα ελεύθερης βοσκής</a:t>
            </a:r>
          </a:p>
        </p:txBody>
      </p:sp>
    </p:spTree>
    <p:extLst>
      <p:ext uri="{BB962C8B-B14F-4D97-AF65-F5344CB8AC3E}">
        <p14:creationId xmlns:p14="http://schemas.microsoft.com/office/powerpoint/2010/main" val="127048524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F2B2F1D-E0E6-36BC-843A-7904A71ED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κτηνοτροφία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5A8CCD4-4F9F-D523-E57D-8A235C9E6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Οργανώνεται σε βοσκοτόπους, στάβλους και δάση</a:t>
            </a:r>
          </a:p>
          <a:p>
            <a:r>
              <a:rPr lang="el-GR" dirty="0"/>
              <a:t>Ελευθερώνεται καλλιεργήσιμη γη – καλύτερες αποδόσεις</a:t>
            </a:r>
          </a:p>
          <a:p>
            <a:r>
              <a:rPr lang="el-GR" dirty="0"/>
              <a:t>Τα εδάφη εμπλουτίζονται με λίπασμα</a:t>
            </a:r>
          </a:p>
          <a:p>
            <a:r>
              <a:rPr lang="el-GR" dirty="0"/>
              <a:t>Μετακίνηση βοσκότοπων: κατάλοιπα πλούσια σε άσβεστο και ποτάσα</a:t>
            </a:r>
          </a:p>
          <a:p>
            <a:r>
              <a:rPr lang="el-GR" dirty="0"/>
              <a:t>Το μεγαλύτερο μέρος της κοπριάς πηγαίνει στους κήπους</a:t>
            </a:r>
          </a:p>
        </p:txBody>
      </p:sp>
    </p:spTree>
    <p:extLst>
      <p:ext uri="{BB962C8B-B14F-4D97-AF65-F5344CB8AC3E}">
        <p14:creationId xmlns:p14="http://schemas.microsoft.com/office/powerpoint/2010/main" val="348562379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3E9F0AD-5D07-28C7-EBDA-DEE606779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Το όργωμα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E1CD3D1-9AD7-A79C-A09B-4BB9359BF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Τρεις ετήσιες αροτριώσεις (οργώματα): νέαση, </a:t>
            </a:r>
            <a:r>
              <a:rPr lang="el-GR" dirty="0" err="1"/>
              <a:t>δευτέρωση</a:t>
            </a:r>
            <a:r>
              <a:rPr lang="el-GR" dirty="0"/>
              <a:t>, </a:t>
            </a:r>
            <a:r>
              <a:rPr lang="el-GR" dirty="0" err="1"/>
              <a:t>βωλοκόπημα</a:t>
            </a:r>
            <a:endParaRPr lang="el-GR" dirty="0"/>
          </a:p>
          <a:p>
            <a:r>
              <a:rPr lang="el-GR" dirty="0"/>
              <a:t>Βελτίωση του παραδοσιακού αρότρου – χρήση υνιού</a:t>
            </a:r>
          </a:p>
          <a:p>
            <a:r>
              <a:rPr lang="el-GR" dirty="0"/>
              <a:t>Το όργωμα γίνεται με βόδια (ανά 2, 4 ή έξη)</a:t>
            </a:r>
          </a:p>
          <a:p>
            <a:r>
              <a:rPr lang="el-GR" dirty="0"/>
              <a:t>Η αντικατάσταση, όπου είναι δυνατό, του βοδιού από το άλογο δίνει ικανοποιητικά αποτελέσματα: το άλογο αποδίδει γρηγορότερα και περισσότερο, ειδικά σε παχύ χώμα</a:t>
            </a:r>
          </a:p>
          <a:p>
            <a:r>
              <a:rPr lang="el-GR" dirty="0"/>
              <a:t>Η χάραξη των λωρίδων του οργώματος διαφέρει από περιοχή σε περιοχή (τύπος αρότρου, είδος χώματος)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812175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0A97417-7FB9-922F-1088-FB45E169C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αγρανάπαυση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B85FEA7-E13B-2CB7-2C61-D61A146610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400" dirty="0"/>
              <a:t>Μέχρι το 12</a:t>
            </a:r>
            <a:r>
              <a:rPr lang="el-GR" sz="2400" baseline="30000" dirty="0"/>
              <a:t>ο</a:t>
            </a:r>
            <a:r>
              <a:rPr lang="el-GR" sz="2400" dirty="0"/>
              <a:t> αι.: περιφερόμενη καλλιέργεια, δεκαετής αγρανάπαυση</a:t>
            </a:r>
          </a:p>
          <a:p>
            <a:r>
              <a:rPr lang="el-GR" sz="2400" dirty="0"/>
              <a:t>Φτωχά εδάφη: το έδαφος αφήνεται στη βοσκή για 1 ή 2 χρόνια και σπέρνεται τον 3</a:t>
            </a:r>
            <a:r>
              <a:rPr lang="el-GR" sz="2400" baseline="30000" dirty="0"/>
              <a:t>ο</a:t>
            </a:r>
            <a:r>
              <a:rPr lang="el-GR" sz="2400" dirty="0"/>
              <a:t> ή τον 4</a:t>
            </a:r>
            <a:r>
              <a:rPr lang="el-GR" sz="2400" baseline="30000" dirty="0"/>
              <a:t>ο</a:t>
            </a:r>
            <a:r>
              <a:rPr lang="el-GR" sz="2400" dirty="0"/>
              <a:t> χρόνο</a:t>
            </a:r>
          </a:p>
          <a:p>
            <a:r>
              <a:rPr lang="el-GR" sz="2400" dirty="0"/>
              <a:t>Νέο σύστημα: 1 στα 2 χρόνια η γη μοιράζεται στα 2/ το ένα τμήμα καλλιεργείται και το άλλο αφήνεται στη βοσκή – τρέφεται από χόρτα και περιττώματα (ταιριάζει σε ήπια κλίματα)</a:t>
            </a:r>
          </a:p>
          <a:p>
            <a:r>
              <a:rPr lang="el-GR" sz="2400" dirty="0"/>
              <a:t>Μεγάλες γαιοκτησίες: αγρανάπαυση για 3 χρόνια/ σπορά 2 φορές (φθινόπωρο και άνοιξη) στο ίδιο τμήμα ή σε άλλο, ακαλλιέ</a:t>
            </a:r>
            <a:r>
              <a:rPr lang="el-GR" dirty="0"/>
              <a:t>ργητο</a:t>
            </a:r>
          </a:p>
          <a:p>
            <a:r>
              <a:rPr lang="el-GR" dirty="0"/>
              <a:t>Πλεονέκτημα: διπλή συγκομιδή</a:t>
            </a:r>
          </a:p>
          <a:p>
            <a:r>
              <a:rPr lang="el-GR" dirty="0"/>
              <a:t>Μειονέκτημα: κούραση της γης, περιορισμός βοσκότοπων</a:t>
            </a:r>
          </a:p>
        </p:txBody>
      </p:sp>
    </p:spTree>
    <p:extLst>
      <p:ext uri="{BB962C8B-B14F-4D97-AF65-F5344CB8AC3E}">
        <p14:creationId xmlns:p14="http://schemas.microsoft.com/office/powerpoint/2010/main" val="291697374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4E72A2-7471-BB20-DC30-85AE248A1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ακαλλιέργητος χώρος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5C5C563-6526-F93D-3676-565DF9487B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Άναρχη εκμετάλλευση του δάσους: ανάγκη ξυλείας για οικοδομές και ναυπηγεία, καύσιμη ύλη (τζάκια), παρασκευή ασβέστη</a:t>
            </a:r>
          </a:p>
          <a:p>
            <a:r>
              <a:rPr lang="el-GR" dirty="0"/>
              <a:t>Καταπατήσεις εκτάσεων που ανήκουν στον άρχοντα ή σε εκκλησιαστικά ιδρύματα</a:t>
            </a:r>
          </a:p>
          <a:p>
            <a:r>
              <a:rPr lang="el-GR" dirty="0"/>
              <a:t>Αρχές 10</a:t>
            </a:r>
            <a:r>
              <a:rPr lang="el-GR" baseline="30000" dirty="0"/>
              <a:t>ου</a:t>
            </a:r>
            <a:r>
              <a:rPr lang="el-GR" dirty="0"/>
              <a:t> αι.: διακανονισμός χρήσης του δάσους – ειδικευμένοι φύλακες </a:t>
            </a:r>
          </a:p>
          <a:p>
            <a:r>
              <a:rPr lang="el-GR" dirty="0"/>
              <a:t>1066: ο </a:t>
            </a:r>
            <a:r>
              <a:rPr lang="el-GR" dirty="0" err="1"/>
              <a:t>αγγλονορμανδός</a:t>
            </a:r>
            <a:r>
              <a:rPr lang="el-GR" dirty="0"/>
              <a:t> βασιλιάς συγκροτεί βασιλικό δάσος με υποχρεωτικές δημεύσεις, εκτοπίσεις, υποχρεωτικές εξαγορές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6635387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D66CE65-401E-A044-CF2F-89460A4B1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εκμετάλλευση και η σημασία του δάσους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20F1B6A-0671-66D8-732B-746311E9B7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9</a:t>
            </a:r>
            <a:r>
              <a:rPr lang="el-GR" baseline="30000" dirty="0"/>
              <a:t>ος</a:t>
            </a:r>
            <a:r>
              <a:rPr lang="el-GR" dirty="0"/>
              <a:t> αι.: ορίζεται η περιοχή του κυνηγιού και οι περιοχές στις οποίες απαγορεύεται κάθε εκμετάλλευση και πρόσβαση</a:t>
            </a:r>
          </a:p>
          <a:p>
            <a:r>
              <a:rPr lang="el-GR" dirty="0"/>
              <a:t>Εξαιρέσεις: περιοχές όπου βόσκουν βόδια ή δεμένα γουρούνια</a:t>
            </a:r>
          </a:p>
          <a:p>
            <a:r>
              <a:rPr lang="el-GR" dirty="0"/>
              <a:t>Τέλη 12</a:t>
            </a:r>
            <a:r>
              <a:rPr lang="el-GR" baseline="30000" dirty="0"/>
              <a:t>ου</a:t>
            </a:r>
            <a:r>
              <a:rPr lang="el-GR" dirty="0"/>
              <a:t> αι.: ρυθμίζεται η υλοτομία – μέχρι τότε, χωρίς πρόγραμμα και με βάση τις άμεσες ανάγκες</a:t>
            </a:r>
          </a:p>
          <a:p>
            <a:r>
              <a:rPr lang="el-GR" dirty="0"/>
              <a:t>Χρήση από τους χωρικούς: φιλελεύθερες ρυθμίσεις όταν το δάσος είναι πυκνό</a:t>
            </a:r>
          </a:p>
          <a:p>
            <a:r>
              <a:rPr lang="el-GR" dirty="0"/>
              <a:t>Βελανιδιά, οξιά, ελιά: προστατεύονται περισσότερο</a:t>
            </a:r>
          </a:p>
        </p:txBody>
      </p:sp>
    </p:spTree>
    <p:extLst>
      <p:ext uri="{BB962C8B-B14F-4D97-AF65-F5344CB8AC3E}">
        <p14:creationId xmlns:p14="http://schemas.microsoft.com/office/powerpoint/2010/main" val="140953219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E6D58F7-410D-3E4F-EFDE-CA64BAF96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σημασία του δάσους (συν.)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70C75DB-8F66-7175-04B7-B4DFD89B3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Στηρίζει τη μεσαιωνική κτηνοτροφία</a:t>
            </a:r>
          </a:p>
          <a:p>
            <a:r>
              <a:rPr lang="el-GR" dirty="0"/>
              <a:t>Σοβαρή υποχώρηση του δάσους επηρεάζει άμεσα τη διατροφή σε κρέας και γαλακτοκομικά</a:t>
            </a:r>
          </a:p>
          <a:p>
            <a:r>
              <a:rPr lang="el-GR" dirty="0"/>
              <a:t>Η σταθερότητα επηρεάζει την επάρκεια σε σιτηρά</a:t>
            </a:r>
          </a:p>
          <a:p>
            <a:r>
              <a:rPr lang="el-GR" dirty="0"/>
              <a:t>Αύξηση του αριθμού των ζώων</a:t>
            </a:r>
          </a:p>
          <a:p>
            <a:r>
              <a:rPr lang="el-GR" dirty="0"/>
              <a:t>Ιδιαίτερη σπουδαιότητα των γουρουνιών (πολλαπλές διατροφικές χρήσεις)</a:t>
            </a:r>
          </a:p>
          <a:p>
            <a:r>
              <a:rPr lang="el-GR" dirty="0"/>
              <a:t>Πρόβατο: ιδιαίτερη σημασία λόγω του μαλλιού (μόνη σοβαρή βιοτεχνική παραγωγή της εποχής)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7108710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57BDE85-BBAD-4D87-33C1-BC1B95C5B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αλλαγές στην κτηνοτροφία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2612899-AD90-1B29-DF1B-6B878AB99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Δεν υπάρχουν πια δούλοι – βοσκοί</a:t>
            </a:r>
          </a:p>
          <a:p>
            <a:r>
              <a:rPr lang="el-GR" dirty="0"/>
              <a:t>Μεγάλα κοπάδια συναντώνται σε μεσογειακές εκτάσεις, στους ιταλικούς βάλτους, σε οροπέδια με μεγάλο υψόμετρο γυμνά από βλάστηση</a:t>
            </a:r>
          </a:p>
          <a:p>
            <a:r>
              <a:rPr lang="el-GR" dirty="0"/>
              <a:t>14</a:t>
            </a:r>
            <a:r>
              <a:rPr lang="el-GR" baseline="30000" dirty="0"/>
              <a:t>ος</a:t>
            </a:r>
            <a:r>
              <a:rPr lang="el-GR" dirty="0"/>
              <a:t> αι.: η μετακίνηση των κοπαδιών προκαλεί συγκρούσεις με τους πληθυσμούς των περιοχών που διασχίζουν</a:t>
            </a:r>
          </a:p>
          <a:p>
            <a:r>
              <a:rPr lang="el-GR" dirty="0"/>
              <a:t>Διακανονισμός διαδρομών</a:t>
            </a:r>
          </a:p>
          <a:p>
            <a:r>
              <a:rPr lang="el-GR" dirty="0"/>
              <a:t>Βασικός χώρος βοσκής: το δάσος (βόδια, άλογα, γουρούνια, πρόβατα</a:t>
            </a:r>
            <a:r>
              <a:rPr lang="el-GR"/>
              <a:t>, κατσίκια)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369194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AA0A229-B665-CB52-56B3-32916244E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βιοτεχνία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E540566-0ECB-D6DA-3C20-D354C3B916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Πόλη: χώρος κατασκευής σπάνιων και πολύτιμων αντικειμένων – ειδικευμένοι τεχνίτες (αρχαιότητα)</a:t>
            </a:r>
          </a:p>
          <a:p>
            <a:r>
              <a:rPr lang="el-GR" dirty="0"/>
              <a:t>Αγροτική βιοτεχνία: προϋπόθεση για την ύπαρξη του χωριού (Μεσαίωνας)</a:t>
            </a:r>
          </a:p>
          <a:p>
            <a:r>
              <a:rPr lang="el-GR" dirty="0"/>
              <a:t>Πρώιμος Μεσαίωνας: εργαστήρια στις μεγάλες πριγκιπικές και εκκλησιαστικές εκτάσεις: κατεργασία υφασμάτων, επεξεργασία ξύλου (γυναικείες δουλειές, στα παραρτήματα του κτήματος)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82340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57B9BA9-F6EB-31B6-F2ED-91B33F231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έλεγχος της παραγωγής και οι τεχνικές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2F6FC2B-8A22-25E6-58FD-F1347F61C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Η ανάπτυξη σημειώνεται μέχρι το 13</a:t>
            </a:r>
            <a:r>
              <a:rPr lang="el-GR" baseline="30000" dirty="0"/>
              <a:t>ο</a:t>
            </a:r>
            <a:r>
              <a:rPr lang="el-GR" dirty="0"/>
              <a:t> αι.</a:t>
            </a:r>
          </a:p>
          <a:p>
            <a:r>
              <a:rPr lang="el-GR" dirty="0"/>
              <a:t>Δεν τεκμηριώνεται κάποιος κεντρικός σχεδιασμός</a:t>
            </a:r>
          </a:p>
          <a:p>
            <a:r>
              <a:rPr lang="el-GR" dirty="0"/>
              <a:t>Μέτρα που αποσκοπούν σε άμεσο κέρδος: ίδρυση ενός χωριού, διάνοιξη ξέφωτου σε δάσος, είσπραξη διοδίων από έναν </a:t>
            </a:r>
            <a:r>
              <a:rPr lang="el-GR" dirty="0" err="1"/>
              <a:t>αββά</a:t>
            </a:r>
            <a:r>
              <a:rPr lang="el-GR" dirty="0"/>
              <a:t> ή έναν άρχοντα, «Βίβλος της Κρίσης», εκτροπή της κοίτης ενός ποταμού, διαβάθμιση των φόρων μιας πόλης ανάλογα με τον πληθυσμό της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5517704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C57BEAF-EB65-8AA8-51D5-FCE522485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Τα αρχαιολογικά ευρήματα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C846979-04F7-7B1E-4350-2B14E4144B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i="1" dirty="0"/>
          </a:p>
          <a:p>
            <a:r>
              <a:rPr lang="el-GR" dirty="0"/>
              <a:t>Χώροι για την επεξεργασία του μαλλιού, του μετάλλου, του πηλού</a:t>
            </a:r>
          </a:p>
          <a:p>
            <a:r>
              <a:rPr lang="el-GR" dirty="0"/>
              <a:t>Εργαστήρια και εργαλεία:</a:t>
            </a:r>
          </a:p>
          <a:p>
            <a:r>
              <a:rPr lang="el-GR" dirty="0"/>
              <a:t>Πέρα από την εξάρτηση από τον άρχοντα, αναπτύσσεται μια οικογενειακή βιοτεχνία</a:t>
            </a:r>
          </a:p>
          <a:p>
            <a:r>
              <a:rPr lang="el-GR" i="1" dirty="0"/>
              <a:t>Θεμελιώδης ρόλος για τη μεταποίηση των προϊόντων και τη διοχέτευσή τους στην αγορά</a:t>
            </a:r>
          </a:p>
          <a:p>
            <a:endParaRPr lang="el-GR" i="1" dirty="0"/>
          </a:p>
        </p:txBody>
      </p:sp>
    </p:spTree>
    <p:extLst>
      <p:ext uri="{BB962C8B-B14F-4D97-AF65-F5344CB8AC3E}">
        <p14:creationId xmlns:p14="http://schemas.microsoft.com/office/powerpoint/2010/main" val="228125328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A692505-EFDD-E0C6-C97D-B89195AD9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κοινωνικές εξελίξεις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18DB9C3-15FF-E25A-C05B-660E0DF26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11</a:t>
            </a:r>
            <a:r>
              <a:rPr lang="el-GR" baseline="30000" dirty="0"/>
              <a:t>ος</a:t>
            </a:r>
            <a:r>
              <a:rPr lang="el-GR" dirty="0"/>
              <a:t> αι.: οι βιοτεχνικές λειτουργίες συγκεκριμενοποιούνται και δίνονται ως φέουδο</a:t>
            </a:r>
          </a:p>
          <a:p>
            <a:r>
              <a:rPr lang="el-GR" dirty="0"/>
              <a:t>Η χειρωνακτική εργασία γίνεται κοινωνικά αποδεκτή</a:t>
            </a:r>
          </a:p>
          <a:p>
            <a:r>
              <a:rPr lang="el-GR" dirty="0"/>
              <a:t>Αναχωρητές: «περιθωριακοί»/ αποσύρονται στο δάσος με πιστούς τους/ είναι ΚΑΙ τεχνίτες</a:t>
            </a:r>
          </a:p>
          <a:p>
            <a:r>
              <a:rPr lang="el-GR" dirty="0"/>
              <a:t>Γνωρίζουν οικονομική κρίση όταν αναπτύσσεται η βιοτεχνία του χωριού: σιδηροτεχνία, αγγειοπλαστική, </a:t>
            </a:r>
            <a:r>
              <a:rPr lang="el-GR" dirty="0" err="1"/>
              <a:t>ζυθοποιϊα</a:t>
            </a:r>
            <a:endParaRPr lang="el-GR" dirty="0"/>
          </a:p>
          <a:p>
            <a:r>
              <a:rPr lang="el-GR" dirty="0"/>
              <a:t>Κοινωνικά συγγενείς: καρβουνιάρηδες</a:t>
            </a:r>
          </a:p>
        </p:txBody>
      </p:sp>
    </p:spTree>
    <p:extLst>
      <p:ext uri="{BB962C8B-B14F-4D97-AF65-F5344CB8AC3E}">
        <p14:creationId xmlns:p14="http://schemas.microsoft.com/office/powerpoint/2010/main" val="156326621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EC0AF83-879B-6454-E65E-6BFF92B23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Τα αποτελέσματα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90EA8A6-F189-5AF8-3A66-ECB34D11C4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Ανάπτυξη ελεύθερης βιοτεχνίας: ανάπτυξη του χωριού και της πόλης</a:t>
            </a:r>
          </a:p>
          <a:p>
            <a:r>
              <a:rPr lang="el-GR" dirty="0"/>
              <a:t>Εμφάνιση πλούσιας πελατείας (πολεμιστές και εκκλησιαστικοί)</a:t>
            </a:r>
          </a:p>
          <a:p>
            <a:r>
              <a:rPr lang="el-GR" dirty="0"/>
              <a:t>Εισροή χρήματος</a:t>
            </a:r>
          </a:p>
          <a:p>
            <a:r>
              <a:rPr lang="el-GR" dirty="0"/>
              <a:t>Συγκέντρωση πληθυσμών</a:t>
            </a:r>
          </a:p>
          <a:p>
            <a:r>
              <a:rPr lang="el-GR" dirty="0"/>
              <a:t>Πρόοδοι τεχνικής (1080 – 1150)</a:t>
            </a:r>
          </a:p>
          <a:p>
            <a:r>
              <a:rPr lang="el-GR" dirty="0"/>
              <a:t>Διδασκαλία μαθηματικών (αριθμητική, γεωμετρία), μουσικής και αστρονομίας</a:t>
            </a:r>
          </a:p>
          <a:p>
            <a:r>
              <a:rPr lang="el-GR" dirty="0"/>
              <a:t>Συνδυασμός μοναστικής σκέψης και </a:t>
            </a:r>
            <a:r>
              <a:rPr lang="el-GR"/>
              <a:t>επιτηδειότητας μηχανικού</a:t>
            </a:r>
          </a:p>
        </p:txBody>
      </p:sp>
    </p:spTree>
    <p:extLst>
      <p:ext uri="{BB962C8B-B14F-4D97-AF65-F5344CB8AC3E}">
        <p14:creationId xmlns:p14="http://schemas.microsoft.com/office/powerpoint/2010/main" val="41271190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33F33A1-3421-7052-4487-AD4CC84E1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Εξορυκτικές και μεταλλευτικές δραστηριότητες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DA259C9-8315-A72A-33C3-4966D3447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Εξόρυξη πέτρας/ τελειοποιήσεις στην οικοδομική: τούβλα – κεραμίδια (προϊόντα της υπαίθρου)</a:t>
            </a:r>
          </a:p>
          <a:p>
            <a:r>
              <a:rPr lang="el-GR" dirty="0"/>
              <a:t>Αλάτι: μοναδικό μέσο συντήρησης τροφίμων</a:t>
            </a:r>
          </a:p>
          <a:p>
            <a:r>
              <a:rPr lang="el-GR" dirty="0"/>
              <a:t>Εξόρυξη μετάλλων: ανατίθεται κυρίως σε δούλους</a:t>
            </a:r>
          </a:p>
          <a:p>
            <a:r>
              <a:rPr lang="el-GR" dirty="0"/>
              <a:t>Κατεργασία μετάλλου: επωφελείται από τις προόδους στον τομέα της υδραυλικής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9257797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2D73FEC-994C-0548-E613-5B8174041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Άλλοι πόροι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10C5092-A087-1F4B-464B-1D9EAB6DE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Ξυλεία: μεγάλη σημασία για τη </a:t>
            </a:r>
            <a:r>
              <a:rPr lang="el-GR" dirty="0" err="1"/>
              <a:t>ναυπηγική</a:t>
            </a:r>
            <a:r>
              <a:rPr lang="el-GR" dirty="0"/>
              <a:t>, για τη βυρσοδεψία και την κατασκευή </a:t>
            </a:r>
            <a:r>
              <a:rPr lang="el-GR" dirty="0" err="1"/>
              <a:t>υαλόμαζας</a:t>
            </a:r>
            <a:endParaRPr lang="el-GR" dirty="0"/>
          </a:p>
          <a:p>
            <a:r>
              <a:rPr lang="el-GR" dirty="0"/>
              <a:t>Υφαντουργία: πρωτοεμφανίζεται εδώ ο καταμερισμός εργασίας</a:t>
            </a:r>
          </a:p>
          <a:p>
            <a:r>
              <a:rPr lang="el-GR" dirty="0"/>
              <a:t>Σύνδεση υφαντουργίας με την ύπαιθρο: λινάρι, κανναβούρι, μαλλί</a:t>
            </a:r>
          </a:p>
          <a:p>
            <a:r>
              <a:rPr lang="el-GR" dirty="0"/>
              <a:t>Αγγλία, Φλάνδρα, Γερμανία: κυριαρχούν στην παραγωγή και κατεργασία του μαλλιού</a:t>
            </a:r>
          </a:p>
          <a:p>
            <a:r>
              <a:rPr lang="el-GR" dirty="0"/>
              <a:t>Ιταλία: ελαφρά υφάσματα, μετάξι</a:t>
            </a:r>
          </a:p>
        </p:txBody>
      </p:sp>
    </p:spTree>
    <p:extLst>
      <p:ext uri="{BB962C8B-B14F-4D97-AF65-F5344CB8AC3E}">
        <p14:creationId xmlns:p14="http://schemas.microsoft.com/office/powerpoint/2010/main" val="199973596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99BBE5E-F36D-98E1-9835-3407DBEC3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σχέσεις παραγωγής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5FAC05A-08FF-E1E5-B7FC-7E3E2E909A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Οι «φεουδαρχικού τύπου» σχέσεις παραγωγής προηγούνται της εδραίωσης της «φεουδαρχίας» ως συστήματος υποτέλειας</a:t>
            </a:r>
          </a:p>
          <a:p>
            <a:r>
              <a:rPr lang="el-GR" dirty="0"/>
              <a:t>Ποικιλία όρων που δεν είναι σαφές τί τύπου εκμετάλλευση υποδηλώνουν</a:t>
            </a:r>
          </a:p>
          <a:p>
            <a:r>
              <a:rPr lang="el-GR" dirty="0"/>
              <a:t>«</a:t>
            </a:r>
            <a:r>
              <a:rPr lang="it-IT" dirty="0"/>
              <a:t>Tenere</a:t>
            </a:r>
            <a:r>
              <a:rPr lang="el-GR" dirty="0"/>
              <a:t>» («έχω», «κρατώ»): έχω ως φέουδο, εκμεταλλεύομαι, έχω με συμβόλαιο, έχω ως ελεύθερο, έχω ελεύθερο φεουδαρχικών βαρών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5271922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8F5C67B-594B-4BF6-C827-3275958DC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ιστορική εξέλιξη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32545BB-9BA3-C435-654C-128549B399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400" dirty="0" err="1"/>
              <a:t>Καρολίγγεια</a:t>
            </a:r>
            <a:r>
              <a:rPr lang="el-GR" sz="2400" dirty="0"/>
              <a:t> περίοδος: δημόσιες εκτάσεις (σχετική η ύπαρξή τους) και αγροτεμάχια</a:t>
            </a:r>
          </a:p>
          <a:p>
            <a:r>
              <a:rPr lang="el-GR" sz="2400" dirty="0"/>
              <a:t>Βαθμιαία </a:t>
            </a:r>
            <a:r>
              <a:rPr lang="el-GR" sz="2400" dirty="0" err="1"/>
              <a:t>αποδιοάρθρωση</a:t>
            </a:r>
            <a:r>
              <a:rPr lang="el-GR" sz="2400" dirty="0"/>
              <a:t> – κατακερματισμός των ελεύθερων κτημάτων σε αγροτεμάχια</a:t>
            </a:r>
          </a:p>
          <a:p>
            <a:r>
              <a:rPr lang="el-GR" sz="2400" dirty="0"/>
              <a:t>Επωφελούνται οι αγρολήπτες – οι άρχοντες μετατρέπονται σε εισοδηματίες</a:t>
            </a:r>
          </a:p>
          <a:p>
            <a:r>
              <a:rPr lang="el-GR" sz="2400" dirty="0"/>
              <a:t>Τεχνικές πρόοδοι: ενισχύουν την αποδιάρθρωση των μεγάλων εκμεταλλεύσεων – εντείνεται ο καταμερισμός της εργασίας και η κοινωνική διαστρωμάτωση</a:t>
            </a:r>
          </a:p>
          <a:p>
            <a:r>
              <a:rPr lang="el-GR" sz="2400" dirty="0"/>
              <a:t>Το αγροτικό πλεόνασμα βγαίνει στην αγορά – χρήμα, αύξηση της κατανάλωσης στην πόλη</a:t>
            </a:r>
          </a:p>
          <a:p>
            <a:r>
              <a:rPr lang="el-GR" sz="2400" dirty="0"/>
              <a:t>Κρίση στο σύστημα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8335937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C2B280A-3A12-3EBB-D101-3094746B5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ιστορική εξέλιξη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B5671A8-7484-748C-B509-F661E355FD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975 – 1050: σαφής πτώση στις τιμές πώλησης της γης</a:t>
            </a:r>
          </a:p>
          <a:p>
            <a:r>
              <a:rPr lang="el-GR" dirty="0"/>
              <a:t>11</a:t>
            </a:r>
            <a:r>
              <a:rPr lang="el-GR" baseline="30000" dirty="0"/>
              <a:t>ος</a:t>
            </a:r>
            <a:r>
              <a:rPr lang="el-GR" dirty="0"/>
              <a:t> – 12</a:t>
            </a:r>
            <a:r>
              <a:rPr lang="el-GR" baseline="30000" dirty="0"/>
              <a:t>ος</a:t>
            </a:r>
            <a:r>
              <a:rPr lang="el-GR" dirty="0"/>
              <a:t> αι.: καθίζηση</a:t>
            </a:r>
          </a:p>
          <a:p>
            <a:r>
              <a:rPr lang="el-GR" dirty="0"/>
              <a:t>10</a:t>
            </a:r>
            <a:r>
              <a:rPr lang="el-GR" baseline="30000" dirty="0"/>
              <a:t>ος</a:t>
            </a:r>
            <a:r>
              <a:rPr lang="el-GR" dirty="0"/>
              <a:t> αι.: διάλυση μικρών και ελεύθερων γαιών και συγκέντρωσή τους σε μεγαλύτερα σύνολα (εκκλησιαστικά και αργότερα κοσμικά)</a:t>
            </a:r>
          </a:p>
          <a:p>
            <a:r>
              <a:rPr lang="el-GR" dirty="0"/>
              <a:t>Ανταλλαγή γαιών μεταξύ κοσμικών και εκκλησιαστικών</a:t>
            </a:r>
          </a:p>
          <a:p>
            <a:r>
              <a:rPr lang="el-GR" dirty="0"/>
              <a:t>Καλλιεργούμενες ζώνες σε δημόσια ελεύθερα κτήματα, ως προμήνυμα εκχερσώσεων</a:t>
            </a:r>
          </a:p>
        </p:txBody>
      </p:sp>
    </p:spTree>
    <p:extLst>
      <p:ext uri="{BB962C8B-B14F-4D97-AF65-F5344CB8AC3E}">
        <p14:creationId xmlns:p14="http://schemas.microsoft.com/office/powerpoint/2010/main" val="202609644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7720B04-4922-0887-3A42-B211A6289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ιστορική εξέλιξη (3)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8F7BE5C-27E0-8CCF-C98B-88503AC661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Δωρεές γης στην Εκκλησία: δεν εμπεριέχουν καλλιεργητές</a:t>
            </a:r>
          </a:p>
          <a:p>
            <a:r>
              <a:rPr lang="el-GR" dirty="0"/>
              <a:t>Η Εκκλησία τεμαχίζει τη γη και συνάπτει συμβόλαια (</a:t>
            </a:r>
            <a:r>
              <a:rPr lang="el-GR" dirty="0" err="1"/>
              <a:t>εδαφονόμια</a:t>
            </a:r>
            <a:r>
              <a:rPr lang="el-GR" dirty="0"/>
              <a:t>)</a:t>
            </a:r>
          </a:p>
          <a:p>
            <a:r>
              <a:rPr lang="el-GR" dirty="0"/>
              <a:t>Περιορισμός των ελεύθερων γαιών και κατανομή τους σε καλλιεργητές</a:t>
            </a:r>
          </a:p>
          <a:p>
            <a:r>
              <a:rPr lang="el-GR" dirty="0"/>
              <a:t>Ρωμαϊκή παράδοση: οι διαδοχές τεμαχίζουν τις κοσμικές περιουσίες</a:t>
            </a:r>
          </a:p>
          <a:p>
            <a:r>
              <a:rPr lang="el-GR" dirty="0"/>
              <a:t>Προβλήματα στη διαχείριση ή και την κατοχή μεγάλων εκτάσεων λόγω πολέμων</a:t>
            </a:r>
          </a:p>
        </p:txBody>
      </p:sp>
    </p:spTree>
    <p:extLst>
      <p:ext uri="{BB962C8B-B14F-4D97-AF65-F5344CB8AC3E}">
        <p14:creationId xmlns:p14="http://schemas.microsoft.com/office/powerpoint/2010/main" val="43967429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FA00AB2-8C3F-EC3D-BBCA-C1CE48EC0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Ένα πισωγύρισμα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F8196C8-70A7-8258-B1E8-1B2BC56D2B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b="1" u="sng" dirty="0"/>
          </a:p>
          <a:p>
            <a:r>
              <a:rPr lang="el-GR" dirty="0"/>
              <a:t>10ς αι.: αντίστροφη τάση σε </a:t>
            </a:r>
            <a:r>
              <a:rPr lang="el-GR" dirty="0" err="1"/>
              <a:t>Καταλωνία</a:t>
            </a:r>
            <a:r>
              <a:rPr lang="el-GR" dirty="0"/>
              <a:t>, Προβηγκία, Απουλία, Μόντε </a:t>
            </a:r>
            <a:r>
              <a:rPr lang="el-GR" dirty="0" err="1"/>
              <a:t>Κασίνο</a:t>
            </a:r>
            <a:r>
              <a:rPr lang="el-GR" dirty="0"/>
              <a:t> (συγκέντρωση πληθυσμών, σύσφιξη δεσμών στην αριστοκρατία)</a:t>
            </a:r>
          </a:p>
          <a:p>
            <a:r>
              <a:rPr lang="el-GR" dirty="0"/>
              <a:t>Ελεύθερα κτήματα: κατάσχονται, ανταλλάσσονται, αγοράζονται</a:t>
            </a:r>
          </a:p>
          <a:p>
            <a:r>
              <a:rPr lang="el-GR" dirty="0"/>
              <a:t>Η τάση εμφανίζεται βορειότερα από τα μισά του 11</a:t>
            </a:r>
            <a:r>
              <a:rPr lang="el-GR" baseline="30000" dirty="0"/>
              <a:t>ου</a:t>
            </a:r>
            <a:r>
              <a:rPr lang="el-GR" dirty="0"/>
              <a:t> αι.</a:t>
            </a:r>
          </a:p>
          <a:p>
            <a:r>
              <a:rPr lang="el-GR" dirty="0"/>
              <a:t>12</a:t>
            </a:r>
            <a:r>
              <a:rPr lang="el-GR" baseline="30000" dirty="0"/>
              <a:t>ος</a:t>
            </a:r>
            <a:r>
              <a:rPr lang="el-GR" dirty="0"/>
              <a:t> αι.: γενίκευση του φαινομένου</a:t>
            </a:r>
          </a:p>
          <a:p>
            <a:r>
              <a:rPr lang="el-GR" dirty="0"/>
              <a:t>Μεγάλα έγγεια σύνολα – </a:t>
            </a:r>
            <a:r>
              <a:rPr lang="el-GR" b="1" u="sng" dirty="0"/>
              <a:t>έγγεια </a:t>
            </a:r>
            <a:r>
              <a:rPr lang="el-GR" b="1" u="sng" dirty="0" err="1"/>
              <a:t>αρχοντία</a:t>
            </a:r>
            <a:endParaRPr lang="el-GR" b="1" u="sng" dirty="0"/>
          </a:p>
          <a:p>
            <a:pPr marL="0" indent="0">
              <a:buNone/>
            </a:pPr>
            <a:endParaRPr lang="el-GR" b="1" u="sng" dirty="0"/>
          </a:p>
        </p:txBody>
      </p:sp>
    </p:spTree>
    <p:extLst>
      <p:ext uri="{BB962C8B-B14F-4D97-AF65-F5344CB8AC3E}">
        <p14:creationId xmlns:p14="http://schemas.microsoft.com/office/powerpoint/2010/main" val="3755400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11AA5BE-2B59-0CBD-7386-FFC524061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Δείγματα ενός πρώτου σχεδιασμού (μέσα 12</a:t>
            </a:r>
            <a:r>
              <a:rPr lang="el-GR" b="1" u="sng" baseline="30000" dirty="0"/>
              <a:t>ου</a:t>
            </a:r>
            <a:r>
              <a:rPr lang="el-GR" b="1" u="sng" dirty="0"/>
              <a:t> αι.)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CCEBD75-86A2-6CA0-3137-A1EEDD99C2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Εμφάνιση νέων ποικιλιών ζώων (ταύρων και επιβητόρων)</a:t>
            </a:r>
          </a:p>
          <a:p>
            <a:r>
              <a:rPr lang="el-GR" dirty="0"/>
              <a:t>Μεταφορά ζώων από τη μια περιοχή στην άλλη</a:t>
            </a:r>
          </a:p>
          <a:p>
            <a:r>
              <a:rPr lang="el-GR" dirty="0" err="1"/>
              <a:t>Κιστερσιανοί</a:t>
            </a:r>
            <a:r>
              <a:rPr lang="el-GR" dirty="0"/>
              <a:t> μοναχοί: παραβαίνουν τη θέληση ενός αρχικού δωρητή και εγκαθίστανται σε πιο εύφορες περιοχές</a:t>
            </a:r>
          </a:p>
          <a:p>
            <a:r>
              <a:rPr lang="el-GR" dirty="0"/>
              <a:t>Πολλές φορές οι καλλιεργητές διώκονται για να εγκατασταθεί μια μοναστηριακή εκμετάλλευση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5933915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6F8DD56-659F-B62E-963B-A6D8E4B93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έγγειες </a:t>
            </a:r>
            <a:r>
              <a:rPr lang="el-GR" b="1" u="sng" dirty="0" err="1"/>
              <a:t>αρχοντίες</a:t>
            </a: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ACCC51B-D40D-D98E-F42B-E5AC366F58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Δημιουργούνται από την αρχή</a:t>
            </a:r>
          </a:p>
          <a:p>
            <a:r>
              <a:rPr lang="el-GR" dirty="0"/>
              <a:t>Διαμορφώνονται πάνω σε παλιότερα σύνολα</a:t>
            </a:r>
          </a:p>
          <a:p>
            <a:r>
              <a:rPr lang="el-GR" dirty="0"/>
              <a:t>Άλλοτε έχουν φεουδαλικές υποχρεώσεις, άλλοτε όχι</a:t>
            </a:r>
          </a:p>
          <a:p>
            <a:r>
              <a:rPr lang="el-GR" dirty="0"/>
              <a:t>Συχνά, έχουν δημόσιες εξουσίες (απονομή δικαιοσύνης)</a:t>
            </a:r>
          </a:p>
          <a:p>
            <a:r>
              <a:rPr lang="el-GR" dirty="0"/>
              <a:t>Αγγλία: 15 με 18 χωριά</a:t>
            </a:r>
          </a:p>
          <a:p>
            <a:r>
              <a:rPr lang="el-GR" dirty="0"/>
              <a:t>Νορμανδία: 30 χωριά</a:t>
            </a:r>
          </a:p>
          <a:p>
            <a:r>
              <a:rPr lang="el-GR" dirty="0"/>
              <a:t>Μόντε </a:t>
            </a:r>
            <a:r>
              <a:rPr lang="el-GR" dirty="0" err="1"/>
              <a:t>Κασίνο</a:t>
            </a:r>
            <a:r>
              <a:rPr lang="el-GR" dirty="0"/>
              <a:t>: 80.000 εκτάρια</a:t>
            </a:r>
          </a:p>
        </p:txBody>
      </p:sp>
    </p:spTree>
    <p:extLst>
      <p:ext uri="{BB962C8B-B14F-4D97-AF65-F5344CB8AC3E}">
        <p14:creationId xmlns:p14="http://schemas.microsoft.com/office/powerpoint/2010/main" val="193637806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91D5AD4-6E3D-6DF8-A471-9A062A632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έγγειες </a:t>
            </a:r>
            <a:r>
              <a:rPr lang="el-GR" b="1" u="sng" dirty="0" err="1"/>
              <a:t>αρχοντίες</a:t>
            </a:r>
            <a:r>
              <a:rPr lang="el-GR" b="1" u="sng" dirty="0"/>
              <a:t>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3104E74-AD2E-524B-7779-0C058013CA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Νομή των </a:t>
            </a:r>
            <a:r>
              <a:rPr lang="el-GR" dirty="0" err="1"/>
              <a:t>αρχοντιών</a:t>
            </a:r>
            <a:r>
              <a:rPr lang="el-GR" dirty="0"/>
              <a:t>: Εκκλησία, μονές, κοσμικοί άρχοντες</a:t>
            </a:r>
          </a:p>
          <a:p>
            <a:r>
              <a:rPr lang="el-GR" dirty="0"/>
              <a:t>«Επένδυση»: πολλά κτήματα προέρχονται από ανταλλαγή, για την απόκτηση καλύτερης γης</a:t>
            </a:r>
          </a:p>
          <a:p>
            <a:r>
              <a:rPr lang="el-GR" dirty="0"/>
              <a:t>Μύλοι, φούρνοι, εμπορικά εισοδήματα, αμπέλια, εκκλησιαστική </a:t>
            </a:r>
            <a:r>
              <a:rPr lang="el-GR" dirty="0" err="1"/>
              <a:t>δεκάτη</a:t>
            </a:r>
            <a:endParaRPr lang="el-GR" dirty="0"/>
          </a:p>
          <a:p>
            <a:r>
              <a:rPr lang="el-GR" dirty="0"/>
              <a:t>Η </a:t>
            </a:r>
            <a:r>
              <a:rPr lang="el-GR" dirty="0" err="1"/>
              <a:t>αρχοντία</a:t>
            </a:r>
            <a:r>
              <a:rPr lang="el-GR" dirty="0"/>
              <a:t> εμπεριέχει μικρά ελεύθερα σύνολα/ ακραίες λύσεις: οι μοναχοί του </a:t>
            </a:r>
            <a:r>
              <a:rPr lang="el-GR" dirty="0" err="1"/>
              <a:t>Σιτώ</a:t>
            </a:r>
            <a:r>
              <a:rPr lang="el-GR" dirty="0"/>
              <a:t> εκκενώνουν  και καταστρέφουν ολόκληρα χωριά για να διατηρήσουν την ομοιογένεια των εκτάσεών τους</a:t>
            </a:r>
          </a:p>
        </p:txBody>
      </p:sp>
    </p:spTree>
    <p:extLst>
      <p:ext uri="{BB962C8B-B14F-4D97-AF65-F5344CB8AC3E}">
        <p14:creationId xmlns:p14="http://schemas.microsoft.com/office/powerpoint/2010/main" val="345243130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890B01-66D7-AB75-36A1-C7A9A2114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σύνθεση της </a:t>
            </a:r>
            <a:r>
              <a:rPr lang="el-GR" b="1" u="sng" dirty="0" err="1"/>
              <a:t>έγγειας</a:t>
            </a:r>
            <a:r>
              <a:rPr lang="el-GR" b="1" u="sng" dirty="0"/>
              <a:t> </a:t>
            </a:r>
            <a:r>
              <a:rPr lang="el-GR" b="1" u="sng" dirty="0" err="1"/>
              <a:t>αρχοντίας</a:t>
            </a: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78BA1E2-5B2D-3009-D2B8-6F2382270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Τα «ελεύθερα της βαρονίας» (</a:t>
            </a:r>
            <a:r>
              <a:rPr lang="fr-FR" dirty="0" err="1"/>
              <a:t>reserves</a:t>
            </a:r>
            <a:r>
              <a:rPr lang="el-GR" dirty="0"/>
              <a:t>): το κυριότερο τμήμα της αρχοντικής γης</a:t>
            </a:r>
          </a:p>
          <a:p>
            <a:r>
              <a:rPr lang="el-GR" dirty="0"/>
              <a:t> Δεν δίνονται για καλλιέργεια με </a:t>
            </a:r>
            <a:r>
              <a:rPr lang="el-GR" dirty="0" err="1"/>
              <a:t>εδαφονόμιο</a:t>
            </a:r>
            <a:endParaRPr lang="el-GR" dirty="0"/>
          </a:p>
          <a:p>
            <a:r>
              <a:rPr lang="el-GR" dirty="0"/>
              <a:t>Καλλιεργούνται από τους χωρικούς αλλά </a:t>
            </a:r>
            <a:r>
              <a:rPr lang="el-GR" u="sng" dirty="0"/>
              <a:t>το σύνολο </a:t>
            </a:r>
            <a:r>
              <a:rPr lang="el-GR" dirty="0"/>
              <a:t>της παραγωγή ανήκει στον άρχοντα</a:t>
            </a:r>
            <a:endParaRPr lang="el-GR" u="sng" dirty="0"/>
          </a:p>
          <a:p>
            <a:r>
              <a:rPr lang="el-GR" dirty="0"/>
              <a:t>Ανάγκη για νέους καλλιεργημένους χώρους: βαθμιαία αποψίλωση της αρχοντικής περιουσίας – η </a:t>
            </a:r>
            <a:r>
              <a:rPr lang="el-GR" dirty="0" err="1"/>
              <a:t>αρχοντία</a:t>
            </a:r>
            <a:r>
              <a:rPr lang="el-GR" dirty="0"/>
              <a:t> δεν αποχωρίζεται τα πιο παραγωγικά κομμάτια της</a:t>
            </a:r>
          </a:p>
        </p:txBody>
      </p:sp>
    </p:spTree>
    <p:extLst>
      <p:ext uri="{BB962C8B-B14F-4D97-AF65-F5344CB8AC3E}">
        <p14:creationId xmlns:p14="http://schemas.microsoft.com/office/powerpoint/2010/main" val="259602251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C26B70F-1974-28DA-FE5D-481F4A157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κλήροι των χωρικών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195CA17-6719-F754-6A83-74C510828B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Δίνονται άμεσα από τον άρχοντα ή εκχωρούνται</a:t>
            </a:r>
          </a:p>
          <a:p>
            <a:r>
              <a:rPr lang="el-GR" dirty="0"/>
              <a:t>Συγκεντρώνονται και ομαδοποιούνται με ανταλλαγές ή αγορές</a:t>
            </a:r>
          </a:p>
          <a:p>
            <a:r>
              <a:rPr lang="el-GR" dirty="0"/>
              <a:t>Οι απομακρυσμένοι από την κεντρική εκμετάλλευση κλήροι εκλείπουν βαθμηδόν</a:t>
            </a:r>
          </a:p>
          <a:p>
            <a:r>
              <a:rPr lang="el-GR" dirty="0"/>
              <a:t>Κυκλικό σχήμα: το σπίτι, η αυλή του άρχοντα (</a:t>
            </a:r>
            <a:r>
              <a:rPr lang="it-IT" dirty="0"/>
              <a:t>corte)</a:t>
            </a:r>
            <a:r>
              <a:rPr lang="el-GR" dirty="0"/>
              <a:t> – </a:t>
            </a:r>
            <a:r>
              <a:rPr lang="el-GR" dirty="0" err="1"/>
              <a:t>τριγυρίζεται</a:t>
            </a:r>
            <a:r>
              <a:rPr lang="el-GR" dirty="0"/>
              <a:t> από αγροτεμάχια/ εγκατεστημένοι χωρικοί είτε με </a:t>
            </a:r>
            <a:r>
              <a:rPr lang="el-GR" dirty="0" err="1"/>
              <a:t>εδαφονόμιο</a:t>
            </a:r>
            <a:r>
              <a:rPr lang="el-GR" dirty="0"/>
              <a:t> είτε προσδεμένοι στη γη</a:t>
            </a:r>
          </a:p>
          <a:p>
            <a:r>
              <a:rPr lang="el-GR" dirty="0"/>
              <a:t>Ιταλία, Αγγλία, Νορμανδία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2660207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8B81DF2-2DCA-107D-8F83-97F02065B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κλήροι (συν.)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2DB70F2-A14F-BD3F-C1F6-64778E5C3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Βασική αγροτική εκμετάλλευση (κλήρος): φορολογικό ενιαίο σύνολο</a:t>
            </a:r>
          </a:p>
          <a:p>
            <a:r>
              <a:rPr lang="el-GR" dirty="0"/>
              <a:t>Τεμαχίζεται σε συμπαγείς συγκεντρώσεις πληθυσμού: μισά και τέταρτα της αρχικής εκμετάλλευσης επιβαρυμένα, μερικές φορές, με κοινές υποχρεώσεις</a:t>
            </a:r>
          </a:p>
          <a:p>
            <a:r>
              <a:rPr lang="el-GR" dirty="0"/>
              <a:t>«Κάματος»: μιας μέρας όργωμα/ «ημερήσιο»/ «</a:t>
            </a:r>
            <a:r>
              <a:rPr lang="el-GR" dirty="0" err="1"/>
              <a:t>βοϊδολόϊ</a:t>
            </a:r>
            <a:r>
              <a:rPr lang="el-GR" dirty="0"/>
              <a:t>»: 15 – 20 μέρες δουλειάς, μονάδες μέτρησης</a:t>
            </a:r>
          </a:p>
          <a:p>
            <a:r>
              <a:rPr lang="el-GR" dirty="0"/>
              <a:t>1070 – 1160: βασική μονάδα εκμετάλλευσης είναι ένας καλλιεργητής και ο εξοπλισμός του</a:t>
            </a:r>
          </a:p>
        </p:txBody>
      </p:sp>
    </p:spTree>
    <p:extLst>
      <p:ext uri="{BB962C8B-B14F-4D97-AF65-F5344CB8AC3E}">
        <p14:creationId xmlns:p14="http://schemas.microsoft.com/office/powerpoint/2010/main" val="83470906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8DAD270-8C14-4706-CD6B-5141581AC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Πιθανά αίτια των αλλαγών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8FBAD58-443D-715F-0F1F-318CF57D2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Υπερπληθυσμός μιας εκμετάλλευσης: α) οδηγεί στην αναδιάρθρωσή της ή β) στην εκχέρσωση και αποδιάρθρωση των ελεύθερων;</a:t>
            </a:r>
          </a:p>
          <a:p>
            <a:r>
              <a:rPr lang="el-GR" b="1" u="sng" dirty="0"/>
              <a:t>Δομή της οικογένειας: </a:t>
            </a:r>
            <a:r>
              <a:rPr lang="el-GR" dirty="0"/>
              <a:t>κατακερματισμός της εκμετάλλευσης, εξασθένιση της συλλογικής ευθύνης των ζευγαριών προς τον άρχοντα </a:t>
            </a:r>
            <a:r>
              <a:rPr lang="el-GR" i="1" dirty="0"/>
              <a:t>(Η δομή της οικογένειας δεν εξελίσσεται πάντα στην ίδια κατεύθυνση)</a:t>
            </a:r>
          </a:p>
          <a:p>
            <a:r>
              <a:rPr lang="el-GR" dirty="0"/>
              <a:t>Εξέλιξη εργαλείων: οι καλλιέργειες μετατρέπονται από </a:t>
            </a:r>
            <a:r>
              <a:rPr lang="el-GR" dirty="0" err="1"/>
              <a:t>εκτατικές</a:t>
            </a:r>
            <a:r>
              <a:rPr lang="el-GR" dirty="0"/>
              <a:t> σε εντατικές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5973527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7F98AB-2844-6082-FE95-4F057D24D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ολοκλήρωση της διαδικασίας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B412126-ED3C-7D0D-80B1-D81393DC3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Σταθεροποίηση χωριών, συγκέντρωση ανθρώπων: ολοκλήρωση κατακερματισμού</a:t>
            </a:r>
          </a:p>
          <a:p>
            <a:r>
              <a:rPr lang="el-GR" dirty="0"/>
              <a:t>Ποικιλία όρων: </a:t>
            </a:r>
            <a:r>
              <a:rPr lang="en-US" dirty="0" err="1"/>
              <a:t>mes</a:t>
            </a:r>
            <a:r>
              <a:rPr lang="en-US" dirty="0"/>
              <a:t>, mas, </a:t>
            </a:r>
            <a:r>
              <a:rPr lang="en-US" dirty="0" err="1"/>
              <a:t>meix</a:t>
            </a:r>
            <a:r>
              <a:rPr lang="el-GR" dirty="0"/>
              <a:t>/ αγροτεμάχιο με κατοικία</a:t>
            </a:r>
          </a:p>
          <a:p>
            <a:r>
              <a:rPr lang="en-US" dirty="0"/>
              <a:t>Manor</a:t>
            </a:r>
            <a:r>
              <a:rPr lang="el-GR" dirty="0"/>
              <a:t>: ενιαία εκμετάλλευση</a:t>
            </a:r>
          </a:p>
          <a:p>
            <a:r>
              <a:rPr lang="it-IT" dirty="0"/>
              <a:t>Manoir</a:t>
            </a:r>
            <a:r>
              <a:rPr lang="el-GR" dirty="0"/>
              <a:t>: οχυρωμένη </a:t>
            </a:r>
            <a:r>
              <a:rPr lang="el-GR" dirty="0" err="1"/>
              <a:t>κατοικιά</a:t>
            </a:r>
            <a:endParaRPr lang="el-GR" dirty="0"/>
          </a:p>
          <a:p>
            <a:r>
              <a:rPr lang="it-IT" dirty="0"/>
              <a:t>Mansuarii</a:t>
            </a:r>
            <a:r>
              <a:rPr lang="el-GR" dirty="0"/>
              <a:t>: εκμεταλλευτές μιας </a:t>
            </a:r>
            <a:r>
              <a:rPr lang="it-IT" dirty="0"/>
              <a:t>mansa</a:t>
            </a:r>
            <a:r>
              <a:rPr lang="el-GR" dirty="0"/>
              <a:t> (ελεύθερο κτήμα)</a:t>
            </a:r>
          </a:p>
          <a:p>
            <a:r>
              <a:rPr lang="it-IT" dirty="0"/>
              <a:t>Mansionarri</a:t>
            </a:r>
            <a:r>
              <a:rPr lang="el-GR" dirty="0"/>
              <a:t>: πάροικοι, αργότερα μόνιμοι κάτοικοι μιας εκμετάλλευσης (χωρίς </a:t>
            </a:r>
            <a:r>
              <a:rPr lang="el-GR" dirty="0" err="1"/>
              <a:t>εξωοικονομικό</a:t>
            </a:r>
            <a:r>
              <a:rPr lang="el-GR" dirty="0"/>
              <a:t> καταναγκασμό)</a:t>
            </a:r>
          </a:p>
        </p:txBody>
      </p:sp>
    </p:spTree>
    <p:extLst>
      <p:ext uri="{BB962C8B-B14F-4D97-AF65-F5344CB8AC3E}">
        <p14:creationId xmlns:p14="http://schemas.microsoft.com/office/powerpoint/2010/main" val="111366388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1AEAD20-ADA3-CF0E-E9D9-E85056E54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αγγαρεία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3DA3DC8-818D-E955-949F-2A66F72C1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Αγγαρεία σε εργασία ή στο αλέτρι: πρώτη μορφή της εκμετάλλευσης της εργασίας του άμεσου παραγωγού από τον άρχοντα</a:t>
            </a:r>
          </a:p>
          <a:p>
            <a:r>
              <a:rPr lang="el-GR" dirty="0"/>
              <a:t>Μπορεί να εξαγοράζεται ή να είναι εικονική – προσομοίωση της </a:t>
            </a:r>
            <a:r>
              <a:rPr lang="el-GR" dirty="0" err="1"/>
              <a:t>αρχοντίας</a:t>
            </a:r>
            <a:r>
              <a:rPr lang="el-GR" dirty="0"/>
              <a:t> με οικονομική επιχείρηση</a:t>
            </a:r>
          </a:p>
          <a:p>
            <a:r>
              <a:rPr lang="el-GR" dirty="0"/>
              <a:t>Τάση: η αγγαρεία δεν υπηρετείται, λόγω άρνησης των χωρικών ή λόγω μειωμένης απόδοσης</a:t>
            </a:r>
          </a:p>
          <a:p>
            <a:r>
              <a:rPr lang="el-GR" dirty="0"/>
              <a:t>Εισροή χρήματος στην ύπαιθρο: η αγγαρεία γίνεται εύκολα εξαγοράσιμη</a:t>
            </a:r>
          </a:p>
        </p:txBody>
      </p:sp>
    </p:spTree>
    <p:extLst>
      <p:ext uri="{BB962C8B-B14F-4D97-AF65-F5344CB8AC3E}">
        <p14:creationId xmlns:p14="http://schemas.microsoft.com/office/powerpoint/2010/main" val="160679464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73E7DDE-E8CD-D7C2-6E13-D659B649E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αγγαρεία ως δημόσια υποχρέωση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9420B43-04C1-81A3-73ED-7C87A36BC9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Καθαρισμός αυλακιών και ρεμάτων, συντήρηση τειχών</a:t>
            </a:r>
          </a:p>
          <a:p>
            <a:r>
              <a:rPr lang="el-GR" dirty="0"/>
              <a:t>Πρόσχημα για νέες υποχρεώσεις των χωρικών (πιέσεις των φεουδαρχών)</a:t>
            </a:r>
          </a:p>
          <a:p>
            <a:r>
              <a:rPr lang="el-GR" dirty="0"/>
              <a:t>Δημόσιες αγγαρείες: δεν σχετίζονται με την εκμετάλλευση της γης αλλά με τους </a:t>
            </a:r>
            <a:r>
              <a:rPr lang="el-GR" u="sng" dirty="0"/>
              <a:t>διοικητικού χαρακτήρα </a:t>
            </a:r>
            <a:r>
              <a:rPr lang="el-GR" dirty="0"/>
              <a:t>δεσμούς εξάρτησης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5304803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442EFF0-7F3F-DBB0-4657-7183110CC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αγγαρεία ανά περιοχή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0B1239D-846E-A874-53D5-06190883E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/>
              <a:t>Μεσόγειος: μια βδομάδα το χρόνο (δεν υπάρχει η παράδοση των μεγάλων </a:t>
            </a:r>
            <a:r>
              <a:rPr lang="el-GR" sz="2000" dirty="0" err="1"/>
              <a:t>καρολίγγειων</a:t>
            </a:r>
            <a:r>
              <a:rPr lang="el-GR" sz="2000" dirty="0"/>
              <a:t> εκτάσεων)</a:t>
            </a:r>
          </a:p>
          <a:p>
            <a:r>
              <a:rPr lang="el-GR" sz="2000" dirty="0"/>
              <a:t>Ισπανία: λόγω της πίεσης του μουσουλμανικού κόσμου, οι αγγαρείες ενισχύονται από την αρχοντική εξουσία</a:t>
            </a:r>
          </a:p>
          <a:p>
            <a:r>
              <a:rPr lang="el-GR" sz="2000" dirty="0"/>
              <a:t>Δυτική + Νότια Γαλλία: ισχυρότερες/ υποχωρούν μετά τον 11</a:t>
            </a:r>
            <a:r>
              <a:rPr lang="el-GR" sz="2000" baseline="30000" dirty="0"/>
              <a:t>ο</a:t>
            </a:r>
            <a:r>
              <a:rPr lang="el-GR" sz="2000" dirty="0"/>
              <a:t> αι.</a:t>
            </a:r>
          </a:p>
          <a:p>
            <a:r>
              <a:rPr lang="el-GR" sz="2000" dirty="0"/>
              <a:t>Βορειότερα: ακόμα ισχυρότερες/ οικονομικός χαρακτήρας/ παρουσιάζεται τάση υποχώρησης</a:t>
            </a:r>
          </a:p>
          <a:p>
            <a:r>
              <a:rPr lang="el-GR" sz="2000" dirty="0"/>
              <a:t>Βουργουνδία, χώρα των </a:t>
            </a:r>
            <a:r>
              <a:rPr lang="el-GR" sz="2000" dirty="0" err="1"/>
              <a:t>Ανδεγαυών</a:t>
            </a:r>
            <a:r>
              <a:rPr lang="el-GR" sz="2000" dirty="0"/>
              <a:t>: τάση για εξαγορά πριν από το 1120/ οικιακός χαρακτήρας: πλύσιμο, μάδημα πουλερικών, κουρά ζώων κλπ</a:t>
            </a:r>
            <a:r>
              <a:rPr lang="el-GR" dirty="0"/>
              <a:t>.</a:t>
            </a:r>
          </a:p>
          <a:p>
            <a:r>
              <a:rPr lang="el-GR" sz="2000" dirty="0"/>
              <a:t>Γερμανία: βαριές, καθημερινές αγγαρείες/ γρήγορη εξαγορά, βαρύτατη, σε είδος</a:t>
            </a:r>
          </a:p>
        </p:txBody>
      </p:sp>
    </p:spTree>
    <p:extLst>
      <p:ext uri="{BB962C8B-B14F-4D97-AF65-F5344CB8AC3E}">
        <p14:creationId xmlns:p14="http://schemas.microsoft.com/office/powerpoint/2010/main" val="4089198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7E2386A-D357-1B70-45DB-5DAF0B469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Τα μέσα παραγωγής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FAD693E-5301-0E64-82C5-5AC843195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Κατά τη διάρκεια του Μεσαίωνα υπάρχουν πολλές εφευρέσεις</a:t>
            </a:r>
          </a:p>
          <a:p>
            <a:r>
              <a:rPr lang="el-GR" dirty="0"/>
              <a:t>Κάποιες από αυτές που αποδίδονται στο Μεσαίωνα υπάρχουν ήδη από τα ρωμαϊκά χρόνια</a:t>
            </a:r>
          </a:p>
          <a:p>
            <a:r>
              <a:rPr lang="el-GR" b="1" dirty="0"/>
              <a:t>Οι εφευρέσεις που προϋπάρχουν αποκτούν άλλη σημασία το 10</a:t>
            </a:r>
            <a:r>
              <a:rPr lang="el-GR" b="1" baseline="30000" dirty="0"/>
              <a:t>ο</a:t>
            </a:r>
            <a:r>
              <a:rPr lang="el-GR" b="1" dirty="0"/>
              <a:t> και 11</a:t>
            </a:r>
            <a:r>
              <a:rPr lang="el-GR" b="1" baseline="30000" dirty="0"/>
              <a:t>ο</a:t>
            </a:r>
            <a:r>
              <a:rPr lang="el-GR" b="1" dirty="0"/>
              <a:t> αι.: τα οικονομικά κέντρα μετατοπίζονται σε περιοχές με δάση, πλούσια νερά, σίδερο, διαφορετικές από τις μεσογειακές ακτές</a:t>
            </a:r>
          </a:p>
          <a:p>
            <a:r>
              <a:rPr lang="el-GR" b="1" dirty="0"/>
              <a:t>Περιορισμός δουλείας: επιτρέπει τον πολλαπλασιασμό της χρήσης των μηχανών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3272780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E099337-EAF6-B99E-17EE-69DFCFCBF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εισφορές σε είδος και σε χρήμα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0A52EB1-BA3A-6FA7-2637-E346ACDC7D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Απουσία χρήματος ή πολύτιμου μετάλλου: η εξαγορά γίνεται σε είδος (αποθήκευση προϊόντων, ευζωία, πώληση)</a:t>
            </a:r>
          </a:p>
          <a:p>
            <a:r>
              <a:rPr lang="el-GR" dirty="0"/>
              <a:t>Το πέρασμα από το είδος στο χρήμα γίνεται αργά και σταδιακά</a:t>
            </a:r>
          </a:p>
          <a:p>
            <a:r>
              <a:rPr lang="el-GR" dirty="0"/>
              <a:t>Εισφορές άμεσης κατανάλωσης που αργούν να μετατραπούν  σε χρηματικές: αλάτι, υφάσματα, αυγά, πουλερικά (το αντίθετο συμβαίνει με το κρασί και το στάρι)</a:t>
            </a:r>
          </a:p>
          <a:p>
            <a:r>
              <a:rPr lang="el-GR" dirty="0"/>
              <a:t>Εισφορές σε είδος: εξυπηρετούν έναν άρχοντα αν οι ανάγκες του είναι μεγάλες</a:t>
            </a:r>
          </a:p>
        </p:txBody>
      </p:sp>
    </p:spTree>
    <p:extLst>
      <p:ext uri="{BB962C8B-B14F-4D97-AF65-F5344CB8AC3E}">
        <p14:creationId xmlns:p14="http://schemas.microsoft.com/office/powerpoint/2010/main" val="214719084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DD00C7F-B3F6-607C-83C0-3CB59DDB8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Τα ποσοστά της παραγωγής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53E0C17-82AD-670A-25EB-3331270DA3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Καινοτομία: εισφορά που αντιπροσωπεύει ποσοστό της παραγωγής (</a:t>
            </a:r>
            <a:r>
              <a:rPr lang="it-IT" dirty="0"/>
              <a:t>tasca, tache, quarta, champart)</a:t>
            </a:r>
            <a:endParaRPr lang="el-GR" dirty="0"/>
          </a:p>
          <a:p>
            <a:r>
              <a:rPr lang="el-GR" u="sng" dirty="0"/>
              <a:t>Αίτια: </a:t>
            </a:r>
            <a:r>
              <a:rPr lang="el-GR" dirty="0"/>
              <a:t>καθυστέρηση της οικονομίας, δυνατότητες νέων εκχερσωμένων εκτάσεων</a:t>
            </a:r>
          </a:p>
          <a:p>
            <a:r>
              <a:rPr lang="el-GR" dirty="0"/>
              <a:t>Άρχοντες: ωφελούνται τις καλές χρονιές/ καλλιεργητές: τις δύσκολες</a:t>
            </a:r>
          </a:p>
          <a:p>
            <a:r>
              <a:rPr lang="el-GR" dirty="0"/>
              <a:t>Το 1/3, το 1/5, το </a:t>
            </a:r>
            <a:r>
              <a:rPr lang="el-GR" dirty="0">
                <a:solidFill>
                  <a:srgbClr val="C00000"/>
                </a:solidFill>
              </a:rPr>
              <a:t>1/10</a:t>
            </a:r>
            <a:r>
              <a:rPr lang="el-GR" dirty="0"/>
              <a:t>, το ½</a:t>
            </a:r>
          </a:p>
          <a:p>
            <a:r>
              <a:rPr lang="el-GR" dirty="0"/>
              <a:t>Το ½ (</a:t>
            </a:r>
            <a:r>
              <a:rPr lang="it-IT" dirty="0"/>
              <a:t>mezzatria, ad medietatem)</a:t>
            </a:r>
            <a:r>
              <a:rPr lang="el-GR" dirty="0"/>
              <a:t>: μεταγενέστερος τύπος/ ο κύριος παρέχει την εργασία και το σπόρο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3084949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2AF6167-E487-6DBB-A9D4-74396A2D7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Μετατροπή των εισφορών από είδος σε χρήμα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42DD2DC-DD82-2B7F-8D3B-646875DFAE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400" dirty="0"/>
              <a:t>Η ανάγκη του χρήματος γίνεται όλο και πιο επιτακτική</a:t>
            </a:r>
          </a:p>
          <a:p>
            <a:r>
              <a:rPr lang="el-GR" sz="2400" dirty="0"/>
              <a:t>Μέθοδοι μετατροπής </a:t>
            </a:r>
            <a:r>
              <a:rPr lang="el-GR" sz="2400" dirty="0" err="1"/>
              <a:t>εδαφονομίων</a:t>
            </a:r>
            <a:r>
              <a:rPr lang="el-GR" sz="2400" dirty="0"/>
              <a:t>:</a:t>
            </a:r>
          </a:p>
          <a:p>
            <a:r>
              <a:rPr lang="el-GR" sz="2400" dirty="0"/>
              <a:t>Χαμηλό ενοίκιο – υψηλό δικαίωμα συμβολαίου – ανανέωση του συμβολαίου κάθε τριάντα χρόνια (Ιταλία)</a:t>
            </a:r>
          </a:p>
          <a:p>
            <a:r>
              <a:rPr lang="el-GR" sz="2400" dirty="0"/>
              <a:t>Ισπανία: το ίδιο φαινόμενο συνυπάρχει με την κληρονομική μεταβίβαση χωρίς συμβόλαιο και ενοίκιο σε χρήμα</a:t>
            </a:r>
          </a:p>
          <a:p>
            <a:r>
              <a:rPr lang="el-GR" sz="2400" dirty="0"/>
              <a:t>Μεσογειακό φαινόμενο: το </a:t>
            </a:r>
            <a:r>
              <a:rPr lang="el-GR" sz="2400" dirty="0" err="1"/>
              <a:t>εδαφονόμιο</a:t>
            </a:r>
            <a:r>
              <a:rPr lang="el-GR" sz="2400" dirty="0"/>
              <a:t> που </a:t>
            </a:r>
            <a:r>
              <a:rPr lang="el-GR" sz="2400" dirty="0" err="1"/>
              <a:t>βαρύνεται</a:t>
            </a:r>
            <a:r>
              <a:rPr lang="el-GR" sz="2400" dirty="0"/>
              <a:t> με είδος μετατρέπεται σε ενοίκιο σε χρήμα, χωρίς άλλη επιβάρυνση</a:t>
            </a:r>
          </a:p>
          <a:p>
            <a:r>
              <a:rPr lang="el-GR" sz="2400" dirty="0"/>
              <a:t>Σε κάθε μεταβίβαση, τα δικαιώματα του ιδιοκτήτη εξασθενούν</a:t>
            </a:r>
          </a:p>
          <a:p>
            <a:r>
              <a:rPr lang="el-GR" sz="2400" dirty="0"/>
              <a:t>Άρχοντες: τάση για αυθαίρετη αύξηση των ενοικίων (νεωτερισμός, κακό έθιμο)</a:t>
            </a:r>
          </a:p>
        </p:txBody>
      </p:sp>
    </p:spTree>
    <p:extLst>
      <p:ext uri="{BB962C8B-B14F-4D97-AF65-F5344CB8AC3E}">
        <p14:creationId xmlns:p14="http://schemas.microsoft.com/office/powerpoint/2010/main" val="246100867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EF2FFF3-A46E-504E-1B14-EEC5BF140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μετατροπή των εισφορών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5B401C9-2E04-CB82-0FDC-F4E25430A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Μέχρι το 1310: η μετατροπή συνοδεύεται από υπηρεσίες και δοσίματα σε είδος, ανεκτά για τον καλλιεργητή</a:t>
            </a:r>
          </a:p>
          <a:p>
            <a:r>
              <a:rPr lang="el-GR" dirty="0"/>
              <a:t>Ανάγκη των αρχόντων για χρήμα: αύξηση των δικαιωμάτων κληρονομιάς, μεταβίβασης και πώλησης/ μετατροπή των συμπληρωματικών δοσιμάτων σε εξαγοράσιμα</a:t>
            </a:r>
          </a:p>
          <a:p>
            <a:r>
              <a:rPr lang="el-GR" dirty="0"/>
              <a:t>Προσωπικές υπηρεσίες του αγρολήπτη: μπορούν να παρέχονται από αμειβόμενο εργάτη</a:t>
            </a:r>
          </a:p>
          <a:p>
            <a:r>
              <a:rPr lang="el-GR" dirty="0"/>
              <a:t>Αυξάνονται οι υποχρεώσεις στράτευσης, καταφυγίου, άμυνας κλπ.</a:t>
            </a:r>
          </a:p>
        </p:txBody>
      </p:sp>
    </p:spTree>
    <p:extLst>
      <p:ext uri="{BB962C8B-B14F-4D97-AF65-F5344CB8AC3E}">
        <p14:creationId xmlns:p14="http://schemas.microsoft.com/office/powerpoint/2010/main" val="77915298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A1CA830-9B9C-B202-84FA-7E07DBA85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Διοικητική και έγγεια </a:t>
            </a:r>
            <a:r>
              <a:rPr lang="el-GR" b="1" u="sng" dirty="0" err="1"/>
              <a:t>αρχοντία</a:t>
            </a: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F0A02C7-6513-A599-565D-EEB09C9A6D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Οι ρόλοι τους </a:t>
            </a:r>
            <a:r>
              <a:rPr lang="el-GR" dirty="0" err="1"/>
              <a:t>διαπλέκονται</a:t>
            </a:r>
            <a:r>
              <a:rPr lang="el-GR" dirty="0"/>
              <a:t> – διευκόλυνση της συγχώνευσης υποχρεώσεων</a:t>
            </a:r>
          </a:p>
          <a:p>
            <a:r>
              <a:rPr lang="el-GR" dirty="0" err="1"/>
              <a:t>Καταλωνία</a:t>
            </a:r>
            <a:r>
              <a:rPr lang="el-GR" dirty="0"/>
              <a:t>, </a:t>
            </a:r>
            <a:r>
              <a:rPr lang="el-GR" dirty="0" err="1"/>
              <a:t>Αραγωνία</a:t>
            </a:r>
            <a:r>
              <a:rPr lang="el-GR" dirty="0"/>
              <a:t>: υποχρέωση των αγροληπτών να υπερασπίζονται τη γη τους, χωρίς να απαλλάσσονται από άλλες στρατιωτικές υποχρεώσεις</a:t>
            </a:r>
          </a:p>
          <a:p>
            <a:r>
              <a:rPr lang="el-GR" dirty="0"/>
              <a:t>Αγγλία, Γερμανία, </a:t>
            </a:r>
            <a:r>
              <a:rPr lang="el-GR" dirty="0" err="1"/>
              <a:t>Ιλ</a:t>
            </a:r>
            <a:r>
              <a:rPr lang="el-GR" dirty="0"/>
              <a:t> – ντε – Φρανς (</a:t>
            </a:r>
            <a:r>
              <a:rPr lang="el-GR" dirty="0" err="1"/>
              <a:t>Πικαρδία</a:t>
            </a:r>
            <a:r>
              <a:rPr lang="el-GR" dirty="0"/>
              <a:t>): οι άρχοντες καταφεύγουν στην υπενοικίαση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98083580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868BF98-44FD-74A6-5EB0-110C6EAA7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αντίσταση των χωρικών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FF29E3A-2CF2-9BA3-A192-93C282A5D3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Αργεί να εμφανιστεί (13ος αι.)</a:t>
            </a:r>
          </a:p>
          <a:p>
            <a:r>
              <a:rPr lang="el-GR" dirty="0"/>
              <a:t>Δεν είναι καλά οργανωμένη</a:t>
            </a:r>
          </a:p>
          <a:p>
            <a:r>
              <a:rPr lang="el-GR" dirty="0"/>
              <a:t>Αιτήματα: μεταβίβαση της γης σε όχι άμεσο συγγενή, κληρονομική μεταβίβαση του ίδιου ενοικίου, ισόβια συμβόλαια εμφύτευσης</a:t>
            </a:r>
          </a:p>
          <a:p>
            <a:r>
              <a:rPr lang="el-GR" dirty="0"/>
              <a:t>«Λαϊκό φέουδο»: το </a:t>
            </a:r>
            <a:r>
              <a:rPr lang="el-GR" dirty="0" err="1"/>
              <a:t>εδαφονόμιο</a:t>
            </a:r>
            <a:r>
              <a:rPr lang="el-GR" dirty="0"/>
              <a:t> απολαμβάνει οικονομική βοήθεια, ο καλλιεργητής μπορεί να εγκατασταθεί μόνιμα, αναγνωρίζεται η «κυριότητά» του επί του κλήρου</a:t>
            </a:r>
          </a:p>
        </p:txBody>
      </p:sp>
    </p:spTree>
    <p:extLst>
      <p:ext uri="{BB962C8B-B14F-4D97-AF65-F5344CB8AC3E}">
        <p14:creationId xmlns:p14="http://schemas.microsoft.com/office/powerpoint/2010/main" val="194909588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BE917B5-E348-469B-EFE8-A2E3E4413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Όλοι οι άνθρωποι του άρχοντα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A57701C-16FF-F301-271C-177E57A121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Δικαιώματα διοίκησης του άρχοντα: διασφαλίζουν την εφαρμογή των οικονομικών του απαιτήσεων</a:t>
            </a:r>
          </a:p>
          <a:p>
            <a:r>
              <a:rPr lang="el-GR" dirty="0"/>
              <a:t>Ενδιάμεσο κοινωνικό στρώμα (</a:t>
            </a:r>
            <a:r>
              <a:rPr lang="it-IT" dirty="0"/>
              <a:t>familières</a:t>
            </a:r>
            <a:r>
              <a:rPr lang="el-GR" dirty="0"/>
              <a:t>): άνθρωποι του άρχοντα, ενδιάμεσοι μεταξύ άρχοντα και καλλιεργητών</a:t>
            </a:r>
          </a:p>
          <a:p>
            <a:r>
              <a:rPr lang="el-GR" dirty="0"/>
              <a:t>Αρνητικές συμπεριφορές: στρέφουν εναντίον τους τους πληθυσμούς της υπαίθρου</a:t>
            </a:r>
          </a:p>
          <a:p>
            <a:r>
              <a:rPr lang="el-GR" dirty="0"/>
              <a:t>Ελέγχουν τα δοσίματα, εξασφαλίζουν την εξόφλησή τους, ελέγχουν την παροχή των υπηρεσιών, επιβλέπουν το δάσος</a:t>
            </a:r>
          </a:p>
          <a:p>
            <a:r>
              <a:rPr lang="el-GR" dirty="0"/>
              <a:t>Διαχειρίζονται </a:t>
            </a:r>
            <a:r>
              <a:rPr lang="el-GR"/>
              <a:t>τον αρχοντικό </a:t>
            </a:r>
            <a:r>
              <a:rPr lang="el-GR" dirty="0"/>
              <a:t>οίκο</a:t>
            </a:r>
          </a:p>
        </p:txBody>
      </p:sp>
    </p:spTree>
    <p:extLst>
      <p:ext uri="{BB962C8B-B14F-4D97-AF65-F5344CB8AC3E}">
        <p14:creationId xmlns:p14="http://schemas.microsoft.com/office/powerpoint/2010/main" val="4121357988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6AC5697-2ACA-6007-156D-D59387704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πρώτος (</a:t>
            </a:r>
            <a:r>
              <a:rPr lang="it-IT" b="1" u="sng" dirty="0"/>
              <a:t>ministerialis, major)</a:t>
            </a: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363A06F-05F3-2E6C-5B71-FF340DAFF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Υπεύθυνος για τη διαχείριση της </a:t>
            </a:r>
            <a:r>
              <a:rPr lang="el-GR" dirty="0" err="1"/>
              <a:t>αρχοντίας</a:t>
            </a:r>
            <a:endParaRPr lang="el-GR" dirty="0"/>
          </a:p>
          <a:p>
            <a:r>
              <a:rPr lang="el-GR" dirty="0"/>
              <a:t>Αντιπρόσωπος του άρχοντα</a:t>
            </a:r>
          </a:p>
          <a:p>
            <a:r>
              <a:rPr lang="el-GR" dirty="0"/>
              <a:t>Κατέχει ακίνητα/ μπορεί να διαχειρίζεται και δικό του φέουδο</a:t>
            </a:r>
          </a:p>
          <a:p>
            <a:r>
              <a:rPr lang="el-GR" dirty="0"/>
              <a:t>Συμπληρωματικά εισοδήματα: ποσοστά από πρόστιμα, μέρος των ενοικίων ή των δικαιωμάτων μεταβίβασης</a:t>
            </a:r>
          </a:p>
          <a:p>
            <a:r>
              <a:rPr lang="el-GR" dirty="0"/>
              <a:t>Γνωρίζει τα σύνορα, την περιουσία και τις διοικητικές αρμοδιότητες της περιουσίας</a:t>
            </a:r>
          </a:p>
        </p:txBody>
      </p:sp>
    </p:spTree>
    <p:extLst>
      <p:ext uri="{BB962C8B-B14F-4D97-AF65-F5344CB8AC3E}">
        <p14:creationId xmlns:p14="http://schemas.microsoft.com/office/powerpoint/2010/main" val="282053029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B3DF79B-F301-A44E-400B-A77F6EE0B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άρχοντας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3E7FE13-873B-B7DB-0B5B-81891F1852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b="1" u="sng" dirty="0"/>
          </a:p>
          <a:p>
            <a:r>
              <a:rPr lang="el-GR" dirty="0"/>
              <a:t>Εκκλησιαστικός ή κοσμικός: βασικά εισοδήματα από τα ελεύθερα</a:t>
            </a:r>
          </a:p>
          <a:p>
            <a:r>
              <a:rPr lang="el-GR" dirty="0"/>
              <a:t>Αγροληπτικά εισοδήματα: τα επενδύει στην αξιοποίηση των ελεύθερων</a:t>
            </a:r>
          </a:p>
          <a:p>
            <a:r>
              <a:rPr lang="el-GR" dirty="0"/>
              <a:t>Κτήματα, φέουδα ή κληρονομικά: χώροι άσκησης διοικητικής εξουσίας, οικονομικές μονάδες</a:t>
            </a:r>
          </a:p>
          <a:p>
            <a:r>
              <a:rPr lang="el-GR" b="1" u="sng" dirty="0" err="1"/>
              <a:t>Αρχοντίες</a:t>
            </a:r>
            <a:endParaRPr lang="el-GR" b="1" u="sng" dirty="0"/>
          </a:p>
          <a:p>
            <a:endParaRPr lang="el-GR" b="1" u="sng" dirty="0"/>
          </a:p>
        </p:txBody>
      </p:sp>
    </p:spTree>
    <p:extLst>
      <p:ext uri="{BB962C8B-B14F-4D97-AF65-F5344CB8AC3E}">
        <p14:creationId xmlns:p14="http://schemas.microsoft.com/office/powerpoint/2010/main" val="51850218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79A62BC-5B0F-0AA3-2D03-72B07D2DA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πολλαπλές μορφές γαιοκτησίας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17E6407-3696-2C21-B62F-7FEF03ACF4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Μεγάλη γαιοκτησία: μέχρι 6.000 εκτάρια/ περιλαμβάνει πολλά χωριά</a:t>
            </a:r>
          </a:p>
          <a:p>
            <a:r>
              <a:rPr lang="el-GR" dirty="0"/>
              <a:t>Μικρή ελεύθερη ιδιοκτησία</a:t>
            </a:r>
          </a:p>
          <a:p>
            <a:r>
              <a:rPr lang="el-GR" dirty="0"/>
              <a:t>Χωρικοί εύποροι ιδιοκτήτες</a:t>
            </a:r>
          </a:p>
          <a:p>
            <a:r>
              <a:rPr lang="el-GR" dirty="0"/>
              <a:t>Άρχοντες με μικρές, ασήμαντες περιουσίες</a:t>
            </a:r>
          </a:p>
          <a:p>
            <a:r>
              <a:rPr lang="el-GR" dirty="0"/>
              <a:t>Διαδοχικές κληρονομιές: παράθεση μικρών αυτόνομων εκμεταλλεύσεων</a:t>
            </a:r>
          </a:p>
          <a:p>
            <a:r>
              <a:rPr lang="el-GR" dirty="0"/>
              <a:t>Παλιά βασιλική περιουσία, μοναστικές και εκκλησιαστικές περιουσίες: καλύπτουν ολόκληρες περιοχές</a:t>
            </a:r>
          </a:p>
        </p:txBody>
      </p:sp>
    </p:spTree>
    <p:extLst>
      <p:ext uri="{BB962C8B-B14F-4D97-AF65-F5344CB8AC3E}">
        <p14:creationId xmlns:p14="http://schemas.microsoft.com/office/powerpoint/2010/main" val="3927015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A7BDDF7-BD3B-DB0E-E0F8-794A37C89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Υπεροχή της φεουδαρχίας έναντι του δουλοκτητικού συστήματος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B128726-4698-8667-AB99-168127470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Ο δούλος δεν έχει κανένα δικαίωμα, αγοράζεται και πουλιέται, θεωρείται μέσο παραγωγής/ δεν ενδιαφέρεται για τη βελτίωση των μέσων παραγωγής, μάλιστα τα καταστρέφει</a:t>
            </a:r>
          </a:p>
          <a:p>
            <a:endParaRPr lang="el-GR" b="1" dirty="0"/>
          </a:p>
          <a:p>
            <a:r>
              <a:rPr lang="el-GR" b="1" dirty="0"/>
              <a:t>Ο δουλοπάροικος έχει ένα μέρος της προσωπικής του ελευθερίας και ένα μερίδιο κυριότητας στη γη που καλλιεργεί/ ενδιαφέρεται για την ανάπτυξη και βελτίωση των μέσων παραγωγής</a:t>
            </a:r>
          </a:p>
        </p:txBody>
      </p:sp>
    </p:spTree>
    <p:extLst>
      <p:ext uri="{BB962C8B-B14F-4D97-AF65-F5344CB8AC3E}">
        <p14:creationId xmlns:p14="http://schemas.microsoft.com/office/powerpoint/2010/main" val="1904650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9C93896-8CFC-E727-D358-101CD593E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Μεσαιωνικές εφευρέσεις και βελτιώσεις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98200A6-8B7E-0DE5-E8A5-A1F485FF0A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Μύλος, χυτήριο: γνωστά στην αρχαιότητα</a:t>
            </a:r>
          </a:p>
          <a:p>
            <a:r>
              <a:rPr lang="el-GR" dirty="0"/>
              <a:t>Μηχανικά γρανάζια: μεσαιωνική εφεύρεση</a:t>
            </a:r>
          </a:p>
          <a:p>
            <a:r>
              <a:rPr lang="el-GR" dirty="0"/>
              <a:t>Τεχνικές υφάσματος και ξύλου: αρχαιότητα</a:t>
            </a:r>
          </a:p>
          <a:p>
            <a:r>
              <a:rPr lang="el-GR" dirty="0"/>
              <a:t>Τεχνικές μετάλλου και χρησιμοποίησης νερού: Μεσαίωνας</a:t>
            </a:r>
          </a:p>
          <a:p>
            <a:r>
              <a:rPr lang="el-GR" u="sng" dirty="0"/>
              <a:t>Χρήση μηχανής:</a:t>
            </a:r>
          </a:p>
          <a:p>
            <a:r>
              <a:rPr lang="el-GR" dirty="0"/>
              <a:t>Στην πόλη, μπορεί να αυξήσει την ανεργία</a:t>
            </a:r>
          </a:p>
          <a:p>
            <a:r>
              <a:rPr lang="el-GR" dirty="0"/>
              <a:t>Στην ύπαιθρο, μπορεί να μειώσει τις αγγαρείες και να περιορίσει τον έλεγχο του άρχοντα στους καλλιεργητές του</a:t>
            </a:r>
          </a:p>
        </p:txBody>
      </p:sp>
    </p:spTree>
    <p:extLst>
      <p:ext uri="{BB962C8B-B14F-4D97-AF65-F5344CB8AC3E}">
        <p14:creationId xmlns:p14="http://schemas.microsoft.com/office/powerpoint/2010/main" val="217049724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941</TotalTime>
  <Words>4448</Words>
  <Application>Microsoft Office PowerPoint</Application>
  <PresentationFormat>Ευρεία οθόνη</PresentationFormat>
  <Paragraphs>492</Paragraphs>
  <Slides>79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79</vt:i4>
      </vt:variant>
    </vt:vector>
  </HeadingPairs>
  <TitlesOfParts>
    <vt:vector size="83" baseType="lpstr">
      <vt:lpstr>Aptos</vt:lpstr>
      <vt:lpstr>Aptos Display</vt:lpstr>
      <vt:lpstr>Arial</vt:lpstr>
      <vt:lpstr>Θέμα του Office</vt:lpstr>
      <vt:lpstr>Η παραγωγή στον πρώιμο Μεσαίωνα</vt:lpstr>
      <vt:lpstr>Η επίδραση της αρχοντίας</vt:lpstr>
      <vt:lpstr>Μακροπρόθεσμα αποτελέσματα</vt:lpstr>
      <vt:lpstr>Στοιχεία της βελτίωσης της ευρωπαϊκής οικονομίας μετά το 10ο αι.</vt:lpstr>
      <vt:lpstr>Ο έλεγχος της παραγωγής και οι τεχνικές</vt:lpstr>
      <vt:lpstr>Δείγματα ενός πρώτου σχεδιασμού (μέσα 12ου αι.)</vt:lpstr>
      <vt:lpstr>Τα μέσα παραγωγής</vt:lpstr>
      <vt:lpstr>Υπεροχή της φεουδαρχίας έναντι του δουλοκτητικού συστήματος</vt:lpstr>
      <vt:lpstr>Μεσαιωνικές εφευρέσεις και βελτιώσεις</vt:lpstr>
      <vt:lpstr>Τα ζώα</vt:lpstr>
      <vt:lpstr>Το άλογο</vt:lpstr>
      <vt:lpstr>Το άλογο (2)</vt:lpstr>
      <vt:lpstr>Το βόδι</vt:lpstr>
      <vt:lpstr>Τα νερά – ο νερόμυλος</vt:lpstr>
      <vt:lpstr>Ο νερόμυλος (συν.)</vt:lpstr>
      <vt:lpstr>Η εμφάνιση            -             Η εξάπλωση</vt:lpstr>
      <vt:lpstr>Η Πικαρδία</vt:lpstr>
      <vt:lpstr>Το κοινωνικό – ταξικό πλαίσιο</vt:lpstr>
      <vt:lpstr>Τα νερά της θάλασσας</vt:lpstr>
      <vt:lpstr>Ο άνεμος</vt:lpstr>
      <vt:lpstr>Η φωτιά και το σίδερο</vt:lpstr>
      <vt:lpstr>Η φωτιά και το σίδερο (10ος αι.)</vt:lpstr>
      <vt:lpstr>Η άνθιση της χρήσης του σιδήρου</vt:lpstr>
      <vt:lpstr>Ο σιδεράς</vt:lpstr>
      <vt:lpstr>Οι τεχνικές και οι τόποι </vt:lpstr>
      <vt:lpstr>Τελειοποίηση των τεχνικών και κοινωνική ενσωμάτωση</vt:lpstr>
      <vt:lpstr>Η αγροτική οικονομία στο Μεσαίωνα – το πρόβλημα των πηγών</vt:lpstr>
      <vt:lpstr>Τα δημητριακά</vt:lpstr>
      <vt:lpstr>Το σιτάρι</vt:lpstr>
      <vt:lpstr>Η σίκαλη («το στάρι του φτωχού»)</vt:lpstr>
      <vt:lpstr>Το κριθάρι</vt:lpstr>
      <vt:lpstr>Η βρώμη</vt:lpstr>
      <vt:lpstr>Τα φρούτα και τα λαχανικά</vt:lpstr>
      <vt:lpstr>Προϊόντα βαφής</vt:lpstr>
      <vt:lpstr>Το αμπέλι</vt:lpstr>
      <vt:lpstr>Η ανάπτυξη – οι λόγοι</vt:lpstr>
      <vt:lpstr>Οι συμβάσεις εμφύτευσης</vt:lpstr>
      <vt:lpstr>Που φυτεύονται τα αμπέλια</vt:lpstr>
      <vt:lpstr>Πώς μοιάζουν τ` αμπέλια</vt:lpstr>
      <vt:lpstr>Τα προβλήματα</vt:lpstr>
      <vt:lpstr>Ο διπλασιασμός της παραγωγής</vt:lpstr>
      <vt:lpstr>Η κτηνοτροφία</vt:lpstr>
      <vt:lpstr>Το όργωμα</vt:lpstr>
      <vt:lpstr>Η αγρανάπαυση</vt:lpstr>
      <vt:lpstr>Ο ακαλλιέργητος χώρος</vt:lpstr>
      <vt:lpstr>Η εκμετάλλευση και η σημασία του δάσους</vt:lpstr>
      <vt:lpstr>Η σημασία του δάσους (συν.)</vt:lpstr>
      <vt:lpstr>Οι αλλαγές στην κτηνοτροφία</vt:lpstr>
      <vt:lpstr>Η βιοτεχνία</vt:lpstr>
      <vt:lpstr>Τα αρχαιολογικά ευρήματα</vt:lpstr>
      <vt:lpstr>Οι κοινωνικές εξελίξεις</vt:lpstr>
      <vt:lpstr>Τα αποτελέσματα</vt:lpstr>
      <vt:lpstr>Εξορυκτικές και μεταλλευτικές δραστηριότητες</vt:lpstr>
      <vt:lpstr>Άλλοι πόροι</vt:lpstr>
      <vt:lpstr>Οι σχέσεις παραγωγής</vt:lpstr>
      <vt:lpstr>Η ιστορική εξέλιξη</vt:lpstr>
      <vt:lpstr>Η ιστορική εξέλιξη (2)</vt:lpstr>
      <vt:lpstr>Η ιστορική εξέλιξη (3)</vt:lpstr>
      <vt:lpstr>Ένα πισωγύρισμα</vt:lpstr>
      <vt:lpstr>Οι έγγειες αρχοντίες</vt:lpstr>
      <vt:lpstr>Οι έγγειες αρχοντίες (2)</vt:lpstr>
      <vt:lpstr>Η σύνθεση της έγγειας αρχοντίας</vt:lpstr>
      <vt:lpstr>Οι κλήροι των χωρικών</vt:lpstr>
      <vt:lpstr>Οι κλήροι (συν.)</vt:lpstr>
      <vt:lpstr>Πιθανά αίτια των αλλαγών</vt:lpstr>
      <vt:lpstr>Η ολοκλήρωση της διαδικασίας</vt:lpstr>
      <vt:lpstr>Η αγγαρεία</vt:lpstr>
      <vt:lpstr>Η αγγαρεία ως δημόσια υποχρέωση</vt:lpstr>
      <vt:lpstr>Η αγγαρεία ανά περιοχή </vt:lpstr>
      <vt:lpstr>Οι εισφορές σε είδος και σε χρήμα</vt:lpstr>
      <vt:lpstr>Τα ποσοστά της παραγωγής</vt:lpstr>
      <vt:lpstr>Μετατροπή των εισφορών από είδος σε χρήμα</vt:lpstr>
      <vt:lpstr>Η μετατροπή των εισφορών (2)</vt:lpstr>
      <vt:lpstr>Διοικητική και έγγεια αρχοντία</vt:lpstr>
      <vt:lpstr>Η αντίσταση των χωρικών</vt:lpstr>
      <vt:lpstr>Όλοι οι άνθρωποι του άρχοντα</vt:lpstr>
      <vt:lpstr>Ο πρώτος (ministerialis, major)</vt:lpstr>
      <vt:lpstr>Ο άρχοντας</vt:lpstr>
      <vt:lpstr>Οι πολλαπλές μορφές γαιοκτησίας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Δώρα Μόσχου</dc:creator>
  <cp:lastModifiedBy>Δώρα Μόσχου</cp:lastModifiedBy>
  <cp:revision>213</cp:revision>
  <dcterms:created xsi:type="dcterms:W3CDTF">2024-04-22T10:44:31Z</dcterms:created>
  <dcterms:modified xsi:type="dcterms:W3CDTF">2024-04-24T20:15:58Z</dcterms:modified>
</cp:coreProperties>
</file>