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0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CB58F-198D-4AE3-9968-EDB940714BB0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D6A44-D68A-4572-868D-4EE7CEFEFEF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6A44-D68A-4572-868D-4EE7CEFEFEF9}" type="slidenum">
              <a:rPr lang="el-GR" smtClean="0"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6C3D-EA9B-44F6-ACFE-29C7642A3EFD}" type="datetimeFigureOut">
              <a:rPr lang="el-GR" smtClean="0"/>
              <a:t>14/2/2012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6E80C-92B7-43EA-8884-50B1A9F72BC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oleObject" Target="../embeddings/oleObject2.bin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oleObject" Target="../embeddings/oleObject6.bin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l-GR" dirty="0" smtClean="0"/>
              <a:t>Παράδειγμα</a:t>
            </a:r>
            <a:r>
              <a:rPr lang="en-US" dirty="0" smtClean="0"/>
              <a:t>: </a:t>
            </a:r>
            <a:r>
              <a:rPr lang="en-US" dirty="0"/>
              <a:t>The Simpsons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5" name="Group 105"/>
          <p:cNvGraphicFramePr>
            <a:graphicFrameLocks noGrp="1"/>
          </p:cNvGraphicFramePr>
          <p:nvPr/>
        </p:nvGraphicFramePr>
        <p:xfrm>
          <a:off x="0" y="260648"/>
          <a:ext cx="9183688" cy="5558601"/>
        </p:xfrm>
        <a:graphic>
          <a:graphicData uri="http://schemas.openxmlformats.org/drawingml/2006/table">
            <a:tbl>
              <a:tblPr/>
              <a:tblGrid>
                <a:gridCol w="1744980"/>
                <a:gridCol w="2632393"/>
                <a:gridCol w="1875155"/>
                <a:gridCol w="1832293"/>
                <a:gridCol w="1098867"/>
              </a:tblGrid>
              <a:tr h="71278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Μήκος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μαλλιών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Βάρος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Ηλικία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Φύλο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Homer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Μικρό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Βαρύς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Νέος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Α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Marge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Ελαφρύς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Νέος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Μικρό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Ελαφρύς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Νέος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Α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Lisa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Ελαφρύς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Νέος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Maggie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Μικρό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Ελαφρύς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Νέος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Abe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Μικρό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Βαρύς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Α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Selma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Ελαφρύς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Otto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Βαρύς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Νέος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Α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Krusty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Βαρύς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Μεγάλος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Α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70"/>
          <p:cNvSpPr>
            <a:spLocks noChangeArrowheads="1"/>
          </p:cNvSpPr>
          <p:nvPr/>
        </p:nvSpPr>
        <p:spPr bwMode="auto">
          <a:xfrm>
            <a:off x="2047677" y="1216323"/>
            <a:ext cx="754062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7" name="Rectangle 71"/>
          <p:cNvSpPr>
            <a:spLocks noChangeArrowheads="1"/>
          </p:cNvSpPr>
          <p:nvPr/>
        </p:nvSpPr>
        <p:spPr bwMode="auto">
          <a:xfrm>
            <a:off x="2047677" y="1216323"/>
            <a:ext cx="754062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8" name="Rectangle 72"/>
          <p:cNvSpPr>
            <a:spLocks noChangeArrowheads="1"/>
          </p:cNvSpPr>
          <p:nvPr/>
        </p:nvSpPr>
        <p:spPr bwMode="auto">
          <a:xfrm>
            <a:off x="2047677" y="1216323"/>
            <a:ext cx="754062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9" name="Rectangle 73"/>
          <p:cNvSpPr>
            <a:spLocks noChangeArrowheads="1"/>
          </p:cNvSpPr>
          <p:nvPr/>
        </p:nvSpPr>
        <p:spPr bwMode="auto">
          <a:xfrm>
            <a:off x="2047677" y="1216323"/>
            <a:ext cx="754062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10" name="Rectangle 74"/>
          <p:cNvSpPr>
            <a:spLocks noChangeArrowheads="1"/>
          </p:cNvSpPr>
          <p:nvPr/>
        </p:nvSpPr>
        <p:spPr bwMode="auto">
          <a:xfrm>
            <a:off x="2047677" y="1216323"/>
            <a:ext cx="754062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11" name="Rectangle 75"/>
          <p:cNvSpPr>
            <a:spLocks noChangeArrowheads="1"/>
          </p:cNvSpPr>
          <p:nvPr/>
        </p:nvSpPr>
        <p:spPr bwMode="auto">
          <a:xfrm>
            <a:off x="2047677" y="1216323"/>
            <a:ext cx="754062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12" name="Rectangle 76"/>
          <p:cNvSpPr>
            <a:spLocks noChangeArrowheads="1"/>
          </p:cNvSpPr>
          <p:nvPr/>
        </p:nvSpPr>
        <p:spPr bwMode="auto">
          <a:xfrm>
            <a:off x="2047677" y="1216323"/>
            <a:ext cx="754062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13" name="Rectangle 77"/>
          <p:cNvSpPr>
            <a:spLocks noChangeArrowheads="1"/>
          </p:cNvSpPr>
          <p:nvPr/>
        </p:nvSpPr>
        <p:spPr bwMode="auto">
          <a:xfrm>
            <a:off x="2047677" y="1216323"/>
            <a:ext cx="754062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l-GR"/>
          </a:p>
        </p:txBody>
      </p:sp>
      <p:grpSp>
        <p:nvGrpSpPr>
          <p:cNvPr id="14" name="Group 78"/>
          <p:cNvGrpSpPr>
            <a:grpSpLocks/>
          </p:cNvGrpSpPr>
          <p:nvPr/>
        </p:nvGrpSpPr>
        <p:grpSpPr bwMode="auto">
          <a:xfrm>
            <a:off x="0" y="1196752"/>
            <a:ext cx="566737" cy="4667250"/>
            <a:chOff x="1011" y="744"/>
            <a:chExt cx="423" cy="3469"/>
          </a:xfrm>
        </p:grpSpPr>
        <p:pic>
          <p:nvPicPr>
            <p:cNvPr id="15" name="Picture 79" descr="homer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b="42667"/>
            <a:stretch>
              <a:fillRect/>
            </a:stretch>
          </p:blipFill>
          <p:spPr bwMode="auto">
            <a:xfrm>
              <a:off x="1019" y="744"/>
              <a:ext cx="406" cy="370"/>
            </a:xfrm>
            <a:prstGeom prst="rect">
              <a:avLst/>
            </a:prstGeom>
            <a:noFill/>
          </p:spPr>
        </p:pic>
        <p:pic>
          <p:nvPicPr>
            <p:cNvPr id="16" name="Picture 80" descr="marg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b="40851"/>
            <a:stretch>
              <a:fillRect/>
            </a:stretch>
          </p:blipFill>
          <p:spPr bwMode="auto">
            <a:xfrm>
              <a:off x="1019" y="1099"/>
              <a:ext cx="415" cy="402"/>
            </a:xfrm>
            <a:prstGeom prst="rect">
              <a:avLst/>
            </a:prstGeom>
            <a:noFill/>
          </p:spPr>
        </p:pic>
        <p:pic>
          <p:nvPicPr>
            <p:cNvPr id="17" name="Picture 81" descr="bart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b="42667"/>
            <a:stretch>
              <a:fillRect/>
            </a:stretch>
          </p:blipFill>
          <p:spPr bwMode="auto">
            <a:xfrm>
              <a:off x="1019" y="1501"/>
              <a:ext cx="409" cy="367"/>
            </a:xfrm>
            <a:prstGeom prst="rect">
              <a:avLst/>
            </a:prstGeom>
            <a:noFill/>
          </p:spPr>
        </p:pic>
        <p:pic>
          <p:nvPicPr>
            <p:cNvPr id="18" name="Picture 82" descr="lisa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b="42667"/>
            <a:stretch>
              <a:fillRect/>
            </a:stretch>
          </p:blipFill>
          <p:spPr bwMode="auto">
            <a:xfrm>
              <a:off x="1019" y="1884"/>
              <a:ext cx="392" cy="374"/>
            </a:xfrm>
            <a:prstGeom prst="rect">
              <a:avLst/>
            </a:prstGeom>
            <a:noFill/>
          </p:spPr>
        </p:pic>
        <p:pic>
          <p:nvPicPr>
            <p:cNvPr id="19" name="Picture 83" descr="maggie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b="40851"/>
            <a:stretch>
              <a:fillRect/>
            </a:stretch>
          </p:blipFill>
          <p:spPr bwMode="auto">
            <a:xfrm>
              <a:off x="1019" y="2258"/>
              <a:ext cx="399" cy="401"/>
            </a:xfrm>
            <a:prstGeom prst="rect">
              <a:avLst/>
            </a:prstGeom>
            <a:noFill/>
          </p:spPr>
        </p:pic>
        <p:pic>
          <p:nvPicPr>
            <p:cNvPr id="20" name="Picture 84" descr="grandpa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r="3369" b="41739"/>
            <a:stretch>
              <a:fillRect/>
            </a:stretch>
          </p:blipFill>
          <p:spPr bwMode="auto">
            <a:xfrm>
              <a:off x="1019" y="2677"/>
              <a:ext cx="397" cy="388"/>
            </a:xfrm>
            <a:prstGeom prst="rect">
              <a:avLst/>
            </a:prstGeom>
            <a:noFill/>
          </p:spPr>
        </p:pic>
        <p:pic>
          <p:nvPicPr>
            <p:cNvPr id="21" name="Picture 85" descr="patty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r="1685" b="41739"/>
            <a:stretch>
              <a:fillRect/>
            </a:stretch>
          </p:blipFill>
          <p:spPr bwMode="auto">
            <a:xfrm>
              <a:off x="1019" y="3060"/>
              <a:ext cx="403" cy="384"/>
            </a:xfrm>
            <a:prstGeom prst="rect">
              <a:avLst/>
            </a:prstGeom>
            <a:noFill/>
          </p:spPr>
        </p:pic>
        <p:pic>
          <p:nvPicPr>
            <p:cNvPr id="22" name="Picture 86" descr="otto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l="10521" r="13150" b="41290"/>
            <a:stretch>
              <a:fillRect/>
            </a:stretch>
          </p:blipFill>
          <p:spPr bwMode="auto">
            <a:xfrm>
              <a:off x="1017" y="3443"/>
              <a:ext cx="403" cy="392"/>
            </a:xfrm>
            <a:prstGeom prst="rect">
              <a:avLst/>
            </a:prstGeom>
            <a:noFill/>
          </p:spPr>
        </p:pic>
        <p:pic>
          <p:nvPicPr>
            <p:cNvPr id="23" name="Picture 87" descr="krusty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65CBFF"/>
                </a:clrFrom>
                <a:clrTo>
                  <a:srgbClr val="65CBFF">
                    <a:alpha val="0"/>
                  </a:srgbClr>
                </a:clrTo>
              </a:clrChange>
            </a:blip>
            <a:srcRect l="11111" t="1613" r="16872" b="39247"/>
            <a:stretch>
              <a:fillRect/>
            </a:stretch>
          </p:blipFill>
          <p:spPr bwMode="auto">
            <a:xfrm>
              <a:off x="1011" y="3818"/>
              <a:ext cx="419" cy="395"/>
            </a:xfrm>
            <a:prstGeom prst="rect">
              <a:avLst/>
            </a:prstGeom>
            <a:noFill/>
          </p:spPr>
        </p:pic>
      </p:grpSp>
      <p:sp>
        <p:nvSpPr>
          <p:cNvPr id="24" name="Rectangle 88"/>
          <p:cNvSpPr>
            <a:spLocks noChangeArrowheads="1"/>
          </p:cNvSpPr>
          <p:nvPr/>
        </p:nvSpPr>
        <p:spPr bwMode="auto">
          <a:xfrm>
            <a:off x="-1076523" y="2853035"/>
            <a:ext cx="9144000" cy="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pic>
        <p:nvPicPr>
          <p:cNvPr id="25" name="Picture 89" descr="Comic Book Guy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60164" y="6155035"/>
            <a:ext cx="600075" cy="485775"/>
          </a:xfrm>
          <a:prstGeom prst="rect">
            <a:avLst/>
          </a:prstGeom>
          <a:noFill/>
        </p:spPr>
      </p:pic>
      <p:graphicFrame>
        <p:nvGraphicFramePr>
          <p:cNvPr id="26" name="Group 90"/>
          <p:cNvGraphicFramePr>
            <a:graphicFrameLocks noGrp="1"/>
          </p:cNvGraphicFramePr>
          <p:nvPr/>
        </p:nvGraphicFramePr>
        <p:xfrm>
          <a:off x="263327" y="6121698"/>
          <a:ext cx="7811135" cy="518160"/>
        </p:xfrm>
        <a:graphic>
          <a:graphicData uri="http://schemas.openxmlformats.org/drawingml/2006/table">
            <a:tbl>
              <a:tblPr/>
              <a:tblGrid>
                <a:gridCol w="2409825"/>
                <a:gridCol w="1651317"/>
                <a:gridCol w="1319213"/>
                <a:gridCol w="1154430"/>
                <a:gridCol w="127635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Μεγάλο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Βαρύς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Νέος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Verdan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419725"/>
            <a:ext cx="9144000" cy="1238250"/>
          </a:xfrm>
          <a:prstGeom prst="rect">
            <a:avLst/>
          </a:prstGeom>
          <a:solidFill>
            <a:srgbClr val="FFFF99"/>
          </a:solidFill>
          <a:ln w="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15963" y="268288"/>
            <a:ext cx="3303587" cy="1223962"/>
          </a:xfrm>
          <a:prstGeom prst="rect">
            <a:avLst/>
          </a:prstGeom>
          <a:solidFill>
            <a:schemeClr val="bg1"/>
          </a:solidFill>
          <a:ln w="1270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8913" y="2266950"/>
            <a:ext cx="1801812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1171575" y="1492250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pic>
        <p:nvPicPr>
          <p:cNvPr id="8" name="Picture 6" descr="maggi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6150" y="1071563"/>
            <a:ext cx="238125" cy="363537"/>
          </a:xfrm>
          <a:prstGeom prst="rect">
            <a:avLst/>
          </a:prstGeom>
          <a:noFill/>
        </p:spPr>
      </p:pic>
      <p:pic>
        <p:nvPicPr>
          <p:cNvPr id="9" name="Picture 7" descr="homerthin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3425" y="554038"/>
            <a:ext cx="469900" cy="912812"/>
          </a:xfrm>
          <a:prstGeom prst="rect">
            <a:avLst/>
          </a:prstGeom>
          <a:noFill/>
        </p:spPr>
      </p:pic>
      <p:pic>
        <p:nvPicPr>
          <p:cNvPr id="10" name="Picture 8" descr="margehopefu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390525"/>
            <a:ext cx="309563" cy="1076325"/>
          </a:xfrm>
          <a:prstGeom prst="rect">
            <a:avLst/>
          </a:prstGeom>
          <a:noFill/>
        </p:spPr>
      </p:pic>
      <p:pic>
        <p:nvPicPr>
          <p:cNvPr id="11" name="Picture 9" descr="lisawal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79588" y="887413"/>
            <a:ext cx="452437" cy="565150"/>
          </a:xfrm>
          <a:prstGeom prst="rect">
            <a:avLst/>
          </a:prstGeom>
          <a:noFill/>
        </p:spPr>
      </p:pic>
      <p:pic>
        <p:nvPicPr>
          <p:cNvPr id="12" name="Picture 10" descr="bart_look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08125" y="877888"/>
            <a:ext cx="290513" cy="577850"/>
          </a:xfrm>
          <a:prstGeom prst="rect">
            <a:avLst/>
          </a:prstGeom>
          <a:noFill/>
        </p:spPr>
      </p:pic>
      <p:pic>
        <p:nvPicPr>
          <p:cNvPr id="13" name="Picture 11" descr="krusty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48063" y="581025"/>
            <a:ext cx="442912" cy="865188"/>
          </a:xfrm>
          <a:prstGeom prst="rect">
            <a:avLst/>
          </a:prstGeom>
          <a:noFill/>
        </p:spPr>
      </p:pic>
      <p:pic>
        <p:nvPicPr>
          <p:cNvPr id="14" name="Picture 12" descr="ab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71738" y="633413"/>
            <a:ext cx="300037" cy="779462"/>
          </a:xfrm>
          <a:prstGeom prst="rect">
            <a:avLst/>
          </a:prstGeom>
          <a:noFill/>
        </p:spPr>
      </p:pic>
      <p:pic>
        <p:nvPicPr>
          <p:cNvPr id="15" name="Picture 13" descr="otto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55950" y="641350"/>
            <a:ext cx="420688" cy="809625"/>
          </a:xfrm>
          <a:prstGeom prst="rect">
            <a:avLst/>
          </a:prstGeom>
          <a:noFill/>
        </p:spPr>
      </p:pic>
      <p:pic>
        <p:nvPicPr>
          <p:cNvPr id="16" name="Picture 14" descr="selma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770188" y="679450"/>
            <a:ext cx="385762" cy="735013"/>
          </a:xfrm>
          <a:prstGeom prst="rect">
            <a:avLst/>
          </a:prstGeom>
          <a:noFill/>
        </p:spPr>
      </p:pic>
      <p:sp>
        <p:nvSpPr>
          <p:cNvPr id="17" name="Rectangle 15"/>
          <p:cNvSpPr>
            <a:spLocks noChangeArrowheads="1"/>
          </p:cNvSpPr>
          <p:nvPr/>
        </p:nvSpPr>
        <p:spPr bwMode="auto">
          <a:xfrm flipH="1">
            <a:off x="2598738" y="2266950"/>
            <a:ext cx="1849437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2981325" y="1492250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1426080" y="1878013"/>
            <a:ext cx="1964320" cy="33855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1600" dirty="0" smtClean="0">
                <a:latin typeface="Times New Roman" pitchFamily="18" charset="0"/>
              </a:rPr>
              <a:t>ΜΗΚΟΣ ΜΑΛΛΙΩΝ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077492" y="1641475"/>
            <a:ext cx="743793" cy="276999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l-GR" dirty="0" smtClean="0">
                <a:latin typeface="Times New Roman" pitchFamily="18" charset="0"/>
              </a:rPr>
              <a:t>ΜΙΚΡΟ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2830124" y="1593850"/>
            <a:ext cx="934230" cy="276999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l-GR" dirty="0" smtClean="0">
                <a:latin typeface="Times New Roman" pitchFamily="18" charset="0"/>
              </a:rPr>
              <a:t>ΜΕΓΑΛΟ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22" name="Picture 20" descr="homerthin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075" y="2382838"/>
            <a:ext cx="469900" cy="912812"/>
          </a:xfrm>
          <a:prstGeom prst="rect">
            <a:avLst/>
          </a:prstGeom>
          <a:noFill/>
        </p:spPr>
      </p:pic>
      <p:pic>
        <p:nvPicPr>
          <p:cNvPr id="23" name="Picture 21" descr="bart_look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9450" y="2335213"/>
            <a:ext cx="290513" cy="577850"/>
          </a:xfrm>
          <a:prstGeom prst="rect">
            <a:avLst/>
          </a:prstGeom>
          <a:noFill/>
        </p:spPr>
      </p:pic>
      <p:pic>
        <p:nvPicPr>
          <p:cNvPr id="24" name="Picture 22" descr="maggi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54175" y="3052763"/>
            <a:ext cx="238125" cy="363537"/>
          </a:xfrm>
          <a:prstGeom prst="rect">
            <a:avLst/>
          </a:prstGeom>
          <a:noFill/>
        </p:spPr>
      </p:pic>
      <p:pic>
        <p:nvPicPr>
          <p:cNvPr id="25" name="Picture 23" descr="ab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38213" y="2566988"/>
            <a:ext cx="300037" cy="779462"/>
          </a:xfrm>
          <a:prstGeom prst="rect">
            <a:avLst/>
          </a:prstGeom>
          <a:noFill/>
        </p:spPr>
      </p:pic>
      <p:pic>
        <p:nvPicPr>
          <p:cNvPr id="26" name="Picture 24" descr="margehopefu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44775" y="2352675"/>
            <a:ext cx="309563" cy="1076325"/>
          </a:xfrm>
          <a:prstGeom prst="rect">
            <a:avLst/>
          </a:prstGeom>
          <a:noFill/>
        </p:spPr>
      </p:pic>
      <p:pic>
        <p:nvPicPr>
          <p:cNvPr id="27" name="Picture 25" descr="krusty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76688" y="2324100"/>
            <a:ext cx="442912" cy="865188"/>
          </a:xfrm>
          <a:prstGeom prst="rect">
            <a:avLst/>
          </a:prstGeom>
          <a:noFill/>
        </p:spPr>
      </p:pic>
      <p:pic>
        <p:nvPicPr>
          <p:cNvPr id="28" name="Picture 26" descr="lisawal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8338" y="2297113"/>
            <a:ext cx="452437" cy="565150"/>
          </a:xfrm>
          <a:prstGeom prst="rect">
            <a:avLst/>
          </a:prstGeom>
          <a:noFill/>
        </p:spPr>
      </p:pic>
      <p:pic>
        <p:nvPicPr>
          <p:cNvPr id="29" name="Picture 27" descr="selma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60688" y="2708275"/>
            <a:ext cx="385762" cy="735013"/>
          </a:xfrm>
          <a:prstGeom prst="rect">
            <a:avLst/>
          </a:prstGeom>
          <a:noFill/>
        </p:spPr>
      </p:pic>
      <p:pic>
        <p:nvPicPr>
          <p:cNvPr id="30" name="Picture 28" descr="otto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75050" y="2660650"/>
            <a:ext cx="420688" cy="809625"/>
          </a:xfrm>
          <a:prstGeom prst="rect">
            <a:avLst/>
          </a:prstGeom>
          <a:noFill/>
        </p:spPr>
      </p:pic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4076700" y="1009650"/>
            <a:ext cx="4738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(4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,5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-(4/9)log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(4/9) - (5/9)log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(5/9)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1800" b="1">
                <a:solidFill>
                  <a:srgbClr val="FF33CC"/>
                </a:solidFill>
                <a:latin typeface="Times New Roman" pitchFamily="18" charset="0"/>
              </a:rPr>
              <a:t>0.9911</a:t>
            </a:r>
            <a:r>
              <a:rPr lang="en-US" sz="1800">
                <a:latin typeface="Times New Roman" pitchFamily="18" charset="0"/>
              </a:rPr>
              <a:t>	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 rot="703679">
            <a:off x="177800" y="4033838"/>
            <a:ext cx="4738688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(1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,3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-(1/4)log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(1/4) - (3/4)log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(3/4)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2000" b="1">
                <a:solidFill>
                  <a:srgbClr val="006600"/>
                </a:solidFill>
                <a:latin typeface="Times New Roman" pitchFamily="18" charset="0"/>
              </a:rPr>
              <a:t>0.8113</a:t>
            </a: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 rot="814016">
            <a:off x="3681413" y="4019550"/>
            <a:ext cx="4738687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(3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,2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-(3/5)log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(3/5) - (2/5)log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(2/5)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2000" b="1">
                <a:solidFill>
                  <a:srgbClr val="990099"/>
                </a:solidFill>
                <a:latin typeface="Times New Roman" pitchFamily="18" charset="0"/>
              </a:rPr>
              <a:t>0.9710</a:t>
            </a:r>
          </a:p>
        </p:txBody>
      </p:sp>
      <p:graphicFrame>
        <p:nvGraphicFramePr>
          <p:cNvPr id="34" name="Object 32"/>
          <p:cNvGraphicFramePr>
            <a:graphicFrameLocks noChangeAspect="1"/>
          </p:cNvGraphicFramePr>
          <p:nvPr/>
        </p:nvGraphicFramePr>
        <p:xfrm>
          <a:off x="4116388" y="169863"/>
          <a:ext cx="4841875" cy="615950"/>
        </p:xfrm>
        <a:graphic>
          <a:graphicData uri="http://schemas.openxmlformats.org/presentationml/2006/ole">
            <p:oleObj spid="_x0000_s2050" name="Equation" r:id="rId12" imgW="3593880" imgH="457200" progId="Equation.3">
              <p:embed/>
            </p:oleObj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251520" y="5517232"/>
          <a:ext cx="8620126" cy="479425"/>
        </p:xfrm>
        <a:graphic>
          <a:graphicData uri="http://schemas.openxmlformats.org/presentationml/2006/ole">
            <p:oleObj spid="_x0000_s2051" name="Εξίσωση" r:id="rId13" imgW="4533840" imgH="253800" progId="Equation.3">
              <p:embed/>
            </p:oleObj>
          </a:graphicData>
        </a:graphic>
      </p:graphicFrame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6111875" y="2336800"/>
            <a:ext cx="2509838" cy="646331"/>
          </a:xfrm>
          <a:prstGeom prst="rect">
            <a:avLst/>
          </a:prstGeom>
          <a:solidFill>
            <a:srgbClr val="CCFFCC"/>
          </a:solidFill>
          <a:ln w="0">
            <a:noFill/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r>
              <a:rPr lang="el-GR" dirty="0" smtClean="0">
                <a:latin typeface="Times New Roman" pitchFamily="18" charset="0"/>
              </a:rPr>
              <a:t>ΑΝ ΔΙΑΛΕΞΟΥΜΕ ΤΟ ΜΗΚΟΣ ΜΑΛΛΙΩΝ</a:t>
            </a:r>
            <a:endParaRPr lang="en-US" i="1" dirty="0">
              <a:latin typeface="Times New Roman" pitchFamily="18" charset="0"/>
            </a:endParaRPr>
          </a:p>
        </p:txBody>
      </p:sp>
      <p:sp>
        <p:nvSpPr>
          <p:cNvPr id="70" name="Text Box 33"/>
          <p:cNvSpPr txBox="1">
            <a:spLocks noChangeArrowheads="1"/>
          </p:cNvSpPr>
          <p:nvPr/>
        </p:nvSpPr>
        <p:spPr bwMode="auto">
          <a:xfrm>
            <a:off x="136525" y="6116638"/>
            <a:ext cx="9293225" cy="42703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i="1" dirty="0" smtClean="0">
                <a:latin typeface="Times New Roman" pitchFamily="18" charset="0"/>
              </a:rPr>
              <a:t>Gain</a:t>
            </a:r>
            <a:r>
              <a:rPr lang="en-US" sz="2200" dirty="0" smtClean="0">
                <a:latin typeface="Times New Roman" pitchFamily="18" charset="0"/>
              </a:rPr>
              <a:t>(</a:t>
            </a:r>
            <a:r>
              <a:rPr lang="el-GR" sz="2200" dirty="0" smtClean="0">
                <a:latin typeface="Times New Roman" pitchFamily="18" charset="0"/>
              </a:rPr>
              <a:t>ΜΗΚΟΣ ΜΑΛΛΙΩΝ</a:t>
            </a:r>
            <a:r>
              <a:rPr lang="en-US" sz="2200" dirty="0" smtClean="0">
                <a:latin typeface="Times New Roman" pitchFamily="18" charset="0"/>
              </a:rPr>
              <a:t>) </a:t>
            </a:r>
            <a:r>
              <a:rPr lang="en-US" sz="2200" dirty="0">
                <a:latin typeface="Times New Roman" pitchFamily="18" charset="0"/>
              </a:rPr>
              <a:t>= </a:t>
            </a:r>
            <a:r>
              <a:rPr lang="en-US" sz="2200" b="1" dirty="0">
                <a:solidFill>
                  <a:srgbClr val="FF33CC"/>
                </a:solidFill>
                <a:latin typeface="Times New Roman" pitchFamily="18" charset="0"/>
              </a:rPr>
              <a:t>0.9911</a:t>
            </a:r>
            <a:r>
              <a:rPr lang="en-US" sz="2200" dirty="0">
                <a:latin typeface="Times New Roman" pitchFamily="18" charset="0"/>
              </a:rPr>
              <a:t> – (4/9 * </a:t>
            </a:r>
            <a:r>
              <a:rPr lang="en-US" sz="2200" b="1" dirty="0">
                <a:solidFill>
                  <a:srgbClr val="006600"/>
                </a:solidFill>
                <a:latin typeface="Times New Roman" pitchFamily="18" charset="0"/>
              </a:rPr>
              <a:t>0.8113</a:t>
            </a:r>
            <a:r>
              <a:rPr lang="en-US" sz="2200" dirty="0">
                <a:latin typeface="Times New Roman" pitchFamily="18" charset="0"/>
              </a:rPr>
              <a:t> + 5/9 * </a:t>
            </a:r>
            <a:r>
              <a:rPr lang="en-US" sz="2200" b="1" dirty="0">
                <a:solidFill>
                  <a:srgbClr val="990099"/>
                </a:solidFill>
                <a:latin typeface="Times New Roman" pitchFamily="18" charset="0"/>
              </a:rPr>
              <a:t>0.9710</a:t>
            </a:r>
            <a:r>
              <a:rPr lang="en-US" sz="2200" dirty="0">
                <a:latin typeface="Times New Roman" pitchFamily="18" charset="0"/>
              </a:rPr>
              <a:t> ) = </a:t>
            </a:r>
            <a:r>
              <a:rPr lang="en-US" sz="2200" b="1" dirty="0">
                <a:latin typeface="Times New Roman" pitchFamily="18" charset="0"/>
              </a:rPr>
              <a:t>0.0911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1925" y="5419725"/>
            <a:ext cx="8782050" cy="1238250"/>
          </a:xfrm>
          <a:prstGeom prst="rect">
            <a:avLst/>
          </a:prstGeom>
          <a:solidFill>
            <a:srgbClr val="FFFF99"/>
          </a:solidFill>
          <a:ln w="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15963" y="268288"/>
            <a:ext cx="3303587" cy="1223962"/>
          </a:xfrm>
          <a:prstGeom prst="rect">
            <a:avLst/>
          </a:prstGeom>
          <a:solidFill>
            <a:schemeClr val="bg1"/>
          </a:solidFill>
          <a:ln w="1270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8913" y="2266950"/>
            <a:ext cx="1801812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1171575" y="1492250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pic>
        <p:nvPicPr>
          <p:cNvPr id="8" name="Picture 6" descr="maggi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6150" y="1071563"/>
            <a:ext cx="238125" cy="363537"/>
          </a:xfrm>
          <a:prstGeom prst="rect">
            <a:avLst/>
          </a:prstGeom>
          <a:noFill/>
        </p:spPr>
      </p:pic>
      <p:pic>
        <p:nvPicPr>
          <p:cNvPr id="9" name="Picture 7" descr="homerthin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3425" y="554038"/>
            <a:ext cx="469900" cy="912812"/>
          </a:xfrm>
          <a:prstGeom prst="rect">
            <a:avLst/>
          </a:prstGeom>
          <a:noFill/>
        </p:spPr>
      </p:pic>
      <p:pic>
        <p:nvPicPr>
          <p:cNvPr id="10" name="Picture 8" descr="margehopefu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450" y="390525"/>
            <a:ext cx="309563" cy="1076325"/>
          </a:xfrm>
          <a:prstGeom prst="rect">
            <a:avLst/>
          </a:prstGeom>
          <a:noFill/>
        </p:spPr>
      </p:pic>
      <p:pic>
        <p:nvPicPr>
          <p:cNvPr id="11" name="Picture 9" descr="lisawalk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79588" y="887413"/>
            <a:ext cx="452437" cy="565150"/>
          </a:xfrm>
          <a:prstGeom prst="rect">
            <a:avLst/>
          </a:prstGeom>
          <a:noFill/>
        </p:spPr>
      </p:pic>
      <p:pic>
        <p:nvPicPr>
          <p:cNvPr id="12" name="Picture 10" descr="bart_loo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08125" y="877888"/>
            <a:ext cx="290513" cy="577850"/>
          </a:xfrm>
          <a:prstGeom prst="rect">
            <a:avLst/>
          </a:prstGeom>
          <a:noFill/>
        </p:spPr>
      </p:pic>
      <p:pic>
        <p:nvPicPr>
          <p:cNvPr id="13" name="Picture 11" descr="krusty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48063" y="581025"/>
            <a:ext cx="442912" cy="865188"/>
          </a:xfrm>
          <a:prstGeom prst="rect">
            <a:avLst/>
          </a:prstGeom>
          <a:noFill/>
        </p:spPr>
      </p:pic>
      <p:pic>
        <p:nvPicPr>
          <p:cNvPr id="14" name="Picture 12" descr="abe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71738" y="633413"/>
            <a:ext cx="300037" cy="779462"/>
          </a:xfrm>
          <a:prstGeom prst="rect">
            <a:avLst/>
          </a:prstGeom>
          <a:noFill/>
        </p:spPr>
      </p:pic>
      <p:pic>
        <p:nvPicPr>
          <p:cNvPr id="15" name="Picture 13" descr="otto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55950" y="641350"/>
            <a:ext cx="420688" cy="809625"/>
          </a:xfrm>
          <a:prstGeom prst="rect">
            <a:avLst/>
          </a:prstGeom>
          <a:noFill/>
        </p:spPr>
      </p:pic>
      <p:pic>
        <p:nvPicPr>
          <p:cNvPr id="16" name="Picture 14" descr="selma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770188" y="679450"/>
            <a:ext cx="385762" cy="735013"/>
          </a:xfrm>
          <a:prstGeom prst="rect">
            <a:avLst/>
          </a:prstGeom>
          <a:noFill/>
        </p:spPr>
      </p:pic>
      <p:sp>
        <p:nvSpPr>
          <p:cNvPr id="17" name="Rectangle 15"/>
          <p:cNvSpPr>
            <a:spLocks noChangeArrowheads="1"/>
          </p:cNvSpPr>
          <p:nvPr/>
        </p:nvSpPr>
        <p:spPr bwMode="auto">
          <a:xfrm flipH="1">
            <a:off x="2598738" y="2266950"/>
            <a:ext cx="1849437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2981325" y="1492250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1952015" y="1878013"/>
            <a:ext cx="914032" cy="33855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1600" dirty="0" smtClean="0">
                <a:latin typeface="Times New Roman" pitchFamily="18" charset="0"/>
              </a:rPr>
              <a:t>ΗΛΙΚΙΑ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144817" y="1641475"/>
            <a:ext cx="609142" cy="276999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l-GR" dirty="0" smtClean="0">
                <a:latin typeface="Times New Roman" pitchFamily="18" charset="0"/>
              </a:rPr>
              <a:t>ΝΕΟΣ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2762798" y="1593850"/>
            <a:ext cx="1068883" cy="276999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l-GR" dirty="0" smtClean="0">
                <a:latin typeface="Times New Roman" pitchFamily="18" charset="0"/>
              </a:rPr>
              <a:t>ΜΕΓΑΛΟΣ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22" name="Picture 20" descr="homerthin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1100" y="2457450"/>
            <a:ext cx="450850" cy="876300"/>
          </a:xfrm>
          <a:prstGeom prst="rect">
            <a:avLst/>
          </a:prstGeom>
          <a:noFill/>
        </p:spPr>
      </p:pic>
      <p:pic>
        <p:nvPicPr>
          <p:cNvPr id="23" name="Picture 21" descr="maggi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525" y="2338388"/>
            <a:ext cx="238125" cy="363537"/>
          </a:xfrm>
          <a:prstGeom prst="rect">
            <a:avLst/>
          </a:prstGeom>
          <a:noFill/>
        </p:spPr>
      </p:pic>
      <p:pic>
        <p:nvPicPr>
          <p:cNvPr id="24" name="Picture 22" descr="abe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605213" y="2500313"/>
            <a:ext cx="300037" cy="779462"/>
          </a:xfrm>
          <a:prstGeom prst="rect">
            <a:avLst/>
          </a:prstGeom>
          <a:noFill/>
        </p:spPr>
      </p:pic>
      <p:pic>
        <p:nvPicPr>
          <p:cNvPr id="25" name="Picture 23" descr="margehopefu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4000" y="2305050"/>
            <a:ext cx="309563" cy="1076325"/>
          </a:xfrm>
          <a:prstGeom prst="rect">
            <a:avLst/>
          </a:prstGeom>
          <a:noFill/>
        </p:spPr>
      </p:pic>
      <p:pic>
        <p:nvPicPr>
          <p:cNvPr id="26" name="Picture 24" descr="krusty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57638" y="2457450"/>
            <a:ext cx="442912" cy="865188"/>
          </a:xfrm>
          <a:prstGeom prst="rect">
            <a:avLst/>
          </a:prstGeom>
          <a:noFill/>
        </p:spPr>
      </p:pic>
      <p:pic>
        <p:nvPicPr>
          <p:cNvPr id="27" name="Picture 25" descr="lisawalk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438" y="2897188"/>
            <a:ext cx="452437" cy="565150"/>
          </a:xfrm>
          <a:prstGeom prst="rect">
            <a:avLst/>
          </a:prstGeom>
          <a:noFill/>
        </p:spPr>
      </p:pic>
      <p:pic>
        <p:nvPicPr>
          <p:cNvPr id="28" name="Picture 26" descr="selma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665413" y="2641600"/>
            <a:ext cx="385762" cy="735013"/>
          </a:xfrm>
          <a:prstGeom prst="rect">
            <a:avLst/>
          </a:prstGeom>
          <a:noFill/>
        </p:spPr>
      </p:pic>
      <p:pic>
        <p:nvPicPr>
          <p:cNvPr id="29" name="Picture 27" descr="otto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574800" y="2279650"/>
            <a:ext cx="401638" cy="771525"/>
          </a:xfrm>
          <a:prstGeom prst="rect">
            <a:avLst/>
          </a:prstGeom>
          <a:noFill/>
        </p:spPr>
      </p:pic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076700" y="1009650"/>
            <a:ext cx="4738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(4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,5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-(4/9)log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(4/9) - (5/9)log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(5/9)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1800" b="1">
                <a:solidFill>
                  <a:srgbClr val="FF33CC"/>
                </a:solidFill>
                <a:latin typeface="Times New Roman" pitchFamily="18" charset="0"/>
              </a:rPr>
              <a:t>0.9911</a:t>
            </a:r>
            <a:r>
              <a:rPr lang="en-US" sz="1800">
                <a:latin typeface="Times New Roman" pitchFamily="18" charset="0"/>
              </a:rPr>
              <a:t>	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 rot="703679">
            <a:off x="177800" y="4033838"/>
            <a:ext cx="4738688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(3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,3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-(3/6)log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(3/6) - (3/6)log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(3/6)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2000" b="1">
                <a:solidFill>
                  <a:srgbClr val="0066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 rot="814016">
            <a:off x="3681413" y="4019550"/>
            <a:ext cx="4738687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(1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,2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-(1/3)log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(1/3) - (2/3)log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(2/3)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2000" b="1">
                <a:solidFill>
                  <a:srgbClr val="990099"/>
                </a:solidFill>
                <a:latin typeface="Times New Roman" pitchFamily="18" charset="0"/>
              </a:rPr>
              <a:t>0.9183</a:t>
            </a:r>
          </a:p>
        </p:txBody>
      </p:sp>
      <p:graphicFrame>
        <p:nvGraphicFramePr>
          <p:cNvPr id="33" name="Object 31"/>
          <p:cNvGraphicFramePr>
            <a:graphicFrameLocks noChangeAspect="1"/>
          </p:cNvGraphicFramePr>
          <p:nvPr/>
        </p:nvGraphicFramePr>
        <p:xfrm>
          <a:off x="4116388" y="169863"/>
          <a:ext cx="4841875" cy="615950"/>
        </p:xfrm>
        <a:graphic>
          <a:graphicData uri="http://schemas.openxmlformats.org/presentationml/2006/ole">
            <p:oleObj spid="_x0000_s1026" name="Equation" r:id="rId13" imgW="3593880" imgH="457200" progId="Equation.3">
              <p:embed/>
            </p:oleObj>
          </a:graphicData>
        </a:graphic>
      </p:graphicFrame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136525" y="6116638"/>
            <a:ext cx="8616950" cy="42703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i="1" dirty="0" smtClean="0">
                <a:latin typeface="Times New Roman" pitchFamily="18" charset="0"/>
              </a:rPr>
              <a:t>Gain</a:t>
            </a:r>
            <a:r>
              <a:rPr lang="en-US" sz="2200" dirty="0" smtClean="0">
                <a:latin typeface="Times New Roman" pitchFamily="18" charset="0"/>
              </a:rPr>
              <a:t>(</a:t>
            </a:r>
            <a:r>
              <a:rPr lang="el-GR" sz="2200" dirty="0" smtClean="0">
                <a:latin typeface="Times New Roman" pitchFamily="18" charset="0"/>
              </a:rPr>
              <a:t>ΗΛΙΚΙΑ</a:t>
            </a:r>
            <a:r>
              <a:rPr lang="en-US" sz="2200" dirty="0" smtClean="0">
                <a:latin typeface="Times New Roman" pitchFamily="18" charset="0"/>
              </a:rPr>
              <a:t>) </a:t>
            </a:r>
            <a:r>
              <a:rPr lang="en-US" sz="2200" dirty="0">
                <a:latin typeface="Times New Roman" pitchFamily="18" charset="0"/>
              </a:rPr>
              <a:t>= </a:t>
            </a:r>
            <a:r>
              <a:rPr lang="en-US" sz="2200" b="1" dirty="0">
                <a:solidFill>
                  <a:srgbClr val="FF33CC"/>
                </a:solidFill>
                <a:latin typeface="Times New Roman" pitchFamily="18" charset="0"/>
              </a:rPr>
              <a:t>0.9911</a:t>
            </a:r>
            <a:r>
              <a:rPr lang="en-US" sz="2200" dirty="0">
                <a:latin typeface="Times New Roman" pitchFamily="18" charset="0"/>
              </a:rPr>
              <a:t> – (6/9 * </a:t>
            </a:r>
            <a:r>
              <a:rPr lang="en-US" sz="2000" b="1" dirty="0">
                <a:solidFill>
                  <a:srgbClr val="006600"/>
                </a:solidFill>
                <a:latin typeface="Times New Roman" pitchFamily="18" charset="0"/>
              </a:rPr>
              <a:t>1</a:t>
            </a:r>
            <a:r>
              <a:rPr lang="en-US" sz="2200" dirty="0">
                <a:latin typeface="Times New Roman" pitchFamily="18" charset="0"/>
              </a:rPr>
              <a:t> + 3/9 * </a:t>
            </a:r>
            <a:r>
              <a:rPr lang="en-US" sz="2000" b="1" dirty="0">
                <a:solidFill>
                  <a:srgbClr val="990099"/>
                </a:solidFill>
                <a:latin typeface="Times New Roman" pitchFamily="18" charset="0"/>
              </a:rPr>
              <a:t>0.9183</a:t>
            </a:r>
            <a:r>
              <a:rPr lang="en-US" sz="2200" dirty="0">
                <a:latin typeface="Times New Roman" pitchFamily="18" charset="0"/>
              </a:rPr>
              <a:t> ) = </a:t>
            </a:r>
            <a:r>
              <a:rPr lang="en-US" sz="2200" b="1" dirty="0">
                <a:latin typeface="Times New Roman" pitchFamily="18" charset="0"/>
              </a:rPr>
              <a:t>0.0183</a:t>
            </a:r>
          </a:p>
        </p:txBody>
      </p:sp>
      <p:graphicFrame>
        <p:nvGraphicFramePr>
          <p:cNvPr id="35" name="Object 33"/>
          <p:cNvGraphicFramePr>
            <a:graphicFrameLocks noChangeAspect="1"/>
          </p:cNvGraphicFramePr>
          <p:nvPr/>
        </p:nvGraphicFramePr>
        <p:xfrm>
          <a:off x="251520" y="5589240"/>
          <a:ext cx="8620126" cy="479425"/>
        </p:xfrm>
        <a:graphic>
          <a:graphicData uri="http://schemas.openxmlformats.org/presentationml/2006/ole">
            <p:oleObj spid="_x0000_s1027" name="Εξίσωση" r:id="rId14" imgW="4533840" imgH="253800" progId="Equation.3">
              <p:embed/>
            </p:oleObj>
          </a:graphicData>
        </a:graphic>
      </p:graphicFrame>
      <p:pic>
        <p:nvPicPr>
          <p:cNvPr id="36" name="Picture 34" descr="bart_look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41475" y="2887663"/>
            <a:ext cx="290513" cy="577850"/>
          </a:xfrm>
          <a:prstGeom prst="rect">
            <a:avLst/>
          </a:prstGeom>
          <a:noFill/>
        </p:spPr>
      </p:pic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6111875" y="2336800"/>
            <a:ext cx="2509838" cy="646331"/>
          </a:xfrm>
          <a:prstGeom prst="rect">
            <a:avLst/>
          </a:prstGeom>
          <a:solidFill>
            <a:srgbClr val="CCFFCC"/>
          </a:solidFill>
          <a:ln w="0">
            <a:noFill/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r>
              <a:rPr lang="el-GR" dirty="0" smtClean="0">
                <a:latin typeface="Times New Roman" pitchFamily="18" charset="0"/>
              </a:rPr>
              <a:t>ΑΝ ΔΙΑΛΕΞΟΥΜΕ ΤΗΝ ΗΛΙΚΙΑ</a:t>
            </a:r>
            <a:endParaRPr lang="en-US" i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1925" y="5419725"/>
            <a:ext cx="8782050" cy="1238250"/>
          </a:xfrm>
          <a:prstGeom prst="rect">
            <a:avLst/>
          </a:prstGeom>
          <a:solidFill>
            <a:srgbClr val="FFFF99"/>
          </a:solidFill>
          <a:ln w="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15963" y="268288"/>
            <a:ext cx="3303587" cy="1223962"/>
          </a:xfrm>
          <a:prstGeom prst="rect">
            <a:avLst/>
          </a:prstGeom>
          <a:solidFill>
            <a:schemeClr val="bg1"/>
          </a:solidFill>
          <a:ln w="1270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8913" y="2266950"/>
            <a:ext cx="1801812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1171575" y="1492250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pic>
        <p:nvPicPr>
          <p:cNvPr id="8" name="Picture 6" descr="maggi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6150" y="1071563"/>
            <a:ext cx="238125" cy="363537"/>
          </a:xfrm>
          <a:prstGeom prst="rect">
            <a:avLst/>
          </a:prstGeom>
          <a:noFill/>
        </p:spPr>
      </p:pic>
      <p:pic>
        <p:nvPicPr>
          <p:cNvPr id="9" name="Picture 7" descr="homerthin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3425" y="554038"/>
            <a:ext cx="469900" cy="912812"/>
          </a:xfrm>
          <a:prstGeom prst="rect">
            <a:avLst/>
          </a:prstGeom>
          <a:noFill/>
        </p:spPr>
      </p:pic>
      <p:pic>
        <p:nvPicPr>
          <p:cNvPr id="10" name="Picture 8" descr="margehopefu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390525"/>
            <a:ext cx="309563" cy="1076325"/>
          </a:xfrm>
          <a:prstGeom prst="rect">
            <a:avLst/>
          </a:prstGeom>
          <a:noFill/>
        </p:spPr>
      </p:pic>
      <p:pic>
        <p:nvPicPr>
          <p:cNvPr id="11" name="Picture 9" descr="lisawal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79588" y="887413"/>
            <a:ext cx="452437" cy="565150"/>
          </a:xfrm>
          <a:prstGeom prst="rect">
            <a:avLst/>
          </a:prstGeom>
          <a:noFill/>
        </p:spPr>
      </p:pic>
      <p:pic>
        <p:nvPicPr>
          <p:cNvPr id="12" name="Picture 10" descr="bart_look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08125" y="877888"/>
            <a:ext cx="290513" cy="577850"/>
          </a:xfrm>
          <a:prstGeom prst="rect">
            <a:avLst/>
          </a:prstGeom>
          <a:noFill/>
        </p:spPr>
      </p:pic>
      <p:pic>
        <p:nvPicPr>
          <p:cNvPr id="13" name="Picture 11" descr="krusty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48063" y="581025"/>
            <a:ext cx="442912" cy="865188"/>
          </a:xfrm>
          <a:prstGeom prst="rect">
            <a:avLst/>
          </a:prstGeom>
          <a:noFill/>
        </p:spPr>
      </p:pic>
      <p:pic>
        <p:nvPicPr>
          <p:cNvPr id="14" name="Picture 12" descr="ab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71738" y="633413"/>
            <a:ext cx="300037" cy="779462"/>
          </a:xfrm>
          <a:prstGeom prst="rect">
            <a:avLst/>
          </a:prstGeom>
          <a:noFill/>
        </p:spPr>
      </p:pic>
      <p:pic>
        <p:nvPicPr>
          <p:cNvPr id="15" name="Picture 13" descr="otto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55950" y="641350"/>
            <a:ext cx="420688" cy="809625"/>
          </a:xfrm>
          <a:prstGeom prst="rect">
            <a:avLst/>
          </a:prstGeom>
          <a:noFill/>
        </p:spPr>
      </p:pic>
      <p:pic>
        <p:nvPicPr>
          <p:cNvPr id="16" name="Picture 14" descr="selma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770188" y="679450"/>
            <a:ext cx="385762" cy="735013"/>
          </a:xfrm>
          <a:prstGeom prst="rect">
            <a:avLst/>
          </a:prstGeom>
          <a:noFill/>
        </p:spPr>
      </p:pic>
      <p:sp>
        <p:nvSpPr>
          <p:cNvPr id="17" name="Rectangle 15"/>
          <p:cNvSpPr>
            <a:spLocks noChangeArrowheads="1"/>
          </p:cNvSpPr>
          <p:nvPr/>
        </p:nvSpPr>
        <p:spPr bwMode="auto">
          <a:xfrm flipH="1">
            <a:off x="2598738" y="2266950"/>
            <a:ext cx="1849437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2981325" y="1492250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1984076" y="1878013"/>
            <a:ext cx="849913" cy="33855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1600" dirty="0" smtClean="0">
                <a:latin typeface="Times New Roman" pitchFamily="18" charset="0"/>
              </a:rPr>
              <a:t>ΒΑΡΟΣ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917930" y="1641475"/>
            <a:ext cx="1062920" cy="276999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l-GR" dirty="0" smtClean="0">
                <a:latin typeface="Times New Roman" pitchFamily="18" charset="0"/>
              </a:rPr>
              <a:t>ΕΛΑΦΡΥΣ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2922137" y="1593850"/>
            <a:ext cx="750205" cy="276999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l-GR" dirty="0" smtClean="0">
                <a:latin typeface="Times New Roman" pitchFamily="18" charset="0"/>
              </a:rPr>
              <a:t>ΒΑΡΥΣ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22" name="Picture 20" descr="homerthin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76525" y="2392363"/>
            <a:ext cx="469900" cy="912812"/>
          </a:xfrm>
          <a:prstGeom prst="rect">
            <a:avLst/>
          </a:prstGeom>
          <a:noFill/>
        </p:spPr>
      </p:pic>
      <p:pic>
        <p:nvPicPr>
          <p:cNvPr id="23" name="Picture 21" descr="bart_look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60525" y="2859088"/>
            <a:ext cx="290513" cy="577850"/>
          </a:xfrm>
          <a:prstGeom prst="rect">
            <a:avLst/>
          </a:prstGeom>
          <a:noFill/>
        </p:spPr>
      </p:pic>
      <p:pic>
        <p:nvPicPr>
          <p:cNvPr id="24" name="Picture 22" descr="maggi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775" y="3043238"/>
            <a:ext cx="238125" cy="363537"/>
          </a:xfrm>
          <a:prstGeom prst="rect">
            <a:avLst/>
          </a:prstGeom>
          <a:noFill/>
        </p:spPr>
      </p:pic>
      <p:pic>
        <p:nvPicPr>
          <p:cNvPr id="25" name="Picture 23" descr="ab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24213" y="2462213"/>
            <a:ext cx="300037" cy="779462"/>
          </a:xfrm>
          <a:prstGeom prst="rect">
            <a:avLst/>
          </a:prstGeom>
          <a:noFill/>
        </p:spPr>
      </p:pic>
      <p:pic>
        <p:nvPicPr>
          <p:cNvPr id="26" name="Picture 24" descr="margehopefu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4000" y="2305050"/>
            <a:ext cx="309563" cy="1076325"/>
          </a:xfrm>
          <a:prstGeom prst="rect">
            <a:avLst/>
          </a:prstGeom>
          <a:noFill/>
        </p:spPr>
      </p:pic>
      <p:pic>
        <p:nvPicPr>
          <p:cNvPr id="27" name="Picture 25" descr="krusty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95738" y="2324100"/>
            <a:ext cx="442912" cy="865188"/>
          </a:xfrm>
          <a:prstGeom prst="rect">
            <a:avLst/>
          </a:prstGeom>
          <a:noFill/>
        </p:spPr>
      </p:pic>
      <p:pic>
        <p:nvPicPr>
          <p:cNvPr id="28" name="Picture 26" descr="lisawal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7063" y="2363788"/>
            <a:ext cx="452437" cy="565150"/>
          </a:xfrm>
          <a:prstGeom prst="rect">
            <a:avLst/>
          </a:prstGeom>
          <a:noFill/>
        </p:spPr>
      </p:pic>
      <p:pic>
        <p:nvPicPr>
          <p:cNvPr id="29" name="Picture 27" descr="selma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065213" y="2308225"/>
            <a:ext cx="385762" cy="735013"/>
          </a:xfrm>
          <a:prstGeom prst="rect">
            <a:avLst/>
          </a:prstGeom>
          <a:noFill/>
        </p:spPr>
      </p:pic>
      <p:pic>
        <p:nvPicPr>
          <p:cNvPr id="30" name="Picture 28" descr="otto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27425" y="2622550"/>
            <a:ext cx="420688" cy="809625"/>
          </a:xfrm>
          <a:prstGeom prst="rect">
            <a:avLst/>
          </a:prstGeom>
          <a:noFill/>
        </p:spPr>
      </p:pic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4076700" y="1009650"/>
            <a:ext cx="4738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(4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,5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-(4/9)log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(4/9) - (5/9)log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(5/9)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1800" b="1">
                <a:solidFill>
                  <a:srgbClr val="FF33CC"/>
                </a:solidFill>
                <a:latin typeface="Times New Roman" pitchFamily="18" charset="0"/>
              </a:rPr>
              <a:t>0.9911</a:t>
            </a:r>
            <a:r>
              <a:rPr lang="en-US" sz="1800">
                <a:latin typeface="Times New Roman" pitchFamily="18" charset="0"/>
              </a:rPr>
              <a:t>	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 rot="703679">
            <a:off x="177800" y="4033838"/>
            <a:ext cx="4738688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(4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,1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-(4/5)log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(4/5) - (1/5)log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(1/5)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2000" b="1">
                <a:solidFill>
                  <a:srgbClr val="006600"/>
                </a:solidFill>
                <a:latin typeface="Times New Roman" pitchFamily="18" charset="0"/>
              </a:rPr>
              <a:t>0.7219</a:t>
            </a: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 rot="814016">
            <a:off x="3681413" y="4019550"/>
            <a:ext cx="4738687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Entropy</a:t>
            </a:r>
            <a:r>
              <a:rPr lang="en-US" sz="1800">
                <a:latin typeface="Times New Roman" pitchFamily="18" charset="0"/>
              </a:rPr>
              <a:t>(0</a:t>
            </a:r>
            <a:r>
              <a:rPr lang="en-US" sz="1800" b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sz="1800">
                <a:latin typeface="Times New Roman" pitchFamily="18" charset="0"/>
              </a:rPr>
              <a:t>,4</a:t>
            </a:r>
            <a:r>
              <a:rPr lang="en-US" sz="1800" b="1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1800">
                <a:latin typeface="Times New Roman" pitchFamily="18" charset="0"/>
              </a:rPr>
              <a:t>) = -(0/4)log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(0/4) - (4/4)log</a:t>
            </a:r>
            <a:r>
              <a:rPr lang="en-US" sz="1800" baseline="-25000">
                <a:latin typeface="Times New Roman" pitchFamily="18" charset="0"/>
              </a:rPr>
              <a:t>2</a:t>
            </a:r>
            <a:r>
              <a:rPr lang="en-US" sz="1800">
                <a:latin typeface="Times New Roman" pitchFamily="18" charset="0"/>
              </a:rPr>
              <a:t>(4/4)</a:t>
            </a:r>
          </a:p>
          <a:p>
            <a:pPr eaLnBrk="0" hangingPunct="0"/>
            <a:r>
              <a:rPr lang="en-US" sz="1800">
                <a:latin typeface="Times New Roman" pitchFamily="18" charset="0"/>
              </a:rPr>
              <a:t>	            =  </a:t>
            </a:r>
            <a:r>
              <a:rPr lang="en-US" sz="2000" b="1">
                <a:solidFill>
                  <a:srgbClr val="990099"/>
                </a:solidFill>
                <a:latin typeface="Times New Roman" pitchFamily="18" charset="0"/>
              </a:rPr>
              <a:t>0</a:t>
            </a:r>
          </a:p>
        </p:txBody>
      </p:sp>
      <p:graphicFrame>
        <p:nvGraphicFramePr>
          <p:cNvPr id="34" name="Object 32"/>
          <p:cNvGraphicFramePr>
            <a:graphicFrameLocks noChangeAspect="1"/>
          </p:cNvGraphicFramePr>
          <p:nvPr/>
        </p:nvGraphicFramePr>
        <p:xfrm>
          <a:off x="4116388" y="169863"/>
          <a:ext cx="4841875" cy="615950"/>
        </p:xfrm>
        <a:graphic>
          <a:graphicData uri="http://schemas.openxmlformats.org/presentationml/2006/ole">
            <p:oleObj spid="_x0000_s3074" name="Equation" r:id="rId12" imgW="3593880" imgH="457200" progId="Equation.3">
              <p:embed/>
            </p:oleObj>
          </a:graphicData>
        </a:graphic>
      </p:graphicFrame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6111875" y="2336800"/>
            <a:ext cx="2509838" cy="646331"/>
          </a:xfrm>
          <a:prstGeom prst="rect">
            <a:avLst/>
          </a:prstGeom>
          <a:solidFill>
            <a:srgbClr val="CCFFCC"/>
          </a:solidFill>
          <a:ln w="0">
            <a:noFill/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r>
              <a:rPr lang="el-GR" dirty="0" smtClean="0">
                <a:latin typeface="Times New Roman" pitchFamily="18" charset="0"/>
              </a:rPr>
              <a:t>ΑΝ ΔΙΑΛΕΞΟΥΜΕ ΤΟ ΒΑΡΟΣ</a:t>
            </a:r>
            <a:endParaRPr lang="en-US" i="1" dirty="0">
              <a:latin typeface="Times New Roman" pitchFamily="18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50825" y="5589588"/>
          <a:ext cx="8620125" cy="479425"/>
        </p:xfrm>
        <a:graphic>
          <a:graphicData uri="http://schemas.openxmlformats.org/presentationml/2006/ole">
            <p:oleObj spid="_x0000_s3076" name="Εξίσωση" r:id="rId13" imgW="4533840" imgH="253800" progId="Equation.3">
              <p:embed/>
            </p:oleObj>
          </a:graphicData>
        </a:graphic>
      </p:graphicFrame>
      <p:sp>
        <p:nvSpPr>
          <p:cNvPr id="39" name="Text Box 33"/>
          <p:cNvSpPr txBox="1">
            <a:spLocks noChangeArrowheads="1"/>
          </p:cNvSpPr>
          <p:nvPr/>
        </p:nvSpPr>
        <p:spPr bwMode="auto">
          <a:xfrm>
            <a:off x="136525" y="6116638"/>
            <a:ext cx="9293225" cy="42703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i="1" dirty="0" smtClean="0">
                <a:latin typeface="Times New Roman" pitchFamily="18" charset="0"/>
              </a:rPr>
              <a:t>Gain</a:t>
            </a:r>
            <a:r>
              <a:rPr lang="en-US" sz="2200" dirty="0" smtClean="0">
                <a:latin typeface="Times New Roman" pitchFamily="18" charset="0"/>
              </a:rPr>
              <a:t>(</a:t>
            </a:r>
            <a:r>
              <a:rPr lang="el-GR" sz="2200" dirty="0" smtClean="0">
                <a:latin typeface="Times New Roman" pitchFamily="18" charset="0"/>
              </a:rPr>
              <a:t>ΒΑΡΟΣ</a:t>
            </a:r>
            <a:r>
              <a:rPr lang="en-US" sz="2200" dirty="0" smtClean="0">
                <a:latin typeface="Times New Roman" pitchFamily="18" charset="0"/>
              </a:rPr>
              <a:t>) </a:t>
            </a:r>
            <a:r>
              <a:rPr lang="en-US" sz="2200" dirty="0">
                <a:latin typeface="Times New Roman" pitchFamily="18" charset="0"/>
              </a:rPr>
              <a:t>= </a:t>
            </a:r>
            <a:r>
              <a:rPr lang="en-US" sz="2200" b="1" dirty="0">
                <a:solidFill>
                  <a:srgbClr val="FF33CC"/>
                </a:solidFill>
                <a:latin typeface="Times New Roman" pitchFamily="18" charset="0"/>
              </a:rPr>
              <a:t>0.9911</a:t>
            </a:r>
            <a:r>
              <a:rPr lang="en-US" sz="2200" dirty="0">
                <a:latin typeface="Times New Roman" pitchFamily="18" charset="0"/>
              </a:rPr>
              <a:t> – (5/9 * </a:t>
            </a:r>
            <a:r>
              <a:rPr lang="en-US" sz="2000" b="1" dirty="0">
                <a:solidFill>
                  <a:srgbClr val="006600"/>
                </a:solidFill>
                <a:latin typeface="Times New Roman" pitchFamily="18" charset="0"/>
              </a:rPr>
              <a:t>0.7219</a:t>
            </a:r>
            <a:r>
              <a:rPr lang="en-US" sz="2200" dirty="0">
                <a:latin typeface="Times New Roman" pitchFamily="18" charset="0"/>
              </a:rPr>
              <a:t> + 4/9 * </a:t>
            </a:r>
            <a:r>
              <a:rPr lang="en-US" sz="2200" b="1" dirty="0">
                <a:solidFill>
                  <a:srgbClr val="990099"/>
                </a:solidFill>
                <a:latin typeface="Times New Roman" pitchFamily="18" charset="0"/>
              </a:rPr>
              <a:t>0</a:t>
            </a:r>
            <a:r>
              <a:rPr lang="en-US" sz="2200" dirty="0">
                <a:latin typeface="Times New Roman" pitchFamily="18" charset="0"/>
              </a:rPr>
              <a:t> ) = </a:t>
            </a:r>
            <a:r>
              <a:rPr lang="en-US" sz="2200" b="1" dirty="0">
                <a:latin typeface="Times New Roman" pitchFamily="18" charset="0"/>
              </a:rPr>
              <a:t>0.5900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237163" y="182563"/>
            <a:ext cx="3303587" cy="1223962"/>
          </a:xfrm>
          <a:prstGeom prst="rect">
            <a:avLst/>
          </a:prstGeom>
          <a:solidFill>
            <a:schemeClr val="bg1"/>
          </a:solidFill>
          <a:ln w="1270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10113" y="2181225"/>
            <a:ext cx="1801812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5692775" y="1406525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pic>
        <p:nvPicPr>
          <p:cNvPr id="7" name="Picture 5" descr="maggi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7350" y="985838"/>
            <a:ext cx="238125" cy="363537"/>
          </a:xfrm>
          <a:prstGeom prst="rect">
            <a:avLst/>
          </a:prstGeom>
          <a:noFill/>
        </p:spPr>
      </p:pic>
      <p:pic>
        <p:nvPicPr>
          <p:cNvPr id="8" name="Picture 6" descr="homerthin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4625" y="468313"/>
            <a:ext cx="469900" cy="912812"/>
          </a:xfrm>
          <a:prstGeom prst="rect">
            <a:avLst/>
          </a:prstGeom>
          <a:noFill/>
        </p:spPr>
      </p:pic>
      <p:pic>
        <p:nvPicPr>
          <p:cNvPr id="9" name="Picture 7" descr="margehopefu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8650" y="304800"/>
            <a:ext cx="309563" cy="1076325"/>
          </a:xfrm>
          <a:prstGeom prst="rect">
            <a:avLst/>
          </a:prstGeom>
          <a:noFill/>
        </p:spPr>
      </p:pic>
      <p:pic>
        <p:nvPicPr>
          <p:cNvPr id="10" name="Picture 8" descr="lisawal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788" y="801688"/>
            <a:ext cx="452437" cy="565150"/>
          </a:xfrm>
          <a:prstGeom prst="rect">
            <a:avLst/>
          </a:prstGeom>
          <a:noFill/>
        </p:spPr>
      </p:pic>
      <p:pic>
        <p:nvPicPr>
          <p:cNvPr id="11" name="Picture 9" descr="bart_loo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29325" y="792163"/>
            <a:ext cx="290513" cy="577850"/>
          </a:xfrm>
          <a:prstGeom prst="rect">
            <a:avLst/>
          </a:prstGeom>
          <a:noFill/>
        </p:spPr>
      </p:pic>
      <p:pic>
        <p:nvPicPr>
          <p:cNvPr id="12" name="Picture 10" descr="krust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69263" y="495300"/>
            <a:ext cx="442912" cy="865188"/>
          </a:xfrm>
          <a:prstGeom prst="rect">
            <a:avLst/>
          </a:prstGeom>
          <a:noFill/>
        </p:spPr>
      </p:pic>
      <p:pic>
        <p:nvPicPr>
          <p:cNvPr id="13" name="Picture 11" descr="ab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92938" y="547688"/>
            <a:ext cx="300037" cy="779462"/>
          </a:xfrm>
          <a:prstGeom prst="rect">
            <a:avLst/>
          </a:prstGeom>
          <a:noFill/>
        </p:spPr>
      </p:pic>
      <p:pic>
        <p:nvPicPr>
          <p:cNvPr id="14" name="Picture 12" descr="otto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77150" y="555625"/>
            <a:ext cx="420688" cy="809625"/>
          </a:xfrm>
          <a:prstGeom prst="rect">
            <a:avLst/>
          </a:prstGeom>
          <a:noFill/>
        </p:spPr>
      </p:pic>
      <p:pic>
        <p:nvPicPr>
          <p:cNvPr id="15" name="Picture 13" descr="selm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291388" y="593725"/>
            <a:ext cx="385762" cy="735013"/>
          </a:xfrm>
          <a:prstGeom prst="rect">
            <a:avLst/>
          </a:prstGeom>
          <a:noFill/>
        </p:spPr>
      </p:pic>
      <p:sp>
        <p:nvSpPr>
          <p:cNvPr id="16" name="Rectangle 14"/>
          <p:cNvSpPr>
            <a:spLocks noChangeArrowheads="1"/>
          </p:cNvSpPr>
          <p:nvPr/>
        </p:nvSpPr>
        <p:spPr bwMode="auto">
          <a:xfrm flipH="1">
            <a:off x="7119938" y="2181225"/>
            <a:ext cx="1849437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7502525" y="1406525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6505276" y="1792288"/>
            <a:ext cx="849913" cy="33855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1600" dirty="0" smtClean="0">
                <a:latin typeface="Times New Roman" pitchFamily="18" charset="0"/>
              </a:rPr>
              <a:t>ΒΑΡΟΣ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5439130" y="1555750"/>
            <a:ext cx="1062920" cy="276999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l-GR" dirty="0" smtClean="0">
                <a:latin typeface="Times New Roman" pitchFamily="18" charset="0"/>
              </a:rPr>
              <a:t>ΕΛΑΦΡΥΣ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7443337" y="1508125"/>
            <a:ext cx="750205" cy="276999"/>
          </a:xfrm>
          <a:prstGeom prst="rec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l-GR" dirty="0" smtClean="0">
                <a:latin typeface="Times New Roman" pitchFamily="18" charset="0"/>
              </a:rPr>
              <a:t>ΒΑΡΥΣ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21" name="Picture 19" descr="homerthin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7725" y="2306638"/>
            <a:ext cx="469900" cy="912812"/>
          </a:xfrm>
          <a:prstGeom prst="rect">
            <a:avLst/>
          </a:prstGeom>
          <a:noFill/>
        </p:spPr>
      </p:pic>
      <p:pic>
        <p:nvPicPr>
          <p:cNvPr id="22" name="Picture 20" descr="bart_loo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81725" y="2773363"/>
            <a:ext cx="290513" cy="577850"/>
          </a:xfrm>
          <a:prstGeom prst="rect">
            <a:avLst/>
          </a:prstGeom>
          <a:noFill/>
        </p:spPr>
      </p:pic>
      <p:pic>
        <p:nvPicPr>
          <p:cNvPr id="23" name="Picture 21" descr="maggi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60975" y="2957513"/>
            <a:ext cx="238125" cy="363537"/>
          </a:xfrm>
          <a:prstGeom prst="rect">
            <a:avLst/>
          </a:prstGeom>
          <a:noFill/>
        </p:spPr>
      </p:pic>
      <p:pic>
        <p:nvPicPr>
          <p:cNvPr id="24" name="Picture 22" descr="ab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745413" y="2376488"/>
            <a:ext cx="300037" cy="779462"/>
          </a:xfrm>
          <a:prstGeom prst="rect">
            <a:avLst/>
          </a:prstGeom>
          <a:noFill/>
        </p:spPr>
      </p:pic>
      <p:pic>
        <p:nvPicPr>
          <p:cNvPr id="25" name="Picture 23" descr="margehopefu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5200" y="2219325"/>
            <a:ext cx="309563" cy="1076325"/>
          </a:xfrm>
          <a:prstGeom prst="rect">
            <a:avLst/>
          </a:prstGeom>
          <a:noFill/>
        </p:spPr>
      </p:pic>
      <p:pic>
        <p:nvPicPr>
          <p:cNvPr id="26" name="Picture 24" descr="krust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16938" y="2238375"/>
            <a:ext cx="442912" cy="865188"/>
          </a:xfrm>
          <a:prstGeom prst="rect">
            <a:avLst/>
          </a:prstGeom>
          <a:noFill/>
        </p:spPr>
      </p:pic>
      <p:pic>
        <p:nvPicPr>
          <p:cNvPr id="27" name="Picture 25" descr="lisawal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2278063"/>
            <a:ext cx="452437" cy="565150"/>
          </a:xfrm>
          <a:prstGeom prst="rect">
            <a:avLst/>
          </a:prstGeom>
          <a:noFill/>
        </p:spPr>
      </p:pic>
      <p:pic>
        <p:nvPicPr>
          <p:cNvPr id="28" name="Picture 26" descr="selm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6413" y="2222500"/>
            <a:ext cx="385762" cy="735013"/>
          </a:xfrm>
          <a:prstGeom prst="rect">
            <a:avLst/>
          </a:prstGeom>
          <a:noFill/>
        </p:spPr>
      </p:pic>
      <p:pic>
        <p:nvPicPr>
          <p:cNvPr id="29" name="Picture 27" descr="otto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048625" y="2536825"/>
            <a:ext cx="420688" cy="809625"/>
          </a:xfrm>
          <a:prstGeom prst="rect">
            <a:avLst/>
          </a:prstGeom>
          <a:noFill/>
        </p:spPr>
      </p:pic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5919788" y="4171950"/>
            <a:ext cx="1268412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H="1">
            <a:off x="4416425" y="3397250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 flipH="1">
            <a:off x="4205288" y="4171950"/>
            <a:ext cx="801687" cy="1223963"/>
          </a:xfrm>
          <a:prstGeom prst="rect">
            <a:avLst/>
          </a:prstGeom>
          <a:solidFill>
            <a:schemeClr val="bg1"/>
          </a:solidFill>
          <a:ln w="0">
            <a:solidFill>
              <a:srgbClr val="80808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6226175" y="3397250"/>
            <a:ext cx="700088" cy="7826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4598322" y="3573016"/>
            <a:ext cx="2055691" cy="58477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1600" dirty="0" smtClean="0">
                <a:latin typeface="Times New Roman" pitchFamily="18" charset="0"/>
              </a:rPr>
              <a:t>ΜΗΚΟΣ ΜΑΛΛΙΩΝ?</a:t>
            </a:r>
          </a:p>
          <a:p>
            <a:pPr algn="ctr"/>
            <a:r>
              <a:rPr lang="el-GR" sz="1600" dirty="0" smtClean="0">
                <a:latin typeface="Times New Roman" pitchFamily="18" charset="0"/>
              </a:rPr>
              <a:t>ΗΛΙΚΙΑ?</a:t>
            </a:r>
            <a:endParaRPr lang="en-US" sz="1600" dirty="0">
              <a:latin typeface="Times New Roman" pitchFamily="18" charset="0"/>
            </a:endParaRPr>
          </a:p>
        </p:txBody>
      </p:sp>
      <p:pic>
        <p:nvPicPr>
          <p:cNvPr id="37" name="Picture 35" descr="bart_loo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38650" y="4583113"/>
            <a:ext cx="290513" cy="577850"/>
          </a:xfrm>
          <a:prstGeom prst="rect">
            <a:avLst/>
          </a:prstGeom>
          <a:noFill/>
        </p:spPr>
      </p:pic>
      <p:pic>
        <p:nvPicPr>
          <p:cNvPr id="38" name="Picture 36" descr="maggi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0650" y="4948238"/>
            <a:ext cx="238125" cy="363537"/>
          </a:xfrm>
          <a:prstGeom prst="rect">
            <a:avLst/>
          </a:prstGeom>
          <a:noFill/>
        </p:spPr>
      </p:pic>
      <p:pic>
        <p:nvPicPr>
          <p:cNvPr id="39" name="Picture 37" descr="margehopefu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84875" y="4210050"/>
            <a:ext cx="309563" cy="1076325"/>
          </a:xfrm>
          <a:prstGeom prst="rect">
            <a:avLst/>
          </a:prstGeom>
          <a:noFill/>
        </p:spPr>
      </p:pic>
      <p:pic>
        <p:nvPicPr>
          <p:cNvPr id="40" name="Picture 38" descr="lisawal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38" y="4268788"/>
            <a:ext cx="452437" cy="565150"/>
          </a:xfrm>
          <a:prstGeom prst="rect">
            <a:avLst/>
          </a:prstGeom>
          <a:noFill/>
        </p:spPr>
      </p:pic>
      <p:pic>
        <p:nvPicPr>
          <p:cNvPr id="41" name="Picture 39" descr="selm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96088" y="4184650"/>
            <a:ext cx="385762" cy="735013"/>
          </a:xfrm>
          <a:prstGeom prst="rect">
            <a:avLst/>
          </a:prstGeom>
          <a:noFill/>
        </p:spPr>
      </p:pic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0" y="155575"/>
            <a:ext cx="4522788" cy="341632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sz="2400" dirty="0" smtClean="0">
                <a:latin typeface="Times New Roman" pitchFamily="18" charset="0"/>
              </a:rPr>
              <a:t>Από τα τρία χαρακτηριστικά, το βάρος ήταν το καλύτερο.</a:t>
            </a:r>
            <a:r>
              <a:rPr lang="en-US" sz="2400" dirty="0" smtClean="0">
                <a:latin typeface="Times New Roman" pitchFamily="18" charset="0"/>
              </a:rPr>
              <a:t> </a:t>
            </a:r>
            <a:endParaRPr lang="el-GR" sz="2400" dirty="0" smtClean="0">
              <a:latin typeface="Times New Roman" pitchFamily="18" charset="0"/>
            </a:endParaRPr>
          </a:p>
          <a:p>
            <a:r>
              <a:rPr lang="el-GR" sz="2400" dirty="0" smtClean="0">
                <a:latin typeface="Times New Roman" pitchFamily="18" charset="0"/>
              </a:rPr>
              <a:t>Οι υπέρβαροι ταξινομούνται τέλεια (σαν άντρες) .</a:t>
            </a:r>
          </a:p>
          <a:p>
            <a:r>
              <a:rPr lang="el-GR" sz="2400" dirty="0" smtClean="0">
                <a:latin typeface="Times New Roman" pitchFamily="18" charset="0"/>
              </a:rPr>
              <a:t> Οι αδύνατοι έχουν ακόμα πρόβλημα – είναι ακόμα μπερδεμένοι. </a:t>
            </a:r>
          </a:p>
          <a:p>
            <a:r>
              <a:rPr lang="el-GR" sz="2400" dirty="0" smtClean="0">
                <a:latin typeface="Times New Roman" pitchFamily="18" charset="0"/>
              </a:rPr>
              <a:t>Η διαδικασία πρέπει να επαναληφθεί.</a:t>
            </a:r>
            <a:r>
              <a:rPr lang="en-US" sz="2400" dirty="0" smtClean="0">
                <a:latin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B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B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271</Words>
  <Application>Microsoft Office PowerPoint</Application>
  <PresentationFormat>Προβολή στην οθόνη (4:3)</PresentationFormat>
  <Paragraphs>99</Paragraphs>
  <Slides>6</Slides>
  <Notes>1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8" baseType="lpstr">
      <vt:lpstr>Θέμα του Office</vt:lpstr>
      <vt:lpstr>Microsoft Equation 3.0</vt:lpstr>
      <vt:lpstr>Παράδειγμα: The Simpsons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Παράδειγμα: The Simpsons</dc:title>
  <dc:creator>Katia</dc:creator>
  <cp:lastModifiedBy>Katia</cp:lastModifiedBy>
  <cp:revision>8</cp:revision>
  <dcterms:created xsi:type="dcterms:W3CDTF">2012-02-14T09:38:03Z</dcterms:created>
  <dcterms:modified xsi:type="dcterms:W3CDTF">2012-02-14T10:14:59Z</dcterms:modified>
</cp:coreProperties>
</file>