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806" r:id="rId2"/>
    <p:sldMasterId id="2147484427" r:id="rId3"/>
  </p:sldMasterIdLst>
  <p:notesMasterIdLst>
    <p:notesMasterId r:id="rId57"/>
  </p:notesMasterIdLst>
  <p:sldIdLst>
    <p:sldId id="258" r:id="rId4"/>
    <p:sldId id="756" r:id="rId5"/>
    <p:sldId id="768" r:id="rId6"/>
    <p:sldId id="764" r:id="rId7"/>
    <p:sldId id="767" r:id="rId8"/>
    <p:sldId id="644" r:id="rId9"/>
    <p:sldId id="645" r:id="rId10"/>
    <p:sldId id="646" r:id="rId11"/>
    <p:sldId id="647" r:id="rId12"/>
    <p:sldId id="648" r:id="rId13"/>
    <p:sldId id="650" r:id="rId14"/>
    <p:sldId id="649" r:id="rId15"/>
    <p:sldId id="651" r:id="rId16"/>
    <p:sldId id="661" r:id="rId17"/>
    <p:sldId id="652" r:id="rId18"/>
    <p:sldId id="653" r:id="rId19"/>
    <p:sldId id="654" r:id="rId20"/>
    <p:sldId id="655" r:id="rId21"/>
    <p:sldId id="656" r:id="rId22"/>
    <p:sldId id="766" r:id="rId23"/>
    <p:sldId id="658" r:id="rId24"/>
    <p:sldId id="765" r:id="rId25"/>
    <p:sldId id="663" r:id="rId26"/>
    <p:sldId id="763" r:id="rId27"/>
    <p:sldId id="662" r:id="rId28"/>
    <p:sldId id="659" r:id="rId29"/>
    <p:sldId id="660" r:id="rId30"/>
    <p:sldId id="758" r:id="rId31"/>
    <p:sldId id="760" r:id="rId32"/>
    <p:sldId id="762" r:id="rId33"/>
    <p:sldId id="761" r:id="rId34"/>
    <p:sldId id="665" r:id="rId35"/>
    <p:sldId id="668" r:id="rId36"/>
    <p:sldId id="664" r:id="rId37"/>
    <p:sldId id="667" r:id="rId38"/>
    <p:sldId id="666" r:id="rId39"/>
    <p:sldId id="759" r:id="rId40"/>
    <p:sldId id="669" r:id="rId41"/>
    <p:sldId id="670" r:id="rId42"/>
    <p:sldId id="671" r:id="rId43"/>
    <p:sldId id="672" r:id="rId44"/>
    <p:sldId id="707" r:id="rId45"/>
    <p:sldId id="676" r:id="rId46"/>
    <p:sldId id="677" r:id="rId47"/>
    <p:sldId id="678" r:id="rId48"/>
    <p:sldId id="679" r:id="rId49"/>
    <p:sldId id="680" r:id="rId50"/>
    <p:sldId id="681" r:id="rId51"/>
    <p:sldId id="682" r:id="rId52"/>
    <p:sldId id="684" r:id="rId53"/>
    <p:sldId id="696" r:id="rId54"/>
    <p:sldId id="697" r:id="rId55"/>
    <p:sldId id="698" r:id="rId56"/>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Μεσαίο στυλ 3 - Έμφαση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25E5076-3810-47DD-B79F-674D7AD40C01}" styleName="Σκούρο στυλ 1 - Έμφαση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Μεσαίο στυλ 3 - Έμφαση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13" autoAdjust="0"/>
  </p:normalViewPr>
  <p:slideViewPr>
    <p:cSldViewPr>
      <p:cViewPr varScale="1">
        <p:scale>
          <a:sx n="106" d="100"/>
          <a:sy n="106" d="100"/>
        </p:scale>
        <p:origin x="168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6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58E498A-99C2-48AE-9EA3-A38984F0251D}" type="datetimeFigureOut">
              <a:rPr lang="el-GR"/>
              <a:pPr>
                <a:defRPr/>
              </a:pPr>
              <a:t>1/5/2026</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51A3B10-F0C2-4DE3-8577-FDEAC4877A25}" type="slidenum">
              <a:rPr lang="el-GR"/>
              <a:pPr>
                <a:defRPr/>
              </a:pPr>
              <a:t>‹#›</a:t>
            </a:fld>
            <a:endParaRPr lang="el-GR"/>
          </a:p>
        </p:txBody>
      </p:sp>
    </p:spTree>
    <p:extLst>
      <p:ext uri="{BB962C8B-B14F-4D97-AF65-F5344CB8AC3E}">
        <p14:creationId xmlns:p14="http://schemas.microsoft.com/office/powerpoint/2010/main" val="13105592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628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083"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0C67D7-3313-4956-ADF6-E899AFC1C7FA}" type="slidenum">
              <a:rPr lang="el-GR">
                <a:cs typeface="Arial" charset="0"/>
              </a:rPr>
              <a:pPr fontAlgn="base">
                <a:spcBef>
                  <a:spcPct val="0"/>
                </a:spcBef>
                <a:spcAft>
                  <a:spcPct val="0"/>
                </a:spcAft>
                <a:defRPr/>
              </a:pPr>
              <a:t>1</a:t>
            </a:fld>
            <a:endParaRPr lang="el-GR">
              <a:cs typeface="Arial" charset="0"/>
            </a:endParaRPr>
          </a:p>
        </p:txBody>
      </p:sp>
    </p:spTree>
    <p:extLst>
      <p:ext uri="{BB962C8B-B14F-4D97-AF65-F5344CB8AC3E}">
        <p14:creationId xmlns:p14="http://schemas.microsoft.com/office/powerpoint/2010/main" val="2605761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4E7B21-AE48-40B4-B772-E00460A826B4}" type="slidenum">
              <a:rPr lang="el-GR" smtClean="0">
                <a:latin typeface="Arial" charset="0"/>
                <a:cs typeface="Arial" charset="0"/>
              </a:rPr>
              <a:pPr fontAlgn="base">
                <a:spcBef>
                  <a:spcPct val="0"/>
                </a:spcBef>
                <a:spcAft>
                  <a:spcPct val="0"/>
                </a:spcAft>
              </a:pPr>
              <a:t>6</a:t>
            </a:fld>
            <a:endParaRPr lang="el-GR" smtClean="0">
              <a:latin typeface="Arial" charset="0"/>
              <a:cs typeface="Arial" charset="0"/>
            </a:endParaRPr>
          </a:p>
        </p:txBody>
      </p:sp>
      <p:sp>
        <p:nvSpPr>
          <p:cNvPr id="174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3718117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851A3B10-F0C2-4DE3-8577-FDEAC4877A25}" type="slidenum">
              <a:rPr lang="el-GR" smtClean="0"/>
              <a:pPr>
                <a:defRPr/>
              </a:pPr>
              <a:t>49</a:t>
            </a:fld>
            <a:endParaRPr lang="el-GR"/>
          </a:p>
        </p:txBody>
      </p:sp>
    </p:spTree>
    <p:extLst>
      <p:ext uri="{BB962C8B-B14F-4D97-AF65-F5344CB8AC3E}">
        <p14:creationId xmlns:p14="http://schemas.microsoft.com/office/powerpoint/2010/main" val="4029024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851A3B10-F0C2-4DE3-8577-FDEAC4877A25}" type="slidenum">
              <a:rPr lang="el-GR" smtClean="0"/>
              <a:pPr>
                <a:defRPr/>
              </a:pPr>
              <a:t>50</a:t>
            </a:fld>
            <a:endParaRPr lang="el-GR"/>
          </a:p>
        </p:txBody>
      </p:sp>
    </p:spTree>
    <p:extLst>
      <p:ext uri="{BB962C8B-B14F-4D97-AF65-F5344CB8AC3E}">
        <p14:creationId xmlns:p14="http://schemas.microsoft.com/office/powerpoint/2010/main" val="224304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EBB8C5-2852-4E71-9C17-20CFD261E668}" type="slidenum">
              <a:rPr lang="el-GR" smtClean="0"/>
              <a:pPr fontAlgn="base">
                <a:spcBef>
                  <a:spcPct val="0"/>
                </a:spcBef>
                <a:spcAft>
                  <a:spcPct val="0"/>
                </a:spcAft>
                <a:defRPr/>
              </a:pPr>
              <a:t>53</a:t>
            </a:fld>
            <a:endParaRPr lang="el-GR" smtClean="0"/>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5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78152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92776768-5E83-48A8-AF24-493EE28463AD}"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6448AC28-DAD9-47D5-AD2F-6E17D240B898}"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B7020FA5-C63B-4883-BB9B-A606389F1222}"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D884600A-5AE8-4242-88C4-80FE8C52885C}"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33C404F4-8334-4061-ADD0-F86933C58A5C}"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73BBE7E6-6BF2-4068-B30F-C81B7CF29964}"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n-US" dirty="0" err="1" smtClean="0"/>
              <a:t>Click to edit Master title style</a:t>
            </a:r>
            <a:endParaRPr lang="el-GR" dirty="0"/>
          </a:p>
        </p:txBody>
      </p:sp>
      <p:sp>
        <p:nvSpPr>
          <p:cNvPr id="3" name="2 - Θέση ημερομηνίας"/>
          <p:cNvSpPr>
            <a:spLocks noGrp="1"/>
          </p:cNvSpPr>
          <p:nvPr>
            <p:ph type="dt" sz="half" idx="10"/>
          </p:nvPr>
        </p:nvSpPr>
        <p:spPr/>
        <p:txBody>
          <a:bodyPr/>
          <a:lstStyle>
            <a:lvl1pPr>
              <a:defRPr/>
            </a:lvl1pPr>
          </a:lstStyle>
          <a:p>
            <a:pPr>
              <a:defRPr/>
            </a:pPr>
            <a:r>
              <a:rPr lang="el-GR"/>
              <a:t>Πάτρα 9/10/10</a:t>
            </a:r>
            <a:endParaRPr lang="el-GR" dirty="0"/>
          </a:p>
        </p:txBody>
      </p:sp>
      <p:sp>
        <p:nvSpPr>
          <p:cNvPr id="4" name="3 - Θέση υποσέλιδου"/>
          <p:cNvSpPr>
            <a:spLocks noGrp="1"/>
          </p:cNvSpPr>
          <p:nvPr>
            <p:ph type="ftr" sz="quarter" idx="11"/>
          </p:nvPr>
        </p:nvSpPr>
        <p:spPr/>
        <p:txBody>
          <a:bodyPr/>
          <a:lstStyle>
            <a:lvl1pPr>
              <a:defRPr/>
            </a:lvl1pPr>
          </a:lstStyle>
          <a:p>
            <a:pPr>
              <a:defRPr/>
            </a:pPr>
            <a:r>
              <a:rPr lang="el-GR"/>
              <a:t> 5</a:t>
            </a:r>
            <a:r>
              <a:rPr lang="el-GR" baseline="30000"/>
              <a:t>ο</a:t>
            </a:r>
            <a:r>
              <a:rPr lang="el-GR"/>
              <a:t> Πανελλήνιο Συνέδριο Οικολογίας</a:t>
            </a:r>
            <a:endParaRPr lang="el-GR" dirty="0"/>
          </a:p>
        </p:txBody>
      </p:sp>
      <p:sp>
        <p:nvSpPr>
          <p:cNvPr id="5" name="4 - Θέση αριθμού διαφάνειας"/>
          <p:cNvSpPr>
            <a:spLocks noGrp="1"/>
          </p:cNvSpPr>
          <p:nvPr>
            <p:ph type="sldNum" sz="quarter" idx="12"/>
          </p:nvPr>
        </p:nvSpPr>
        <p:spPr/>
        <p:txBody>
          <a:bodyPr/>
          <a:lstStyle>
            <a:lvl1pPr>
              <a:defRPr/>
            </a:lvl1pPr>
          </a:lstStyle>
          <a:p>
            <a:pPr>
              <a:defRPr/>
            </a:pPr>
            <a:r>
              <a:rPr lang="el-GR"/>
              <a:t>1</a:t>
            </a:r>
            <a:endParaRPr lang="el-G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Διαφάνεια τίτλου">
    <p:spTree>
      <p:nvGrpSpPr>
        <p:cNvPr id="1" name=""/>
        <p:cNvGrpSpPr/>
        <p:nvPr/>
      </p:nvGrpSpPr>
      <p:grpSpPr>
        <a:xfrm>
          <a:off x="0" y="0"/>
          <a:ext cx="0" cy="0"/>
          <a:chOff x="0" y="0"/>
          <a:chExt cx="0" cy="0"/>
        </a:xfrm>
      </p:grpSpPr>
      <p:cxnSp>
        <p:nvCxnSpPr>
          <p:cNvPr id="4" name="7 - Ευθεία γραμμή σύνδεσης"/>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12 - Ευθεία γραμμή σύνδεσης"/>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13 - Έλλειψη"/>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8 - Υπότιτλος"/>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Κάντε κλικ για να επεξεργαστείτε τον υπότιτλο του υποδείγματος</a:t>
            </a:r>
            <a:endParaRPr lang="en-US"/>
          </a:p>
        </p:txBody>
      </p:sp>
      <p:sp>
        <p:nvSpPr>
          <p:cNvPr id="18" name="17 - Τίτλος"/>
          <p:cNvSpPr>
            <a:spLocks noGrp="1"/>
          </p:cNvSpPr>
          <p:nvPr>
            <p:ph type="title"/>
          </p:nvPr>
        </p:nvSpPr>
        <p:spPr/>
        <p:txBody>
          <a:bodyPr/>
          <a:lstStyle/>
          <a:p>
            <a:r>
              <a:rPr lang="el-GR" smtClean="0"/>
              <a:t>Kλικ για επεξεργασία του τίτλου</a:t>
            </a:r>
            <a:endParaRPr lang="el-GR"/>
          </a:p>
        </p:txBody>
      </p:sp>
      <p:sp>
        <p:nvSpPr>
          <p:cNvPr id="7" name="9 - Θέση ημερομηνίας"/>
          <p:cNvSpPr>
            <a:spLocks noGrp="1"/>
          </p:cNvSpPr>
          <p:nvPr>
            <p:ph type="dt" sz="half" idx="10"/>
          </p:nvPr>
        </p:nvSpPr>
        <p:spPr/>
        <p:txBody>
          <a:bodyPr/>
          <a:lstStyle>
            <a:lvl1pPr>
              <a:defRPr/>
            </a:lvl1pPr>
          </a:lstStyle>
          <a:p>
            <a:pPr>
              <a:defRPr/>
            </a:pPr>
            <a:r>
              <a:rPr lang="el-GR"/>
              <a:t>Πάτρα 9/10/10</a:t>
            </a:r>
            <a:endParaRPr lang="el-GR" dirty="0"/>
          </a:p>
        </p:txBody>
      </p:sp>
      <p:sp>
        <p:nvSpPr>
          <p:cNvPr id="8" name="10 - Θέση αριθμού διαφάνειας"/>
          <p:cNvSpPr>
            <a:spLocks noGrp="1"/>
          </p:cNvSpPr>
          <p:nvPr>
            <p:ph type="sldNum" sz="quarter" idx="11"/>
          </p:nvPr>
        </p:nvSpPr>
        <p:spPr/>
        <p:txBody>
          <a:bodyPr/>
          <a:lstStyle>
            <a:lvl1pPr>
              <a:defRPr/>
            </a:lvl1pPr>
          </a:lstStyle>
          <a:p>
            <a:pPr>
              <a:defRPr/>
            </a:pPr>
            <a:r>
              <a:rPr lang="el-GR"/>
              <a:t>1</a:t>
            </a:r>
            <a:endParaRPr lang="el-GR" dirty="0"/>
          </a:p>
        </p:txBody>
      </p:sp>
      <p:sp>
        <p:nvSpPr>
          <p:cNvPr id="10" name="11 - Θέση υποσέλιδου"/>
          <p:cNvSpPr>
            <a:spLocks noGrp="1"/>
          </p:cNvSpPr>
          <p:nvPr>
            <p:ph type="ftr" sz="quarter" idx="12"/>
          </p:nvPr>
        </p:nvSpPr>
        <p:spPr/>
        <p:txBody>
          <a:bodyPr/>
          <a:lstStyle>
            <a:lvl1pPr>
              <a:defRPr/>
            </a:lvl1pPr>
          </a:lstStyle>
          <a:p>
            <a:pPr>
              <a:defRPr/>
            </a:pPr>
            <a:r>
              <a:rPr lang="el-GR"/>
              <a:t> 5</a:t>
            </a:r>
            <a:r>
              <a:rPr lang="el-GR" baseline="30000"/>
              <a:t>ο</a:t>
            </a:r>
            <a:r>
              <a:rPr lang="el-GR"/>
              <a:t> Πανελλήνιο Συνέδριο Οικολογίας</a:t>
            </a:r>
            <a:endParaRPr lang="el-G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Κεφαλίδα ενότητας">
    <p:spTree>
      <p:nvGrpSpPr>
        <p:cNvPr id="1" name=""/>
        <p:cNvGrpSpPr/>
        <p:nvPr/>
      </p:nvGrpSpPr>
      <p:grpSpPr>
        <a:xfrm>
          <a:off x="0" y="0"/>
          <a:ext cx="0" cy="0"/>
          <a:chOff x="0" y="0"/>
          <a:chExt cx="0" cy="0"/>
        </a:xfrm>
      </p:grpSpPr>
      <p:cxnSp>
        <p:nvCxnSpPr>
          <p:cNvPr id="3" name="2 - Ευθεία γραμμή σύνδεσης"/>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1 - Τίτλος"/>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dirty="0" err="1" smtClean="0"/>
              <a:t>Click to edit Master title style</a:t>
            </a:r>
            <a:endParaRPr lang="en-US" dirty="0"/>
          </a:p>
        </p:txBody>
      </p:sp>
      <p:sp>
        <p:nvSpPr>
          <p:cNvPr id="4" name="3 - Θέση ημερομηνίας"/>
          <p:cNvSpPr>
            <a:spLocks noGrp="1"/>
          </p:cNvSpPr>
          <p:nvPr>
            <p:ph type="dt" sz="half" idx="10"/>
          </p:nvPr>
        </p:nvSpPr>
        <p:spPr/>
        <p:txBody>
          <a:bodyPr/>
          <a:lstStyle>
            <a:lvl1pPr>
              <a:defRPr/>
            </a:lvl1pPr>
          </a:lstStyle>
          <a:p>
            <a:pPr>
              <a:defRPr/>
            </a:pPr>
            <a:fld id="{2B484585-4B18-478A-9FF7-596AFD64F026}"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42B03D76-58C7-4856-9A31-45C783B252D1}"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6EA499D9-4A44-4A97-918B-3B6793CB189B}"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81C7FBE3-CA45-4DBE-9AA9-0022A762276C}"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AE466A40-E6E2-4F31-97D8-AB86D4645147}"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82E09F4A-07ED-4F09-A14A-282A007CE1D5}"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9874E33A-A5F5-454C-ADC3-41B5FEC1B155}" type="slidenum">
              <a:rPr lang="el-GR"/>
              <a:pPr>
                <a:defRPr/>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CBF470DA-17A7-4C7D-9988-E873A3FFEEDF}"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BC7A60E5-0835-4E1F-8012-36FC64762A87}" type="slidenum">
              <a:rPr lang="el-GR"/>
              <a:pPr>
                <a:defRPr/>
              </a:pPr>
              <a:t>‹#›</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5EEA2584-5CA7-4E60-97DB-1919AD0BF8CB}"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2E2AF032-1BD2-409A-B910-745BE37AA0BF}"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BC296A4C-CE5B-4EF1-89BC-ED477D475D55}"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F1D1712E-3F93-42CC-91B0-274EB6F090AF}"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05E1C1A6-4C4F-49A7-AAD1-480DF4089FF2}"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ED4B802B-6734-4284-90F2-75EA1D382D9F}" type="slidenum">
              <a:rPr lang="el-GR"/>
              <a:pPr>
                <a:defRPr/>
              </a:pPr>
              <a:t>‹#›</a:t>
            </a:fld>
            <a:endParaRPr lang="el-G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F295FF0D-2FC0-42B0-8730-8AC84C021EC3}"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C70A451F-6906-4ECB-AD2D-9E8FAA78DD9B}" type="slidenum">
              <a:rPr lang="el-GR"/>
              <a:pPr>
                <a:defRPr/>
              </a:pPr>
              <a:t>‹#›</a:t>
            </a:fld>
            <a:endParaRPr lang="el-G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067E5128-1613-4B4F-BA74-6CE254464150}" type="datetimeFigureOut">
              <a:rPr lang="el-GR"/>
              <a:pPr>
                <a:defRPr/>
              </a:pPr>
              <a:t>1/5/2026</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88877B02-9977-4F28-8D44-4A4A01CF6309}" type="slidenum">
              <a:rPr lang="el-GR"/>
              <a:pPr>
                <a:defRPr/>
              </a:pPr>
              <a:t>‹#›</a:t>
            </a:fld>
            <a:endParaRPr lang="el-G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69E10571-846F-43E9-8D9B-9DF6EE9A8AB5}"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FBC605D5-7FFB-4838-9BD5-8467E36EF99C}" type="slidenum">
              <a:rPr lang="el-GR"/>
              <a:pPr>
                <a:defRPr/>
              </a:pPr>
              <a:t>‹#›</a:t>
            </a:fld>
            <a:endParaRPr lang="el-G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CC116AFB-698B-4112-8795-C6D6D8E87046}" type="datetimeFigureOut">
              <a:rPr lang="el-GR"/>
              <a:pPr>
                <a:defRPr/>
              </a:pPr>
              <a:t>1/5/2026</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44FD6101-ABCA-471F-8781-CDCDA3679CB8}" type="slidenum">
              <a:rPr lang="el-GR"/>
              <a:pPr>
                <a:defRPr/>
              </a:pPr>
              <a:t>‹#›</a:t>
            </a:fld>
            <a:endParaRPr lang="el-G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B8F7835C-0BEA-49CB-845F-3FCB13ED72E9}"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7CE1F250-FB49-4491-9908-03BCDEEAC5DF}" type="slidenum">
              <a:rPr lang="el-GR"/>
              <a:pPr>
                <a:defRPr/>
              </a:pPr>
              <a:t>‹#›</a:t>
            </a:fld>
            <a:endParaRPr lang="el-G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A5073102-FF45-4526-9042-8D28E664850C}"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62CA4E27-22A0-4C39-B573-CFC0828B893E}" type="slidenum">
              <a:rPr lang="el-GR"/>
              <a:pPr>
                <a:defRPr/>
              </a:pPr>
              <a:t>‹#›</a:t>
            </a:fld>
            <a:endParaRPr lang="el-G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47FC946A-17C6-4979-A97D-7DFCACEBDC33}"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69B887E5-9F44-4ED8-8A49-4B543E5C8A2D}" type="slidenum">
              <a:rPr lang="el-GR"/>
              <a:pPr>
                <a:defRPr/>
              </a:pPr>
              <a:t>‹#›</a:t>
            </a:fld>
            <a:endParaRPr lang="el-G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AACA70FB-6AE0-41EC-82A0-B29A6EDA62A5}"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64BD7FE0-DBA8-4AE3-9804-BDDED090CD39}" type="slidenum">
              <a:rPr lang="el-GR"/>
              <a:pPr>
                <a:defRPr/>
              </a:pPr>
              <a:t>‹#›</a:t>
            </a:fld>
            <a:endParaRPr lang="el-G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n-US" dirty="0" err="1" smtClean="0"/>
              <a:t>Click to edit Master title style</a:t>
            </a:r>
            <a:endParaRPr lang="el-GR" dirty="0"/>
          </a:p>
        </p:txBody>
      </p:sp>
      <p:sp>
        <p:nvSpPr>
          <p:cNvPr id="3" name="2 - Θέση ημερομηνίας"/>
          <p:cNvSpPr>
            <a:spLocks noGrp="1"/>
          </p:cNvSpPr>
          <p:nvPr>
            <p:ph type="dt" sz="half" idx="10"/>
          </p:nvPr>
        </p:nvSpPr>
        <p:spPr/>
        <p:txBody>
          <a:bodyPr/>
          <a:lstStyle>
            <a:lvl1pPr>
              <a:defRPr/>
            </a:lvl1pPr>
          </a:lstStyle>
          <a:p>
            <a:pPr>
              <a:defRPr/>
            </a:pPr>
            <a:r>
              <a:rPr lang="el-GR"/>
              <a:t>Πάτρα 9/10/10</a:t>
            </a:r>
            <a:endParaRPr lang="el-GR" dirty="0"/>
          </a:p>
        </p:txBody>
      </p:sp>
      <p:sp>
        <p:nvSpPr>
          <p:cNvPr id="4" name="3 - Θέση υποσέλιδου"/>
          <p:cNvSpPr>
            <a:spLocks noGrp="1"/>
          </p:cNvSpPr>
          <p:nvPr>
            <p:ph type="ftr" sz="quarter" idx="11"/>
          </p:nvPr>
        </p:nvSpPr>
        <p:spPr/>
        <p:txBody>
          <a:bodyPr/>
          <a:lstStyle>
            <a:lvl1pPr>
              <a:defRPr/>
            </a:lvl1pPr>
          </a:lstStyle>
          <a:p>
            <a:pPr>
              <a:defRPr/>
            </a:pPr>
            <a:r>
              <a:rPr lang="el-GR"/>
              <a:t> 5</a:t>
            </a:r>
            <a:r>
              <a:rPr lang="el-GR" baseline="30000"/>
              <a:t>ο</a:t>
            </a:r>
            <a:r>
              <a:rPr lang="el-GR"/>
              <a:t> Πανελλήνιο Συνέδριο Οικολογίας</a:t>
            </a:r>
            <a:endParaRPr lang="el-GR" dirty="0"/>
          </a:p>
        </p:txBody>
      </p:sp>
      <p:sp>
        <p:nvSpPr>
          <p:cNvPr id="5" name="4 - Θέση αριθμού διαφάνειας"/>
          <p:cNvSpPr>
            <a:spLocks noGrp="1"/>
          </p:cNvSpPr>
          <p:nvPr>
            <p:ph type="sldNum" sz="quarter" idx="12"/>
          </p:nvPr>
        </p:nvSpPr>
        <p:spPr/>
        <p:txBody>
          <a:bodyPr/>
          <a:lstStyle>
            <a:lvl1pPr>
              <a:defRPr/>
            </a:lvl1pPr>
          </a:lstStyle>
          <a:p>
            <a:pPr>
              <a:defRPr/>
            </a:pPr>
            <a:r>
              <a:rPr lang="el-GR"/>
              <a:t>1</a:t>
            </a:r>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0BE56628-4999-487D-A795-E929F22B65BC}"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57DED4F8-5B0B-4EA6-9AA1-23623965633F}" type="slidenum">
              <a:rPr lang="el-GR"/>
              <a:pPr>
                <a:defRP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n-US"/>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a:p>
        </p:txBody>
      </p:sp>
      <p:sp>
        <p:nvSpPr>
          <p:cNvPr id="4" name="3 - Θέση ημερομηνίας"/>
          <p:cNvSpPr>
            <a:spLocks noGrp="1"/>
          </p:cNvSpPr>
          <p:nvPr>
            <p:ph type="dt" sz="half" idx="10"/>
          </p:nvPr>
        </p:nvSpPr>
        <p:spPr/>
        <p:txBody>
          <a:bodyPr/>
          <a:lstStyle>
            <a:lvl1pPr>
              <a:defRPr/>
            </a:lvl1pPr>
          </a:lstStyle>
          <a:p>
            <a:pPr>
              <a:defRPr/>
            </a:pPr>
            <a:fld id="{D7CEC45D-257B-4BF2-B5BA-8A2F9EEB7675}"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C8B48E03-B89C-45DD-B873-F0222FF9820B}" type="slidenum">
              <a:rPr lang="el-GR"/>
              <a:pPr>
                <a:defRPr/>
              </a:pPr>
              <a:t>‹#›</a:t>
            </a:fld>
            <a:endParaRPr lang="el-G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410066DB-BAC6-4E0E-A836-EB373AA6986D}"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3D0CB4E4-C736-49C9-9B1B-0BB2B373201A}" type="slidenum">
              <a:rPr lang="el-GR"/>
              <a:pPr>
                <a:defRPr/>
              </a:pPr>
              <a:t>‹#›</a:t>
            </a:fld>
            <a:endParaRPr lang="el-G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0B2C6AA3-AC45-4677-863C-B08AF5C5A900}"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2487DB7C-DC69-4FA5-8D38-F7720B4E30C2}" type="slidenum">
              <a:rPr lang="el-GR"/>
              <a:pPr>
                <a:defRPr/>
              </a:pPr>
              <a:t>‹#›</a:t>
            </a:fld>
            <a:endParaRPr lang="el-G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3 - Θέση ημερομηνίας"/>
          <p:cNvSpPr>
            <a:spLocks noGrp="1"/>
          </p:cNvSpPr>
          <p:nvPr>
            <p:ph type="dt" sz="half" idx="10"/>
          </p:nvPr>
        </p:nvSpPr>
        <p:spPr/>
        <p:txBody>
          <a:bodyPr/>
          <a:lstStyle>
            <a:lvl1pPr>
              <a:defRPr/>
            </a:lvl1pPr>
          </a:lstStyle>
          <a:p>
            <a:pPr>
              <a:defRPr/>
            </a:pPr>
            <a:fld id="{88098F1B-9936-4D65-A1D4-1A9072EF19FD}"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D54874C7-3AAD-4008-9F5D-0DD79B233C88}" type="slidenum">
              <a:rPr lang="el-GR"/>
              <a:pPr>
                <a:defRPr/>
              </a:pPr>
              <a:t>‹#›</a:t>
            </a:fld>
            <a:endParaRPr lang="el-G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3 - Θέση ημερομηνίας"/>
          <p:cNvSpPr>
            <a:spLocks noGrp="1"/>
          </p:cNvSpPr>
          <p:nvPr>
            <p:ph type="dt" sz="half" idx="10"/>
          </p:nvPr>
        </p:nvSpPr>
        <p:spPr/>
        <p:txBody>
          <a:bodyPr/>
          <a:lstStyle>
            <a:lvl1pPr>
              <a:defRPr/>
            </a:lvl1pPr>
          </a:lstStyle>
          <a:p>
            <a:pPr>
              <a:defRPr/>
            </a:pPr>
            <a:fld id="{F7A3D5E1-22A0-4089-94FD-8289CD6DDE8B}" type="datetimeFigureOut">
              <a:rPr lang="el-GR"/>
              <a:pPr>
                <a:defRPr/>
              </a:pPr>
              <a:t>1/5/2026</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405F0B7C-A6D7-42CE-81DF-FCB54288CA53}" type="slidenum">
              <a:rPr lang="el-GR"/>
              <a:pPr>
                <a:defRPr/>
              </a:pPr>
              <a:t>‹#›</a:t>
            </a:fld>
            <a:endParaRPr lang="el-G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3 - Θέση ημερομηνίας"/>
          <p:cNvSpPr>
            <a:spLocks noGrp="1"/>
          </p:cNvSpPr>
          <p:nvPr>
            <p:ph type="dt" sz="half" idx="10"/>
          </p:nvPr>
        </p:nvSpPr>
        <p:spPr/>
        <p:txBody>
          <a:bodyPr/>
          <a:lstStyle>
            <a:lvl1pPr>
              <a:defRPr/>
            </a:lvl1pPr>
          </a:lstStyle>
          <a:p>
            <a:pPr>
              <a:defRPr/>
            </a:pPr>
            <a:fld id="{2E2530C2-6DFA-4D05-A77B-4C01A4F3FD68}"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2F82DB95-4785-4D57-BD8E-E89FF8A32157}" type="slidenum">
              <a:rPr lang="el-GR"/>
              <a:pPr>
                <a:defRPr/>
              </a:pPr>
              <a:t>‹#›</a:t>
            </a:fld>
            <a:endParaRPr lang="el-G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80889AE0-B8FD-435A-BE83-4CD4C9CCCDF1}" type="datetimeFigureOut">
              <a:rPr lang="el-GR"/>
              <a:pPr>
                <a:defRPr/>
              </a:pPr>
              <a:t>1/5/2026</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2BC15DED-09B6-44FF-9CE7-49746066E83F}" type="slidenum">
              <a:rPr lang="el-GR"/>
              <a:pPr>
                <a:defRPr/>
              </a:pPr>
              <a:t>‹#›</a:t>
            </a:fld>
            <a:endParaRPr lang="el-G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n-US"/>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D2D84B0A-3BBE-4574-9E7D-DF5EDED2974A}"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BB25C8A0-5BC3-4B76-8154-F3CEC17050E9}" type="slidenum">
              <a:rPr lang="el-GR"/>
              <a:pPr>
                <a:defRPr/>
              </a:pPr>
              <a:t>‹#›</a:t>
            </a:fld>
            <a:endParaRPr lang="el-G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3AC1D6C0-CF1F-42BE-ACB2-9E97848F75F3}"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825132B3-33FC-4786-ADBC-50EE771722A9}" type="slidenum">
              <a:rPr lang="el-GR"/>
              <a:pPr>
                <a:defRPr/>
              </a:pPr>
              <a:t>‹#›</a:t>
            </a:fld>
            <a:endParaRPr lang="el-G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B1576AD6-BF90-4F4D-B652-331FF3A4A651}"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5D90621-CA30-46B5-8075-E7C588C690C8}"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EA8DD869-7CC3-4255-91E2-FC67A9DCCB3D}"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73374CE5-B5E1-4CED-9164-7D8E48300751}" type="slidenum">
              <a:rPr lang="el-GR"/>
              <a:pPr>
                <a:defRPr/>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C5EA48D7-F040-4FA4-94FA-0EFCC1CEE646}"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D6EB4F52-1C4E-4072-A0FF-CA9E2EA19F42}" type="slidenum">
              <a:rPr lang="el-GR"/>
              <a:pPr>
                <a:defRPr/>
              </a:pPr>
              <a:t>‹#›</a:t>
            </a:fld>
            <a:endParaRPr lang="el-G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23070B19-93C9-4276-BF96-56223FB9BD88}" type="slidenum">
              <a:rPr lang="el-GR"/>
              <a:pPr>
                <a:defRPr/>
              </a:pPr>
              <a:t>‹#›</a:t>
            </a:fld>
            <a:endParaRPr lang="el-G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quarter" idx="1"/>
          </p:nvPr>
        </p:nvSpPr>
        <p:spPr>
          <a:xfrm>
            <a:off x="457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57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περιεχομένου"/>
          <p:cNvSpPr>
            <a:spLocks noGrp="1"/>
          </p:cNvSpPr>
          <p:nvPr>
            <p:ph sz="quarter" idx="4"/>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F653C710-62DA-422B-ADF1-C9502BF14F64}" type="slidenum">
              <a:rPr lang="el-GR"/>
              <a:pPr>
                <a:defRPr/>
              </a:pPr>
              <a:t>‹#›</a:t>
            </a:fld>
            <a:endParaRPr lang="el-G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1C60726D-4346-457E-ACC3-03198BD85753}"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21974435-123B-4AA6-88E3-ECDD6426522B}" type="datetimeFigureOut">
              <a:rPr lang="el-GR"/>
              <a:pPr>
                <a:defRPr/>
              </a:pPr>
              <a:t>1/5/2026</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8B64E98C-18C2-48D6-B78E-1DB3E14FE51E}"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C668E721-9F0A-4D40-93FD-E07E29DA066E}"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6DD9B2C2-446A-4197-86A8-2D2F9F01F6DC}"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2760D552-0835-44BE-9161-EC2719580174}" type="datetimeFigureOut">
              <a:rPr lang="el-GR"/>
              <a:pPr>
                <a:defRPr/>
              </a:pPr>
              <a:t>1/5/2026</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724644BA-BBC2-42BD-AF4B-63B3A2F9077C}"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DF680641-A434-4C11-A6C8-98E4134B74F0}"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09EAA0DA-BFAE-485F-B0CE-2707E9207E59}"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FD87B6D6-1803-408A-A326-090D195A6DFA}"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1C74854C-F9E4-4280-A92F-AFB9F84CAC12}"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2051"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EF915D7-9BD8-4DDF-9B6B-0705631F10A2}" type="datetimeFigureOut">
              <a:rPr lang="el-GR"/>
              <a:pPr>
                <a:defRPr/>
              </a:pPr>
              <a:t>1/5/2026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0BBB22F-F959-45A5-87D9-E69BA02AFCFC}"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25" r:id="rId12"/>
    <p:sldLayoutId id="2147484826" r:id="rId13"/>
    <p:sldLayoutId id="2147484827" r:id="rId14"/>
    <p:sldLayoutId id="2147484801" r:id="rId15"/>
    <p:sldLayoutId id="2147484828" r:id="rId16"/>
    <p:sldLayoutId id="2147484802"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3075"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4C63191-2B03-41A9-A69A-8F9B2917F118}" type="datetimeFigureOut">
              <a:rPr lang="el-GR"/>
              <a:pPr>
                <a:defRPr/>
              </a:pPr>
              <a:t>1/5/2026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8C88541-9C78-4186-A3BB-07950A336BB4}"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3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endParaRPr lang="en-US" smtClean="0"/>
          </a:p>
        </p:txBody>
      </p:sp>
      <p:sp>
        <p:nvSpPr>
          <p:cNvPr id="4099"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53BA650-7A42-43F9-BAA3-D6C5DF9EB1F4}" type="datetimeFigureOut">
              <a:rPr lang="el-GR"/>
              <a:pPr>
                <a:defRPr/>
              </a:pPr>
              <a:t>1/5/2026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5BB1755-839A-44D3-95A7-8467008B2A62}"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31" r:id="rId12"/>
    <p:sldLayoutId id="2147484832" r:id="rId13"/>
    <p:sldLayoutId id="2147484833"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karris@ionio.gr"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1.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1.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1.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3.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3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3.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3.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8.jpeg"/><Relationship Id="rId7" Type="http://schemas.openxmlformats.org/officeDocument/2006/relationships/oleObject" Target="../embeddings/oleObject1.bin"/><Relationship Id="rId2" Type="http://schemas.openxmlformats.org/officeDocument/2006/relationships/slideLayout" Target="../slideLayouts/slideLayout41.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2.xml"/><Relationship Id="rId5" Type="http://schemas.openxmlformats.org/officeDocument/2006/relationships/image" Target="../media/image91.jpeg"/><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01.jpeg"/></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31.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10000"/>
            <a:alpha val="25000"/>
          </a:schemeClr>
        </a:solidFill>
        <a:effectLst/>
      </p:bgPr>
    </p:bg>
    <p:spTree>
      <p:nvGrpSpPr>
        <p:cNvPr id="1" name=""/>
        <p:cNvGrpSpPr/>
        <p:nvPr/>
      </p:nvGrpSpPr>
      <p:grpSpPr>
        <a:xfrm>
          <a:off x="0" y="0"/>
          <a:ext cx="0" cy="0"/>
          <a:chOff x="0" y="0"/>
          <a:chExt cx="0" cy="0"/>
        </a:xfrm>
      </p:grpSpPr>
      <p:sp>
        <p:nvSpPr>
          <p:cNvPr id="3" name="2 - Τίτλος"/>
          <p:cNvSpPr>
            <a:spLocks noGrp="1"/>
          </p:cNvSpPr>
          <p:nvPr>
            <p:ph type="title"/>
          </p:nvPr>
        </p:nvSpPr>
        <p:spPr>
          <a:xfrm>
            <a:off x="323850" y="1557338"/>
            <a:ext cx="8532813" cy="935037"/>
          </a:xfrm>
          <a:noFill/>
        </p:spPr>
        <p:style>
          <a:lnRef idx="2">
            <a:schemeClr val="accent2"/>
          </a:lnRef>
          <a:fillRef idx="1">
            <a:schemeClr val="lt1"/>
          </a:fillRef>
          <a:effectRef idx="0">
            <a:schemeClr val="accent2"/>
          </a:effectRef>
          <a:fontRef idx="minor">
            <a:schemeClr val="dk1"/>
          </a:fontRef>
        </p:style>
        <p:txBody>
          <a:bodyPr>
            <a:noAutofit/>
          </a:bodyPr>
          <a:lstStyle/>
          <a:p>
            <a:pPr eaLnBrk="1" hangingPunct="1">
              <a:defRPr/>
            </a:pPr>
            <a:r>
              <a:rPr lang="el-GR" sz="2000" dirty="0" smtClean="0">
                <a:solidFill>
                  <a:srgbClr val="0070C0"/>
                </a:solidFill>
                <a:latin typeface="Tahoma" pitchFamily="34" charset="0"/>
                <a:cs typeface="Tahoma" pitchFamily="34" charset="0"/>
              </a:rPr>
              <a:t>Μάθημα</a:t>
            </a:r>
            <a:r>
              <a:rPr lang="el-GR" sz="2000" dirty="0">
                <a:solidFill>
                  <a:srgbClr val="0070C0"/>
                </a:solidFill>
                <a:latin typeface="Tahoma" pitchFamily="34" charset="0"/>
                <a:cs typeface="Tahoma" pitchFamily="34" charset="0"/>
              </a:rPr>
              <a:t>: Βιολογία και Διαχείριση Άγριας Πανίδας</a:t>
            </a:r>
            <a:r>
              <a:rPr lang="el-GR" sz="2000" dirty="0" smtClean="0">
                <a:solidFill>
                  <a:srgbClr val="0070C0"/>
                </a:solidFill>
                <a:latin typeface="Tahoma" pitchFamily="34" charset="0"/>
                <a:cs typeface="Tahoma" pitchFamily="34" charset="0"/>
              </a:rPr>
              <a:t/>
            </a:r>
            <a:br>
              <a:rPr lang="el-GR" sz="2000" dirty="0" smtClean="0">
                <a:solidFill>
                  <a:srgbClr val="0070C0"/>
                </a:solidFill>
                <a:latin typeface="Tahoma" pitchFamily="34" charset="0"/>
                <a:cs typeface="Tahoma" pitchFamily="34" charset="0"/>
              </a:rPr>
            </a:br>
            <a:r>
              <a:rPr lang="el-GR" sz="2000" dirty="0" smtClean="0">
                <a:solidFill>
                  <a:srgbClr val="0070C0"/>
                </a:solidFill>
                <a:latin typeface="Tahoma" pitchFamily="34" charset="0"/>
                <a:cs typeface="Tahoma" pitchFamily="34" charset="0"/>
              </a:rPr>
              <a:t>Θεματική ενότητα: </a:t>
            </a:r>
            <a:r>
              <a:rPr lang="el-GR" sz="2000" b="1" dirty="0" smtClean="0">
                <a:solidFill>
                  <a:srgbClr val="0070C0"/>
                </a:solidFill>
                <a:latin typeface="Tahoma" pitchFamily="34" charset="0"/>
                <a:cs typeface="Tahoma" pitchFamily="34" charset="0"/>
              </a:rPr>
              <a:t>Τα Πτηνά (Α Μέρος)</a:t>
            </a:r>
            <a:endParaRPr lang="el-GR" sz="1800" b="1" dirty="0" smtClean="0">
              <a:solidFill>
                <a:srgbClr val="0070C0"/>
              </a:solidFill>
              <a:latin typeface="Tahoma" pitchFamily="34" charset="0"/>
              <a:cs typeface="Tahoma" pitchFamily="34" charset="0"/>
            </a:endParaRPr>
          </a:p>
        </p:txBody>
      </p:sp>
      <p:sp>
        <p:nvSpPr>
          <p:cNvPr id="12291" name="1 - Θέση περιεχομένου"/>
          <p:cNvSpPr>
            <a:spLocks noGrp="1"/>
          </p:cNvSpPr>
          <p:nvPr>
            <p:ph idx="1"/>
          </p:nvPr>
        </p:nvSpPr>
        <p:spPr>
          <a:xfrm>
            <a:off x="1259632" y="5644212"/>
            <a:ext cx="6624141" cy="576262"/>
          </a:xfrm>
        </p:spPr>
        <p:txBody>
          <a:bodyPr/>
          <a:lstStyle/>
          <a:p>
            <a:pPr algn="ctr" eaLnBrk="1" hangingPunct="1">
              <a:buFont typeface="Wingdings 2" pitchFamily="18" charset="2"/>
              <a:buNone/>
            </a:pPr>
            <a:r>
              <a:rPr lang="el-GR" sz="1200" b="1" dirty="0" smtClean="0">
                <a:solidFill>
                  <a:srgbClr val="0070C0"/>
                </a:solidFill>
                <a:latin typeface="Tahoma" pitchFamily="34" charset="0"/>
                <a:cs typeface="Tahoma" pitchFamily="34" charset="0"/>
              </a:rPr>
              <a:t>Εισηγητής: Γεώργιος Καρρής Βιολόγος</a:t>
            </a:r>
            <a:r>
              <a:rPr lang="en-US" sz="1200" b="1" dirty="0" smtClean="0">
                <a:solidFill>
                  <a:srgbClr val="0070C0"/>
                </a:solidFill>
                <a:latin typeface="Tahoma" pitchFamily="34" charset="0"/>
                <a:cs typeface="Tahoma" pitchFamily="34" charset="0"/>
              </a:rPr>
              <a:t> </a:t>
            </a:r>
            <a:r>
              <a:rPr lang="en-US" sz="1200" b="1" dirty="0" err="1" smtClean="0">
                <a:solidFill>
                  <a:srgbClr val="0070C0"/>
                </a:solidFill>
                <a:latin typeface="Tahoma" pitchFamily="34" charset="0"/>
                <a:cs typeface="Tahoma" pitchFamily="34" charset="0"/>
              </a:rPr>
              <a:t>MSc</a:t>
            </a:r>
            <a:r>
              <a:rPr lang="en-US" sz="1200" b="1" dirty="0" smtClean="0">
                <a:solidFill>
                  <a:srgbClr val="0070C0"/>
                </a:solidFill>
                <a:latin typeface="Tahoma" pitchFamily="34" charset="0"/>
                <a:cs typeface="Tahoma" pitchFamily="34" charset="0"/>
              </a:rPr>
              <a:t>/PhD</a:t>
            </a:r>
            <a:endParaRPr lang="el-GR" sz="1200" b="1" dirty="0" smtClean="0">
              <a:solidFill>
                <a:srgbClr val="0070C0"/>
              </a:solidFill>
              <a:latin typeface="Tahoma" pitchFamily="34" charset="0"/>
              <a:cs typeface="Tahoma" pitchFamily="34" charset="0"/>
            </a:endParaRPr>
          </a:p>
          <a:p>
            <a:pPr algn="ctr" eaLnBrk="1" hangingPunct="1">
              <a:buNone/>
            </a:pPr>
            <a:r>
              <a:rPr lang="en-US" sz="1200" b="1" dirty="0" smtClean="0">
                <a:solidFill>
                  <a:srgbClr val="0070C0"/>
                </a:solidFill>
                <a:latin typeface="Tahoma" pitchFamily="34" charset="0"/>
                <a:cs typeface="Tahoma" pitchFamily="34" charset="0"/>
              </a:rPr>
              <a:t>A</a:t>
            </a:r>
            <a:r>
              <a:rPr lang="el-GR" sz="1200" b="1" dirty="0" smtClean="0">
                <a:solidFill>
                  <a:srgbClr val="0070C0"/>
                </a:solidFill>
                <a:latin typeface="Tahoma" pitchFamily="34" charset="0"/>
                <a:cs typeface="Tahoma" pitchFamily="34" charset="0"/>
              </a:rPr>
              <a:t>ναπληρωτής Καθηγητής</a:t>
            </a:r>
          </a:p>
          <a:p>
            <a:pPr algn="ctr" eaLnBrk="1" hangingPunct="1">
              <a:buNone/>
            </a:pPr>
            <a:r>
              <a:rPr lang="en-US" sz="1200" b="1" dirty="0" smtClean="0">
                <a:solidFill>
                  <a:srgbClr val="0070C0"/>
                </a:solidFill>
                <a:latin typeface="Tahoma" pitchFamily="34" charset="0"/>
                <a:cs typeface="Tahoma" pitchFamily="34" charset="0"/>
              </a:rPr>
              <a:t>email:</a:t>
            </a:r>
            <a:r>
              <a:rPr lang="el-GR" sz="1200" b="1" dirty="0" smtClean="0">
                <a:solidFill>
                  <a:srgbClr val="0070C0"/>
                </a:solidFill>
                <a:latin typeface="Tahoma" pitchFamily="34" charset="0"/>
                <a:cs typeface="Tahoma" pitchFamily="34" charset="0"/>
              </a:rPr>
              <a:t> </a:t>
            </a:r>
            <a:r>
              <a:rPr lang="en-US" sz="1200" b="1" dirty="0" smtClean="0">
                <a:solidFill>
                  <a:srgbClr val="0070C0"/>
                </a:solidFill>
                <a:latin typeface="Tahoma" pitchFamily="34" charset="0"/>
                <a:cs typeface="Tahoma" pitchFamily="34" charset="0"/>
                <a:hlinkClick r:id="rId3"/>
              </a:rPr>
              <a:t>gkarris@ionio.gr</a:t>
            </a:r>
            <a:r>
              <a:rPr lang="el-GR" sz="1200" b="1" dirty="0" smtClean="0">
                <a:solidFill>
                  <a:srgbClr val="0070C0"/>
                </a:solidFill>
                <a:latin typeface="Tahoma" pitchFamily="34" charset="0"/>
                <a:cs typeface="Tahoma" pitchFamily="34" charset="0"/>
              </a:rPr>
              <a:t>                                                                                                               </a:t>
            </a:r>
            <a:endParaRPr lang="el-GR" sz="1600" b="1" dirty="0" smtClean="0">
              <a:solidFill>
                <a:srgbClr val="0070C0"/>
              </a:solidFill>
              <a:latin typeface="Tahoma" pitchFamily="34" charset="0"/>
              <a:cs typeface="Tahoma" pitchFamily="34" charset="0"/>
            </a:endParaRPr>
          </a:p>
        </p:txBody>
      </p:sp>
      <p:sp>
        <p:nvSpPr>
          <p:cNvPr id="12292" name="3 - TextBox"/>
          <p:cNvSpPr txBox="1">
            <a:spLocks noChangeArrowheads="1"/>
          </p:cNvSpPr>
          <p:nvPr/>
        </p:nvSpPr>
        <p:spPr bwMode="auto">
          <a:xfrm>
            <a:off x="611560" y="6360198"/>
            <a:ext cx="7848600" cy="277813"/>
          </a:xfrm>
          <a:prstGeom prst="rect">
            <a:avLst/>
          </a:prstGeom>
          <a:noFill/>
          <a:ln w="9525">
            <a:noFill/>
            <a:miter lim="800000"/>
            <a:headEnd/>
            <a:tailEnd/>
          </a:ln>
        </p:spPr>
        <p:txBody>
          <a:bodyPr>
            <a:spAutoFit/>
          </a:bodyPr>
          <a:lstStyle/>
          <a:p>
            <a:pPr algn="ctr"/>
            <a:r>
              <a:rPr lang="en-US" sz="1200" b="1" dirty="0" smtClean="0">
                <a:solidFill>
                  <a:srgbClr val="0070C0"/>
                </a:solidFill>
                <a:latin typeface="Tahoma" pitchFamily="34" charset="0"/>
                <a:cs typeface="Tahoma" pitchFamily="34" charset="0"/>
              </a:rPr>
              <a:t>A</a:t>
            </a:r>
            <a:r>
              <a:rPr lang="el-GR" sz="1200" b="1" dirty="0" smtClean="0">
                <a:solidFill>
                  <a:srgbClr val="0070C0"/>
                </a:solidFill>
                <a:latin typeface="Tahoma" pitchFamily="34" charset="0"/>
                <a:cs typeface="Tahoma" pitchFamily="34" charset="0"/>
              </a:rPr>
              <a:t>κ. </a:t>
            </a:r>
            <a:r>
              <a:rPr lang="el-GR" sz="1200" b="1" dirty="0">
                <a:solidFill>
                  <a:srgbClr val="0070C0"/>
                </a:solidFill>
                <a:latin typeface="Tahoma" pitchFamily="34" charset="0"/>
                <a:cs typeface="Tahoma" pitchFamily="34" charset="0"/>
              </a:rPr>
              <a:t>έ</a:t>
            </a:r>
            <a:r>
              <a:rPr lang="el-GR" sz="1200" b="1" dirty="0" smtClean="0">
                <a:solidFill>
                  <a:srgbClr val="0070C0"/>
                </a:solidFill>
                <a:latin typeface="Tahoma" pitchFamily="34" charset="0"/>
                <a:cs typeface="Tahoma" pitchFamily="34" charset="0"/>
              </a:rPr>
              <a:t>τος: </a:t>
            </a:r>
            <a:r>
              <a:rPr lang="el-GR" sz="1200" b="1" dirty="0" smtClean="0">
                <a:solidFill>
                  <a:srgbClr val="0070C0"/>
                </a:solidFill>
                <a:latin typeface="Tahoma" pitchFamily="34" charset="0"/>
                <a:cs typeface="Tahoma" pitchFamily="34" charset="0"/>
              </a:rPr>
              <a:t>202</a:t>
            </a:r>
            <a:r>
              <a:rPr lang="en-US" sz="1200" b="1" dirty="0" smtClean="0">
                <a:solidFill>
                  <a:srgbClr val="0070C0"/>
                </a:solidFill>
                <a:latin typeface="Tahoma" pitchFamily="34" charset="0"/>
                <a:cs typeface="Tahoma" pitchFamily="34" charset="0"/>
              </a:rPr>
              <a:t>5</a:t>
            </a:r>
            <a:r>
              <a:rPr lang="el-GR" sz="1200" b="1" dirty="0" smtClean="0">
                <a:solidFill>
                  <a:srgbClr val="0070C0"/>
                </a:solidFill>
                <a:latin typeface="Tahoma" pitchFamily="34" charset="0"/>
                <a:cs typeface="Tahoma" pitchFamily="34" charset="0"/>
              </a:rPr>
              <a:t>-202</a:t>
            </a:r>
            <a:r>
              <a:rPr lang="en-US" sz="1200" b="1" dirty="0">
                <a:solidFill>
                  <a:srgbClr val="0070C0"/>
                </a:solidFill>
                <a:latin typeface="Tahoma" pitchFamily="34" charset="0"/>
                <a:cs typeface="Tahoma" pitchFamily="34" charset="0"/>
              </a:rPr>
              <a:t>6</a:t>
            </a:r>
            <a:endParaRPr lang="el-GR" sz="1200" dirty="0">
              <a:solidFill>
                <a:srgbClr val="0070C0"/>
              </a:solidFill>
              <a:latin typeface="Tahoma" pitchFamily="34" charset="0"/>
              <a:cs typeface="Tahoma" pitchFamily="34" charset="0"/>
            </a:endParaRPr>
          </a:p>
        </p:txBody>
      </p:sp>
      <p:sp>
        <p:nvSpPr>
          <p:cNvPr id="8" name="7 - TextBox"/>
          <p:cNvSpPr txBox="1"/>
          <p:nvPr/>
        </p:nvSpPr>
        <p:spPr>
          <a:xfrm>
            <a:off x="2051720" y="476672"/>
            <a:ext cx="5472608" cy="584775"/>
          </a:xfrm>
          <a:prstGeom prst="rect">
            <a:avLst/>
          </a:prstGeom>
          <a:noFill/>
        </p:spPr>
        <p:txBody>
          <a:bodyPr wrap="square">
            <a:spAutoFit/>
          </a:bodyPr>
          <a:lstStyle/>
          <a:p>
            <a:pPr algn="ctr">
              <a:defRPr/>
            </a:pPr>
            <a:endParaRPr lang="el-GR" b="1" dirty="0">
              <a:solidFill>
                <a:srgbClr val="0070C0"/>
              </a:solidFill>
              <a:latin typeface="Tahoma" pitchFamily="34" charset="0"/>
              <a:cs typeface="Tahoma" pitchFamily="34" charset="0"/>
            </a:endParaRPr>
          </a:p>
          <a:p>
            <a:pPr algn="ctr">
              <a:defRPr/>
            </a:pPr>
            <a:r>
              <a:rPr lang="el-GR" sz="1400" dirty="0">
                <a:solidFill>
                  <a:srgbClr val="0070C0"/>
                </a:solidFill>
                <a:latin typeface="Tahoma" pitchFamily="34" charset="0"/>
                <a:cs typeface="Tahoma" pitchFamily="34" charset="0"/>
              </a:rPr>
              <a:t>Τμήμα </a:t>
            </a:r>
            <a:r>
              <a:rPr lang="el-GR" sz="1400" dirty="0" smtClean="0">
                <a:solidFill>
                  <a:srgbClr val="0070C0"/>
                </a:solidFill>
                <a:latin typeface="Tahoma" pitchFamily="34" charset="0"/>
                <a:cs typeface="Tahoma" pitchFamily="34" charset="0"/>
              </a:rPr>
              <a:t>Περιβάλλοντος </a:t>
            </a:r>
            <a:r>
              <a:rPr lang="el-GR" sz="1400" dirty="0">
                <a:solidFill>
                  <a:srgbClr val="0070C0"/>
                </a:solidFill>
                <a:latin typeface="Tahoma" pitchFamily="34" charset="0"/>
                <a:cs typeface="Tahoma" pitchFamily="34" charset="0"/>
              </a:rPr>
              <a:t>- Σχολή </a:t>
            </a:r>
            <a:r>
              <a:rPr lang="el-GR" sz="1400" dirty="0" smtClean="0">
                <a:solidFill>
                  <a:srgbClr val="0070C0"/>
                </a:solidFill>
                <a:latin typeface="Tahoma" pitchFamily="34" charset="0"/>
                <a:cs typeface="Tahoma" pitchFamily="34" charset="0"/>
              </a:rPr>
              <a:t>Περιβάλλοντος </a:t>
            </a:r>
            <a:r>
              <a:rPr lang="en-US" sz="1400" dirty="0" smtClean="0">
                <a:solidFill>
                  <a:srgbClr val="0070C0"/>
                </a:solidFill>
                <a:latin typeface="Tahoma" pitchFamily="34" charset="0"/>
                <a:cs typeface="Tahoma" pitchFamily="34" charset="0"/>
              </a:rPr>
              <a:t>–</a:t>
            </a:r>
            <a:r>
              <a:rPr lang="el-GR" sz="1400" dirty="0" smtClean="0">
                <a:solidFill>
                  <a:srgbClr val="0070C0"/>
                </a:solidFill>
                <a:latin typeface="Tahoma" pitchFamily="34" charset="0"/>
                <a:cs typeface="Tahoma" pitchFamily="34" charset="0"/>
              </a:rPr>
              <a:t> Ιόνιο Πανεπιστήμιο</a:t>
            </a:r>
            <a:endParaRPr lang="el-GR" b="1" dirty="0">
              <a:solidFill>
                <a:schemeClr val="tx2">
                  <a:lumMod val="60000"/>
                  <a:lumOff val="40000"/>
                </a:schemeClr>
              </a:solidFill>
            </a:endParaRPr>
          </a:p>
        </p:txBody>
      </p:sp>
      <p:pic>
        <p:nvPicPr>
          <p:cNvPr id="12296" name="Εικόνα 1" descr="ÎÏÎ¿ÏÎ­Î»ÎµÏÎ¼Î± ÎµÎ¹ÎºÏÎ½Î±Ï Î³Î¹Î± Î¹Î¿Î½Î¹Î¿ ÏÎ±Î½ÎµÏÎ¹ÏÏÎ·Î¼Î¹Î¿ ÏÎµÎ¹ Î¹Î¿Î½Î¹ÏÎ½ Î½Î·ÏÏÎ½"/>
          <p:cNvPicPr>
            <a:picLocks noChangeAspect="1" noChangeArrowheads="1"/>
          </p:cNvPicPr>
          <p:nvPr/>
        </p:nvPicPr>
        <p:blipFill>
          <a:blip r:embed="rId4" cstate="print"/>
          <a:srcRect/>
          <a:stretch>
            <a:fillRect/>
          </a:stretch>
        </p:blipFill>
        <p:spPr bwMode="auto">
          <a:xfrm>
            <a:off x="611560" y="355004"/>
            <a:ext cx="1152128" cy="1070719"/>
          </a:xfrm>
          <a:prstGeom prst="rect">
            <a:avLst/>
          </a:prstGeom>
          <a:noFill/>
          <a:ln w="9525">
            <a:noFill/>
            <a:miter lim="800000"/>
            <a:headEnd/>
            <a:tailEnd/>
          </a:ln>
        </p:spPr>
      </p:pic>
      <p:pic>
        <p:nvPicPr>
          <p:cNvPr id="9" name="Picture 2" descr="Î ÎµÎ¹ÎºÏÎ½Î± Î¯ÏÏÏ ÏÎµÏÎ¹Î­ÏÎµÎ¹: Î¿ÏÏÎ±Î½ÏÏ, ÏÏÎ½Î½ÎµÏÎ¿, ÏÏÎ±Î¯Î¸ÏÎ¹ÎµÏ Î´ÏÎ±ÏÏÎ·ÏÎ¹ÏÏÎ·ÏÎµÏ, ÏÏÏÎ· ÎºÎ±Î¹ Î½ÎµÏÏ"/>
          <p:cNvPicPr>
            <a:picLocks noChangeAspect="1" noChangeArrowheads="1"/>
          </p:cNvPicPr>
          <p:nvPr/>
        </p:nvPicPr>
        <p:blipFill>
          <a:blip r:embed="rId5" cstate="print"/>
          <a:srcRect/>
          <a:stretch>
            <a:fillRect/>
          </a:stretch>
        </p:blipFill>
        <p:spPr bwMode="auto">
          <a:xfrm>
            <a:off x="0" y="3140967"/>
            <a:ext cx="3168353" cy="2376265"/>
          </a:xfrm>
          <a:prstGeom prst="rect">
            <a:avLst/>
          </a:prstGeom>
          <a:noFill/>
          <a:ln w="9525">
            <a:noFill/>
            <a:miter lim="800000"/>
            <a:headEnd/>
            <a:tailEnd/>
          </a:ln>
        </p:spPr>
      </p:pic>
      <p:pic>
        <p:nvPicPr>
          <p:cNvPr id="10" name="Picture 2" descr="Î ÎµÎ¹ÎºÏÎ½Î± Î¯ÏÏÏ ÏÎµÏÎ¹Î­ÏÎµÎ¹: ÏÎ¿ÏÎ»Î¯, Î¿ÏÏÎ±Î½ÏÏ, ÏÏÎ±Î¯Î¸ÏÎ¹ÎµÏ Î´ÏÎ±ÏÏÎ·ÏÎ¹ÏÏÎ·ÏÎµÏ, Î½ÎµÏÏ ÎºÎ±Î¹ ÏÏÏÎ·"/>
          <p:cNvPicPr>
            <a:picLocks noChangeAspect="1" noChangeArrowheads="1"/>
          </p:cNvPicPr>
          <p:nvPr/>
        </p:nvPicPr>
        <p:blipFill>
          <a:blip r:embed="rId6" cstate="print"/>
          <a:srcRect/>
          <a:stretch>
            <a:fillRect/>
          </a:stretch>
        </p:blipFill>
        <p:spPr bwMode="auto">
          <a:xfrm>
            <a:off x="3059832" y="3140968"/>
            <a:ext cx="3168352" cy="2376264"/>
          </a:xfrm>
          <a:prstGeom prst="rect">
            <a:avLst/>
          </a:prstGeom>
          <a:noFill/>
          <a:ln w="9525">
            <a:noFill/>
            <a:miter lim="800000"/>
            <a:headEnd/>
            <a:tailEnd/>
          </a:ln>
        </p:spPr>
      </p:pic>
      <p:pic>
        <p:nvPicPr>
          <p:cNvPr id="13" name="Picture 5" descr="Î ÎµÎ¹ÎºÏÎ½Î± Î¯ÏÏÏ ÏÎµÏÎ¹Î­ÏÎµÎ¹: ÏÎ¿ÏÎ»Î¯, Î¿ÏÏÎ±Î½ÏÏ ÎºÎ±Î¹ ÏÏÎ±Î¯Î¸ÏÎ¹ÎµÏ Î´ÏÎ±ÏÏÎ·ÏÎ¹ÏÏÎ·ÏÎµÏ"/>
          <p:cNvPicPr>
            <a:picLocks noChangeAspect="1" noChangeArrowheads="1"/>
          </p:cNvPicPr>
          <p:nvPr/>
        </p:nvPicPr>
        <p:blipFill>
          <a:blip r:embed="rId7" cstate="print"/>
          <a:srcRect/>
          <a:stretch>
            <a:fillRect/>
          </a:stretch>
        </p:blipFill>
        <p:spPr bwMode="auto">
          <a:xfrm>
            <a:off x="5988156" y="3140968"/>
            <a:ext cx="3155843" cy="23668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9584" y="836712"/>
            <a:ext cx="3744416" cy="1143000"/>
          </a:xfrm>
          <a:scene3d>
            <a:camera prst="isometricOffAxis2Left"/>
            <a:lightRig rig="threePt" dir="t"/>
          </a:scene3d>
        </p:spPr>
        <p:txBody>
          <a:bodyPr/>
          <a:lstStyle/>
          <a:p>
            <a:r>
              <a:rPr lang="el-GR" sz="1800" dirty="0" smtClean="0">
                <a:latin typeface="Tahoma" pitchFamily="34" charset="0"/>
                <a:ea typeface="Tahoma" pitchFamily="34" charset="0"/>
                <a:cs typeface="Tahoma" pitchFamily="34" charset="0"/>
              </a:rPr>
              <a:t>Νεότερες εκτιμήσεις παγκόσμιας βιοποικιλότητας (σε επίπεδων ειδών) ορνιθοπανίδας </a:t>
            </a:r>
            <a:endParaRPr lang="el-GR" sz="1800" dirty="0">
              <a:latin typeface="Tahoma" pitchFamily="34" charset="0"/>
              <a:ea typeface="Tahoma" pitchFamily="34" charset="0"/>
              <a:cs typeface="Tahoma" pitchFamily="34" charset="0"/>
            </a:endParaRPr>
          </a:p>
        </p:txBody>
      </p:sp>
      <p:pic>
        <p:nvPicPr>
          <p:cNvPr id="276482" name="Picture 2"/>
          <p:cNvPicPr>
            <a:picLocks noChangeAspect="1" noChangeArrowheads="1"/>
          </p:cNvPicPr>
          <p:nvPr/>
        </p:nvPicPr>
        <p:blipFill>
          <a:blip r:embed="rId2" cstate="print"/>
          <a:srcRect/>
          <a:stretch>
            <a:fillRect/>
          </a:stretch>
        </p:blipFill>
        <p:spPr bwMode="auto">
          <a:xfrm>
            <a:off x="0" y="1"/>
            <a:ext cx="5312174" cy="6857999"/>
          </a:xfrm>
          <a:prstGeom prst="rect">
            <a:avLst/>
          </a:prstGeom>
          <a:noFill/>
          <a:ln w="9525">
            <a:noFill/>
            <a:miter lim="800000"/>
            <a:headEnd/>
            <a:tailEnd/>
          </a:ln>
        </p:spPr>
      </p:pic>
      <p:sp>
        <p:nvSpPr>
          <p:cNvPr id="5" name="4 - TextBox"/>
          <p:cNvSpPr txBox="1"/>
          <p:nvPr/>
        </p:nvSpPr>
        <p:spPr>
          <a:xfrm>
            <a:off x="5292080" y="2780928"/>
            <a:ext cx="3851920" cy="1323439"/>
          </a:xfrm>
          <a:prstGeom prst="rect">
            <a:avLst/>
          </a:prstGeom>
          <a:noFill/>
        </p:spPr>
        <p:txBody>
          <a:bodyPr wrap="square" rtlCol="0">
            <a:spAutoFit/>
          </a:bodyPr>
          <a:lstStyle/>
          <a:p>
            <a:r>
              <a:rPr lang="el-GR" sz="1600" dirty="0" smtClean="0">
                <a:latin typeface="Tahoma" pitchFamily="34" charset="0"/>
                <a:ea typeface="Tahoma" pitchFamily="34" charset="0"/>
                <a:cs typeface="Tahoma" pitchFamily="34" charset="0"/>
              </a:rPr>
              <a:t>Οι νεότερες εκτιμήσεις σύμφωνα με τη μεθοδολογία που αναπτύσσουν οι </a:t>
            </a:r>
            <a:r>
              <a:rPr lang="en-US" sz="1600" dirty="0" smtClean="0">
                <a:latin typeface="Tahoma" pitchFamily="34" charset="0"/>
                <a:ea typeface="Tahoma" pitchFamily="34" charset="0"/>
                <a:cs typeface="Tahoma" pitchFamily="34" charset="0"/>
              </a:rPr>
              <a:t>Barrowclough et al. (2016) </a:t>
            </a:r>
            <a:r>
              <a:rPr lang="el-GR" sz="1600" dirty="0" smtClean="0">
                <a:latin typeface="Tahoma" pitchFamily="34" charset="0"/>
                <a:ea typeface="Tahoma" pitchFamily="34" charset="0"/>
                <a:cs typeface="Tahoma" pitchFamily="34" charset="0"/>
              </a:rPr>
              <a:t>κάνουν λόγο για </a:t>
            </a:r>
            <a:r>
              <a:rPr lang="el-GR" sz="1600" b="1" dirty="0" smtClean="0">
                <a:latin typeface="Tahoma" pitchFamily="34" charset="0"/>
                <a:ea typeface="Tahoma" pitchFamily="34" charset="0"/>
                <a:cs typeface="Tahoma" pitchFamily="34" charset="0"/>
              </a:rPr>
              <a:t>18.043 είδη πτηνών παγκοσμίως (95% </a:t>
            </a:r>
            <a:r>
              <a:rPr lang="en-US" sz="1600" b="1" dirty="0" smtClean="0">
                <a:latin typeface="Tahoma" pitchFamily="34" charset="0"/>
                <a:ea typeface="Tahoma" pitchFamily="34" charset="0"/>
                <a:cs typeface="Tahoma" pitchFamily="34" charset="0"/>
              </a:rPr>
              <a:t>C.I. 15.845-20.470)</a:t>
            </a:r>
            <a:r>
              <a:rPr lang="el-GR" sz="1600" b="1"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a:t>
            </a:r>
            <a:endParaRPr lang="el-GR" sz="16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a:xfrm>
            <a:off x="251520" y="0"/>
            <a:ext cx="8892480" cy="332656"/>
          </a:xfrm>
        </p:spPr>
        <p:txBody>
          <a:bodyPr/>
          <a:lstStyle/>
          <a:p>
            <a:pPr algn="ctr"/>
            <a:r>
              <a:rPr lang="el-GR" sz="1600" dirty="0" smtClean="0">
                <a:latin typeface="Tahoma" pitchFamily="34" charset="0"/>
                <a:cs typeface="Tahoma" pitchFamily="34" charset="0"/>
              </a:rPr>
              <a:t>Διακυμάνσεις στη βιοποικιλότητα ανά γεωλογική περίοδο: Η εμφάνιση των πτηνών</a:t>
            </a:r>
          </a:p>
        </p:txBody>
      </p:sp>
      <p:sp>
        <p:nvSpPr>
          <p:cNvPr id="4" name="3 - Θέση περιεχομένου"/>
          <p:cNvSpPr>
            <a:spLocks noGrp="1"/>
          </p:cNvSpPr>
          <p:nvPr>
            <p:ph sz="quarter" idx="1"/>
          </p:nvPr>
        </p:nvSpPr>
        <p:spPr>
          <a:xfrm>
            <a:off x="4860032" y="692696"/>
            <a:ext cx="4127376" cy="4267200"/>
          </a:xfrm>
        </p:spPr>
        <p:txBody>
          <a:bodyPr/>
          <a:lstStyle/>
          <a:p>
            <a:r>
              <a:rPr lang="el-GR" sz="1600" dirty="0" smtClean="0">
                <a:latin typeface="Tahoma" pitchFamily="34" charset="0"/>
                <a:cs typeface="Tahoma" pitchFamily="34" charset="0"/>
              </a:rPr>
              <a:t>Έκρηξη βιοποικιλότητας στην περίοδο του </a:t>
            </a:r>
            <a:r>
              <a:rPr lang="el-GR" sz="1600" b="1" dirty="0" smtClean="0">
                <a:latin typeface="Tahoma" pitchFamily="34" charset="0"/>
                <a:cs typeface="Tahoma" pitchFamily="34" charset="0"/>
              </a:rPr>
              <a:t>Καμβρίου </a:t>
            </a:r>
            <a:r>
              <a:rPr lang="el-GR" sz="1600" dirty="0" smtClean="0">
                <a:latin typeface="Tahoma" pitchFamily="34" charset="0"/>
                <a:cs typeface="Tahoma" pitchFamily="34" charset="0"/>
              </a:rPr>
              <a:t>(πριν από 550 εκ χρόνια), η οποία δε συνεχίστηκε και σε άλλη γεωλογική περίοδο</a:t>
            </a:r>
          </a:p>
          <a:p>
            <a:r>
              <a:rPr lang="el-GR" sz="1600" dirty="0" smtClean="0">
                <a:latin typeface="Tahoma" pitchFamily="34" charset="0"/>
                <a:cs typeface="Tahoma" pitchFamily="34" charset="0"/>
              </a:rPr>
              <a:t>Υπήρχαν σχετικά λίγα είδη κατά τη διάρκεια του </a:t>
            </a:r>
            <a:r>
              <a:rPr lang="el-GR" sz="1600" b="1" dirty="0" smtClean="0">
                <a:latin typeface="Tahoma" pitchFamily="34" charset="0"/>
                <a:cs typeface="Tahoma" pitchFamily="34" charset="0"/>
              </a:rPr>
              <a:t>Παλαιοζωικού  </a:t>
            </a:r>
            <a:r>
              <a:rPr lang="el-GR" sz="1600" dirty="0" smtClean="0">
                <a:latin typeface="Tahoma" pitchFamily="34" charset="0"/>
                <a:cs typeface="Tahoma" pitchFamily="34" charset="0"/>
              </a:rPr>
              <a:t>και στις αρχές του </a:t>
            </a:r>
            <a:r>
              <a:rPr lang="el-GR" sz="1600" b="1" dirty="0" smtClean="0">
                <a:latin typeface="Tahoma" pitchFamily="34" charset="0"/>
                <a:cs typeface="Tahoma" pitchFamily="34" charset="0"/>
              </a:rPr>
              <a:t>Μεσοζωικού </a:t>
            </a:r>
            <a:r>
              <a:rPr lang="el-GR" sz="1600" dirty="0" smtClean="0">
                <a:latin typeface="Tahoma" pitchFamily="34" charset="0"/>
                <a:cs typeface="Tahoma" pitchFamily="34" charset="0"/>
              </a:rPr>
              <a:t> αιώνα (αν και οι απόψεις διίστανται)</a:t>
            </a:r>
          </a:p>
          <a:p>
            <a:r>
              <a:rPr lang="el-GR" sz="1600" dirty="0" smtClean="0">
                <a:latin typeface="Tahoma" pitchFamily="34" charset="0"/>
                <a:cs typeface="Tahoma" pitchFamily="34" charset="0"/>
              </a:rPr>
              <a:t>Στο τέλος του </a:t>
            </a:r>
            <a:r>
              <a:rPr lang="el-GR" sz="1600" b="1" dirty="0" smtClean="0">
                <a:latin typeface="Tahoma" pitchFamily="34" charset="0"/>
                <a:cs typeface="Tahoma" pitchFamily="34" charset="0"/>
              </a:rPr>
              <a:t>Τριτογενούς </a:t>
            </a:r>
            <a:r>
              <a:rPr lang="el-GR" sz="1600" dirty="0" smtClean="0">
                <a:latin typeface="Tahoma" pitchFamily="34" charset="0"/>
                <a:cs typeface="Tahoma" pitchFamily="34" charset="0"/>
              </a:rPr>
              <a:t>και στην αρχή του </a:t>
            </a:r>
            <a:r>
              <a:rPr lang="el-GR" sz="1600" b="1" dirty="0" smtClean="0">
                <a:latin typeface="Tahoma" pitchFamily="34" charset="0"/>
                <a:cs typeface="Tahoma" pitchFamily="34" charset="0"/>
              </a:rPr>
              <a:t>Τεταρτογενούς  </a:t>
            </a:r>
            <a:r>
              <a:rPr lang="el-GR" sz="1600" dirty="0" smtClean="0">
                <a:latin typeface="Tahoma" pitchFamily="34" charset="0"/>
                <a:cs typeface="Tahoma" pitchFamily="34" charset="0"/>
              </a:rPr>
              <a:t>(Πλειστόκαινο) κορυφώθηκε η αύξηση της βιοποικιλότητας, με την παρουσία περισσότερων ειδών και ανώτερων ταξινομικών ομάδων πανίδας και χλωρίδας (χερσαίων και θαλάσσιων ζωικών και φυτικών οργανισμών), από οποιαδήποτε άλλη περίοδο στο παρελθόν</a:t>
            </a:r>
          </a:p>
          <a:p>
            <a:r>
              <a:rPr lang="el-GR" sz="1600" dirty="0" smtClean="0">
                <a:latin typeface="Tahoma" pitchFamily="34" charset="0"/>
                <a:cs typeface="Tahoma" pitchFamily="34" charset="0"/>
              </a:rPr>
              <a:t>Σήμερα ζούμε στο </a:t>
            </a:r>
            <a:r>
              <a:rPr lang="el-GR" sz="1600" b="1" dirty="0" smtClean="0">
                <a:latin typeface="Tahoma" pitchFamily="34" charset="0"/>
                <a:cs typeface="Tahoma" pitchFamily="34" charset="0"/>
              </a:rPr>
              <a:t>Τεταρτογενές</a:t>
            </a:r>
            <a:r>
              <a:rPr lang="el-GR" sz="1600" dirty="0" smtClean="0">
                <a:latin typeface="Tahoma" pitchFamily="34" charset="0"/>
                <a:cs typeface="Tahoma" pitchFamily="34" charset="0"/>
              </a:rPr>
              <a:t>, εποχή που χαρακτηρίζεται από μείωση της βιοποικιλότητας, η οποία σχετίζεται με τις αλλαγές του κλίματος και με την ολοένα αυξανόμενη και περισσότερο πολύπλοκη ανθρώπινη δραστηριότητα </a:t>
            </a:r>
          </a:p>
          <a:p>
            <a:endParaRPr lang="el-GR" sz="1600" dirty="0" smtClean="0">
              <a:latin typeface="Tahoma" pitchFamily="34" charset="0"/>
              <a:cs typeface="Tahoma" pitchFamily="34" charset="0"/>
            </a:endParaRPr>
          </a:p>
        </p:txBody>
      </p:sp>
      <p:pic>
        <p:nvPicPr>
          <p:cNvPr id="5" name="Picture 2" descr="http://www.detectingdesign.com/images/FossilRecord/Time%20Scale.jpg"/>
          <p:cNvPicPr>
            <a:picLocks noChangeAspect="1" noChangeArrowheads="1"/>
          </p:cNvPicPr>
          <p:nvPr/>
        </p:nvPicPr>
        <p:blipFill>
          <a:blip r:embed="rId2" cstate="print"/>
          <a:srcRect/>
          <a:stretch>
            <a:fillRect/>
          </a:stretch>
        </p:blipFill>
        <p:spPr bwMode="auto">
          <a:xfrm>
            <a:off x="0" y="476672"/>
            <a:ext cx="4724400" cy="6243637"/>
          </a:xfrm>
          <a:prstGeom prst="rect">
            <a:avLst/>
          </a:prstGeom>
          <a:noFill/>
          <a:ln w="9525">
            <a:noFill/>
            <a:miter lim="800000"/>
            <a:headEnd/>
            <a:tailEnd/>
          </a:ln>
        </p:spPr>
      </p:pic>
      <p:sp>
        <p:nvSpPr>
          <p:cNvPr id="6" name="5 - Ορθογώνιο"/>
          <p:cNvSpPr/>
          <p:nvPr/>
        </p:nvSpPr>
        <p:spPr>
          <a:xfrm>
            <a:off x="755576" y="2276872"/>
            <a:ext cx="3888432"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4186808" cy="1143000"/>
          </a:xfrm>
        </p:spPr>
        <p:txBody>
          <a:bodyPr/>
          <a:lstStyle/>
          <a:p>
            <a:r>
              <a:rPr lang="el-GR" sz="2400" dirty="0" smtClean="0">
                <a:latin typeface="Tahoma" pitchFamily="34" charset="0"/>
                <a:ea typeface="Tahoma" pitchFamily="34" charset="0"/>
                <a:cs typeface="Tahoma" pitchFamily="34" charset="0"/>
              </a:rPr>
              <a:t>Δομή φτερών</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251520" y="1556792"/>
            <a:ext cx="4474840" cy="4525963"/>
          </a:xfrm>
        </p:spPr>
        <p:txBody>
          <a:bodyPr/>
          <a:lstStyle/>
          <a:p>
            <a:r>
              <a:rPr lang="el-GR" sz="1400" dirty="0" smtClean="0">
                <a:latin typeface="Tahoma" pitchFamily="34" charset="0"/>
                <a:ea typeface="Tahoma" pitchFamily="34" charset="0"/>
                <a:cs typeface="Tahoma" pitchFamily="34" charset="0"/>
              </a:rPr>
              <a:t>Τα φτερά είναι φτιαγμένα από β-κερατίνη (όπως και τα νύχια και το εξωτερικό κάλυμμα του ράμφους τους). </a:t>
            </a:r>
          </a:p>
          <a:p>
            <a:r>
              <a:rPr lang="el-GR" sz="1400" dirty="0" smtClean="0">
                <a:latin typeface="Tahoma" pitchFamily="34" charset="0"/>
                <a:ea typeface="Tahoma" pitchFamily="34" charset="0"/>
                <a:cs typeface="Tahoma" pitchFamily="34" charset="0"/>
              </a:rPr>
              <a:t>Σχηματίζονται μέσα σε θύλακες στο δέρμα και είναι νεκρά όργανα όταν είναι πλήρως σχηματισμένα.</a:t>
            </a:r>
          </a:p>
          <a:p>
            <a:r>
              <a:rPr lang="el-GR" sz="1400" dirty="0" smtClean="0">
                <a:latin typeface="Tahoma" pitchFamily="34" charset="0"/>
                <a:ea typeface="Tahoma" pitchFamily="34" charset="0"/>
                <a:cs typeface="Tahoma" pitchFamily="34" charset="0"/>
              </a:rPr>
              <a:t>Η βασική δομή ενός φτερού περιλαμβάνει το κεντρικό άξονα (διακρίνεται στον κάλαμο και τη ράχη) και το έλασμα (αποτελείται από παρακλάδια που λέγονται μύστακες).</a:t>
            </a:r>
          </a:p>
          <a:p>
            <a:r>
              <a:rPr lang="el-GR" sz="1400" dirty="0" smtClean="0">
                <a:latin typeface="Tahoma" pitchFamily="34" charset="0"/>
                <a:ea typeface="Tahoma" pitchFamily="34" charset="0"/>
                <a:cs typeface="Tahoma" pitchFamily="34" charset="0"/>
              </a:rPr>
              <a:t>Οι μύστακες εκφύονται από τη ράχη σε πυκνές παράλληλες σειρές λοξά προς το πλάι. Κάθε μύστακας έχει με τη σειρά του περαιτέρω διακλαδώσεις (</a:t>
            </a:r>
            <a:r>
              <a:rPr lang="el-GR" sz="1400" dirty="0" err="1" smtClean="0">
                <a:latin typeface="Tahoma" pitchFamily="34" charset="0"/>
                <a:ea typeface="Tahoma" pitchFamily="34" charset="0"/>
                <a:cs typeface="Tahoma" pitchFamily="34" charset="0"/>
              </a:rPr>
              <a:t>μυστάκια</a:t>
            </a:r>
            <a:r>
              <a:rPr lang="el-GR" sz="1400" dirty="0" smtClean="0">
                <a:latin typeface="Tahoma" pitchFamily="34" charset="0"/>
                <a:ea typeface="Tahoma" pitchFamily="34" charset="0"/>
                <a:cs typeface="Tahoma" pitchFamily="34" charset="0"/>
              </a:rPr>
              <a:t>).</a:t>
            </a:r>
          </a:p>
          <a:p>
            <a:r>
              <a:rPr lang="el-GR" sz="1400" dirty="0" smtClean="0">
                <a:latin typeface="Tahoma" pitchFamily="34" charset="0"/>
                <a:ea typeface="Tahoma" pitchFamily="34" charset="0"/>
                <a:cs typeface="Tahoma" pitchFamily="34" charset="0"/>
              </a:rPr>
              <a:t>Τα </a:t>
            </a:r>
            <a:r>
              <a:rPr lang="el-GR" sz="1400" dirty="0" err="1" smtClean="0">
                <a:latin typeface="Tahoma" pitchFamily="34" charset="0"/>
                <a:ea typeface="Tahoma" pitchFamily="34" charset="0"/>
                <a:cs typeface="Tahoma" pitchFamily="34" charset="0"/>
              </a:rPr>
              <a:t>μυστάκια</a:t>
            </a:r>
            <a:r>
              <a:rPr lang="el-GR" sz="1400" dirty="0" smtClean="0">
                <a:latin typeface="Tahoma" pitchFamily="34" charset="0"/>
                <a:ea typeface="Tahoma" pitchFamily="34" charset="0"/>
                <a:cs typeface="Tahoma" pitchFamily="34" charset="0"/>
              </a:rPr>
              <a:t> είναι διαταγμένα πάνω σε κάθε μύστακα και φέρουν άγκιστρα με τα οποία συγκρατούνται μεταξύ τους σχηματίζοντας ένα πυκνά υφασμένο πλέγμα.</a:t>
            </a:r>
          </a:p>
          <a:p>
            <a:r>
              <a:rPr lang="el-GR" sz="1400" dirty="0" smtClean="0">
                <a:latin typeface="Tahoma" pitchFamily="34" charset="0"/>
                <a:ea typeface="Tahoma" pitchFamily="34" charset="0"/>
                <a:cs typeface="Tahoma" pitchFamily="34" charset="0"/>
              </a:rPr>
              <a:t>Αν το πλέγμα αυτό χωριστεί, μπορεί να </a:t>
            </a:r>
            <a:r>
              <a:rPr lang="el-GR" sz="1400" dirty="0" err="1" smtClean="0">
                <a:latin typeface="Tahoma" pitchFamily="34" charset="0"/>
                <a:ea typeface="Tahoma" pitchFamily="34" charset="0"/>
                <a:cs typeface="Tahoma" pitchFamily="34" charset="0"/>
              </a:rPr>
              <a:t>ξανα</a:t>
            </a:r>
            <a:r>
              <a:rPr lang="el-GR" sz="1400" dirty="0" smtClean="0">
                <a:latin typeface="Tahoma" pitchFamily="34" charset="0"/>
                <a:ea typeface="Tahoma" pitchFamily="34" charset="0"/>
                <a:cs typeface="Tahoma" pitchFamily="34" charset="0"/>
              </a:rPr>
              <a:t>-</a:t>
            </a:r>
            <a:r>
              <a:rPr lang="el-GR" sz="1400" dirty="0" err="1" smtClean="0">
                <a:latin typeface="Tahoma" pitchFamily="34" charset="0"/>
                <a:ea typeface="Tahoma" pitchFamily="34" charset="0"/>
                <a:cs typeface="Tahoma" pitchFamily="34" charset="0"/>
              </a:rPr>
              <a:t>συρραφεί</a:t>
            </a:r>
            <a:r>
              <a:rPr lang="el-GR" sz="1400" dirty="0" smtClean="0">
                <a:latin typeface="Tahoma" pitchFamily="34" charset="0"/>
                <a:ea typeface="Tahoma" pitchFamily="34" charset="0"/>
                <a:cs typeface="Tahoma" pitchFamily="34" charset="0"/>
              </a:rPr>
              <a:t>.</a:t>
            </a:r>
          </a:p>
          <a:p>
            <a:endParaRPr lang="el-GR" sz="1400" dirty="0">
              <a:latin typeface="Tahoma" pitchFamily="34" charset="0"/>
              <a:ea typeface="Tahoma" pitchFamily="34" charset="0"/>
              <a:cs typeface="Tahoma" pitchFamily="34" charset="0"/>
            </a:endParaRPr>
          </a:p>
        </p:txBody>
      </p:sp>
      <p:pic>
        <p:nvPicPr>
          <p:cNvPr id="277506" name="Picture 2"/>
          <p:cNvPicPr>
            <a:picLocks noChangeAspect="1" noChangeArrowheads="1"/>
          </p:cNvPicPr>
          <p:nvPr/>
        </p:nvPicPr>
        <p:blipFill>
          <a:blip r:embed="rId2" cstate="print"/>
          <a:srcRect/>
          <a:stretch>
            <a:fillRect/>
          </a:stretch>
        </p:blipFill>
        <p:spPr bwMode="auto">
          <a:xfrm>
            <a:off x="4714687" y="476672"/>
            <a:ext cx="4429313" cy="5590034"/>
          </a:xfrm>
          <a:prstGeom prst="rect">
            <a:avLst/>
          </a:prstGeom>
          <a:noFill/>
          <a:ln w="9525">
            <a:noFill/>
            <a:miter lim="800000"/>
            <a:headEnd/>
            <a:tailEnd/>
          </a:ln>
        </p:spPr>
      </p:pic>
      <p:sp>
        <p:nvSpPr>
          <p:cNvPr id="7" name="6 - TextBox"/>
          <p:cNvSpPr txBox="1"/>
          <p:nvPr/>
        </p:nvSpPr>
        <p:spPr>
          <a:xfrm>
            <a:off x="4860032" y="6021288"/>
            <a:ext cx="4283968" cy="600164"/>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Δομή τυπικού φτερού. Σε μεγέθυνση διακρίνονται οι μύστακες και τα </a:t>
            </a:r>
            <a:r>
              <a:rPr lang="el-GR" sz="1100" dirty="0" err="1" smtClean="0">
                <a:latin typeface="Tahoma" pitchFamily="34" charset="0"/>
                <a:ea typeface="Tahoma" pitchFamily="34" charset="0"/>
                <a:cs typeface="Tahoma" pitchFamily="34" charset="0"/>
              </a:rPr>
              <a:t>μυστάκια</a:t>
            </a:r>
            <a:r>
              <a:rPr lang="el-GR" sz="1100" dirty="0" smtClean="0">
                <a:latin typeface="Tahoma" pitchFamily="34" charset="0"/>
                <a:ea typeface="Tahoma" pitchFamily="34" charset="0"/>
                <a:cs typeface="Tahoma" pitchFamily="34" charset="0"/>
              </a:rPr>
              <a:t> με τα άγκιστρα που συνδέονται με τα </a:t>
            </a:r>
            <a:r>
              <a:rPr lang="el-GR" sz="1100" dirty="0" err="1" smtClean="0">
                <a:latin typeface="Tahoma" pitchFamily="34" charset="0"/>
                <a:ea typeface="Tahoma" pitchFamily="34" charset="0"/>
                <a:cs typeface="Tahoma" pitchFamily="34" charset="0"/>
              </a:rPr>
              <a:t>μυστάκια</a:t>
            </a:r>
            <a:r>
              <a:rPr lang="el-GR" sz="1100" dirty="0" smtClean="0">
                <a:latin typeface="Tahoma" pitchFamily="34" charset="0"/>
                <a:ea typeface="Tahoma" pitchFamily="34" charset="0"/>
                <a:cs typeface="Tahoma" pitchFamily="34" charset="0"/>
              </a:rPr>
              <a:t> των διπλανών μυστάκων</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507288" cy="908720"/>
          </a:xfrm>
        </p:spPr>
        <p:txBody>
          <a:bodyPr/>
          <a:lstStyle/>
          <a:p>
            <a:r>
              <a:rPr lang="el-GR" sz="2400" dirty="0" smtClean="0">
                <a:latin typeface="Tahoma" pitchFamily="34" charset="0"/>
                <a:ea typeface="Tahoma" pitchFamily="34" charset="0"/>
                <a:cs typeface="Tahoma" pitchFamily="34" charset="0"/>
              </a:rPr>
              <a:t>Ονοματολογία φτερών</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0" y="1268760"/>
            <a:ext cx="2915816" cy="4525963"/>
          </a:xfrm>
        </p:spPr>
        <p:txBody>
          <a:bodyPr/>
          <a:lstStyle/>
          <a:p>
            <a:r>
              <a:rPr lang="el-GR" sz="1400" dirty="0" smtClean="0">
                <a:latin typeface="Tahoma" pitchFamily="34" charset="0"/>
                <a:ea typeface="Tahoma" pitchFamily="34" charset="0"/>
                <a:cs typeface="Tahoma" pitchFamily="34" charset="0"/>
              </a:rPr>
              <a:t>Τα φτερά συνιστούν τα βασικά όργανα του πτητικού μηχανισμού των πουλιών</a:t>
            </a:r>
          </a:p>
          <a:p>
            <a:r>
              <a:rPr lang="el-GR" sz="1400" dirty="0" smtClean="0">
                <a:latin typeface="Tahoma" pitchFamily="34" charset="0"/>
                <a:ea typeface="Tahoma" pitchFamily="34" charset="0"/>
                <a:cs typeface="Tahoma" pitchFamily="34" charset="0"/>
              </a:rPr>
              <a:t>Στην πτήση χρησιμεύουν ιδίως τα ειδικευμένα μεγάλα φτερά της φτερούγας και της ουράς (</a:t>
            </a:r>
            <a:r>
              <a:rPr lang="el-GR" sz="1400" b="1" dirty="0" err="1" smtClean="0">
                <a:latin typeface="Tahoma" pitchFamily="34" charset="0"/>
                <a:ea typeface="Tahoma" pitchFamily="34" charset="0"/>
                <a:cs typeface="Tahoma" pitchFamily="34" charset="0"/>
              </a:rPr>
              <a:t>ερετικά</a:t>
            </a:r>
            <a:r>
              <a:rPr lang="el-GR" sz="1400" dirty="0" smtClean="0">
                <a:latin typeface="Tahoma" pitchFamily="34" charset="0"/>
                <a:ea typeface="Tahoma" pitchFamily="34" charset="0"/>
                <a:cs typeface="Tahoma" pitchFamily="34" charset="0"/>
              </a:rPr>
              <a:t> και </a:t>
            </a:r>
            <a:r>
              <a:rPr lang="el-GR" sz="1400" b="1" dirty="0" err="1" smtClean="0">
                <a:latin typeface="Tahoma" pitchFamily="34" charset="0"/>
                <a:ea typeface="Tahoma" pitchFamily="34" charset="0"/>
                <a:cs typeface="Tahoma" pitchFamily="34" charset="0"/>
              </a:rPr>
              <a:t>πηδαλιώδη</a:t>
            </a:r>
            <a:r>
              <a:rPr lang="el-GR" sz="1400" dirty="0" smtClean="0">
                <a:latin typeface="Tahoma" pitchFamily="34" charset="0"/>
                <a:ea typeface="Tahoma" pitchFamily="34" charset="0"/>
                <a:cs typeface="Tahoma" pitchFamily="34" charset="0"/>
              </a:rPr>
              <a:t>) αλλά και τα απλά καλυπτήρια παίζουν ρόλο στην πτήση καθώς συμβάλλουν στη δημιουργία του αεροδυναμικού σχήματος στην εξωτερική επιφάνεια του σώματος.</a:t>
            </a:r>
          </a:p>
          <a:p>
            <a:r>
              <a:rPr lang="el-GR" sz="1400" dirty="0" smtClean="0">
                <a:latin typeface="Tahoma" pitchFamily="34" charset="0"/>
                <a:ea typeface="Tahoma" pitchFamily="34" charset="0"/>
                <a:cs typeface="Tahoma" pitchFamily="34" charset="0"/>
              </a:rPr>
              <a:t>Τα πουλιά ανανεώνουν το φτέρωμα τους κατά τη διάρκεια της χρονιάς (</a:t>
            </a:r>
            <a:r>
              <a:rPr lang="el-GR" sz="1400" b="1" dirty="0" err="1" smtClean="0">
                <a:latin typeface="Tahoma" pitchFamily="34" charset="0"/>
                <a:ea typeface="Tahoma" pitchFamily="34" charset="0"/>
                <a:cs typeface="Tahoma" pitchFamily="34" charset="0"/>
              </a:rPr>
              <a:t>πτερόρροια</a:t>
            </a:r>
            <a:r>
              <a:rPr lang="el-GR" sz="1400" dirty="0" smtClean="0">
                <a:latin typeface="Tahoma" pitchFamily="34" charset="0"/>
                <a:ea typeface="Tahoma" pitchFamily="34" charset="0"/>
                <a:cs typeface="Tahoma" pitchFamily="34" charset="0"/>
              </a:rPr>
              <a:t>) και το πρότυπο αυτό διαφέρει από είδος σε είδος.</a:t>
            </a:r>
          </a:p>
          <a:p>
            <a:r>
              <a:rPr lang="el-GR" sz="1400" dirty="0" smtClean="0">
                <a:latin typeface="Tahoma" pitchFamily="34" charset="0"/>
                <a:ea typeface="Tahoma" pitchFamily="34" charset="0"/>
                <a:cs typeface="Tahoma" pitchFamily="34" charset="0"/>
              </a:rPr>
              <a:t>Τα φτερά στις μέρες μας χρησιμοποιούνται ευρέως στη </a:t>
            </a:r>
            <a:r>
              <a:rPr lang="el-GR" sz="1400" dirty="0" err="1" smtClean="0">
                <a:latin typeface="Tahoma" pitchFamily="34" charset="0"/>
                <a:ea typeface="Tahoma" pitchFamily="34" charset="0"/>
                <a:cs typeface="Tahoma" pitchFamily="34" charset="0"/>
              </a:rPr>
              <a:t>βιοπαρακολούθηση</a:t>
            </a:r>
            <a:r>
              <a:rPr lang="el-GR" sz="1400" dirty="0" smtClean="0">
                <a:latin typeface="Tahoma" pitchFamily="34" charset="0"/>
                <a:ea typeface="Tahoma" pitchFamily="34" charset="0"/>
                <a:cs typeface="Tahoma" pitchFamily="34" charset="0"/>
              </a:rPr>
              <a:t> της οργανικής και ανόργανης ρύπανσης.</a:t>
            </a:r>
          </a:p>
        </p:txBody>
      </p:sp>
      <p:sp>
        <p:nvSpPr>
          <p:cNvPr id="7" name="6 - TextBox"/>
          <p:cNvSpPr txBox="1"/>
          <p:nvPr/>
        </p:nvSpPr>
        <p:spPr>
          <a:xfrm>
            <a:off x="3059832" y="5517232"/>
            <a:ext cx="6084168" cy="600164"/>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Ονοματολογία των φτερών της φτερούγας ενός πουλιού. Τα </a:t>
            </a:r>
            <a:r>
              <a:rPr lang="el-GR" sz="1100" b="1" dirty="0" err="1" smtClean="0">
                <a:latin typeface="Tahoma" pitchFamily="34" charset="0"/>
                <a:ea typeface="Tahoma" pitchFamily="34" charset="0"/>
                <a:cs typeface="Tahoma" pitchFamily="34" charset="0"/>
              </a:rPr>
              <a:t>ερετικά</a:t>
            </a:r>
            <a:r>
              <a:rPr lang="el-GR" sz="1100" dirty="0" smtClean="0">
                <a:latin typeface="Tahoma" pitchFamily="34" charset="0"/>
                <a:ea typeface="Tahoma" pitchFamily="34" charset="0"/>
                <a:cs typeface="Tahoma" pitchFamily="34" charset="0"/>
              </a:rPr>
              <a:t> είναι τα μεγάλα φτερά στο πίσω μέρος της φτερούγας και διακρίνονται σε πρωτεύοντα, δευτερεύοντα και τριτεύοντα. Το </a:t>
            </a:r>
            <a:r>
              <a:rPr lang="el-GR" sz="1100" b="1" dirty="0" err="1" smtClean="0">
                <a:latin typeface="Tahoma" pitchFamily="34" charset="0"/>
                <a:ea typeface="Tahoma" pitchFamily="34" charset="0"/>
                <a:cs typeface="Tahoma" pitchFamily="34" charset="0"/>
              </a:rPr>
              <a:t>πτερυγίδιο</a:t>
            </a:r>
            <a:r>
              <a:rPr lang="el-GR" sz="1100" dirty="0" smtClean="0">
                <a:latin typeface="Tahoma" pitchFamily="34" charset="0"/>
                <a:ea typeface="Tahoma" pitchFamily="34" charset="0"/>
                <a:cs typeface="Tahoma" pitchFamily="34" charset="0"/>
              </a:rPr>
              <a:t> αντιστοιχεί στο μόνο ανεξάρτητο δάχτυλο των πουλιών, τον αντίχειρα. </a:t>
            </a:r>
            <a:endParaRPr lang="el-GR" sz="1100" dirty="0">
              <a:latin typeface="Tahoma" pitchFamily="34" charset="0"/>
              <a:ea typeface="Tahoma" pitchFamily="34" charset="0"/>
              <a:cs typeface="Tahoma" pitchFamily="34" charset="0"/>
            </a:endParaRPr>
          </a:p>
        </p:txBody>
      </p:sp>
      <p:pic>
        <p:nvPicPr>
          <p:cNvPr id="278530" name="Picture 2"/>
          <p:cNvPicPr>
            <a:picLocks noChangeAspect="1" noChangeArrowheads="1"/>
          </p:cNvPicPr>
          <p:nvPr/>
        </p:nvPicPr>
        <p:blipFill>
          <a:blip r:embed="rId2" cstate="print"/>
          <a:srcRect/>
          <a:stretch>
            <a:fillRect/>
          </a:stretch>
        </p:blipFill>
        <p:spPr bwMode="auto">
          <a:xfrm>
            <a:off x="2809875" y="1196752"/>
            <a:ext cx="6334125" cy="430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562074"/>
          </a:xfrm>
        </p:spPr>
        <p:txBody>
          <a:bodyPr/>
          <a:lstStyle/>
          <a:p>
            <a:r>
              <a:rPr lang="el-GR" dirty="0" smtClean="0"/>
              <a:t>Στέγνωμα φτερών</a:t>
            </a:r>
            <a:endParaRPr lang="el-GR" dirty="0"/>
          </a:p>
        </p:txBody>
      </p:sp>
      <p:pic>
        <p:nvPicPr>
          <p:cNvPr id="4" name="Picture 2" descr="Î ÎµÎ¹ÎºÏÎ½Î± Î¯ÏÏÏ ÏÎµÏÎ¹Î­ÏÎµÎ¹: ÏÎ¿ÏÎ»Î¯ ÎºÎ±Î¹ ÏÏÎ±Î¯Î¸ÏÎ¹ÎµÏ Î´ÏÎ±ÏÏÎ·ÏÎ¹ÏÏÎ·ÏÎµÏ"/>
          <p:cNvPicPr>
            <a:picLocks noChangeAspect="1" noChangeArrowheads="1"/>
          </p:cNvPicPr>
          <p:nvPr/>
        </p:nvPicPr>
        <p:blipFill>
          <a:blip r:embed="rId2" cstate="print"/>
          <a:srcRect/>
          <a:stretch>
            <a:fillRect/>
          </a:stretch>
        </p:blipFill>
        <p:spPr bwMode="auto">
          <a:xfrm>
            <a:off x="899592" y="764704"/>
            <a:ext cx="7344816" cy="5508612"/>
          </a:xfrm>
          <a:prstGeom prst="rect">
            <a:avLst/>
          </a:prstGeom>
          <a:noFill/>
          <a:ln w="9525">
            <a:noFill/>
            <a:miter lim="800000"/>
            <a:headEnd/>
            <a:tailEnd/>
          </a:ln>
        </p:spPr>
      </p:pic>
      <p:sp>
        <p:nvSpPr>
          <p:cNvPr id="5" name="4 - TextBox"/>
          <p:cNvSpPr txBox="1"/>
          <p:nvPr/>
        </p:nvSpPr>
        <p:spPr>
          <a:xfrm>
            <a:off x="899592" y="6257836"/>
            <a:ext cx="7416824" cy="261610"/>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Ενήλικο άτομο Κορμοράνου (</a:t>
            </a:r>
            <a:r>
              <a:rPr lang="en-US" sz="1100" i="1" dirty="0" smtClean="0">
                <a:latin typeface="Tahoma" pitchFamily="34" charset="0"/>
                <a:ea typeface="Tahoma" pitchFamily="34" charset="0"/>
                <a:cs typeface="Tahoma" pitchFamily="34" charset="0"/>
              </a:rPr>
              <a:t>Phalacrocorax carbo</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στεγνώνοντας τα φτερά του στο λιμάνι της Ζακύνθου</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3096344" cy="908720"/>
          </a:xfrm>
        </p:spPr>
        <p:txBody>
          <a:bodyPr/>
          <a:lstStyle/>
          <a:p>
            <a:r>
              <a:rPr lang="el-GR" sz="2400" dirty="0" smtClean="0">
                <a:latin typeface="Tahoma" pitchFamily="34" charset="0"/>
                <a:ea typeface="Tahoma" pitchFamily="34" charset="0"/>
                <a:cs typeface="Tahoma" pitchFamily="34" charset="0"/>
              </a:rPr>
              <a:t>Επιπρόσθετες λειτουργίες φτερών</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0" y="1268760"/>
            <a:ext cx="5148064" cy="2808311"/>
          </a:xfrm>
        </p:spPr>
        <p:txBody>
          <a:bodyPr/>
          <a:lstStyle/>
          <a:p>
            <a:r>
              <a:rPr lang="el-GR" sz="1400" dirty="0" smtClean="0">
                <a:latin typeface="Tahoma" pitchFamily="34" charset="0"/>
                <a:ea typeface="Tahoma" pitchFamily="34" charset="0"/>
                <a:cs typeface="Tahoma" pitchFamily="34" charset="0"/>
              </a:rPr>
              <a:t>Τα φτερά διαμορφώνουν την εμφάνιση των πουλιών και εξυπηρετούν στρατηγικές</a:t>
            </a:r>
          </a:p>
          <a:p>
            <a:r>
              <a:rPr lang="el-GR" sz="1400" dirty="0" smtClean="0">
                <a:latin typeface="Tahoma" pitchFamily="34" charset="0"/>
                <a:ea typeface="Tahoma" pitchFamily="34" charset="0"/>
                <a:cs typeface="Tahoma" pitchFamily="34" charset="0"/>
              </a:rPr>
              <a:t>Προσφέρουν απόκρυψη από εχθρούς</a:t>
            </a:r>
          </a:p>
          <a:p>
            <a:r>
              <a:rPr lang="el-GR" sz="1400" dirty="0" smtClean="0">
                <a:latin typeface="Tahoma" pitchFamily="34" charset="0"/>
                <a:ea typeface="Tahoma" pitchFamily="34" charset="0"/>
                <a:cs typeface="Tahoma" pitchFamily="34" charset="0"/>
              </a:rPr>
              <a:t>Διαφημίζουν την ευρωστία του ατόμου απέναντι στο πιθανό ταίρι</a:t>
            </a:r>
          </a:p>
          <a:p>
            <a:r>
              <a:rPr lang="el-GR" sz="1400" dirty="0" smtClean="0">
                <a:latin typeface="Tahoma" pitchFamily="34" charset="0"/>
                <a:ea typeface="Tahoma" pitchFamily="34" charset="0"/>
                <a:cs typeface="Tahoma" pitchFamily="34" charset="0"/>
              </a:rPr>
              <a:t>Συνεισφέρουν στη μετάδοση σημάτων επικοινωνίας μεταξύ των μελών μιας ομάδας</a:t>
            </a:r>
          </a:p>
          <a:p>
            <a:r>
              <a:rPr lang="el-GR" sz="1400" dirty="0" smtClean="0">
                <a:latin typeface="Tahoma" pitchFamily="34" charset="0"/>
                <a:ea typeface="Tahoma" pitchFamily="34" charset="0"/>
                <a:cs typeface="Tahoma" pitchFamily="34" charset="0"/>
              </a:rPr>
              <a:t>Λειτουργούν ως αισθητήρια της ταχύτητας και πίεσης του αέρα κατά την πτήση αλλά και πριν την έναρξη της. </a:t>
            </a:r>
          </a:p>
        </p:txBody>
      </p:sp>
      <p:pic>
        <p:nvPicPr>
          <p:cNvPr id="225283" name="Picture 3"/>
          <p:cNvPicPr>
            <a:picLocks noChangeAspect="1" noChangeArrowheads="1"/>
          </p:cNvPicPr>
          <p:nvPr/>
        </p:nvPicPr>
        <p:blipFill>
          <a:blip r:embed="rId2" cstate="print"/>
          <a:srcRect/>
          <a:stretch>
            <a:fillRect/>
          </a:stretch>
        </p:blipFill>
        <p:spPr bwMode="auto">
          <a:xfrm>
            <a:off x="683568" y="3861048"/>
            <a:ext cx="3240360" cy="2584752"/>
          </a:xfrm>
          <a:prstGeom prst="rect">
            <a:avLst/>
          </a:prstGeom>
          <a:noFill/>
          <a:ln w="9525">
            <a:noFill/>
            <a:miter lim="800000"/>
            <a:headEnd/>
            <a:tailEnd/>
          </a:ln>
        </p:spPr>
      </p:pic>
      <p:pic>
        <p:nvPicPr>
          <p:cNvPr id="8" name="Picture 4" descr="Bild 080"/>
          <p:cNvPicPr>
            <a:picLocks noChangeAspect="1" noChangeArrowheads="1"/>
          </p:cNvPicPr>
          <p:nvPr/>
        </p:nvPicPr>
        <p:blipFill>
          <a:blip r:embed="rId3" cstate="print"/>
          <a:srcRect/>
          <a:stretch>
            <a:fillRect/>
          </a:stretch>
        </p:blipFill>
        <p:spPr bwMode="auto">
          <a:xfrm>
            <a:off x="5940152" y="0"/>
            <a:ext cx="2328258" cy="3492388"/>
          </a:xfrm>
          <a:prstGeom prst="rect">
            <a:avLst/>
          </a:prstGeom>
          <a:noFill/>
          <a:ln w="9525">
            <a:noFill/>
            <a:miter lim="800000"/>
            <a:headEnd/>
            <a:tailEnd/>
          </a:ln>
        </p:spPr>
      </p:pic>
      <p:pic>
        <p:nvPicPr>
          <p:cNvPr id="9" name="Picture 2" descr="Î ÎµÎ¹ÎºÏÎ½Î± Î¯ÏÏÏ ÏÎµÏÎ¹Î­ÏÎµÎ¹: Î³ÏÎ±ÏÎ¯Î´Î¹, ÏÎºÏÎ»Î¿Ï, ÏÎ¿ÏÎ»Î¯, ÏÏÎ±Î¯Î¸ÏÎ¹ÎµÏ Î´ÏÎ±ÏÏÎ·ÏÎ¹ÏÏÎ·ÏÎµÏ ÎºÎ±Î¹ ÏÏÏÎ·"/>
          <p:cNvPicPr>
            <a:picLocks noChangeAspect="1" noChangeArrowheads="1"/>
          </p:cNvPicPr>
          <p:nvPr/>
        </p:nvPicPr>
        <p:blipFill>
          <a:blip r:embed="rId4" cstate="print"/>
          <a:srcRect/>
          <a:stretch>
            <a:fillRect/>
          </a:stretch>
        </p:blipFill>
        <p:spPr bwMode="auto">
          <a:xfrm>
            <a:off x="5220072" y="3861048"/>
            <a:ext cx="3456384" cy="2592288"/>
          </a:xfrm>
          <a:prstGeom prst="rect">
            <a:avLst/>
          </a:prstGeom>
          <a:noFill/>
          <a:ln w="9525">
            <a:noFill/>
            <a:miter lim="800000"/>
            <a:headEnd/>
            <a:tailEnd/>
          </a:ln>
        </p:spPr>
      </p:pic>
      <p:sp>
        <p:nvSpPr>
          <p:cNvPr id="10" name="9 - TextBox"/>
          <p:cNvSpPr txBox="1"/>
          <p:nvPr/>
        </p:nvSpPr>
        <p:spPr>
          <a:xfrm>
            <a:off x="6084168" y="3429000"/>
            <a:ext cx="2484784" cy="261610"/>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Στραβολαίμης (</a:t>
            </a:r>
            <a:r>
              <a:rPr lang="en-US" sz="1100" i="1" dirty="0" err="1" smtClean="0">
                <a:latin typeface="Tahoma" pitchFamily="34" charset="0"/>
                <a:ea typeface="Tahoma" pitchFamily="34" charset="0"/>
                <a:cs typeface="Tahoma" pitchFamily="34" charset="0"/>
              </a:rPr>
              <a:t>Jynx</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torquilla</a:t>
            </a:r>
            <a:r>
              <a:rPr lang="en-US"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
        <p:nvSpPr>
          <p:cNvPr id="11" name="10 - TextBox"/>
          <p:cNvSpPr txBox="1"/>
          <p:nvPr/>
        </p:nvSpPr>
        <p:spPr>
          <a:xfrm>
            <a:off x="5580112" y="6453336"/>
            <a:ext cx="2952328" cy="261610"/>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Φασιανός (</a:t>
            </a:r>
            <a:r>
              <a:rPr lang="en-US" sz="1100" i="1" dirty="0" err="1" smtClean="0">
                <a:latin typeface="Tahoma" pitchFamily="34" charset="0"/>
                <a:ea typeface="Tahoma" pitchFamily="34" charset="0"/>
                <a:cs typeface="Tahoma" pitchFamily="34" charset="0"/>
              </a:rPr>
              <a:t>Phasianus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colchicus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torquatus</a:t>
            </a:r>
            <a:r>
              <a:rPr lang="en-US"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
        <p:nvSpPr>
          <p:cNvPr id="13" name="12 - TextBox"/>
          <p:cNvSpPr txBox="1"/>
          <p:nvPr/>
        </p:nvSpPr>
        <p:spPr>
          <a:xfrm>
            <a:off x="971600" y="6453336"/>
            <a:ext cx="2952328" cy="261610"/>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Αρτέμης (</a:t>
            </a:r>
            <a:r>
              <a:rPr lang="en-US" sz="1100" i="1" dirty="0" err="1" smtClean="0">
                <a:latin typeface="Tahoma" pitchFamily="34" charset="0"/>
                <a:ea typeface="Tahoma" pitchFamily="34" charset="0"/>
                <a:cs typeface="Tahoma" pitchFamily="34" charset="0"/>
              </a:rPr>
              <a:t>Calonectris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diomedea</a:t>
            </a:r>
            <a:r>
              <a:rPr lang="en-US"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l-GR" dirty="0" err="1" smtClean="0"/>
              <a:t>Πτερόρροια</a:t>
            </a:r>
            <a:endParaRPr lang="el-GR" dirty="0"/>
          </a:p>
        </p:txBody>
      </p:sp>
      <p:sp>
        <p:nvSpPr>
          <p:cNvPr id="3" name="2 - Θέση περιεχομένου"/>
          <p:cNvSpPr>
            <a:spLocks noGrp="1"/>
          </p:cNvSpPr>
          <p:nvPr>
            <p:ph idx="1"/>
          </p:nvPr>
        </p:nvSpPr>
        <p:spPr>
          <a:xfrm>
            <a:off x="395536" y="1124744"/>
            <a:ext cx="5328592" cy="4525963"/>
          </a:xfrm>
        </p:spPr>
        <p:txBody>
          <a:bodyPr/>
          <a:lstStyle/>
          <a:p>
            <a:r>
              <a:rPr lang="el-GR" sz="1600" dirty="0" smtClean="0">
                <a:latin typeface="Tahoma" pitchFamily="34" charset="0"/>
                <a:ea typeface="Tahoma" pitchFamily="34" charset="0"/>
                <a:cs typeface="Tahoma" pitchFamily="34" charset="0"/>
              </a:rPr>
              <a:t>Το φτέρωμα σταδιακά φθείρεται και χρειάζεται περιοδική ανανέωση </a:t>
            </a:r>
            <a:r>
              <a:rPr lang="el-GR" sz="1600" dirty="0" smtClean="0">
                <a:latin typeface="Tahoma" pitchFamily="34" charset="0"/>
                <a:ea typeface="Tahoma" pitchFamily="34" charset="0"/>
                <a:cs typeface="Tahoma" pitchFamily="34" charset="0"/>
                <a:sym typeface="Wingdings" pitchFamily="2" charset="2"/>
              </a:rPr>
              <a:t> περίοδος 2-4 εβδομάδων αυξημένων ενεργειακών απαιτήσεων</a:t>
            </a:r>
            <a:endParaRPr lang="el-GR" sz="1600" dirty="0" smtClean="0">
              <a:latin typeface="Tahoma" pitchFamily="34" charset="0"/>
              <a:ea typeface="Tahoma" pitchFamily="34" charset="0"/>
              <a:cs typeface="Tahoma" pitchFamily="34" charset="0"/>
            </a:endParaRPr>
          </a:p>
          <a:p>
            <a:r>
              <a:rPr lang="el-GR" sz="1600" dirty="0" smtClean="0">
                <a:latin typeface="Tahoma" pitchFamily="34" charset="0"/>
                <a:ea typeface="Tahoma" pitchFamily="34" charset="0"/>
                <a:cs typeface="Tahoma" pitchFamily="34" charset="0"/>
              </a:rPr>
              <a:t>Στα περισσότερα είδη πτηνών το πτέρωμα ανανεώνεται μια φορά το χρόνο</a:t>
            </a:r>
          </a:p>
          <a:p>
            <a:r>
              <a:rPr lang="el-GR" sz="1600" dirty="0" smtClean="0">
                <a:latin typeface="Tahoma" pitchFamily="34" charset="0"/>
                <a:ea typeface="Tahoma" pitchFamily="34" charset="0"/>
                <a:cs typeface="Tahoma" pitchFamily="34" charset="0"/>
              </a:rPr>
              <a:t>Συνήθως η </a:t>
            </a:r>
            <a:r>
              <a:rPr lang="el-GR" sz="1600" dirty="0" err="1" smtClean="0">
                <a:latin typeface="Tahoma" pitchFamily="34" charset="0"/>
                <a:ea typeface="Tahoma" pitchFamily="34" charset="0"/>
                <a:cs typeface="Tahoma" pitchFamily="34" charset="0"/>
              </a:rPr>
              <a:t>πτερόρροια</a:t>
            </a:r>
            <a:r>
              <a:rPr lang="el-GR" sz="1600" dirty="0" smtClean="0">
                <a:latin typeface="Tahoma" pitchFamily="34" charset="0"/>
                <a:ea typeface="Tahoma" pitchFamily="34" charset="0"/>
                <a:cs typeface="Tahoma" pitchFamily="34" charset="0"/>
              </a:rPr>
              <a:t> συμβαίνει αμέσως μετά την αναπαραγωγική περίοδο (μέσα έως τέλη καλοκαιριού) ή το φθινόπωρο/ χειμώνα στις περιοχές διαχείμασης πολλών μεταναστευτικών ειδών</a:t>
            </a:r>
          </a:p>
          <a:p>
            <a:r>
              <a:rPr lang="el-GR" sz="1600" dirty="0" smtClean="0">
                <a:latin typeface="Tahoma" pitchFamily="34" charset="0"/>
                <a:ea typeface="Tahoma" pitchFamily="34" charset="0"/>
                <a:cs typeface="Tahoma" pitchFamily="34" charset="0"/>
              </a:rPr>
              <a:t>Σε κάποια είδη τα φτερά αλλάζουν όλα μία φορά στο τέλος καλοκαιριού ή νωρίς το χειμώνα και ένα μέρος τους (π.χ. κεφάλι) αλλάζει ξανά πριν την έναρξη της αναπαραγωγής  για απόκτηση γαμήλιου πτερώματος όπως κάποια είδη γλάρων</a:t>
            </a:r>
          </a:p>
          <a:p>
            <a:r>
              <a:rPr lang="el-GR" sz="1600" dirty="0" smtClean="0">
                <a:latin typeface="Tahoma" pitchFamily="34" charset="0"/>
                <a:ea typeface="Tahoma" pitchFamily="34" charset="0"/>
                <a:cs typeface="Tahoma" pitchFamily="34" charset="0"/>
              </a:rPr>
              <a:t>Όταν αλλάζουν τα φτερά, πέφτουν λίγα-λίγα και αναπληρώνονται σταδιακά με εξαίρεση κάποιες πάπιες, χήνες, κύκνοι, φλαμίνγκο και άλλα υδρόβια </a:t>
            </a:r>
            <a:r>
              <a:rPr lang="el-GR" sz="1600" dirty="0" smtClean="0">
                <a:latin typeface="Tahoma" pitchFamily="34" charset="0"/>
                <a:ea typeface="Tahoma" pitchFamily="34" charset="0"/>
                <a:cs typeface="Tahoma" pitchFamily="34" charset="0"/>
                <a:sym typeface="Wingdings" pitchFamily="2" charset="2"/>
              </a:rPr>
              <a:t> παροδική απώλεια ικανότητας πτήσης</a:t>
            </a:r>
          </a:p>
          <a:p>
            <a:r>
              <a:rPr lang="el-GR" sz="1600" dirty="0" smtClean="0">
                <a:latin typeface="Tahoma" pitchFamily="34" charset="0"/>
                <a:ea typeface="Tahoma" pitchFamily="34" charset="0"/>
                <a:cs typeface="Tahoma" pitchFamily="34" charset="0"/>
                <a:sym typeface="Wingdings" pitchFamily="2" charset="2"/>
              </a:rPr>
              <a:t>Σε όλα τα είδη, τα φτερά (ιδιαίτερα τα </a:t>
            </a:r>
            <a:r>
              <a:rPr lang="el-GR" sz="1600" dirty="0" err="1" smtClean="0">
                <a:latin typeface="Tahoma" pitchFamily="34" charset="0"/>
                <a:ea typeface="Tahoma" pitchFamily="34" charset="0"/>
                <a:cs typeface="Tahoma" pitchFamily="34" charset="0"/>
                <a:sym typeface="Wingdings" pitchFamily="2" charset="2"/>
              </a:rPr>
              <a:t>ερετικά</a:t>
            </a:r>
            <a:r>
              <a:rPr lang="el-GR" sz="1600" dirty="0" smtClean="0">
                <a:latin typeface="Tahoma" pitchFamily="34" charset="0"/>
                <a:ea typeface="Tahoma" pitchFamily="34" charset="0"/>
                <a:cs typeface="Tahoma" pitchFamily="34" charset="0"/>
                <a:sym typeface="Wingdings" pitchFamily="2" charset="2"/>
              </a:rPr>
              <a:t>) αλλάζουν με εξαιρετική ακρίβεια ακολουθώντας συγκεκριμένο πρότυπο.  </a:t>
            </a:r>
          </a:p>
          <a:p>
            <a:endParaRPr lang="el-GR" sz="1600" dirty="0" smtClean="0">
              <a:latin typeface="Tahoma" pitchFamily="34" charset="0"/>
              <a:ea typeface="Tahoma" pitchFamily="34" charset="0"/>
              <a:cs typeface="Tahoma" pitchFamily="34" charset="0"/>
            </a:endParaRPr>
          </a:p>
          <a:p>
            <a:endParaRPr lang="el-GR" dirty="0"/>
          </a:p>
        </p:txBody>
      </p:sp>
      <p:pic>
        <p:nvPicPr>
          <p:cNvPr id="226307" name="Picture 3"/>
          <p:cNvPicPr>
            <a:picLocks noChangeAspect="1" noChangeArrowheads="1"/>
          </p:cNvPicPr>
          <p:nvPr/>
        </p:nvPicPr>
        <p:blipFill>
          <a:blip r:embed="rId2" cstate="print"/>
          <a:srcRect/>
          <a:stretch>
            <a:fillRect/>
          </a:stretch>
        </p:blipFill>
        <p:spPr bwMode="auto">
          <a:xfrm>
            <a:off x="5796136" y="1412776"/>
            <a:ext cx="3156396" cy="3456384"/>
          </a:xfrm>
          <a:prstGeom prst="rect">
            <a:avLst/>
          </a:prstGeom>
          <a:noFill/>
          <a:ln w="9525">
            <a:noFill/>
            <a:miter lim="800000"/>
            <a:headEnd/>
            <a:tailEnd/>
          </a:ln>
        </p:spPr>
      </p:pic>
      <p:sp>
        <p:nvSpPr>
          <p:cNvPr id="6" name="5 - TextBox"/>
          <p:cNvSpPr txBox="1"/>
          <p:nvPr/>
        </p:nvSpPr>
        <p:spPr>
          <a:xfrm>
            <a:off x="5796136" y="4869160"/>
            <a:ext cx="3168352" cy="600164"/>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Νεαρός </a:t>
            </a:r>
            <a:r>
              <a:rPr lang="el-GR" sz="1100" dirty="0" err="1" smtClean="0">
                <a:latin typeface="Tahoma" pitchFamily="34" charset="0"/>
                <a:ea typeface="Tahoma" pitchFamily="34" charset="0"/>
                <a:cs typeface="Tahoma" pitchFamily="34" charset="0"/>
              </a:rPr>
              <a:t>Χρυσαετός</a:t>
            </a:r>
            <a:r>
              <a:rPr lang="el-GR" sz="1100" dirty="0" smtClean="0">
                <a:latin typeface="Tahoma" pitchFamily="34" charset="0"/>
                <a:ea typeface="Tahoma" pitchFamily="34" charset="0"/>
                <a:cs typeface="Tahoma" pitchFamily="34" charset="0"/>
              </a:rPr>
              <a:t> (</a:t>
            </a:r>
            <a:r>
              <a:rPr lang="el-GR" sz="1100" i="1" dirty="0" smtClean="0">
                <a:latin typeface="Tahoma" pitchFamily="34" charset="0"/>
                <a:ea typeface="Tahoma" pitchFamily="34" charset="0"/>
                <a:cs typeface="Tahoma" pitchFamily="34" charset="0"/>
              </a:rPr>
              <a:t>Α</a:t>
            </a:r>
            <a:r>
              <a:rPr lang="en-US" sz="1100" i="1" dirty="0" err="1" smtClean="0">
                <a:latin typeface="Tahoma" pitchFamily="34" charset="0"/>
                <a:ea typeface="Tahoma" pitchFamily="34" charset="0"/>
                <a:cs typeface="Tahoma" pitchFamily="34" charset="0"/>
              </a:rPr>
              <a:t>quila</a:t>
            </a:r>
            <a:r>
              <a:rPr lang="en-US" sz="1100" i="1" dirty="0" smtClean="0">
                <a:latin typeface="Tahoma" pitchFamily="34" charset="0"/>
                <a:ea typeface="Tahoma" pitchFamily="34" charset="0"/>
                <a:cs typeface="Tahoma" pitchFamily="34" charset="0"/>
              </a:rPr>
              <a:t> chrysaetos</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με φθορά στα φτερά, ακόμα και στα πρωτεύονται όπου είναι εμφανής (</a:t>
            </a:r>
            <a:r>
              <a:rPr lang="el-GR" sz="1100" dirty="0" err="1" smtClean="0">
                <a:latin typeface="Tahoma" pitchFamily="34" charset="0"/>
                <a:ea typeface="Tahoma" pitchFamily="34" charset="0"/>
                <a:cs typeface="Tahoma" pitchFamily="34" charset="0"/>
              </a:rPr>
              <a:t>φωτ</a:t>
            </a:r>
            <a:r>
              <a:rPr lang="el-GR" sz="1100" dirty="0" smtClean="0">
                <a:latin typeface="Tahoma" pitchFamily="34" charset="0"/>
                <a:ea typeface="Tahoma" pitchFamily="34" charset="0"/>
                <a:cs typeface="Tahoma" pitchFamily="34" charset="0"/>
              </a:rPr>
              <a:t>. Σ. </a:t>
            </a:r>
            <a:r>
              <a:rPr lang="el-GR" sz="1100" dirty="0" err="1" smtClean="0">
                <a:latin typeface="Tahoma" pitchFamily="34" charset="0"/>
                <a:ea typeface="Tahoma" pitchFamily="34" charset="0"/>
                <a:cs typeface="Tahoma" pitchFamily="34" charset="0"/>
              </a:rPr>
              <a:t>Ζαννέτος</a:t>
            </a:r>
            <a:r>
              <a:rPr lang="el-GR" sz="1100" dirty="0" smtClean="0">
                <a:latin typeface="Tahoma" pitchFamily="34" charset="0"/>
                <a:ea typeface="Tahoma" pitchFamily="34" charset="0"/>
                <a:cs typeface="Tahoma" pitchFamily="34" charset="0"/>
              </a:rPr>
              <a:t>). </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579296" cy="562074"/>
          </a:xfrm>
        </p:spPr>
        <p:txBody>
          <a:bodyPr/>
          <a:lstStyle/>
          <a:p>
            <a:r>
              <a:rPr lang="el-GR" sz="2000" dirty="0" smtClean="0">
                <a:latin typeface="Tahoma" pitchFamily="34" charset="0"/>
                <a:ea typeface="Tahoma" pitchFamily="34" charset="0"/>
                <a:cs typeface="Tahoma" pitchFamily="34" charset="0"/>
              </a:rPr>
              <a:t>Πρότυπο </a:t>
            </a:r>
            <a:r>
              <a:rPr lang="el-GR" sz="2000" dirty="0" err="1" smtClean="0">
                <a:latin typeface="Tahoma" pitchFamily="34" charset="0"/>
                <a:ea typeface="Tahoma" pitchFamily="34" charset="0"/>
                <a:cs typeface="Tahoma" pitchFamily="34" charset="0"/>
              </a:rPr>
              <a:t>πτερόρροιας</a:t>
            </a:r>
            <a:r>
              <a:rPr lang="el-GR" sz="2000" dirty="0" smtClean="0">
                <a:latin typeface="Tahoma" pitchFamily="34" charset="0"/>
                <a:ea typeface="Tahoma" pitchFamily="34" charset="0"/>
                <a:cs typeface="Tahoma" pitchFamily="34" charset="0"/>
              </a:rPr>
              <a:t> – </a:t>
            </a:r>
            <a:r>
              <a:rPr lang="el-GR" sz="2000" dirty="0" err="1" smtClean="0">
                <a:latin typeface="Tahoma" pitchFamily="34" charset="0"/>
                <a:ea typeface="Tahoma" pitchFamily="34" charset="0"/>
                <a:cs typeface="Tahoma" pitchFamily="34" charset="0"/>
              </a:rPr>
              <a:t>Βιοπαρακολούθηση</a:t>
            </a:r>
            <a:r>
              <a:rPr lang="el-GR" sz="2000" dirty="0" smtClean="0">
                <a:latin typeface="Tahoma" pitchFamily="34" charset="0"/>
                <a:ea typeface="Tahoma" pitchFamily="34" charset="0"/>
                <a:cs typeface="Tahoma" pitchFamily="34" charset="0"/>
              </a:rPr>
              <a:t> ρύπανσης: </a:t>
            </a:r>
            <a:br>
              <a:rPr lang="el-GR" sz="2000" dirty="0" smtClean="0">
                <a:latin typeface="Tahoma" pitchFamily="34" charset="0"/>
                <a:ea typeface="Tahoma" pitchFamily="34" charset="0"/>
                <a:cs typeface="Tahoma" pitchFamily="34" charset="0"/>
              </a:rPr>
            </a:br>
            <a:r>
              <a:rPr lang="el-GR" sz="2000" dirty="0" smtClean="0">
                <a:latin typeface="Tahoma" pitchFamily="34" charset="0"/>
                <a:ea typeface="Tahoma" pitchFamily="34" charset="0"/>
                <a:cs typeface="Tahoma" pitchFamily="34" charset="0"/>
              </a:rPr>
              <a:t>Η περίπτωση ενός θαλασσοπουλιού</a:t>
            </a:r>
            <a:endParaRPr lang="el-GR" sz="2000" dirty="0">
              <a:latin typeface="Tahoma" pitchFamily="34" charset="0"/>
              <a:ea typeface="Tahoma" pitchFamily="34" charset="0"/>
              <a:cs typeface="Tahoma" pitchFamily="34" charset="0"/>
            </a:endParaRPr>
          </a:p>
        </p:txBody>
      </p:sp>
      <p:pic>
        <p:nvPicPr>
          <p:cNvPr id="227330" name="Picture 3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548680"/>
            <a:ext cx="5896165" cy="6120680"/>
          </a:xfrm>
          <a:prstGeom prst="rect">
            <a:avLst/>
          </a:prstGeom>
          <a:noFill/>
          <a:ln w="9525">
            <a:noFill/>
            <a:miter lim="800000"/>
            <a:headEnd/>
            <a:tailEnd/>
          </a:ln>
        </p:spPr>
      </p:pic>
      <p:sp>
        <p:nvSpPr>
          <p:cNvPr id="5" name="4 - TextBox"/>
          <p:cNvSpPr txBox="1"/>
          <p:nvPr/>
        </p:nvSpPr>
        <p:spPr>
          <a:xfrm>
            <a:off x="5796136" y="4653136"/>
            <a:ext cx="3347864" cy="2123658"/>
          </a:xfrm>
          <a:prstGeom prst="rect">
            <a:avLst/>
          </a:prstGeom>
          <a:noFill/>
        </p:spPr>
        <p:txBody>
          <a:bodyPr wrap="square" rtlCol="0">
            <a:spAutoFit/>
          </a:bodyPr>
          <a:lstStyle/>
          <a:p>
            <a:r>
              <a:rPr lang="el-GR" sz="1100" dirty="0" smtClean="0"/>
              <a:t>Σχέδιο </a:t>
            </a:r>
            <a:r>
              <a:rPr lang="el-GR" sz="1100" dirty="0" err="1" smtClean="0"/>
              <a:t>πτερόρροιας</a:t>
            </a:r>
            <a:r>
              <a:rPr lang="el-GR" sz="1100" dirty="0" smtClean="0"/>
              <a:t> ουράς και φτερούγων Αρτέμη  (</a:t>
            </a:r>
            <a:r>
              <a:rPr lang="en-US" sz="1100" dirty="0" smtClean="0"/>
              <a:t>n</a:t>
            </a:r>
            <a:r>
              <a:rPr lang="el-GR" sz="1100" dirty="0" smtClean="0"/>
              <a:t> = 32) από άτομα που πιάστηκαν μετά από παρεμπίπτουσα παγίδευση σε παραγάδια στις 5 Οκτωβρίου σε θαλάσσια ύδατα της Καταλονίας (ΒΔ Μεσόγειος): </a:t>
            </a:r>
          </a:p>
          <a:p>
            <a:r>
              <a:rPr lang="el-GR" sz="1100" dirty="0" smtClean="0"/>
              <a:t>Το κύριο μοτίβο </a:t>
            </a:r>
            <a:r>
              <a:rPr lang="el-GR" sz="1100" dirty="0" err="1" smtClean="0"/>
              <a:t>πτερόρροιας</a:t>
            </a:r>
            <a:r>
              <a:rPr lang="el-GR" sz="1100" dirty="0" smtClean="0"/>
              <a:t> εμφανίζεται με γκρίζα βέλη, για αρσενικό (</a:t>
            </a:r>
            <a:r>
              <a:rPr lang="en-US" sz="1100" dirty="0" smtClean="0"/>
              <a:t>b</a:t>
            </a:r>
            <a:r>
              <a:rPr lang="el-GR" sz="1100" dirty="0" smtClean="0"/>
              <a:t>) και θηλυκό (</a:t>
            </a:r>
            <a:r>
              <a:rPr lang="en-US" sz="1100" dirty="0" smtClean="0"/>
              <a:t>c</a:t>
            </a:r>
            <a:r>
              <a:rPr lang="el-GR" sz="1100" dirty="0" smtClean="0"/>
              <a:t>) μέση τιμή (+ </a:t>
            </a:r>
            <a:r>
              <a:rPr lang="en-US" sz="1100" dirty="0" smtClean="0"/>
              <a:t>CI</a:t>
            </a:r>
            <a:r>
              <a:rPr lang="el-GR" sz="1100" dirty="0" smtClean="0"/>
              <a:t> 95%) για κάθε φτερό και (δ) δείκτης συμφωνίας (βαθμός συμμετρίας ± </a:t>
            </a:r>
            <a:r>
              <a:rPr lang="en-US" sz="1100" dirty="0" smtClean="0"/>
              <a:t>CI</a:t>
            </a:r>
            <a:r>
              <a:rPr lang="el-GR" sz="1100" dirty="0" smtClean="0"/>
              <a:t> 95%) μεταξύ των φτερών των δύο φτερούγων και των μισών της ουράς. Η εικόνα προέρχεται από τον </a:t>
            </a:r>
            <a:r>
              <a:rPr lang="en-US" sz="1100" dirty="0" smtClean="0"/>
              <a:t>Albert </a:t>
            </a:r>
            <a:r>
              <a:rPr lang="en-US" sz="1100" dirty="0" err="1" smtClean="0"/>
              <a:t>Cama</a:t>
            </a:r>
            <a:r>
              <a:rPr lang="el-GR" sz="1100" dirty="0" smtClean="0"/>
              <a:t> (πηγή: </a:t>
            </a:r>
            <a:r>
              <a:rPr lang="en-US" sz="1100" dirty="0" smtClean="0"/>
              <a:t>Ramos et al</a:t>
            </a:r>
            <a:r>
              <a:rPr lang="el-GR" sz="1100" dirty="0" smtClean="0"/>
              <a:t>., 2008).</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481D"/>
          <p:cNvPicPr>
            <a:picLocks noChangeAspect="1" noChangeArrowheads="1"/>
          </p:cNvPicPr>
          <p:nvPr/>
        </p:nvPicPr>
        <p:blipFill>
          <a:blip r:embed="rId2" cstate="print"/>
          <a:srcRect/>
          <a:stretch>
            <a:fillRect/>
          </a:stretch>
        </p:blipFill>
        <p:spPr bwMode="auto">
          <a:xfrm>
            <a:off x="0" y="642938"/>
            <a:ext cx="4395788" cy="6215062"/>
          </a:xfrm>
          <a:prstGeom prst="rect">
            <a:avLst/>
          </a:prstGeom>
          <a:noFill/>
          <a:ln w="9525">
            <a:noFill/>
            <a:miter lim="800000"/>
            <a:headEnd/>
            <a:tailEnd/>
          </a:ln>
        </p:spPr>
      </p:pic>
      <p:sp>
        <p:nvSpPr>
          <p:cNvPr id="9" name="Rectangle 6"/>
          <p:cNvSpPr>
            <a:spLocks/>
          </p:cNvSpPr>
          <p:nvPr/>
        </p:nvSpPr>
        <p:spPr bwMode="auto">
          <a:xfrm>
            <a:off x="1500188" y="4214813"/>
            <a:ext cx="2857500" cy="2643187"/>
          </a:xfrm>
          <a:prstGeom prst="rect">
            <a:avLst/>
          </a:prstGeom>
          <a:solidFill>
            <a:srgbClr val="DAEEF3"/>
          </a:solidFill>
          <a:ln w="9525">
            <a:noFill/>
            <a:miter lim="800000"/>
            <a:headEnd/>
            <a:tailEnd/>
          </a:ln>
        </p:spPr>
        <p:txBody>
          <a:bodyPr lIns="54864" tIns="91440"/>
          <a:lstStyle/>
          <a:p>
            <a:pPr>
              <a:buFont typeface="Wingdings" pitchFamily="2" charset="2"/>
              <a:buChar char="ü"/>
            </a:pPr>
            <a:r>
              <a:rPr lang="el-GR" sz="800">
                <a:latin typeface="Times New Roman" pitchFamily="18" charset="0"/>
              </a:rPr>
              <a:t>Διάρκεια καταγραφών: 349 μέρες (28/7/09 -12/7/10)</a:t>
            </a:r>
            <a:endParaRPr lang="en-US" sz="800">
              <a:latin typeface="Times New Roman" pitchFamily="18" charset="0"/>
            </a:endParaRPr>
          </a:p>
          <a:p>
            <a:pPr>
              <a:buFont typeface="Wingdings" pitchFamily="2" charset="2"/>
              <a:buChar char="ü"/>
            </a:pPr>
            <a:r>
              <a:rPr lang="el-GR" sz="800">
                <a:latin typeface="Times New Roman" pitchFamily="18" charset="0"/>
              </a:rPr>
              <a:t>Χρονικό βήμα καταγραφών: 10</a:t>
            </a:r>
            <a:r>
              <a:rPr lang="en-US" sz="800">
                <a:latin typeface="Times New Roman" pitchFamily="18" charset="0"/>
              </a:rPr>
              <a:t> min</a:t>
            </a:r>
            <a:endParaRPr lang="el-GR" sz="800">
              <a:latin typeface="Times New Roman" pitchFamily="18" charset="0"/>
            </a:endParaRPr>
          </a:p>
          <a:p>
            <a:pPr>
              <a:buFont typeface="Wingdings" pitchFamily="2" charset="2"/>
              <a:buChar char="ü"/>
            </a:pPr>
            <a:r>
              <a:rPr lang="el-GR" sz="800">
                <a:latin typeface="Times New Roman" pitchFamily="18" charset="0"/>
              </a:rPr>
              <a:t>Αριθμός καταγεγραμμένων σημείων (</a:t>
            </a:r>
            <a:r>
              <a:rPr lang="en-US" sz="800">
                <a:latin typeface="Times New Roman" pitchFamily="18" charset="0"/>
              </a:rPr>
              <a:t>Geolocations)</a:t>
            </a:r>
            <a:r>
              <a:rPr lang="el-GR" sz="800">
                <a:latin typeface="Times New Roman" pitchFamily="18" charset="0"/>
              </a:rPr>
              <a:t>:</a:t>
            </a:r>
            <a:r>
              <a:rPr lang="en-US" sz="800">
                <a:latin typeface="Times New Roman" pitchFamily="18" charset="0"/>
              </a:rPr>
              <a:t> 50.272</a:t>
            </a:r>
            <a:endParaRPr lang="el-GR" sz="800">
              <a:latin typeface="Times New Roman" pitchFamily="18" charset="0"/>
            </a:endParaRPr>
          </a:p>
          <a:p>
            <a:pPr>
              <a:buFont typeface="Wingdings" pitchFamily="2" charset="2"/>
              <a:buChar char="ü"/>
            </a:pPr>
            <a:r>
              <a:rPr lang="el-GR" sz="800">
                <a:latin typeface="Times New Roman" pitchFamily="18" charset="0"/>
              </a:rPr>
              <a:t>Βασικό πεδίο τροφοληψίας στην αναπαραγωγή: Ιόνιο και δευτερευόντως η Αδριατική συνολικής έκτασης 256.000 </a:t>
            </a:r>
            <a:r>
              <a:rPr lang="en-US" sz="800">
                <a:latin typeface="Times New Roman" pitchFamily="18" charset="0"/>
              </a:rPr>
              <a:t>km</a:t>
            </a:r>
            <a:r>
              <a:rPr lang="el-GR" sz="800" baseline="30000">
                <a:latin typeface="Times New Roman" pitchFamily="18" charset="0"/>
              </a:rPr>
              <a:t>2</a:t>
            </a:r>
            <a:endParaRPr lang="el-GR" sz="800">
              <a:latin typeface="Times New Roman" pitchFamily="18" charset="0"/>
            </a:endParaRPr>
          </a:p>
          <a:p>
            <a:pPr>
              <a:buFont typeface="Wingdings" pitchFamily="2" charset="2"/>
              <a:buChar char="ü"/>
            </a:pPr>
            <a:r>
              <a:rPr lang="el-GR" sz="800">
                <a:latin typeface="Times New Roman" pitchFamily="18" charset="0"/>
              </a:rPr>
              <a:t>Βασικό πεδίο τροφοληψίας τον χειμώνα: Ατλαντικός, συνολικής έκτασης 215.000 </a:t>
            </a:r>
            <a:r>
              <a:rPr lang="en-US" sz="800">
                <a:latin typeface="Times New Roman" pitchFamily="18" charset="0"/>
              </a:rPr>
              <a:t>km</a:t>
            </a:r>
            <a:r>
              <a:rPr lang="el-GR" sz="800" baseline="30000">
                <a:latin typeface="Times New Roman" pitchFamily="18" charset="0"/>
              </a:rPr>
              <a:t>2</a:t>
            </a:r>
            <a:endParaRPr lang="el-GR" sz="800">
              <a:latin typeface="Times New Roman" pitchFamily="18" charset="0"/>
            </a:endParaRPr>
          </a:p>
          <a:p>
            <a:pPr>
              <a:buFont typeface="Wingdings" pitchFamily="2" charset="2"/>
              <a:buChar char="ü"/>
            </a:pPr>
            <a:r>
              <a:rPr lang="el-GR" sz="800">
                <a:latin typeface="Times New Roman" pitchFamily="18" charset="0"/>
              </a:rPr>
              <a:t>Έναρξη φθινοπωρινής μετανάστευσης: 24/10/09 </a:t>
            </a:r>
          </a:p>
          <a:p>
            <a:pPr>
              <a:buFont typeface="Wingdings" pitchFamily="2" charset="2"/>
              <a:buChar char="ü"/>
            </a:pPr>
            <a:r>
              <a:rPr lang="el-GR" sz="800">
                <a:latin typeface="Times New Roman" pitchFamily="18" charset="0"/>
              </a:rPr>
              <a:t>Άφιξη στα πεδία διαχείμασης: 0</a:t>
            </a:r>
            <a:r>
              <a:rPr lang="en-US" sz="800">
                <a:latin typeface="Times New Roman" pitchFamily="18" charset="0"/>
              </a:rPr>
              <a:t>8</a:t>
            </a:r>
            <a:r>
              <a:rPr lang="el-GR" sz="800">
                <a:latin typeface="Times New Roman" pitchFamily="18" charset="0"/>
              </a:rPr>
              <a:t>/11/09</a:t>
            </a:r>
          </a:p>
          <a:p>
            <a:pPr>
              <a:buFont typeface="Wingdings" pitchFamily="2" charset="2"/>
              <a:buChar char="ü"/>
            </a:pPr>
            <a:r>
              <a:rPr lang="el-GR" sz="800">
                <a:latin typeface="Times New Roman" pitchFamily="18" charset="0"/>
              </a:rPr>
              <a:t>Διάρκεια φθινοπωρινής μετανάστευσης:</a:t>
            </a:r>
            <a:r>
              <a:rPr lang="en-US" sz="800">
                <a:latin typeface="Times New Roman" pitchFamily="18" charset="0"/>
              </a:rPr>
              <a:t> </a:t>
            </a:r>
            <a:r>
              <a:rPr lang="el-GR" sz="800">
                <a:latin typeface="Times New Roman" pitchFamily="18" charset="0"/>
              </a:rPr>
              <a:t>1</a:t>
            </a:r>
            <a:r>
              <a:rPr lang="en-US" sz="800">
                <a:latin typeface="Times New Roman" pitchFamily="18" charset="0"/>
              </a:rPr>
              <a:t>5</a:t>
            </a:r>
            <a:r>
              <a:rPr lang="el-GR" sz="800">
                <a:latin typeface="Times New Roman" pitchFamily="18" charset="0"/>
              </a:rPr>
              <a:t> μέρες</a:t>
            </a:r>
          </a:p>
          <a:p>
            <a:pPr>
              <a:buFont typeface="Wingdings" pitchFamily="2" charset="2"/>
              <a:buChar char="ü"/>
            </a:pPr>
            <a:r>
              <a:rPr lang="el-GR" sz="800">
                <a:latin typeface="Times New Roman" pitchFamily="18" charset="0"/>
              </a:rPr>
              <a:t>Ταχύτητα φθινοπωρινής μετανάστευσης: 386,7 </a:t>
            </a:r>
            <a:r>
              <a:rPr lang="en-US" sz="800">
                <a:latin typeface="Times New Roman" pitchFamily="18" charset="0"/>
              </a:rPr>
              <a:t>km</a:t>
            </a:r>
            <a:r>
              <a:rPr lang="el-GR" sz="800">
                <a:latin typeface="Times New Roman" pitchFamily="18" charset="0"/>
              </a:rPr>
              <a:t>/ημέρα (ή 16,1 </a:t>
            </a:r>
            <a:r>
              <a:rPr lang="en-US" sz="800">
                <a:latin typeface="Times New Roman" pitchFamily="18" charset="0"/>
              </a:rPr>
              <a:t>km</a:t>
            </a:r>
            <a:r>
              <a:rPr lang="el-GR" sz="800">
                <a:latin typeface="Times New Roman" pitchFamily="18" charset="0"/>
              </a:rPr>
              <a:t>/</a:t>
            </a:r>
            <a:r>
              <a:rPr lang="en-US" sz="800">
                <a:latin typeface="Times New Roman" pitchFamily="18" charset="0"/>
              </a:rPr>
              <a:t>h</a:t>
            </a:r>
            <a:r>
              <a:rPr lang="el-GR" sz="800">
                <a:latin typeface="Times New Roman" pitchFamily="18" charset="0"/>
              </a:rPr>
              <a:t>)</a:t>
            </a:r>
          </a:p>
          <a:p>
            <a:pPr>
              <a:buFont typeface="Wingdings" pitchFamily="2" charset="2"/>
              <a:buChar char="ü"/>
            </a:pPr>
            <a:r>
              <a:rPr lang="el-GR" sz="800">
                <a:latin typeface="Times New Roman" pitchFamily="18" charset="0"/>
              </a:rPr>
              <a:t>Έναρξη εαρινής μετανάστευσης: 1</a:t>
            </a:r>
            <a:r>
              <a:rPr lang="en-US" sz="800">
                <a:latin typeface="Times New Roman" pitchFamily="18" charset="0"/>
              </a:rPr>
              <a:t>5</a:t>
            </a:r>
            <a:r>
              <a:rPr lang="el-GR" sz="800">
                <a:latin typeface="Times New Roman" pitchFamily="18" charset="0"/>
              </a:rPr>
              <a:t>/02/10 </a:t>
            </a:r>
          </a:p>
          <a:p>
            <a:pPr>
              <a:buFont typeface="Wingdings" pitchFamily="2" charset="2"/>
              <a:buChar char="ü"/>
            </a:pPr>
            <a:r>
              <a:rPr lang="el-GR" sz="800">
                <a:latin typeface="Times New Roman" pitchFamily="18" charset="0"/>
              </a:rPr>
              <a:t>Άφιξη στις Στροφάδες: 25/2/10</a:t>
            </a:r>
          </a:p>
          <a:p>
            <a:pPr>
              <a:buFont typeface="Wingdings" pitchFamily="2" charset="2"/>
              <a:buChar char="ü"/>
            </a:pPr>
            <a:r>
              <a:rPr lang="el-GR" sz="800">
                <a:latin typeface="Times New Roman" pitchFamily="18" charset="0"/>
              </a:rPr>
              <a:t>Διάρκεια εαρινής μετανάστευσης: </a:t>
            </a:r>
            <a:r>
              <a:rPr lang="en-US" sz="800">
                <a:latin typeface="Times New Roman" pitchFamily="18" charset="0"/>
              </a:rPr>
              <a:t>10</a:t>
            </a:r>
            <a:r>
              <a:rPr lang="el-GR" sz="800">
                <a:latin typeface="Times New Roman" pitchFamily="18" charset="0"/>
              </a:rPr>
              <a:t> μέρες</a:t>
            </a:r>
          </a:p>
          <a:p>
            <a:pPr>
              <a:buFont typeface="Wingdings" pitchFamily="2" charset="2"/>
              <a:buChar char="ü"/>
            </a:pPr>
            <a:r>
              <a:rPr lang="el-GR" sz="800">
                <a:latin typeface="Times New Roman" pitchFamily="18" charset="0"/>
              </a:rPr>
              <a:t>Ταχύτητα εαρινής μετανάστευσης: 589,1 </a:t>
            </a:r>
            <a:r>
              <a:rPr lang="en-US" sz="800">
                <a:latin typeface="Times New Roman" pitchFamily="18" charset="0"/>
              </a:rPr>
              <a:t>km</a:t>
            </a:r>
            <a:r>
              <a:rPr lang="el-GR" sz="800">
                <a:latin typeface="Times New Roman" pitchFamily="18" charset="0"/>
              </a:rPr>
              <a:t>/ημέρα (ή 24,5 </a:t>
            </a:r>
            <a:r>
              <a:rPr lang="en-US" sz="800">
                <a:latin typeface="Times New Roman" pitchFamily="18" charset="0"/>
              </a:rPr>
              <a:t>km</a:t>
            </a:r>
            <a:r>
              <a:rPr lang="el-GR" sz="800">
                <a:latin typeface="Times New Roman" pitchFamily="18" charset="0"/>
              </a:rPr>
              <a:t>/</a:t>
            </a:r>
            <a:r>
              <a:rPr lang="en-US" sz="800">
                <a:latin typeface="Times New Roman" pitchFamily="18" charset="0"/>
              </a:rPr>
              <a:t>h</a:t>
            </a:r>
            <a:r>
              <a:rPr lang="el-GR" sz="800">
                <a:latin typeface="Times New Roman" pitchFamily="18" charset="0"/>
              </a:rPr>
              <a:t>)</a:t>
            </a:r>
          </a:p>
          <a:p>
            <a:pPr>
              <a:buFont typeface="Wingdings" pitchFamily="2" charset="2"/>
              <a:buChar char="ü"/>
            </a:pPr>
            <a:r>
              <a:rPr lang="el-GR" sz="800">
                <a:latin typeface="Times New Roman" pitchFamily="18" charset="0"/>
              </a:rPr>
              <a:t>Διέλευση από Γιβραλτάρ: 03/11/09 &amp; 18/2/10</a:t>
            </a:r>
          </a:p>
          <a:p>
            <a:pPr>
              <a:buFont typeface="Wingdings" pitchFamily="2" charset="2"/>
              <a:buChar char="ü"/>
            </a:pPr>
            <a:r>
              <a:rPr lang="el-GR" sz="800">
                <a:latin typeface="Times New Roman" pitchFamily="18" charset="0"/>
              </a:rPr>
              <a:t>Συνολική διάρκεια μη αναπαραγωγικής περιόδου: 124 μέρες</a:t>
            </a:r>
          </a:p>
          <a:p>
            <a:pPr>
              <a:buFont typeface="Wingdings" pitchFamily="2" charset="2"/>
              <a:buChar char="ü"/>
            </a:pPr>
            <a:r>
              <a:rPr lang="el-GR" sz="800">
                <a:latin typeface="Times New Roman" pitchFamily="18" charset="0"/>
              </a:rPr>
              <a:t>Απόσταση περιοχών διαχείμασης και αναπαραγωγής: 5.800</a:t>
            </a:r>
            <a:r>
              <a:rPr lang="en-US" sz="800">
                <a:latin typeface="Times New Roman" pitchFamily="18" charset="0"/>
              </a:rPr>
              <a:t>km</a:t>
            </a:r>
            <a:r>
              <a:rPr lang="el-GR" sz="800">
                <a:latin typeface="Times New Roman" pitchFamily="18" charset="0"/>
              </a:rPr>
              <a:t> </a:t>
            </a:r>
            <a:endParaRPr lang="el-GR"/>
          </a:p>
        </p:txBody>
      </p:sp>
      <p:pic>
        <p:nvPicPr>
          <p:cNvPr id="10" name="Picture 4"/>
          <p:cNvPicPr>
            <a:picLocks noChangeAspect="1" noChangeArrowheads="1"/>
          </p:cNvPicPr>
          <p:nvPr/>
        </p:nvPicPr>
        <p:blipFill>
          <a:blip r:embed="rId3" cstate="print"/>
          <a:srcRect/>
          <a:stretch>
            <a:fillRect/>
          </a:stretch>
        </p:blipFill>
        <p:spPr bwMode="auto">
          <a:xfrm>
            <a:off x="4373563" y="642938"/>
            <a:ext cx="4770437" cy="6180137"/>
          </a:xfrm>
          <a:prstGeom prst="rect">
            <a:avLst/>
          </a:prstGeom>
          <a:noFill/>
          <a:ln w="9525">
            <a:noFill/>
            <a:miter lim="800000"/>
            <a:headEnd/>
            <a:tailEnd/>
          </a:ln>
        </p:spPr>
      </p:pic>
      <p:sp>
        <p:nvSpPr>
          <p:cNvPr id="2" name="1 - Τίτλος"/>
          <p:cNvSpPr>
            <a:spLocks noGrp="1"/>
          </p:cNvSpPr>
          <p:nvPr>
            <p:ph type="title"/>
          </p:nvPr>
        </p:nvSpPr>
        <p:spPr>
          <a:xfrm>
            <a:off x="0" y="0"/>
            <a:ext cx="8579296" cy="562074"/>
          </a:xfrm>
        </p:spPr>
        <p:txBody>
          <a:bodyPr/>
          <a:lstStyle/>
          <a:p>
            <a:r>
              <a:rPr lang="el-GR" sz="2000" dirty="0" smtClean="0">
                <a:latin typeface="Tahoma" pitchFamily="34" charset="0"/>
                <a:ea typeface="Tahoma" pitchFamily="34" charset="0"/>
                <a:cs typeface="Tahoma" pitchFamily="34" charset="0"/>
              </a:rPr>
              <a:t>Πρότυπο </a:t>
            </a:r>
            <a:r>
              <a:rPr lang="el-GR" sz="2000" dirty="0" err="1" smtClean="0">
                <a:latin typeface="Tahoma" pitchFamily="34" charset="0"/>
                <a:ea typeface="Tahoma" pitchFamily="34" charset="0"/>
                <a:cs typeface="Tahoma" pitchFamily="34" charset="0"/>
              </a:rPr>
              <a:t>πτερόρροιας</a:t>
            </a:r>
            <a:r>
              <a:rPr lang="el-GR" sz="2000" dirty="0" smtClean="0">
                <a:latin typeface="Tahoma" pitchFamily="34" charset="0"/>
                <a:ea typeface="Tahoma" pitchFamily="34" charset="0"/>
                <a:cs typeface="Tahoma" pitchFamily="34" charset="0"/>
              </a:rPr>
              <a:t> – </a:t>
            </a:r>
            <a:r>
              <a:rPr lang="el-GR" sz="2000" dirty="0" err="1" smtClean="0">
                <a:latin typeface="Tahoma" pitchFamily="34" charset="0"/>
                <a:ea typeface="Tahoma" pitchFamily="34" charset="0"/>
                <a:cs typeface="Tahoma" pitchFamily="34" charset="0"/>
              </a:rPr>
              <a:t>Βιοπαρακολούθηση</a:t>
            </a:r>
            <a:r>
              <a:rPr lang="el-GR" sz="2000" dirty="0" smtClean="0">
                <a:latin typeface="Tahoma" pitchFamily="34" charset="0"/>
                <a:ea typeface="Tahoma" pitchFamily="34" charset="0"/>
                <a:cs typeface="Tahoma" pitchFamily="34" charset="0"/>
              </a:rPr>
              <a:t> ρύπανσης: </a:t>
            </a:r>
            <a:br>
              <a:rPr lang="el-GR" sz="2000" dirty="0" smtClean="0">
                <a:latin typeface="Tahoma" pitchFamily="34" charset="0"/>
                <a:ea typeface="Tahoma" pitchFamily="34" charset="0"/>
                <a:cs typeface="Tahoma" pitchFamily="34" charset="0"/>
              </a:rPr>
            </a:br>
            <a:r>
              <a:rPr lang="el-GR" sz="2000" dirty="0" smtClean="0">
                <a:latin typeface="Tahoma" pitchFamily="34" charset="0"/>
                <a:ea typeface="Tahoma" pitchFamily="34" charset="0"/>
                <a:cs typeface="Tahoma" pitchFamily="34" charset="0"/>
              </a:rPr>
              <a:t>Η περίπτωση ενός μεταναστευτικού θαλασσοπουλιού ΙΙ</a:t>
            </a:r>
            <a:endParaRPr lang="el-GR" sz="2000" dirty="0">
              <a:latin typeface="Tahoma" pitchFamily="34" charset="0"/>
              <a:ea typeface="Tahoma" pitchFamily="34" charset="0"/>
              <a:cs typeface="Tahoma" pitchFamily="34" charset="0"/>
            </a:endParaRPr>
          </a:p>
        </p:txBody>
      </p:sp>
      <p:pic>
        <p:nvPicPr>
          <p:cNvPr id="227331" name="Picture 31"/>
          <p:cNvPicPr>
            <a:picLocks noChangeAspect="1" noChangeArrowheads="1"/>
          </p:cNvPicPr>
          <p:nvPr/>
        </p:nvPicPr>
        <p:blipFill>
          <a:blip r:embed="rId4" cstate="print"/>
          <a:srcRect/>
          <a:stretch>
            <a:fillRect/>
          </a:stretch>
        </p:blipFill>
        <p:spPr bwMode="auto">
          <a:xfrm>
            <a:off x="251520" y="908720"/>
            <a:ext cx="1944216" cy="1453889"/>
          </a:xfrm>
          <a:prstGeom prst="rect">
            <a:avLst/>
          </a:prstGeom>
          <a:noFill/>
          <a:ln w="9525">
            <a:noFill/>
            <a:miter lim="800000"/>
            <a:headEnd/>
            <a:tailEnd/>
          </a:ln>
        </p:spPr>
      </p:pic>
      <p:sp>
        <p:nvSpPr>
          <p:cNvPr id="7" name="6 - TextBox"/>
          <p:cNvSpPr txBox="1"/>
          <p:nvPr/>
        </p:nvSpPr>
        <p:spPr>
          <a:xfrm>
            <a:off x="251520" y="2348880"/>
            <a:ext cx="1944216" cy="338554"/>
          </a:xfrm>
          <a:prstGeom prst="rect">
            <a:avLst/>
          </a:prstGeom>
          <a:noFill/>
        </p:spPr>
        <p:txBody>
          <a:bodyPr wrap="square" rtlCol="0">
            <a:spAutoFit/>
          </a:bodyPr>
          <a:lstStyle/>
          <a:p>
            <a:r>
              <a:rPr lang="el-GR" sz="800" dirty="0" smtClean="0">
                <a:latin typeface="Tahoma" pitchFamily="34" charset="0"/>
                <a:ea typeface="Tahoma" pitchFamily="34" charset="0"/>
                <a:cs typeface="Tahoma" pitchFamily="34" charset="0"/>
              </a:rPr>
              <a:t>Δείγμα </a:t>
            </a:r>
            <a:r>
              <a:rPr lang="en-US" sz="800" dirty="0" smtClean="0">
                <a:latin typeface="Tahoma" pitchFamily="34" charset="0"/>
                <a:ea typeface="Tahoma" pitchFamily="34" charset="0"/>
                <a:cs typeface="Tahoma" pitchFamily="34" charset="0"/>
              </a:rPr>
              <a:t>P1 </a:t>
            </a:r>
            <a:r>
              <a:rPr lang="el-GR" sz="800" dirty="0" smtClean="0">
                <a:latin typeface="Tahoma" pitchFamily="34" charset="0"/>
                <a:ea typeface="Tahoma" pitchFamily="34" charset="0"/>
                <a:cs typeface="Tahoma" pitchFamily="34" charset="0"/>
              </a:rPr>
              <a:t>φτερού, δείχνει τη ρύπανση στις περιοχές αναπαραγωγής</a:t>
            </a:r>
            <a:endParaRPr lang="el-GR" sz="800" dirty="0">
              <a:latin typeface="Tahoma" pitchFamily="34" charset="0"/>
              <a:ea typeface="Tahoma" pitchFamily="34" charset="0"/>
              <a:cs typeface="Tahoma" pitchFamily="34" charset="0"/>
            </a:endParaRPr>
          </a:p>
        </p:txBody>
      </p:sp>
      <p:cxnSp>
        <p:nvCxnSpPr>
          <p:cNvPr id="12" name="11 - Γωνιακή σύνδεση"/>
          <p:cNvCxnSpPr/>
          <p:nvPr/>
        </p:nvCxnSpPr>
        <p:spPr>
          <a:xfrm>
            <a:off x="2195736" y="1844824"/>
            <a:ext cx="1008112" cy="936104"/>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4546848" cy="562074"/>
          </a:xfrm>
        </p:spPr>
        <p:txBody>
          <a:bodyPr/>
          <a:lstStyle/>
          <a:p>
            <a:r>
              <a:rPr lang="el-GR" dirty="0" smtClean="0"/>
              <a:t>Χρώμα φτερών</a:t>
            </a:r>
            <a:endParaRPr lang="el-GR" dirty="0"/>
          </a:p>
        </p:txBody>
      </p:sp>
      <p:sp>
        <p:nvSpPr>
          <p:cNvPr id="3" name="2 - Θέση περιεχομένου"/>
          <p:cNvSpPr>
            <a:spLocks noGrp="1"/>
          </p:cNvSpPr>
          <p:nvPr>
            <p:ph idx="1"/>
          </p:nvPr>
        </p:nvSpPr>
        <p:spPr>
          <a:xfrm>
            <a:off x="251520" y="620688"/>
            <a:ext cx="5112568" cy="4525963"/>
          </a:xfrm>
        </p:spPr>
        <p:txBody>
          <a:bodyPr/>
          <a:lstStyle/>
          <a:p>
            <a:r>
              <a:rPr lang="el-GR" sz="1600" dirty="0" smtClean="0">
                <a:latin typeface="Tahoma" pitchFamily="34" charset="0"/>
                <a:ea typeface="Tahoma" pitchFamily="34" charset="0"/>
                <a:cs typeface="Tahoma" pitchFamily="34" charset="0"/>
              </a:rPr>
              <a:t>Χρώμα φτερών: Προκύπτει από διάφορες χρωστικές όπως </a:t>
            </a:r>
            <a:r>
              <a:rPr lang="el-GR" sz="1600" dirty="0" err="1" smtClean="0">
                <a:latin typeface="Tahoma" pitchFamily="34" charset="0"/>
                <a:ea typeface="Tahoma" pitchFamily="34" charset="0"/>
                <a:cs typeface="Tahoma" pitchFamily="34" charset="0"/>
              </a:rPr>
              <a:t>μελανίνες</a:t>
            </a:r>
            <a:r>
              <a:rPr lang="el-GR" sz="1600" dirty="0" smtClean="0">
                <a:latin typeface="Tahoma" pitchFamily="34" charset="0"/>
                <a:ea typeface="Tahoma" pitchFamily="34" charset="0"/>
                <a:cs typeface="Tahoma" pitchFamily="34" charset="0"/>
              </a:rPr>
              <a:t>, </a:t>
            </a:r>
            <a:r>
              <a:rPr lang="el-GR" sz="1600" dirty="0" err="1" smtClean="0">
                <a:latin typeface="Tahoma" pitchFamily="34" charset="0"/>
                <a:ea typeface="Tahoma" pitchFamily="34" charset="0"/>
                <a:cs typeface="Tahoma" pitchFamily="34" charset="0"/>
              </a:rPr>
              <a:t>καροτενοειδή</a:t>
            </a:r>
            <a:r>
              <a:rPr lang="el-GR" sz="1600" dirty="0" smtClean="0">
                <a:latin typeface="Tahoma" pitchFamily="34" charset="0"/>
                <a:ea typeface="Tahoma" pitchFamily="34" charset="0"/>
                <a:cs typeface="Tahoma" pitchFamily="34" charset="0"/>
              </a:rPr>
              <a:t>, και </a:t>
            </a:r>
            <a:r>
              <a:rPr lang="el-GR" sz="1600" dirty="0" err="1" smtClean="0">
                <a:latin typeface="Tahoma" pitchFamily="34" charset="0"/>
                <a:ea typeface="Tahoma" pitchFamily="34" charset="0"/>
                <a:cs typeface="Tahoma" pitchFamily="34" charset="0"/>
              </a:rPr>
              <a:t>πορφυρίνες</a:t>
            </a:r>
            <a:r>
              <a:rPr lang="el-GR" sz="1600" dirty="0" smtClean="0">
                <a:latin typeface="Tahoma" pitchFamily="34" charset="0"/>
                <a:ea typeface="Tahoma" pitchFamily="34" charset="0"/>
                <a:cs typeface="Tahoma" pitchFamily="34" charset="0"/>
              </a:rPr>
              <a:t> αλλά και από τη δομή της επιφάνειας των φτερών (στην περίπτωση αυτή ο χρωματισμός παράγεται είτε με ιριδισμό είτε με διάχυση από μικροσκοπικές φυσαλίδες)</a:t>
            </a:r>
          </a:p>
          <a:p>
            <a:r>
              <a:rPr lang="el-GR" sz="1600" dirty="0" smtClean="0">
                <a:latin typeface="Tahoma" pitchFamily="34" charset="0"/>
                <a:ea typeface="Tahoma" pitchFamily="34" charset="0"/>
                <a:cs typeface="Tahoma" pitchFamily="34" charset="0"/>
              </a:rPr>
              <a:t>Το τελικό χρώμα των φτερών μπορεί να προέρχεται από συνδυασμό δύο χρωμάτων</a:t>
            </a:r>
          </a:p>
          <a:p>
            <a:r>
              <a:rPr lang="el-GR" sz="1600" dirty="0" smtClean="0">
                <a:latin typeface="Tahoma" pitchFamily="34" charset="0"/>
                <a:ea typeface="Tahoma" pitchFamily="34" charset="0"/>
                <a:cs typeface="Tahoma" pitchFamily="34" charset="0"/>
              </a:rPr>
              <a:t>Σε κάποιες περιπτώσεις, οι χρωστικές του πτερώματος των πουλιών δεν παράγονται στο σώμα τους αλλά απορροφώνται από την τροφή και αποτίθενται στα αναπτυσσόμενα φτερά (π.χ. Οικ. </a:t>
            </a:r>
            <a:r>
              <a:rPr lang="en-US" sz="1600" dirty="0" err="1" smtClean="0">
                <a:latin typeface="Tahoma" pitchFamily="34" charset="0"/>
                <a:ea typeface="Tahoma" pitchFamily="34" charset="0"/>
                <a:cs typeface="Tahoma" pitchFamily="34" charset="0"/>
              </a:rPr>
              <a:t>Fringilidae</a:t>
            </a:r>
            <a:r>
              <a:rPr lang="en-US" sz="1600" dirty="0" smtClean="0">
                <a:latin typeface="Tahoma" pitchFamily="34" charset="0"/>
                <a:ea typeface="Tahoma" pitchFamily="34" charset="0"/>
                <a:cs typeface="Tahoma" pitchFamily="34" charset="0"/>
              </a:rPr>
              <a:t>)</a:t>
            </a:r>
            <a:endParaRPr lang="el-GR" sz="1600" dirty="0" smtClean="0">
              <a:latin typeface="Tahoma" pitchFamily="34" charset="0"/>
              <a:ea typeface="Tahoma" pitchFamily="34" charset="0"/>
              <a:cs typeface="Tahoma" pitchFamily="34" charset="0"/>
            </a:endParaRPr>
          </a:p>
          <a:p>
            <a:r>
              <a:rPr lang="en-US" sz="1600" dirty="0" smtClean="0">
                <a:latin typeface="Tahoma" pitchFamily="34" charset="0"/>
                <a:ea typeface="Tahoma" pitchFamily="34" charset="0"/>
                <a:cs typeface="Tahoma" pitchFamily="34" charset="0"/>
              </a:rPr>
              <a:t>To </a:t>
            </a:r>
            <a:r>
              <a:rPr lang="el-GR" sz="1600" dirty="0" smtClean="0">
                <a:latin typeface="Tahoma" pitchFamily="34" charset="0"/>
                <a:ea typeface="Tahoma" pitchFamily="34" charset="0"/>
                <a:cs typeface="Tahoma" pitchFamily="34" charset="0"/>
              </a:rPr>
              <a:t>χρώμα εξυπηρετεί διάφορους σκοπούς (καμουφλάζ, μεταφορά οπτικών σημάτων επικοινωνίας, προσέκλυση άλλου φύλου)</a:t>
            </a:r>
          </a:p>
          <a:p>
            <a:r>
              <a:rPr lang="el-GR" sz="1600" dirty="0" smtClean="0">
                <a:latin typeface="Tahoma" pitchFamily="34" charset="0"/>
                <a:ea typeface="Tahoma" pitchFamily="34" charset="0"/>
                <a:cs typeface="Tahoma" pitchFamily="34" charset="0"/>
                <a:sym typeface="Wingdings" pitchFamily="2" charset="2"/>
              </a:rPr>
              <a:t>Το χρώμα μπορεί να αλλάζει ανά εποχή και να γίνεται πιο έντονο την άνοιξη από μουντό το φθινόπωρο και το χειμώνα</a:t>
            </a:r>
            <a:endParaRPr lang="en-US" sz="1600" dirty="0" smtClean="0">
              <a:latin typeface="Tahoma" pitchFamily="34" charset="0"/>
              <a:ea typeface="Tahoma" pitchFamily="34" charset="0"/>
              <a:cs typeface="Tahoma" pitchFamily="34" charset="0"/>
              <a:sym typeface="Wingdings" pitchFamily="2" charset="2"/>
            </a:endParaRPr>
          </a:p>
          <a:p>
            <a:r>
              <a:rPr lang="en-US" sz="1600" dirty="0" smtClean="0">
                <a:latin typeface="Tahoma" pitchFamily="34" charset="0"/>
                <a:ea typeface="Tahoma" pitchFamily="34" charset="0"/>
                <a:cs typeface="Tahoma" pitchFamily="34" charset="0"/>
                <a:sym typeface="Wingdings" pitchFamily="2" charset="2"/>
              </a:rPr>
              <a:t>O </a:t>
            </a:r>
            <a:r>
              <a:rPr lang="el-GR" sz="1600" dirty="0" smtClean="0">
                <a:latin typeface="Tahoma" pitchFamily="34" charset="0"/>
                <a:ea typeface="Tahoma" pitchFamily="34" charset="0"/>
                <a:cs typeface="Tahoma" pitchFamily="34" charset="0"/>
                <a:sym typeface="Wingdings" pitchFamily="2" charset="2"/>
              </a:rPr>
              <a:t>φυλετικός διμορφισμός στα πουλιά εμφανίζεται και στο πτέρωμα (π.χ. σε πολλά υδρόβια, αρπακτικά και </a:t>
            </a:r>
            <a:r>
              <a:rPr lang="el-GR" sz="1600" dirty="0" err="1" smtClean="0">
                <a:latin typeface="Tahoma" pitchFamily="34" charset="0"/>
                <a:ea typeface="Tahoma" pitchFamily="34" charset="0"/>
                <a:cs typeface="Tahoma" pitchFamily="34" charset="0"/>
                <a:sym typeface="Wingdings" pitchFamily="2" charset="2"/>
              </a:rPr>
              <a:t>στρουθιόμορφα</a:t>
            </a:r>
            <a:r>
              <a:rPr lang="el-GR" sz="1600" dirty="0" smtClean="0">
                <a:latin typeface="Tahoma" pitchFamily="34" charset="0"/>
                <a:ea typeface="Tahoma" pitchFamily="34" charset="0"/>
                <a:cs typeface="Tahoma" pitchFamily="34" charset="0"/>
                <a:sym typeface="Wingdings" pitchFamily="2" charset="2"/>
              </a:rPr>
              <a:t>)</a:t>
            </a:r>
          </a:p>
          <a:p>
            <a:r>
              <a:rPr lang="el-GR" sz="1600" dirty="0" smtClean="0">
                <a:latin typeface="Tahoma" pitchFamily="34" charset="0"/>
                <a:ea typeface="Tahoma" pitchFamily="34" charset="0"/>
                <a:cs typeface="Tahoma" pitchFamily="34" charset="0"/>
                <a:sym typeface="Wingdings" pitchFamily="2" charset="2"/>
              </a:rPr>
              <a:t>Γενετικές ανωμαλίες αποτυπώνονται </a:t>
            </a:r>
            <a:r>
              <a:rPr lang="el-GR" sz="1600" dirty="0" err="1" smtClean="0">
                <a:latin typeface="Tahoma" pitchFamily="34" charset="0"/>
                <a:ea typeface="Tahoma" pitchFamily="34" charset="0"/>
                <a:cs typeface="Tahoma" pitchFamily="34" charset="0"/>
                <a:sym typeface="Wingdings" pitchFamily="2" charset="2"/>
              </a:rPr>
              <a:t>φαινοτυπικά</a:t>
            </a:r>
            <a:r>
              <a:rPr lang="el-GR" sz="1600" dirty="0" smtClean="0">
                <a:latin typeface="Tahoma" pitchFamily="34" charset="0"/>
                <a:ea typeface="Tahoma" pitchFamily="34" charset="0"/>
                <a:cs typeface="Tahoma" pitchFamily="34" charset="0"/>
                <a:sym typeface="Wingdings" pitchFamily="2" charset="2"/>
              </a:rPr>
              <a:t> και στο χρώμα των φτερών</a:t>
            </a:r>
          </a:p>
          <a:p>
            <a:endParaRPr lang="el-GR" sz="1600" dirty="0" smtClean="0">
              <a:latin typeface="Tahoma" pitchFamily="34" charset="0"/>
              <a:ea typeface="Tahoma" pitchFamily="34" charset="0"/>
              <a:cs typeface="Tahoma" pitchFamily="34" charset="0"/>
            </a:endParaRPr>
          </a:p>
          <a:p>
            <a:endParaRPr lang="el-GR" dirty="0"/>
          </a:p>
        </p:txBody>
      </p:sp>
      <p:sp>
        <p:nvSpPr>
          <p:cNvPr id="6" name="5 - TextBox"/>
          <p:cNvSpPr txBox="1"/>
          <p:nvPr/>
        </p:nvSpPr>
        <p:spPr>
          <a:xfrm>
            <a:off x="5508104" y="6093296"/>
            <a:ext cx="2952328" cy="600164"/>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Από πάνω προς τα κάτω Συκοφάγος (</a:t>
            </a:r>
            <a:r>
              <a:rPr lang="el-GR" sz="1100" i="1" dirty="0" smtClean="0">
                <a:latin typeface="Tahoma" pitchFamily="34" charset="0"/>
                <a:ea typeface="Tahoma" pitchFamily="34" charset="0"/>
                <a:cs typeface="Tahoma" pitchFamily="34" charset="0"/>
              </a:rPr>
              <a:t>Ο</a:t>
            </a:r>
            <a:r>
              <a:rPr lang="en-US" sz="1100" i="1" dirty="0" err="1" smtClean="0">
                <a:latin typeface="Tahoma" pitchFamily="34" charset="0"/>
                <a:ea typeface="Tahoma" pitchFamily="34" charset="0"/>
                <a:cs typeface="Tahoma" pitchFamily="34" charset="0"/>
              </a:rPr>
              <a:t>riolus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orilus</a:t>
            </a:r>
            <a:r>
              <a:rPr lang="en-US" sz="1100" i="1" dirty="0" smtClean="0">
                <a:latin typeface="Tahoma" pitchFamily="34" charset="0"/>
                <a:ea typeface="Tahoma" pitchFamily="34" charset="0"/>
                <a:cs typeface="Tahoma" pitchFamily="34" charset="0"/>
              </a:rPr>
              <a:t>), </a:t>
            </a:r>
            <a:r>
              <a:rPr lang="el-GR" sz="1100" i="1" dirty="0" smtClean="0">
                <a:latin typeface="Tahoma" pitchFamily="34" charset="0"/>
                <a:ea typeface="Tahoma" pitchFamily="34" charset="0"/>
                <a:cs typeface="Tahoma" pitchFamily="34" charset="0"/>
              </a:rPr>
              <a:t>Μελισσοφάγος (</a:t>
            </a:r>
            <a:r>
              <a:rPr lang="en-US" sz="1100" i="1" dirty="0" err="1" smtClean="0">
                <a:latin typeface="Tahoma" pitchFamily="34" charset="0"/>
                <a:ea typeface="Tahoma" pitchFamily="34" charset="0"/>
                <a:cs typeface="Tahoma" pitchFamily="34" charset="0"/>
              </a:rPr>
              <a:t>Merops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apiaster</a:t>
            </a:r>
            <a:r>
              <a:rPr lang="en-US" sz="1100" i="1" dirty="0" smtClean="0">
                <a:latin typeface="Tahoma" pitchFamily="34" charset="0"/>
                <a:ea typeface="Tahoma" pitchFamily="34" charset="0"/>
                <a:cs typeface="Tahoma" pitchFamily="34" charset="0"/>
              </a:rPr>
              <a:t>) </a:t>
            </a:r>
            <a:r>
              <a:rPr lang="el-GR" sz="1100" i="1" dirty="0" smtClean="0">
                <a:latin typeface="Tahoma" pitchFamily="34" charset="0"/>
                <a:ea typeface="Tahoma" pitchFamily="34" charset="0"/>
                <a:cs typeface="Tahoma" pitchFamily="34" charset="0"/>
              </a:rPr>
              <a:t> και Χαλκοκουρούνα (</a:t>
            </a:r>
            <a:r>
              <a:rPr lang="en-US" sz="1100" i="1" dirty="0" err="1" smtClean="0">
                <a:latin typeface="Tahoma" pitchFamily="34" charset="0"/>
                <a:ea typeface="Tahoma" pitchFamily="34" charset="0"/>
                <a:cs typeface="Tahoma" pitchFamily="34" charset="0"/>
              </a:rPr>
              <a:t>Corracias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garrulus</a:t>
            </a:r>
            <a:r>
              <a:rPr lang="en-US" sz="1100" i="1"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pic>
        <p:nvPicPr>
          <p:cNvPr id="10" name="Picture 4" descr="Bild 059"/>
          <p:cNvPicPr>
            <a:picLocks noChangeAspect="1" noChangeArrowheads="1"/>
          </p:cNvPicPr>
          <p:nvPr/>
        </p:nvPicPr>
        <p:blipFill>
          <a:blip r:embed="rId2" cstate="print"/>
          <a:srcRect/>
          <a:stretch>
            <a:fillRect/>
          </a:stretch>
        </p:blipFill>
        <p:spPr bwMode="auto">
          <a:xfrm>
            <a:off x="5580112" y="116632"/>
            <a:ext cx="2808312" cy="1872208"/>
          </a:xfrm>
          <a:prstGeom prst="rect">
            <a:avLst/>
          </a:prstGeom>
          <a:noFill/>
          <a:ln w="9525">
            <a:noFill/>
            <a:miter lim="800000"/>
            <a:headEnd/>
            <a:tailEnd/>
          </a:ln>
        </p:spPr>
      </p:pic>
      <p:pic>
        <p:nvPicPr>
          <p:cNvPr id="11" name="Picture 4" descr="Bild 077"/>
          <p:cNvPicPr>
            <a:picLocks noChangeAspect="1" noChangeArrowheads="1"/>
          </p:cNvPicPr>
          <p:nvPr/>
        </p:nvPicPr>
        <p:blipFill>
          <a:blip r:embed="rId3" cstate="print"/>
          <a:srcRect/>
          <a:stretch>
            <a:fillRect/>
          </a:stretch>
        </p:blipFill>
        <p:spPr bwMode="auto">
          <a:xfrm>
            <a:off x="5580112" y="2060848"/>
            <a:ext cx="2808312" cy="1872208"/>
          </a:xfrm>
          <a:prstGeom prst="rect">
            <a:avLst/>
          </a:prstGeom>
          <a:noFill/>
          <a:ln w="9525">
            <a:noFill/>
            <a:miter lim="800000"/>
            <a:headEnd/>
            <a:tailEnd/>
          </a:ln>
        </p:spPr>
      </p:pic>
      <p:pic>
        <p:nvPicPr>
          <p:cNvPr id="12" name="Picture 2" descr="Image result for ÏÎ±Î»ÎºÎ¿ÎºÎ¿ÏÏÎ¿ÏÎ½Î± ÎºÏÏÏÎ¿Ï"/>
          <p:cNvPicPr>
            <a:picLocks noChangeAspect="1" noChangeArrowheads="1"/>
          </p:cNvPicPr>
          <p:nvPr/>
        </p:nvPicPr>
        <p:blipFill>
          <a:blip r:embed="rId4" cstate="print"/>
          <a:srcRect/>
          <a:stretch>
            <a:fillRect/>
          </a:stretch>
        </p:blipFill>
        <p:spPr bwMode="auto">
          <a:xfrm>
            <a:off x="5580112" y="4005064"/>
            <a:ext cx="2808312" cy="21073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600" dirty="0" smtClean="0"/>
              <a:t>M</a:t>
            </a:r>
            <a:r>
              <a:rPr lang="el-GR" sz="3600" dirty="0" smtClean="0"/>
              <a:t>ΕΡΟΣ </a:t>
            </a:r>
            <a:r>
              <a:rPr lang="en-US" sz="3600" dirty="0" smtClean="0"/>
              <a:t>A</a:t>
            </a:r>
            <a:br>
              <a:rPr lang="en-US" sz="3600" dirty="0" smtClean="0"/>
            </a:br>
            <a:r>
              <a:rPr lang="el-GR" sz="3600" dirty="0" smtClean="0"/>
              <a:t>Γενικές πληροφορίες για την οικολογία των πτηνών (φυσιολογία, μορφολογία)</a:t>
            </a:r>
            <a:endParaRPr lang="el-GR" sz="3600" dirty="0"/>
          </a:p>
        </p:txBody>
      </p:sp>
      <p:sp>
        <p:nvSpPr>
          <p:cNvPr id="6" name="1 - Τίτλος"/>
          <p:cNvSpPr txBox="1">
            <a:spLocks/>
          </p:cNvSpPr>
          <p:nvPr/>
        </p:nvSpPr>
        <p:spPr bwMode="auto">
          <a:xfrm>
            <a:off x="0" y="6021288"/>
            <a:ext cx="9144000"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Ομάδα</a:t>
            </a:r>
            <a:r>
              <a:rPr kumimoji="0" lang="el-GR" sz="1400" b="0" i="0" u="none" strike="noStrike" kern="1200" cap="none" spc="0" normalizeH="0" noProof="0" dirty="0" smtClean="0">
                <a:ln>
                  <a:noFill/>
                </a:ln>
                <a:solidFill>
                  <a:schemeClr val="tx1"/>
                </a:solidFill>
                <a:effectLst/>
                <a:uLnTx/>
                <a:uFillTx/>
                <a:latin typeface="Tahoma" pitchFamily="34" charset="0"/>
                <a:ea typeface="Tahoma" pitchFamily="34" charset="0"/>
                <a:cs typeface="Tahoma" pitchFamily="34" charset="0"/>
              </a:rPr>
              <a:t> </a:t>
            </a:r>
            <a:r>
              <a:rPr lang="el-GR" sz="1400" noProof="0" dirty="0" err="1" smtClean="0">
                <a:latin typeface="Tahoma" pitchFamily="34" charset="0"/>
                <a:ea typeface="Tahoma" pitchFamily="34" charset="0"/>
                <a:cs typeface="Tahoma" pitchFamily="34" charset="0"/>
              </a:rPr>
              <a:t>Πορφυροτσικνιά</a:t>
            </a: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lang="en-US" sz="1400" i="1" dirty="0" err="1" smtClean="0">
                <a:latin typeface="Tahoma" pitchFamily="34" charset="0"/>
                <a:ea typeface="Tahoma" pitchFamily="34" charset="0"/>
                <a:cs typeface="Tahoma" pitchFamily="34" charset="0"/>
              </a:rPr>
              <a:t>Ardea</a:t>
            </a:r>
            <a:r>
              <a:rPr lang="en-US" sz="1400" i="1" dirty="0" smtClean="0">
                <a:latin typeface="Tahoma" pitchFamily="34" charset="0"/>
                <a:ea typeface="Tahoma" pitchFamily="34" charset="0"/>
                <a:cs typeface="Tahoma" pitchFamily="34" charset="0"/>
              </a:rPr>
              <a:t> </a:t>
            </a:r>
            <a:r>
              <a:rPr lang="en-US" sz="1400" i="1" dirty="0" err="1" smtClean="0">
                <a:latin typeface="Tahoma" pitchFamily="34" charset="0"/>
                <a:ea typeface="Tahoma" pitchFamily="34" charset="0"/>
                <a:cs typeface="Tahoma" pitchFamily="34" charset="0"/>
              </a:rPr>
              <a:t>purpurea</a:t>
            </a:r>
            <a:r>
              <a:rPr kumimoji="0" lang="el-GR" sz="1400" b="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πάνω από τη θάλασσα </a:t>
            </a:r>
            <a:r>
              <a:rPr lang="el-GR" sz="1400" noProof="0" dirty="0" smtClean="0">
                <a:latin typeface="Tahoma" pitchFamily="34" charset="0"/>
                <a:ea typeface="Tahoma" pitchFamily="34" charset="0"/>
                <a:cs typeface="Tahoma" pitchFamily="34" charset="0"/>
              </a:rPr>
              <a:t>κατά τη διάρκεια της εαρινής μετανάστευσης στον </a:t>
            </a:r>
            <a:r>
              <a:rPr lang="el-GR" sz="1400" noProof="0" dirty="0" err="1" smtClean="0">
                <a:latin typeface="Tahoma" pitchFamily="34" charset="0"/>
                <a:ea typeface="Tahoma" pitchFamily="34" charset="0"/>
                <a:cs typeface="Tahoma" pitchFamily="34" charset="0"/>
              </a:rPr>
              <a:t>Ακάμα</a:t>
            </a:r>
            <a:r>
              <a:rPr lang="el-GR" sz="1400" noProof="0" dirty="0" smtClean="0">
                <a:latin typeface="Tahoma" pitchFamily="34" charset="0"/>
                <a:ea typeface="Tahoma" pitchFamily="34" charset="0"/>
                <a:cs typeface="Tahoma" pitchFamily="34" charset="0"/>
              </a:rPr>
              <a:t> Κύπρου</a:t>
            </a:r>
            <a:r>
              <a:rPr lang="en-US" sz="1400" dirty="0" smtClean="0">
                <a:latin typeface="Tahoma" pitchFamily="34" charset="0"/>
                <a:ea typeface="Tahoma" pitchFamily="34" charset="0"/>
                <a:cs typeface="Tahoma" pitchFamily="34" charset="0"/>
              </a:rPr>
              <a:t> (</a:t>
            </a:r>
            <a:r>
              <a:rPr lang="el-GR" sz="1400" dirty="0" err="1" smtClean="0">
                <a:latin typeface="Tahoma" pitchFamily="34" charset="0"/>
                <a:ea typeface="Tahoma" pitchFamily="34" charset="0"/>
                <a:cs typeface="Tahoma" pitchFamily="34" charset="0"/>
              </a:rPr>
              <a:t>φωτο</a:t>
            </a:r>
            <a:r>
              <a:rPr lang="el-GR" sz="1400" dirty="0" smtClean="0">
                <a:latin typeface="Tahoma" pitchFamily="34" charset="0"/>
                <a:ea typeface="Tahoma" pitchFamily="34" charset="0"/>
                <a:cs typeface="Tahoma" pitchFamily="34" charset="0"/>
              </a:rPr>
              <a:t>: Σταμάτης </a:t>
            </a:r>
            <a:r>
              <a:rPr lang="el-GR" sz="1400" dirty="0" err="1" smtClean="0">
                <a:latin typeface="Tahoma" pitchFamily="34" charset="0"/>
                <a:ea typeface="Tahoma" pitchFamily="34" charset="0"/>
                <a:cs typeface="Tahoma" pitchFamily="34" charset="0"/>
              </a:rPr>
              <a:t>Μοσχούς</a:t>
            </a:r>
            <a:r>
              <a:rPr lang="el-GR" sz="1400" dirty="0" smtClean="0">
                <a:latin typeface="Tahoma" pitchFamily="34" charset="0"/>
                <a:ea typeface="Tahoma" pitchFamily="34" charset="0"/>
                <a:cs typeface="Tahoma" pitchFamily="34" charset="0"/>
              </a:rPr>
              <a:t>)</a:t>
            </a: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endParaRPr kumimoji="0" lang="el-GR" sz="14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pic>
        <p:nvPicPr>
          <p:cNvPr id="435202" name="Picture 2" descr="May be an image of bird and nature"/>
          <p:cNvPicPr>
            <a:picLocks noChangeAspect="1" noChangeArrowheads="1"/>
          </p:cNvPicPr>
          <p:nvPr/>
        </p:nvPicPr>
        <p:blipFill>
          <a:blip r:embed="rId2" cstate="print"/>
          <a:srcRect/>
          <a:stretch>
            <a:fillRect/>
          </a:stretch>
        </p:blipFill>
        <p:spPr bwMode="auto">
          <a:xfrm>
            <a:off x="0" y="2060848"/>
            <a:ext cx="9144000" cy="316922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A</a:t>
            </a:r>
            <a:r>
              <a:rPr lang="el-GR" sz="2000" dirty="0" smtClean="0">
                <a:latin typeface="Tahoma" panose="020B0604030504040204" pitchFamily="34" charset="0"/>
                <a:ea typeface="Tahoma" panose="020B0604030504040204" pitchFamily="34" charset="0"/>
                <a:cs typeface="Tahoma" panose="020B0604030504040204" pitchFamily="34" charset="0"/>
              </a:rPr>
              <a:t>λλαγή χρωματικού προτύπου με βάση την εποχή: Η περίπτωση του Καστανοκέφαλου Γλάρου (</a:t>
            </a:r>
            <a:r>
              <a:rPr lang="en-US" sz="2000" i="1" dirty="0" err="1" smtClean="0">
                <a:latin typeface="Tahoma" panose="020B0604030504040204" pitchFamily="34" charset="0"/>
                <a:ea typeface="Tahoma" panose="020B0604030504040204" pitchFamily="34" charset="0"/>
                <a:cs typeface="Tahoma" panose="020B0604030504040204" pitchFamily="34" charset="0"/>
              </a:rPr>
              <a:t>Chroicocephalus</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ridibundus</a:t>
            </a:r>
            <a:r>
              <a:rPr lang="en-US" sz="2000" dirty="0" smtClean="0">
                <a:latin typeface="Tahoma" panose="020B0604030504040204" pitchFamily="34" charset="0"/>
                <a:ea typeface="Tahoma" panose="020B0604030504040204" pitchFamily="34" charset="0"/>
                <a:cs typeface="Tahoma" panose="020B0604030504040204" pitchFamily="34" charset="0"/>
              </a:rPr>
              <a:t>)</a:t>
            </a:r>
            <a:endParaRPr lang="el-GR" sz="2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86467"/>
            <a:ext cx="4750546" cy="356290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4506" y="2186467"/>
            <a:ext cx="4739493" cy="3554620"/>
          </a:xfrm>
          <a:prstGeom prst="rect">
            <a:avLst/>
          </a:prstGeom>
        </p:spPr>
      </p:pic>
      <p:sp>
        <p:nvSpPr>
          <p:cNvPr id="6" name="9 - TextBox"/>
          <p:cNvSpPr txBox="1"/>
          <p:nvPr/>
        </p:nvSpPr>
        <p:spPr>
          <a:xfrm>
            <a:off x="0" y="5749376"/>
            <a:ext cx="9143999" cy="261610"/>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                                       </a:t>
            </a:r>
            <a:r>
              <a:rPr lang="en-US" sz="1100" b="1" dirty="0" smtClean="0">
                <a:latin typeface="Tahoma" pitchFamily="34" charset="0"/>
                <a:ea typeface="Tahoma" pitchFamily="34" charset="0"/>
                <a:cs typeface="Tahoma" pitchFamily="34" charset="0"/>
              </a:rPr>
              <a:t>XE</a:t>
            </a:r>
            <a:r>
              <a:rPr lang="el-GR" sz="1100" b="1" dirty="0" smtClean="0">
                <a:latin typeface="Tahoma" pitchFamily="34" charset="0"/>
                <a:ea typeface="Tahoma" pitchFamily="34" charset="0"/>
                <a:cs typeface="Tahoma" pitchFamily="34" charset="0"/>
              </a:rPr>
              <a:t>ΙΜΩΝΑΣ                                                                                            ΑΝΟΙΞΗ</a:t>
            </a:r>
            <a:r>
              <a:rPr lang="en-US" sz="1100" b="1" dirty="0" smtClean="0">
                <a:latin typeface="Tahoma" pitchFamily="34" charset="0"/>
                <a:ea typeface="Tahoma" pitchFamily="34" charset="0"/>
                <a:cs typeface="Tahoma" pitchFamily="34" charset="0"/>
              </a:rPr>
              <a:t> </a:t>
            </a:r>
            <a:r>
              <a:rPr lang="el-GR" sz="1100" b="1" dirty="0" smtClean="0">
                <a:latin typeface="Tahoma" pitchFamily="34" charset="0"/>
                <a:ea typeface="Tahoma" pitchFamily="34" charset="0"/>
                <a:cs typeface="Tahoma" pitchFamily="34" charset="0"/>
              </a:rPr>
              <a:t> </a:t>
            </a:r>
            <a:endParaRPr lang="el-GR" sz="11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679830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1143000"/>
          </a:xfrm>
        </p:spPr>
        <p:txBody>
          <a:bodyPr/>
          <a:lstStyle/>
          <a:p>
            <a:r>
              <a:rPr lang="el-GR" sz="2400" dirty="0" smtClean="0">
                <a:latin typeface="Tahoma" pitchFamily="34" charset="0"/>
                <a:ea typeface="Tahoma" pitchFamily="34" charset="0"/>
                <a:cs typeface="Tahoma" pitchFamily="34" charset="0"/>
              </a:rPr>
              <a:t>Φυλετικός διμορφισμός (σε επίπεδο φτερώματος)</a:t>
            </a:r>
            <a:endParaRPr lang="el-GR" sz="2400" dirty="0">
              <a:latin typeface="Tahoma" pitchFamily="34" charset="0"/>
              <a:ea typeface="Tahoma" pitchFamily="34" charset="0"/>
              <a:cs typeface="Tahoma" pitchFamily="34" charset="0"/>
            </a:endParaRPr>
          </a:p>
        </p:txBody>
      </p:sp>
      <p:pic>
        <p:nvPicPr>
          <p:cNvPr id="229378" name="Picture 2"/>
          <p:cNvPicPr>
            <a:picLocks noGrp="1" noChangeAspect="1" noChangeArrowheads="1"/>
          </p:cNvPicPr>
          <p:nvPr>
            <p:ph sz="half" idx="1"/>
          </p:nvPr>
        </p:nvPicPr>
        <p:blipFill>
          <a:blip r:embed="rId2" cstate="print"/>
          <a:srcRect/>
          <a:stretch>
            <a:fillRect/>
          </a:stretch>
        </p:blipFill>
        <p:spPr bwMode="auto">
          <a:xfrm>
            <a:off x="233773" y="1700808"/>
            <a:ext cx="4936473" cy="3960440"/>
          </a:xfrm>
          <a:prstGeom prst="rect">
            <a:avLst/>
          </a:prstGeom>
          <a:noFill/>
          <a:ln w="9525">
            <a:noFill/>
            <a:miter lim="800000"/>
            <a:headEnd/>
            <a:tailEnd/>
          </a:ln>
        </p:spPr>
      </p:pic>
      <p:pic>
        <p:nvPicPr>
          <p:cNvPr id="6" name="Picture 2" descr="C:\TurboX 2-1-2011\Windows\EOE\Δακτυλιώσεις Στροφάδια\Strofades ringng 2010\P5042305.JPG"/>
          <p:cNvPicPr>
            <a:picLocks noChangeAspect="1" noChangeArrowheads="1"/>
          </p:cNvPicPr>
          <p:nvPr/>
        </p:nvPicPr>
        <p:blipFill>
          <a:blip r:embed="rId3" cstate="print"/>
          <a:srcRect/>
          <a:stretch>
            <a:fillRect/>
          </a:stretch>
        </p:blipFill>
        <p:spPr bwMode="auto">
          <a:xfrm>
            <a:off x="5436096" y="980728"/>
            <a:ext cx="3360373" cy="2520280"/>
          </a:xfrm>
          <a:prstGeom prst="rect">
            <a:avLst/>
          </a:prstGeom>
          <a:noFill/>
          <a:ln w="9525">
            <a:noFill/>
            <a:miter lim="800000"/>
            <a:headEnd/>
            <a:tailEnd/>
          </a:ln>
        </p:spPr>
      </p:pic>
      <p:pic>
        <p:nvPicPr>
          <p:cNvPr id="7" name="Picture 3" descr="P5032171"/>
          <p:cNvPicPr>
            <a:picLocks noChangeAspect="1" noChangeArrowheads="1"/>
          </p:cNvPicPr>
          <p:nvPr/>
        </p:nvPicPr>
        <p:blipFill>
          <a:blip r:embed="rId4" cstate="print"/>
          <a:srcRect l="6526" t="27198" r="16782" b="26500"/>
          <a:stretch>
            <a:fillRect/>
          </a:stretch>
        </p:blipFill>
        <p:spPr bwMode="auto">
          <a:xfrm>
            <a:off x="5436096" y="3501008"/>
            <a:ext cx="3390870" cy="2736351"/>
          </a:xfrm>
          <a:prstGeom prst="rect">
            <a:avLst/>
          </a:prstGeom>
          <a:noFill/>
          <a:ln w="9525">
            <a:noFill/>
            <a:miter lim="800000"/>
            <a:headEnd/>
            <a:tailEnd/>
          </a:ln>
        </p:spPr>
      </p:pic>
      <p:sp>
        <p:nvSpPr>
          <p:cNvPr id="8" name="7 - TextBox"/>
          <p:cNvSpPr txBox="1"/>
          <p:nvPr/>
        </p:nvSpPr>
        <p:spPr>
          <a:xfrm>
            <a:off x="5436096" y="6257836"/>
            <a:ext cx="3384376" cy="430887"/>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Από πάνω προς τα κάτω θηλυκό και αρσενικό </a:t>
            </a:r>
            <a:r>
              <a:rPr lang="el-GR" sz="1100" dirty="0" err="1" smtClean="0">
                <a:latin typeface="Tahoma" pitchFamily="34" charset="0"/>
                <a:ea typeface="Tahoma" pitchFamily="34" charset="0"/>
                <a:cs typeface="Tahoma" pitchFamily="34" charset="0"/>
              </a:rPr>
              <a:t>Μαυροκιρκίνεζο</a:t>
            </a:r>
            <a:r>
              <a:rPr lang="el-GR" sz="1100" dirty="0" smtClean="0">
                <a:latin typeface="Tahoma" pitchFamily="34" charset="0"/>
                <a:ea typeface="Tahoma" pitchFamily="34" charset="0"/>
                <a:cs typeface="Tahoma" pitchFamily="34" charset="0"/>
              </a:rPr>
              <a:t> (</a:t>
            </a:r>
            <a:r>
              <a:rPr lang="en-US" sz="1100" i="1" dirty="0" smtClean="0">
                <a:latin typeface="Tahoma" pitchFamily="34" charset="0"/>
                <a:ea typeface="Tahoma" pitchFamily="34" charset="0"/>
                <a:cs typeface="Tahoma" pitchFamily="34" charset="0"/>
              </a:rPr>
              <a:t>Falco </a:t>
            </a:r>
            <a:r>
              <a:rPr lang="en-US" sz="1100" i="1" dirty="0" err="1" smtClean="0">
                <a:latin typeface="Tahoma" pitchFamily="34" charset="0"/>
                <a:ea typeface="Tahoma" pitchFamily="34" charset="0"/>
                <a:cs typeface="Tahoma" pitchFamily="34" charset="0"/>
              </a:rPr>
              <a:t>vespertinus</a:t>
            </a:r>
            <a:r>
              <a:rPr lang="en-US" sz="1100" i="1"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
        <p:nvSpPr>
          <p:cNvPr id="10" name="9 - TextBox"/>
          <p:cNvSpPr txBox="1"/>
          <p:nvPr/>
        </p:nvSpPr>
        <p:spPr>
          <a:xfrm>
            <a:off x="251520" y="5661248"/>
            <a:ext cx="4896544" cy="430887"/>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Από αριστερά προς τα δεξιά θηλυκό και αρσενικό </a:t>
            </a:r>
            <a:r>
              <a:rPr lang="el-GR" sz="1100" dirty="0" err="1" smtClean="0">
                <a:latin typeface="Tahoma" pitchFamily="34" charset="0"/>
                <a:ea typeface="Tahoma" pitchFamily="34" charset="0"/>
                <a:cs typeface="Tahoma" pitchFamily="34" charset="0"/>
              </a:rPr>
              <a:t>Κιρκίρι</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a:t>
            </a:r>
            <a:r>
              <a:rPr lang="el-GR" sz="1100" i="1" dirty="0" smtClean="0">
                <a:latin typeface="Tahoma" pitchFamily="34" charset="0"/>
                <a:ea typeface="Tahoma" pitchFamily="34" charset="0"/>
                <a:cs typeface="Tahoma" pitchFamily="34" charset="0"/>
              </a:rPr>
              <a:t>Α</a:t>
            </a:r>
            <a:r>
              <a:rPr lang="en-US" sz="1100" i="1" dirty="0" err="1" smtClean="0">
                <a:latin typeface="Tahoma" pitchFamily="34" charset="0"/>
                <a:ea typeface="Tahoma" pitchFamily="34" charset="0"/>
                <a:cs typeface="Tahoma" pitchFamily="34" charset="0"/>
              </a:rPr>
              <a:t>nas</a:t>
            </a:r>
            <a:r>
              <a:rPr lang="en-US" sz="1100" i="1" dirty="0" smtClean="0">
                <a:latin typeface="Tahoma" pitchFamily="34" charset="0"/>
                <a:ea typeface="Tahoma" pitchFamily="34" charset="0"/>
                <a:cs typeface="Tahoma" pitchFamily="34" charset="0"/>
              </a:rPr>
              <a:t> crecca</a:t>
            </a:r>
            <a:r>
              <a:rPr lang="en-US" sz="1100" dirty="0" smtClean="0">
                <a:latin typeface="Tahoma" pitchFamily="34" charset="0"/>
                <a:ea typeface="Tahoma" pitchFamily="34" charset="0"/>
                <a:cs typeface="Tahoma" pitchFamily="34" charset="0"/>
              </a:rPr>
              <a:t>)</a:t>
            </a:r>
            <a:r>
              <a:rPr lang="en-US" sz="1100" i="1" dirty="0" smtClean="0">
                <a:latin typeface="Tahoma" pitchFamily="34" charset="0"/>
                <a:ea typeface="Tahoma" pitchFamily="34" charset="0"/>
                <a:cs typeface="Tahoma" pitchFamily="34" charset="0"/>
              </a:rPr>
              <a:t> (</a:t>
            </a:r>
            <a:r>
              <a:rPr lang="el-GR" sz="1100" i="1" dirty="0" err="1" smtClean="0">
                <a:latin typeface="Tahoma" pitchFamily="34" charset="0"/>
                <a:ea typeface="Tahoma" pitchFamily="34" charset="0"/>
                <a:cs typeface="Tahoma" pitchFamily="34" charset="0"/>
              </a:rPr>
              <a:t>φωτ</a:t>
            </a:r>
            <a:r>
              <a:rPr lang="el-GR" sz="1100" i="1" dirty="0" smtClean="0">
                <a:latin typeface="Tahoma" pitchFamily="34" charset="0"/>
                <a:ea typeface="Tahoma" pitchFamily="34" charset="0"/>
                <a:cs typeface="Tahoma" pitchFamily="34" charset="0"/>
              </a:rPr>
              <a:t>. Απ. Χριστόπουλος)</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6204"/>
            <a:ext cx="8229600" cy="532476"/>
          </a:xfrm>
        </p:spPr>
        <p:txBody>
          <a:bodyPr/>
          <a:lstStyle/>
          <a:p>
            <a:r>
              <a:rPr lang="el-GR" sz="2400" dirty="0">
                <a:solidFill>
                  <a:prstClr val="black"/>
                </a:solidFill>
                <a:latin typeface="Tahoma" pitchFamily="34" charset="0"/>
                <a:ea typeface="Tahoma" pitchFamily="34" charset="0"/>
                <a:cs typeface="Tahoma" pitchFamily="34" charset="0"/>
              </a:rPr>
              <a:t>Φυλετικός διμορφισμός (σε επίπεδο φτερώματος)</a:t>
            </a:r>
            <a:endParaRPr lang="el-GR"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12776"/>
            <a:ext cx="5952663" cy="446449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311" r="7878"/>
          <a:stretch/>
        </p:blipFill>
        <p:spPr>
          <a:xfrm>
            <a:off x="4283968" y="1412776"/>
            <a:ext cx="4860032" cy="4455473"/>
          </a:xfrm>
          <a:prstGeom prst="rect">
            <a:avLst/>
          </a:prstGeom>
        </p:spPr>
      </p:pic>
      <p:sp>
        <p:nvSpPr>
          <p:cNvPr id="7" name="9 - TextBox"/>
          <p:cNvSpPr txBox="1"/>
          <p:nvPr/>
        </p:nvSpPr>
        <p:spPr>
          <a:xfrm>
            <a:off x="35794" y="5877272"/>
            <a:ext cx="9108206" cy="261610"/>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Από αριστερά προς τα δεξιά αρσενικός</a:t>
            </a:r>
            <a:r>
              <a:rPr lang="el-GR" sz="1100" dirty="0" smtClean="0">
                <a:solidFill>
                  <a:prstClr val="black"/>
                </a:solidFill>
                <a:latin typeface="Tahoma" pitchFamily="34" charset="0"/>
                <a:ea typeface="Tahoma" pitchFamily="34" charset="0"/>
                <a:cs typeface="Tahoma" pitchFamily="34" charset="0"/>
              </a:rPr>
              <a:t> και θηλυκός Μαυροτσιροβάκος</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a:t>
            </a:r>
            <a:r>
              <a:rPr lang="en-US" sz="1100" i="1" dirty="0" smtClean="0">
                <a:latin typeface="Tahoma" pitchFamily="34" charset="0"/>
                <a:ea typeface="Tahoma" pitchFamily="34" charset="0"/>
                <a:cs typeface="Tahoma" pitchFamily="34" charset="0"/>
              </a:rPr>
              <a:t>Sylvia </a:t>
            </a:r>
            <a:r>
              <a:rPr lang="en-US" sz="1100" i="1" dirty="0" err="1" smtClean="0">
                <a:latin typeface="Tahoma" pitchFamily="34" charset="0"/>
                <a:ea typeface="Tahoma" pitchFamily="34" charset="0"/>
                <a:cs typeface="Tahoma" pitchFamily="34" charset="0"/>
              </a:rPr>
              <a:t>melanocephala</a:t>
            </a:r>
            <a:r>
              <a:rPr lang="en-US"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66179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2000" dirty="0" smtClean="0">
                <a:latin typeface="Tahoma" pitchFamily="34" charset="0"/>
                <a:ea typeface="Tahoma" pitchFamily="34" charset="0"/>
                <a:cs typeface="Tahoma" pitchFamily="34" charset="0"/>
              </a:rPr>
              <a:t>Χρωματικές διαφορές με βάση την ηλικία: Η περίπτωση του </a:t>
            </a:r>
            <a:r>
              <a:rPr lang="el-GR" sz="2000" dirty="0" err="1" smtClean="0">
                <a:latin typeface="Tahoma" pitchFamily="34" charset="0"/>
                <a:ea typeface="Tahoma" pitchFamily="34" charset="0"/>
                <a:cs typeface="Tahoma" pitchFamily="34" charset="0"/>
              </a:rPr>
              <a:t>Ασημόγλαρου</a:t>
            </a:r>
            <a:r>
              <a:rPr lang="el-GR" sz="2000" dirty="0" smtClean="0">
                <a:latin typeface="Tahoma" pitchFamily="34" charset="0"/>
                <a:ea typeface="Tahoma" pitchFamily="34" charset="0"/>
                <a:cs typeface="Tahoma" pitchFamily="34" charset="0"/>
              </a:rPr>
              <a:t> (</a:t>
            </a:r>
            <a:r>
              <a:rPr lang="en-US" sz="2000" i="1" dirty="0" smtClean="0">
                <a:latin typeface="Tahoma" pitchFamily="34" charset="0"/>
                <a:ea typeface="Tahoma" pitchFamily="34" charset="0"/>
                <a:cs typeface="Tahoma" pitchFamily="34" charset="0"/>
              </a:rPr>
              <a:t>Larus </a:t>
            </a:r>
            <a:r>
              <a:rPr lang="en-US" sz="2000" i="1" dirty="0" err="1" smtClean="0">
                <a:latin typeface="Tahoma" pitchFamily="34" charset="0"/>
                <a:ea typeface="Tahoma" pitchFamily="34" charset="0"/>
                <a:cs typeface="Tahoma" pitchFamily="34" charset="0"/>
              </a:rPr>
              <a:t>michahellis</a:t>
            </a:r>
            <a:r>
              <a:rPr lang="en-US" sz="2000" dirty="0" smtClean="0">
                <a:latin typeface="Tahoma" pitchFamily="34" charset="0"/>
                <a:ea typeface="Tahoma" pitchFamily="34" charset="0"/>
                <a:cs typeface="Tahoma" pitchFamily="34" charset="0"/>
              </a:rPr>
              <a:t>)</a:t>
            </a:r>
            <a:endParaRPr lang="el-GR" sz="2000" dirty="0">
              <a:latin typeface="Tahoma" pitchFamily="34" charset="0"/>
              <a:ea typeface="Tahoma" pitchFamily="34" charset="0"/>
              <a:cs typeface="Tahoma" pitchFamily="34" charset="0"/>
            </a:endParaRPr>
          </a:p>
        </p:txBody>
      </p:sp>
      <p:pic>
        <p:nvPicPr>
          <p:cNvPr id="237570" name="Picture 2" descr="E:\Karris\TEI\Φωτογραφίες\Larus michahellis Λαγονήσι\DSC01749.JPG"/>
          <p:cNvPicPr>
            <a:picLocks noChangeAspect="1" noChangeArrowheads="1"/>
          </p:cNvPicPr>
          <p:nvPr/>
        </p:nvPicPr>
        <p:blipFill>
          <a:blip r:embed="rId2" cstate="print"/>
          <a:srcRect/>
          <a:stretch>
            <a:fillRect/>
          </a:stretch>
        </p:blipFill>
        <p:spPr bwMode="auto">
          <a:xfrm>
            <a:off x="0" y="1916832"/>
            <a:ext cx="4475989" cy="3356992"/>
          </a:xfrm>
          <a:prstGeom prst="rect">
            <a:avLst/>
          </a:prstGeom>
          <a:noFill/>
        </p:spPr>
      </p:pic>
      <p:pic>
        <p:nvPicPr>
          <p:cNvPr id="6" name="Picture 2"/>
          <p:cNvPicPr>
            <a:picLocks noChangeAspect="1" noChangeArrowheads="1"/>
          </p:cNvPicPr>
          <p:nvPr/>
        </p:nvPicPr>
        <p:blipFill>
          <a:blip r:embed="rId3" cstate="print"/>
          <a:srcRect/>
          <a:stretch>
            <a:fillRect/>
          </a:stretch>
        </p:blipFill>
        <p:spPr bwMode="auto">
          <a:xfrm>
            <a:off x="4727509" y="1916832"/>
            <a:ext cx="4416491" cy="3312368"/>
          </a:xfrm>
          <a:prstGeom prst="rect">
            <a:avLst/>
          </a:prstGeom>
          <a:noFill/>
          <a:ln w="9525">
            <a:noFill/>
            <a:miter lim="800000"/>
            <a:headEnd/>
            <a:tailEnd/>
          </a:ln>
        </p:spPr>
      </p:pic>
      <p:sp>
        <p:nvSpPr>
          <p:cNvPr id="7" name="6 - TextBox"/>
          <p:cNvSpPr txBox="1"/>
          <p:nvPr/>
        </p:nvSpPr>
        <p:spPr>
          <a:xfrm>
            <a:off x="0" y="5301208"/>
            <a:ext cx="3384376" cy="261610"/>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Νεαρό άτομο </a:t>
            </a:r>
            <a:r>
              <a:rPr lang="el-GR" sz="1100" dirty="0" err="1" smtClean="0">
                <a:latin typeface="Tahoma" pitchFamily="34" charset="0"/>
                <a:ea typeface="Tahoma" pitchFamily="34" charset="0"/>
                <a:cs typeface="Tahoma" pitchFamily="34" charset="0"/>
              </a:rPr>
              <a:t>Ασημόγλαρου</a:t>
            </a:r>
            <a:endParaRPr lang="el-GR" sz="1100" dirty="0">
              <a:latin typeface="Tahoma" pitchFamily="34" charset="0"/>
              <a:ea typeface="Tahoma" pitchFamily="34" charset="0"/>
              <a:cs typeface="Tahoma" pitchFamily="34" charset="0"/>
            </a:endParaRPr>
          </a:p>
        </p:txBody>
      </p:sp>
      <p:sp>
        <p:nvSpPr>
          <p:cNvPr id="8" name="7 - TextBox"/>
          <p:cNvSpPr txBox="1"/>
          <p:nvPr/>
        </p:nvSpPr>
        <p:spPr>
          <a:xfrm>
            <a:off x="4932040" y="5301208"/>
            <a:ext cx="3384376" cy="261610"/>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Ενήλικο άτομο </a:t>
            </a:r>
            <a:r>
              <a:rPr lang="el-GR" sz="1100" dirty="0" err="1" smtClean="0">
                <a:latin typeface="Tahoma" pitchFamily="34" charset="0"/>
                <a:ea typeface="Tahoma" pitchFamily="34" charset="0"/>
                <a:cs typeface="Tahoma" pitchFamily="34" charset="0"/>
              </a:rPr>
              <a:t>Ασημόγλαρου</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2000" dirty="0" smtClean="0">
                <a:latin typeface="Tahoma" pitchFamily="34" charset="0"/>
                <a:ea typeface="Tahoma" pitchFamily="34" charset="0"/>
                <a:cs typeface="Tahoma" pitchFamily="34" charset="0"/>
              </a:rPr>
              <a:t>Χρωματικές διαφορές με βάση την ηλικία: Η περίπτωση του Κορμοράνου (</a:t>
            </a:r>
            <a:r>
              <a:rPr lang="en-US" sz="2000" i="1" dirty="0" smtClean="0">
                <a:latin typeface="Tahoma" pitchFamily="34" charset="0"/>
                <a:ea typeface="Tahoma" pitchFamily="34" charset="0"/>
                <a:cs typeface="Tahoma" pitchFamily="34" charset="0"/>
              </a:rPr>
              <a:t>Phalacrocorax carbo</a:t>
            </a:r>
            <a:r>
              <a:rPr lang="en-US" sz="2000" dirty="0" smtClean="0">
                <a:latin typeface="Tahoma" pitchFamily="34" charset="0"/>
                <a:ea typeface="Tahoma" pitchFamily="34" charset="0"/>
                <a:cs typeface="Tahoma" pitchFamily="34" charset="0"/>
              </a:rPr>
              <a:t>)</a:t>
            </a:r>
            <a:endParaRPr lang="el-GR" sz="2000" dirty="0">
              <a:latin typeface="Tahoma" pitchFamily="34" charset="0"/>
              <a:ea typeface="Tahoma" pitchFamily="34" charset="0"/>
              <a:cs typeface="Tahoma" pitchFamily="34" charset="0"/>
            </a:endParaRPr>
          </a:p>
        </p:txBody>
      </p:sp>
      <p:sp>
        <p:nvSpPr>
          <p:cNvPr id="7" name="6 - TextBox"/>
          <p:cNvSpPr txBox="1"/>
          <p:nvPr/>
        </p:nvSpPr>
        <p:spPr>
          <a:xfrm>
            <a:off x="0" y="5301208"/>
            <a:ext cx="3384376" cy="261610"/>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Νεαρό άτομο Κορμοράνου</a:t>
            </a:r>
            <a:endParaRPr lang="el-GR" sz="1100" dirty="0">
              <a:latin typeface="Tahoma" pitchFamily="34" charset="0"/>
              <a:ea typeface="Tahoma" pitchFamily="34" charset="0"/>
              <a:cs typeface="Tahoma" pitchFamily="34" charset="0"/>
            </a:endParaRPr>
          </a:p>
        </p:txBody>
      </p:sp>
      <p:sp>
        <p:nvSpPr>
          <p:cNvPr id="8" name="7 - TextBox"/>
          <p:cNvSpPr txBox="1"/>
          <p:nvPr/>
        </p:nvSpPr>
        <p:spPr>
          <a:xfrm>
            <a:off x="4932040" y="5301208"/>
            <a:ext cx="3384376" cy="261610"/>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Ενήλικα άτομα Κορμοράνου</a:t>
            </a:r>
            <a:endParaRPr lang="el-GR" sz="1100" dirty="0">
              <a:latin typeface="Tahoma" pitchFamily="34" charset="0"/>
              <a:ea typeface="Tahoma" pitchFamily="34" charset="0"/>
              <a:cs typeface="Tahoma" pitchFamily="34" charset="0"/>
            </a:endParaRPr>
          </a:p>
        </p:txBody>
      </p:sp>
      <p:pic>
        <p:nvPicPr>
          <p:cNvPr id="373762" name="Picture 2" descr="E:\Karris\TEI\Φωτογραφίες\Phalacrocorax carbo photos\31 January 2016\DSC00425.JPG"/>
          <p:cNvPicPr>
            <a:picLocks noChangeAspect="1" noChangeArrowheads="1"/>
          </p:cNvPicPr>
          <p:nvPr/>
        </p:nvPicPr>
        <p:blipFill>
          <a:blip r:embed="rId2" cstate="print"/>
          <a:srcRect/>
          <a:stretch>
            <a:fillRect/>
          </a:stretch>
        </p:blipFill>
        <p:spPr bwMode="auto">
          <a:xfrm>
            <a:off x="0" y="1988840"/>
            <a:ext cx="4355976" cy="3266982"/>
          </a:xfrm>
          <a:prstGeom prst="rect">
            <a:avLst/>
          </a:prstGeom>
          <a:noFill/>
        </p:spPr>
      </p:pic>
      <p:pic>
        <p:nvPicPr>
          <p:cNvPr id="373763" name="Picture 3" descr="E:\Karris\TEI\Φωτογραφίες\Phalacrocorax carbo photos\30 January 2016\DSC00288.JPG"/>
          <p:cNvPicPr>
            <a:picLocks noChangeAspect="1" noChangeArrowheads="1"/>
          </p:cNvPicPr>
          <p:nvPr/>
        </p:nvPicPr>
        <p:blipFill>
          <a:blip r:embed="rId3" cstate="print"/>
          <a:srcRect/>
          <a:stretch>
            <a:fillRect/>
          </a:stretch>
        </p:blipFill>
        <p:spPr bwMode="auto">
          <a:xfrm>
            <a:off x="4823522" y="1988840"/>
            <a:ext cx="4320479" cy="324036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2000" dirty="0" smtClean="0">
                <a:latin typeface="Tahoma" pitchFamily="34" charset="0"/>
                <a:ea typeface="Tahoma" pitchFamily="34" charset="0"/>
                <a:cs typeface="Tahoma" pitchFamily="34" charset="0"/>
              </a:rPr>
              <a:t>Χρωματισμός με ιριδισμό</a:t>
            </a:r>
            <a:r>
              <a:rPr lang="en-US" sz="2000" dirty="0" smtClean="0">
                <a:latin typeface="Tahoma" pitchFamily="34" charset="0"/>
                <a:ea typeface="Tahoma" pitchFamily="34" charset="0"/>
                <a:cs typeface="Tahoma" pitchFamily="34" charset="0"/>
              </a:rPr>
              <a:t>: H </a:t>
            </a:r>
            <a:r>
              <a:rPr lang="el-GR" sz="2000" dirty="0" smtClean="0">
                <a:latin typeface="Tahoma" pitchFamily="34" charset="0"/>
                <a:ea typeface="Tahoma" pitchFamily="34" charset="0"/>
                <a:cs typeface="Tahoma" pitchFamily="34" charset="0"/>
              </a:rPr>
              <a:t>περίπτωση της </a:t>
            </a:r>
            <a:r>
              <a:rPr lang="el-GR" sz="2000" dirty="0" err="1" smtClean="0">
                <a:latin typeface="Tahoma" pitchFamily="34" charset="0"/>
                <a:ea typeface="Tahoma" pitchFamily="34" charset="0"/>
                <a:cs typeface="Tahoma" pitchFamily="34" charset="0"/>
              </a:rPr>
              <a:t>Πρασινοκέφαλης</a:t>
            </a:r>
            <a:r>
              <a:rPr lang="el-GR" sz="2000" dirty="0" smtClean="0">
                <a:latin typeface="Tahoma" pitchFamily="34" charset="0"/>
                <a:ea typeface="Tahoma" pitchFamily="34" charset="0"/>
                <a:cs typeface="Tahoma" pitchFamily="34" charset="0"/>
              </a:rPr>
              <a:t> Πάπιας (</a:t>
            </a:r>
            <a:r>
              <a:rPr lang="el-GR" sz="2000" i="1" dirty="0" smtClean="0">
                <a:latin typeface="Tahoma" pitchFamily="34" charset="0"/>
                <a:ea typeface="Tahoma" pitchFamily="34" charset="0"/>
                <a:cs typeface="Tahoma" pitchFamily="34" charset="0"/>
              </a:rPr>
              <a:t>Α</a:t>
            </a:r>
            <a:r>
              <a:rPr lang="en-US" sz="2000" i="1" dirty="0" err="1" smtClean="0">
                <a:latin typeface="Tahoma" pitchFamily="34" charset="0"/>
                <a:ea typeface="Tahoma" pitchFamily="34" charset="0"/>
                <a:cs typeface="Tahoma" pitchFamily="34" charset="0"/>
              </a:rPr>
              <a:t>nas</a:t>
            </a:r>
            <a:r>
              <a:rPr lang="en-US" sz="2000" i="1" dirty="0" smtClean="0">
                <a:latin typeface="Tahoma" pitchFamily="34" charset="0"/>
                <a:ea typeface="Tahoma" pitchFamily="34" charset="0"/>
                <a:cs typeface="Tahoma" pitchFamily="34" charset="0"/>
              </a:rPr>
              <a:t> platyrhynchos</a:t>
            </a:r>
            <a:r>
              <a:rPr lang="en-US" sz="2000" dirty="0" smtClean="0">
                <a:latin typeface="Tahoma" pitchFamily="34" charset="0"/>
                <a:ea typeface="Tahoma" pitchFamily="34" charset="0"/>
                <a:cs typeface="Tahoma" pitchFamily="34" charset="0"/>
              </a:rPr>
              <a:t>)</a:t>
            </a:r>
            <a:endParaRPr lang="el-GR" sz="2000" dirty="0">
              <a:latin typeface="Tahoma" pitchFamily="34" charset="0"/>
              <a:ea typeface="Tahoma" pitchFamily="34" charset="0"/>
              <a:cs typeface="Tahoma" pitchFamily="34" charset="0"/>
            </a:endParaRPr>
          </a:p>
        </p:txBody>
      </p:sp>
      <p:pic>
        <p:nvPicPr>
          <p:cNvPr id="238594" name="Picture 2" descr="E:\Karris\TEI\Συνέδρια\10th Seabird group conference 2009\Photos of Brugge and wild nature\P3291015.JPG"/>
          <p:cNvPicPr>
            <a:picLocks noChangeAspect="1" noChangeArrowheads="1"/>
          </p:cNvPicPr>
          <p:nvPr/>
        </p:nvPicPr>
        <p:blipFill>
          <a:blip r:embed="rId2" cstate="print"/>
          <a:srcRect/>
          <a:stretch>
            <a:fillRect/>
          </a:stretch>
        </p:blipFill>
        <p:spPr bwMode="auto">
          <a:xfrm>
            <a:off x="0" y="1340768"/>
            <a:ext cx="2843808" cy="2132856"/>
          </a:xfrm>
          <a:prstGeom prst="rect">
            <a:avLst/>
          </a:prstGeom>
          <a:noFill/>
        </p:spPr>
      </p:pic>
      <p:pic>
        <p:nvPicPr>
          <p:cNvPr id="238595" name="Picture 3" descr="E:\Karris\TEI\Συνέδρια\10th Seabird group conference 2009\Photos of Brugge and wild nature\P3291018.JPG"/>
          <p:cNvPicPr>
            <a:picLocks noChangeAspect="1" noChangeArrowheads="1"/>
          </p:cNvPicPr>
          <p:nvPr/>
        </p:nvPicPr>
        <p:blipFill>
          <a:blip r:embed="rId3" cstate="print"/>
          <a:srcRect/>
          <a:stretch>
            <a:fillRect/>
          </a:stretch>
        </p:blipFill>
        <p:spPr bwMode="auto">
          <a:xfrm>
            <a:off x="3131840" y="1340768"/>
            <a:ext cx="2880320" cy="2160240"/>
          </a:xfrm>
          <a:prstGeom prst="rect">
            <a:avLst/>
          </a:prstGeom>
          <a:noFill/>
        </p:spPr>
      </p:pic>
      <p:pic>
        <p:nvPicPr>
          <p:cNvPr id="238596" name="Picture 4" descr="E:\Karris\TEI\Συνέδρια\10th Seabird group conference 2009\Photos of Brugge and wild nature\P3291021.JPG"/>
          <p:cNvPicPr>
            <a:picLocks noChangeAspect="1" noChangeArrowheads="1"/>
          </p:cNvPicPr>
          <p:nvPr/>
        </p:nvPicPr>
        <p:blipFill>
          <a:blip r:embed="rId4" cstate="print"/>
          <a:srcRect/>
          <a:stretch>
            <a:fillRect/>
          </a:stretch>
        </p:blipFill>
        <p:spPr bwMode="auto">
          <a:xfrm>
            <a:off x="6263680" y="1340768"/>
            <a:ext cx="2880320" cy="2160240"/>
          </a:xfrm>
          <a:prstGeom prst="rect">
            <a:avLst/>
          </a:prstGeom>
          <a:noFill/>
        </p:spPr>
      </p:pic>
      <p:pic>
        <p:nvPicPr>
          <p:cNvPr id="238597" name="Picture 5" descr="E:\Karris\TEI\Συνέδρια\10th Seabird group conference 2009\Photos of Brugge and wild nature\P3291024.JPG"/>
          <p:cNvPicPr>
            <a:picLocks noChangeAspect="1" noChangeArrowheads="1"/>
          </p:cNvPicPr>
          <p:nvPr/>
        </p:nvPicPr>
        <p:blipFill>
          <a:blip r:embed="rId5" cstate="print"/>
          <a:srcRect/>
          <a:stretch>
            <a:fillRect/>
          </a:stretch>
        </p:blipFill>
        <p:spPr bwMode="auto">
          <a:xfrm>
            <a:off x="0" y="3645024"/>
            <a:ext cx="2843808" cy="2132856"/>
          </a:xfrm>
          <a:prstGeom prst="rect">
            <a:avLst/>
          </a:prstGeom>
          <a:noFill/>
        </p:spPr>
      </p:pic>
      <p:pic>
        <p:nvPicPr>
          <p:cNvPr id="238598" name="Picture 6" descr="E:\Karris\TEI\Συνέδρια\10th Seabird group conference 2009\Photos of Brugge and wild nature\P3291026.JPG"/>
          <p:cNvPicPr>
            <a:picLocks noChangeAspect="1" noChangeArrowheads="1"/>
          </p:cNvPicPr>
          <p:nvPr/>
        </p:nvPicPr>
        <p:blipFill>
          <a:blip r:embed="rId6" cstate="print"/>
          <a:srcRect/>
          <a:stretch>
            <a:fillRect/>
          </a:stretch>
        </p:blipFill>
        <p:spPr bwMode="auto">
          <a:xfrm>
            <a:off x="3131840" y="3645024"/>
            <a:ext cx="2880320" cy="2160240"/>
          </a:xfrm>
          <a:prstGeom prst="rect">
            <a:avLst/>
          </a:prstGeom>
          <a:noFill/>
        </p:spPr>
      </p:pic>
      <p:pic>
        <p:nvPicPr>
          <p:cNvPr id="238599" name="Picture 7" descr="E:\Karris\TEI\Συνέδρια\10th Seabird group conference 2009\Photos of Brugge and wild nature\P3291027.JPG"/>
          <p:cNvPicPr>
            <a:picLocks noChangeAspect="1" noChangeArrowheads="1"/>
          </p:cNvPicPr>
          <p:nvPr/>
        </p:nvPicPr>
        <p:blipFill>
          <a:blip r:embed="rId7" cstate="print"/>
          <a:srcRect/>
          <a:stretch>
            <a:fillRect/>
          </a:stretch>
        </p:blipFill>
        <p:spPr bwMode="auto">
          <a:xfrm>
            <a:off x="6228184" y="3645024"/>
            <a:ext cx="2915816" cy="2186861"/>
          </a:xfrm>
          <a:prstGeom prst="rect">
            <a:avLst/>
          </a:prstGeom>
          <a:noFill/>
        </p:spPr>
      </p:pic>
      <p:sp>
        <p:nvSpPr>
          <p:cNvPr id="11" name="10 - TextBox"/>
          <p:cNvSpPr txBox="1"/>
          <p:nvPr/>
        </p:nvSpPr>
        <p:spPr>
          <a:xfrm>
            <a:off x="0" y="6093296"/>
            <a:ext cx="9144000" cy="430887"/>
          </a:xfrm>
          <a:prstGeom prst="rect">
            <a:avLst/>
          </a:prstGeom>
          <a:noFill/>
        </p:spPr>
        <p:txBody>
          <a:bodyPr wrap="square" rtlCol="0">
            <a:spAutoFit/>
          </a:bodyPr>
          <a:lstStyle/>
          <a:p>
            <a:r>
              <a:rPr lang="en-US" sz="1100" dirty="0" smtClean="0">
                <a:latin typeface="Tahoma" pitchFamily="34" charset="0"/>
                <a:ea typeface="Tahoma" pitchFamily="34" charset="0"/>
                <a:cs typeface="Tahoma" pitchFamily="34" charset="0"/>
              </a:rPr>
              <a:t>To </a:t>
            </a:r>
            <a:r>
              <a:rPr lang="el-GR" sz="1100" dirty="0" smtClean="0">
                <a:latin typeface="Tahoma" pitchFamily="34" charset="0"/>
                <a:ea typeface="Tahoma" pitchFamily="34" charset="0"/>
                <a:cs typeface="Tahoma" pitchFamily="34" charset="0"/>
              </a:rPr>
              <a:t>φωτογραφίες έχουν ληφθεί με διαφορετική οπτική γωνία και το χρώμα στην αρσενική </a:t>
            </a:r>
            <a:r>
              <a:rPr lang="el-GR" sz="1100" dirty="0" err="1" smtClean="0">
                <a:latin typeface="Tahoma" pitchFamily="34" charset="0"/>
                <a:ea typeface="Tahoma" pitchFamily="34" charset="0"/>
                <a:cs typeface="Tahoma" pitchFamily="34" charset="0"/>
              </a:rPr>
              <a:t>Πρασινοκέφαλη</a:t>
            </a:r>
            <a:r>
              <a:rPr lang="el-GR" sz="1100" dirty="0" smtClean="0">
                <a:latin typeface="Tahoma" pitchFamily="34" charset="0"/>
                <a:ea typeface="Tahoma" pitchFamily="34" charset="0"/>
                <a:cs typeface="Tahoma" pitchFamily="34" charset="0"/>
              </a:rPr>
              <a:t> Πάπια μεταβάλλεται ανάλογα και με την ένταση της προσπίπτουσας ηλιακής ακτινοβολίας.</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836712"/>
          </a:xfrm>
        </p:spPr>
        <p:txBody>
          <a:bodyPr/>
          <a:lstStyle/>
          <a:p>
            <a:r>
              <a:rPr lang="el-GR" sz="2400" dirty="0" smtClean="0">
                <a:latin typeface="Tahoma" pitchFamily="34" charset="0"/>
                <a:ea typeface="Tahoma" pitchFamily="34" charset="0"/>
                <a:cs typeface="Tahoma" pitchFamily="34" charset="0"/>
              </a:rPr>
              <a:t>Διαφοροποίηση χρώματος λόγω μετάλλαξης:  Η περίπτωση </a:t>
            </a:r>
            <a:r>
              <a:rPr lang="el-GR" sz="2400" dirty="0" err="1" smtClean="0">
                <a:latin typeface="Tahoma" pitchFamily="34" charset="0"/>
                <a:ea typeface="Tahoma" pitchFamily="34" charset="0"/>
                <a:cs typeface="Tahoma" pitchFamily="34" charset="0"/>
              </a:rPr>
              <a:t>αλφικού</a:t>
            </a:r>
            <a:r>
              <a:rPr lang="el-GR" sz="2400" dirty="0" smtClean="0">
                <a:latin typeface="Tahoma" pitchFamily="34" charset="0"/>
                <a:ea typeface="Tahoma" pitchFamily="34" charset="0"/>
                <a:cs typeface="Tahoma" pitchFamily="34" charset="0"/>
              </a:rPr>
              <a:t> </a:t>
            </a:r>
            <a:r>
              <a:rPr lang="el-GR" sz="2400" dirty="0" err="1" smtClean="0">
                <a:latin typeface="Tahoma" pitchFamily="34" charset="0"/>
                <a:ea typeface="Tahoma" pitchFamily="34" charset="0"/>
                <a:cs typeface="Tahoma" pitchFamily="34" charset="0"/>
              </a:rPr>
              <a:t>Φοινίκουρου</a:t>
            </a:r>
            <a:r>
              <a:rPr lang="en-US" sz="2400" i="1" dirty="0" smtClean="0">
                <a:solidFill>
                  <a:srgbClr val="FFFF00"/>
                </a:solidFill>
                <a:latin typeface="Tahoma" pitchFamily="34" charset="0"/>
                <a:cs typeface="Tahoma" pitchFamily="34" charset="0"/>
              </a:rPr>
              <a:t> </a:t>
            </a:r>
            <a:r>
              <a:rPr lang="el-GR" sz="2400" dirty="0" smtClean="0">
                <a:latin typeface="Tahoma" pitchFamily="34" charset="0"/>
                <a:cs typeface="Tahoma" pitchFamily="34" charset="0"/>
              </a:rPr>
              <a:t>(</a:t>
            </a:r>
            <a:r>
              <a:rPr lang="en-US" sz="2400" i="1" dirty="0" err="1" smtClean="0">
                <a:latin typeface="Tahoma" pitchFamily="34" charset="0"/>
                <a:cs typeface="Tahoma" pitchFamily="34" charset="0"/>
              </a:rPr>
              <a:t>Phoenicurus</a:t>
            </a:r>
            <a:r>
              <a:rPr lang="en-US" sz="2400" i="1" dirty="0" smtClean="0">
                <a:latin typeface="Tahoma" pitchFamily="34" charset="0"/>
                <a:cs typeface="Tahoma" pitchFamily="34" charset="0"/>
              </a:rPr>
              <a:t> </a:t>
            </a:r>
            <a:r>
              <a:rPr lang="en-US" sz="2400" i="1" dirty="0" err="1" smtClean="0">
                <a:latin typeface="Tahoma" pitchFamily="34" charset="0"/>
                <a:cs typeface="Tahoma" pitchFamily="34" charset="0"/>
              </a:rPr>
              <a:t>phoenicurus</a:t>
            </a:r>
            <a:r>
              <a:rPr lang="el-GR" sz="2400" dirty="0" smtClean="0">
                <a:latin typeface="Tahoma" pitchFamily="34" charset="0"/>
                <a:cs typeface="Tahoma" pitchFamily="34" charset="0"/>
              </a:rPr>
              <a:t>)</a:t>
            </a:r>
            <a:endParaRPr lang="el-GR" sz="2400" dirty="0">
              <a:latin typeface="Tahoma" pitchFamily="34" charset="0"/>
              <a:ea typeface="Tahoma" pitchFamily="34" charset="0"/>
              <a:cs typeface="Tahoma" pitchFamily="34" charset="0"/>
            </a:endParaRPr>
          </a:p>
        </p:txBody>
      </p:sp>
      <p:pic>
        <p:nvPicPr>
          <p:cNvPr id="5" name="Picture 2" descr="C:\TurboX 2-1-2011\Windows\TEI\PRIVATE\Διάφορες\P4293421.JPG"/>
          <p:cNvPicPr>
            <a:picLocks noChangeAspect="1" noChangeArrowheads="1"/>
          </p:cNvPicPr>
          <p:nvPr/>
        </p:nvPicPr>
        <p:blipFill>
          <a:blip r:embed="rId2" cstate="print"/>
          <a:srcRect/>
          <a:stretch>
            <a:fillRect/>
          </a:stretch>
        </p:blipFill>
        <p:spPr bwMode="auto">
          <a:xfrm>
            <a:off x="971600" y="980728"/>
            <a:ext cx="7584844" cy="5688633"/>
          </a:xfrm>
          <a:prstGeom prst="rect">
            <a:avLst/>
          </a:prstGeom>
          <a:noFill/>
          <a:ln w="9525">
            <a:noFill/>
            <a:miter lim="800000"/>
            <a:headEnd/>
            <a:tailEnd/>
          </a:ln>
        </p:spPr>
      </p:pic>
      <p:pic>
        <p:nvPicPr>
          <p:cNvPr id="230402" name="Picture 2" descr="Bird: Phoenicurus phoenicurus ( Common Redstart - Φοινίκουρος ..."/>
          <p:cNvPicPr>
            <a:picLocks noChangeAspect="1" noChangeArrowheads="1"/>
          </p:cNvPicPr>
          <p:nvPr/>
        </p:nvPicPr>
        <p:blipFill>
          <a:blip r:embed="rId3" cstate="print"/>
          <a:srcRect/>
          <a:stretch>
            <a:fillRect/>
          </a:stretch>
        </p:blipFill>
        <p:spPr bwMode="auto">
          <a:xfrm>
            <a:off x="0" y="3706018"/>
            <a:ext cx="3167821" cy="315198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764704"/>
          </a:xfrm>
        </p:spPr>
        <p:txBody>
          <a:bodyPr/>
          <a:lstStyle/>
          <a:p>
            <a:r>
              <a:rPr lang="el-GR" sz="2000" dirty="0" smtClean="0">
                <a:latin typeface="Tahoma" pitchFamily="34" charset="0"/>
                <a:ea typeface="Tahoma" pitchFamily="34" charset="0"/>
                <a:cs typeface="Tahoma" pitchFamily="34" charset="0"/>
              </a:rPr>
              <a:t>Χρωματικός διμορφισμός είδους χωρίς ερμηνεία: Η περίπτωση του </a:t>
            </a:r>
            <a:r>
              <a:rPr lang="el-GR" sz="2000" dirty="0" err="1" smtClean="0">
                <a:latin typeface="Tahoma" pitchFamily="34" charset="0"/>
                <a:ea typeface="Tahoma" pitchFamily="34" charset="0"/>
                <a:cs typeface="Tahoma" pitchFamily="34" charset="0"/>
              </a:rPr>
              <a:t>Μαυροπετρίτη</a:t>
            </a:r>
            <a:r>
              <a:rPr lang="el-GR" sz="2000" dirty="0" smtClean="0">
                <a:latin typeface="Tahoma" pitchFamily="34" charset="0"/>
                <a:ea typeface="Tahoma" pitchFamily="34" charset="0"/>
                <a:cs typeface="Tahoma" pitchFamily="34" charset="0"/>
              </a:rPr>
              <a:t> (</a:t>
            </a:r>
            <a:r>
              <a:rPr lang="en-US" sz="2000" i="1" dirty="0" smtClean="0">
                <a:latin typeface="Tahoma" pitchFamily="34" charset="0"/>
                <a:ea typeface="Tahoma" pitchFamily="34" charset="0"/>
                <a:cs typeface="Tahoma" pitchFamily="34" charset="0"/>
              </a:rPr>
              <a:t>Falco </a:t>
            </a:r>
            <a:r>
              <a:rPr lang="en-US" sz="2000" i="1" dirty="0" err="1" smtClean="0">
                <a:latin typeface="Tahoma" pitchFamily="34" charset="0"/>
                <a:ea typeface="Tahoma" pitchFamily="34" charset="0"/>
                <a:cs typeface="Tahoma" pitchFamily="34" charset="0"/>
              </a:rPr>
              <a:t>eleonorae</a:t>
            </a:r>
            <a:r>
              <a:rPr lang="en-US" sz="2000" dirty="0" smtClean="0">
                <a:latin typeface="Tahoma" pitchFamily="34" charset="0"/>
                <a:ea typeface="Tahoma" pitchFamily="34" charset="0"/>
                <a:cs typeface="Tahoma" pitchFamily="34" charset="0"/>
              </a:rPr>
              <a:t>)</a:t>
            </a:r>
            <a:endParaRPr lang="el-GR" sz="2000" dirty="0">
              <a:latin typeface="Tahoma" pitchFamily="34" charset="0"/>
              <a:ea typeface="Tahoma" pitchFamily="34" charset="0"/>
              <a:cs typeface="Tahoma" pitchFamily="34" charset="0"/>
            </a:endParaRPr>
          </a:p>
        </p:txBody>
      </p:sp>
      <p:pic>
        <p:nvPicPr>
          <p:cNvPr id="5" name="Content Placeholder 4" descr="DSC_2173"/>
          <p:cNvPicPr>
            <a:picLocks noGrp="1" noChangeAspect="1" noChangeArrowheads="1"/>
          </p:cNvPicPr>
          <p:nvPr>
            <p:ph sz="half" idx="2"/>
          </p:nvPr>
        </p:nvPicPr>
        <p:blipFill>
          <a:blip r:embed="rId2" cstate="print"/>
          <a:srcRect/>
          <a:stretch>
            <a:fillRect/>
          </a:stretch>
        </p:blipFill>
        <p:spPr>
          <a:xfrm>
            <a:off x="5004048" y="908720"/>
            <a:ext cx="3528392" cy="5306301"/>
          </a:xfrm>
        </p:spPr>
      </p:pic>
      <p:pic>
        <p:nvPicPr>
          <p:cNvPr id="236546" name="Picture 2"/>
          <p:cNvPicPr>
            <a:picLocks noChangeAspect="1" noChangeArrowheads="1"/>
          </p:cNvPicPr>
          <p:nvPr/>
        </p:nvPicPr>
        <p:blipFill>
          <a:blip r:embed="rId3" cstate="print"/>
          <a:srcRect/>
          <a:stretch>
            <a:fillRect/>
          </a:stretch>
        </p:blipFill>
        <p:spPr bwMode="auto">
          <a:xfrm>
            <a:off x="1619672" y="980728"/>
            <a:ext cx="2160240" cy="3240360"/>
          </a:xfrm>
          <a:prstGeom prst="rect">
            <a:avLst/>
          </a:prstGeom>
          <a:noFill/>
          <a:ln w="9525">
            <a:noFill/>
            <a:miter lim="800000"/>
            <a:headEnd/>
            <a:tailEnd/>
          </a:ln>
        </p:spPr>
      </p:pic>
      <p:pic>
        <p:nvPicPr>
          <p:cNvPr id="7" name="Picture 2" descr="C:\TurboX 2-1-2011\Windows\TEI\PRIVATE\Σίκινος 12-19 Αυγούστου 2011\P8142155.JPG"/>
          <p:cNvPicPr>
            <a:picLocks noChangeAspect="1" noChangeArrowheads="1"/>
          </p:cNvPicPr>
          <p:nvPr/>
        </p:nvPicPr>
        <p:blipFill>
          <a:blip r:embed="rId4" cstate="print"/>
          <a:srcRect l="23622" t="16798" r="23622" b="32546"/>
          <a:stretch>
            <a:fillRect/>
          </a:stretch>
        </p:blipFill>
        <p:spPr bwMode="auto">
          <a:xfrm>
            <a:off x="1259632" y="4221088"/>
            <a:ext cx="2861766" cy="2060797"/>
          </a:xfrm>
          <a:prstGeom prst="rect">
            <a:avLst/>
          </a:prstGeom>
          <a:noFill/>
          <a:ln w="9525">
            <a:noFill/>
            <a:miter lim="800000"/>
            <a:headEnd/>
            <a:tailEnd/>
          </a:ln>
        </p:spPr>
      </p:pic>
      <p:sp>
        <p:nvSpPr>
          <p:cNvPr id="8" name="7 - TextBox"/>
          <p:cNvSpPr txBox="1"/>
          <p:nvPr/>
        </p:nvSpPr>
        <p:spPr>
          <a:xfrm>
            <a:off x="5436096" y="6257836"/>
            <a:ext cx="3384376" cy="261610"/>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Σκούρα μορφή </a:t>
            </a:r>
            <a:r>
              <a:rPr lang="el-GR" sz="1100" dirty="0" err="1" smtClean="0">
                <a:latin typeface="Tahoma" pitchFamily="34" charset="0"/>
                <a:ea typeface="Tahoma" pitchFamily="34" charset="0"/>
                <a:cs typeface="Tahoma" pitchFamily="34" charset="0"/>
              </a:rPr>
              <a:t>Μαυροπετρίτη</a:t>
            </a:r>
            <a:endParaRPr lang="el-GR" sz="1100" dirty="0">
              <a:latin typeface="Tahoma" pitchFamily="34" charset="0"/>
              <a:ea typeface="Tahoma" pitchFamily="34" charset="0"/>
              <a:cs typeface="Tahoma" pitchFamily="34" charset="0"/>
            </a:endParaRPr>
          </a:p>
        </p:txBody>
      </p:sp>
      <p:sp>
        <p:nvSpPr>
          <p:cNvPr id="9" name="8 - TextBox"/>
          <p:cNvSpPr txBox="1"/>
          <p:nvPr/>
        </p:nvSpPr>
        <p:spPr>
          <a:xfrm>
            <a:off x="971600" y="6309320"/>
            <a:ext cx="3384376" cy="261610"/>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Ανοιχτή μορφή </a:t>
            </a:r>
            <a:r>
              <a:rPr lang="el-GR" sz="1100" dirty="0" err="1" smtClean="0">
                <a:latin typeface="Tahoma" pitchFamily="34" charset="0"/>
                <a:ea typeface="Tahoma" pitchFamily="34" charset="0"/>
                <a:cs typeface="Tahoma" pitchFamily="34" charset="0"/>
              </a:rPr>
              <a:t>Μαυροπετρίτη</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200" dirty="0" smtClean="0">
                <a:latin typeface="Tahoma" pitchFamily="34" charset="0"/>
                <a:ea typeface="Tahoma" pitchFamily="34" charset="0"/>
                <a:cs typeface="Tahoma" pitchFamily="34" charset="0"/>
              </a:rPr>
              <a:t>Ο χρωματικός διμορφισμός έχει κάποια σχέση στην επιλογή συντρόφου?</a:t>
            </a:r>
            <a:endParaRPr lang="el-GR" sz="3200" dirty="0">
              <a:latin typeface="Tahoma" pitchFamily="34" charset="0"/>
              <a:ea typeface="Tahoma" pitchFamily="34" charset="0"/>
              <a:cs typeface="Tahoma" pitchFamily="34" charset="0"/>
            </a:endParaRPr>
          </a:p>
        </p:txBody>
      </p:sp>
      <p:pic>
        <p:nvPicPr>
          <p:cNvPr id="435202" name="Picture 2" descr="May be an image of bird and nature"/>
          <p:cNvPicPr>
            <a:picLocks noChangeAspect="1" noChangeArrowheads="1"/>
          </p:cNvPicPr>
          <p:nvPr/>
        </p:nvPicPr>
        <p:blipFill>
          <a:blip r:embed="rId2" cstate="print"/>
          <a:srcRect/>
          <a:stretch>
            <a:fillRect/>
          </a:stretch>
        </p:blipFill>
        <p:spPr bwMode="auto">
          <a:xfrm>
            <a:off x="0" y="1484784"/>
            <a:ext cx="9144000" cy="4389868"/>
          </a:xfrm>
          <a:prstGeom prst="rect">
            <a:avLst/>
          </a:prstGeom>
          <a:noFill/>
        </p:spPr>
      </p:pic>
      <p:sp>
        <p:nvSpPr>
          <p:cNvPr id="6" name="1 - Τίτλος"/>
          <p:cNvSpPr txBox="1">
            <a:spLocks/>
          </p:cNvSpPr>
          <p:nvPr/>
        </p:nvSpPr>
        <p:spPr bwMode="auto">
          <a:xfrm>
            <a:off x="0" y="6021288"/>
            <a:ext cx="9144000"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Ζευγάρι</a:t>
            </a:r>
            <a:r>
              <a:rPr kumimoji="0" lang="el-GR" sz="1400" b="0" i="0" u="none" strike="noStrike" kern="1200" cap="none" spc="0" normalizeH="0" noProof="0" dirty="0" smtClean="0">
                <a:ln>
                  <a:noFill/>
                </a:ln>
                <a:solidFill>
                  <a:schemeClr val="tx1"/>
                </a:solidFill>
                <a:effectLst/>
                <a:uLnTx/>
                <a:uFillTx/>
                <a:latin typeface="Tahoma" pitchFamily="34" charset="0"/>
                <a:ea typeface="Tahoma" pitchFamily="34" charset="0"/>
                <a:cs typeface="Tahoma" pitchFamily="34" charset="0"/>
              </a:rPr>
              <a:t> </a:t>
            </a:r>
            <a:r>
              <a:rPr kumimoji="0" lang="el-GR" sz="1400" b="0" i="0" u="none" strike="noStrike" kern="1200" cap="none" spc="0" normalizeH="0" noProof="0" dirty="0" err="1" smtClean="0">
                <a:ln>
                  <a:noFill/>
                </a:ln>
                <a:solidFill>
                  <a:schemeClr val="tx1"/>
                </a:solidFill>
                <a:effectLst/>
                <a:uLnTx/>
                <a:uFillTx/>
                <a:latin typeface="Tahoma" pitchFamily="34" charset="0"/>
                <a:ea typeface="Tahoma" pitchFamily="34" charset="0"/>
                <a:cs typeface="Tahoma" pitchFamily="34" charset="0"/>
              </a:rPr>
              <a:t>Μαυροπετρίτη</a:t>
            </a:r>
            <a:r>
              <a:rPr kumimoji="0" lang="el-GR" sz="1400" b="0" i="0" u="none" strike="noStrike" kern="1200" cap="none" spc="0" normalizeH="0" noProof="0" dirty="0" smtClean="0">
                <a:ln>
                  <a:noFill/>
                </a:ln>
                <a:solidFill>
                  <a:schemeClr val="tx1"/>
                </a:solidFill>
                <a:effectLst/>
                <a:uLnTx/>
                <a:uFillTx/>
                <a:latin typeface="Tahoma" pitchFamily="34" charset="0"/>
                <a:ea typeface="Tahoma" pitchFamily="34" charset="0"/>
                <a:cs typeface="Tahoma" pitchFamily="34" charset="0"/>
              </a:rPr>
              <a:t> </a:t>
            </a: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a:t>
            </a:r>
            <a:r>
              <a:rPr lang="en-US" sz="1400" i="1" dirty="0" smtClean="0">
                <a:latin typeface="Tahoma" pitchFamily="34" charset="0"/>
                <a:ea typeface="Tahoma" pitchFamily="34" charset="0"/>
                <a:cs typeface="Tahoma" pitchFamily="34" charset="0"/>
              </a:rPr>
              <a:t>Falco </a:t>
            </a:r>
            <a:r>
              <a:rPr lang="en-US" sz="1400" i="1" dirty="0" err="1" smtClean="0">
                <a:latin typeface="Tahoma" pitchFamily="34" charset="0"/>
                <a:ea typeface="Tahoma" pitchFamily="34" charset="0"/>
                <a:cs typeface="Tahoma" pitchFamily="34" charset="0"/>
              </a:rPr>
              <a:t>eleonorae</a:t>
            </a:r>
            <a:r>
              <a:rPr kumimoji="0" lang="el-GR" sz="1400" b="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lang="el-GR" sz="1400" dirty="0" smtClean="0">
                <a:latin typeface="Tahoma" pitchFamily="34" charset="0"/>
                <a:ea typeface="Tahoma" pitchFamily="34" charset="0"/>
                <a:cs typeface="Tahoma" pitchFamily="34" charset="0"/>
              </a:rPr>
              <a:t>σε νησίδα των Λειψών</a:t>
            </a:r>
            <a:r>
              <a:rPr lang="en-US" sz="1400" dirty="0" smtClean="0">
                <a:latin typeface="Tahoma" pitchFamily="34" charset="0"/>
                <a:ea typeface="Tahoma" pitchFamily="34" charset="0"/>
                <a:cs typeface="Tahoma" pitchFamily="34" charset="0"/>
              </a:rPr>
              <a:t> (</a:t>
            </a:r>
            <a:r>
              <a:rPr lang="el-GR" sz="1400" dirty="0" err="1" smtClean="0">
                <a:latin typeface="Tahoma" pitchFamily="34" charset="0"/>
                <a:ea typeface="Tahoma" pitchFamily="34" charset="0"/>
                <a:cs typeface="Tahoma" pitchFamily="34" charset="0"/>
              </a:rPr>
              <a:t>φωτο</a:t>
            </a:r>
            <a:r>
              <a:rPr lang="el-GR" sz="1400" dirty="0" smtClean="0">
                <a:latin typeface="Tahoma" pitchFamily="34" charset="0"/>
                <a:ea typeface="Tahoma" pitchFamily="34" charset="0"/>
                <a:cs typeface="Tahoma" pitchFamily="34" charset="0"/>
              </a:rPr>
              <a:t>: Γιώργος Καρρής)</a:t>
            </a: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endParaRPr kumimoji="0" lang="el-GR" sz="14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22114"/>
          </a:xfrm>
          <a:solidFill>
            <a:srgbClr val="00B0F0"/>
          </a:solidFill>
        </p:spPr>
        <p:txBody>
          <a:bodyPr/>
          <a:lstStyle/>
          <a:p>
            <a:r>
              <a:rPr lang="el-GR" sz="2400" dirty="0" smtClean="0">
                <a:latin typeface="Tahoma" pitchFamily="34" charset="0"/>
                <a:ea typeface="Tahoma" pitchFamily="34" charset="0"/>
                <a:cs typeface="Tahoma" pitchFamily="34" charset="0"/>
              </a:rPr>
              <a:t>Γαμήλιο πτέρωμα </a:t>
            </a:r>
            <a:br>
              <a:rPr lang="el-GR" sz="2400" dirty="0" smtClean="0">
                <a:latin typeface="Tahoma" pitchFamily="34" charset="0"/>
                <a:ea typeface="Tahoma" pitchFamily="34" charset="0"/>
                <a:cs typeface="Tahoma" pitchFamily="34" charset="0"/>
              </a:rPr>
            </a:br>
            <a:r>
              <a:rPr lang="el-GR" sz="2400" dirty="0" smtClean="0">
                <a:latin typeface="Tahoma" pitchFamily="34" charset="0"/>
                <a:ea typeface="Tahoma" pitchFamily="34" charset="0"/>
                <a:cs typeface="Tahoma" pitchFamily="34" charset="0"/>
              </a:rPr>
              <a:t>(περίπτωση Κορμοράνου Ι)</a:t>
            </a:r>
            <a:endParaRPr lang="el-GR" sz="2400" dirty="0">
              <a:latin typeface="Tahoma" pitchFamily="34" charset="0"/>
              <a:ea typeface="Tahoma" pitchFamily="34" charset="0"/>
              <a:cs typeface="Tahoma" pitchFamily="34" charset="0"/>
            </a:endParaRPr>
          </a:p>
        </p:txBody>
      </p:sp>
      <p:pic>
        <p:nvPicPr>
          <p:cNvPr id="370690" name="Picture 2" descr="E:\Karris\TEI\Φωτογραφίες\Phalacrocorax carbo photos\11 March 2016\DSC00493.JPG"/>
          <p:cNvPicPr>
            <a:picLocks noChangeAspect="1" noChangeArrowheads="1"/>
          </p:cNvPicPr>
          <p:nvPr/>
        </p:nvPicPr>
        <p:blipFill>
          <a:blip r:embed="rId2" cstate="print"/>
          <a:srcRect/>
          <a:stretch>
            <a:fillRect/>
          </a:stretch>
        </p:blipFill>
        <p:spPr bwMode="auto">
          <a:xfrm>
            <a:off x="827584" y="1295382"/>
            <a:ext cx="7416824" cy="556261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sz="3200" dirty="0" smtClean="0">
                <a:latin typeface="Tahoma" panose="020B0604030504040204" pitchFamily="34" charset="0"/>
                <a:ea typeface="Tahoma" panose="020B0604030504040204" pitchFamily="34" charset="0"/>
                <a:cs typeface="Tahoma" panose="020B0604030504040204" pitchFamily="34" charset="0"/>
              </a:rPr>
              <a:t>E</a:t>
            </a:r>
            <a:r>
              <a:rPr lang="el-GR" sz="3200" dirty="0" smtClean="0">
                <a:latin typeface="Tahoma" panose="020B0604030504040204" pitchFamily="34" charset="0"/>
                <a:ea typeface="Tahoma" panose="020B0604030504040204" pitchFamily="34" charset="0"/>
                <a:cs typeface="Tahoma" panose="020B0604030504040204" pitchFamily="34" charset="0"/>
              </a:rPr>
              <a:t>ΓΚΩΜΙΟ ΤΩΝ ΠΟΥΛΙΩΝ</a:t>
            </a:r>
            <a:endParaRPr lang="el-GR" sz="3200" dirty="0">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p:cNvSpPr>
            <a:spLocks noGrp="1"/>
          </p:cNvSpPr>
          <p:nvPr>
            <p:ph type="body" sz="half" idx="1"/>
          </p:nvPr>
        </p:nvSpPr>
        <p:spPr>
          <a:xfrm>
            <a:off x="323528" y="1632327"/>
            <a:ext cx="4038600" cy="4781128"/>
          </a:xfrm>
          <a:ln/>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a:lstStyle/>
          <a:p>
            <a:pPr marL="0" indent="0">
              <a:buNone/>
            </a:pPr>
            <a:r>
              <a:rPr lang="el-GR" sz="1600" dirty="0" smtClean="0">
                <a:latin typeface="Tahoma" panose="020B0604030504040204" pitchFamily="34" charset="0"/>
                <a:ea typeface="Tahoma" panose="020B0604030504040204" pitchFamily="34" charset="0"/>
                <a:cs typeface="Tahoma" panose="020B0604030504040204" pitchFamily="34" charset="0"/>
              </a:rPr>
              <a:t>Σε τούτες τις εξωτερικές ιδιότητες αντιστοιχούν οι ενδόμυχες, δηλαδή οι ιδιοσυγκρασίες, χάρη ακριβώς στις οποίες </a:t>
            </a:r>
            <a:r>
              <a:rPr lang="el-GR" sz="1600" b="1" dirty="0" smtClean="0">
                <a:latin typeface="Tahoma" panose="020B0604030504040204" pitchFamily="34" charset="0"/>
                <a:ea typeface="Tahoma" panose="020B0604030504040204" pitchFamily="34" charset="0"/>
                <a:cs typeface="Tahoma" panose="020B0604030504040204" pitchFamily="34" charset="0"/>
              </a:rPr>
              <a:t>τα πουλιά </a:t>
            </a:r>
            <a:r>
              <a:rPr lang="el-GR" sz="1600" dirty="0" smtClean="0">
                <a:latin typeface="Tahoma" panose="020B0604030504040204" pitchFamily="34" charset="0"/>
                <a:ea typeface="Tahoma" panose="020B0604030504040204" pitchFamily="34" charset="0"/>
                <a:cs typeface="Tahoma" panose="020B0604030504040204" pitchFamily="34" charset="0"/>
              </a:rPr>
              <a:t>είναι περισσότερο κατάλληλα για την ευτυχία παρά τα άλλα ζώα. Καθώς διαθέτουν οξύτατη ακοή και όραση, τόσο ισχυρή και τέλεια που δύσκολα ο νους μας θα μπορέσει να συλλάβει, χάρη στις οποίες μάλιστα απολαμβάνουν όλη τη μέρα μια ατέλειωτη και γεμάτη ποικιλία θέα, και από ψηλά ανακαλύπτουν, σε μια στιγμή, μεγάλο μέρος της γης και διακρίνουν ξεκάθαρα με το μάτι τόσους τόπους όσους ο άνθρωπος, και με το νου ακόμη, μόλις που θα μπορούσε να συλλάβει σε μια στιγμή. Έτσι κατανοεί κανείς πως πρέπει να διαθέτουν μια τεράστια δύναμη για ζωηρότητα και μια ιδιαιτέρως ασκημένη ικανότητα φαντασίας.  </a:t>
            </a:r>
            <a:endParaRPr lang="el-GR" sz="1600" dirty="0">
              <a:latin typeface="Tahoma" panose="020B0604030504040204" pitchFamily="34" charset="0"/>
              <a:ea typeface="Tahoma" panose="020B0604030504040204" pitchFamily="34" charset="0"/>
              <a:cs typeface="Tahoma" panose="020B0604030504040204" pitchFamily="34" charset="0"/>
            </a:endParaRPr>
          </a:p>
        </p:txBody>
      </p:sp>
      <p:pic>
        <p:nvPicPr>
          <p:cNvPr id="250882" name="Picture 2" descr="Εγκώμιο των πουλιών - Giacomo Leopardi | BestPrice.gr"/>
          <p:cNvPicPr>
            <a:picLocks noChangeAspect="1" noChangeArrowheads="1"/>
          </p:cNvPicPr>
          <p:nvPr/>
        </p:nvPicPr>
        <p:blipFill rotWithShape="1">
          <a:blip r:embed="rId2">
            <a:extLst>
              <a:ext uri="{28A0092B-C50C-407E-A947-70E740481C1C}">
                <a14:useLocalDpi xmlns:a14="http://schemas.microsoft.com/office/drawing/2010/main" val="0"/>
              </a:ext>
            </a:extLst>
          </a:blip>
          <a:srcRect l="29110" r="28988"/>
          <a:stretch/>
        </p:blipFill>
        <p:spPr bwMode="auto">
          <a:xfrm>
            <a:off x="4572000" y="1268760"/>
            <a:ext cx="4337663" cy="543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5495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22114"/>
          </a:xfrm>
          <a:solidFill>
            <a:srgbClr val="00B0F0"/>
          </a:solidFill>
        </p:spPr>
        <p:txBody>
          <a:bodyPr/>
          <a:lstStyle/>
          <a:p>
            <a:r>
              <a:rPr lang="el-GR" sz="2400" dirty="0" smtClean="0">
                <a:latin typeface="Tahoma" pitchFamily="34" charset="0"/>
                <a:ea typeface="Tahoma" pitchFamily="34" charset="0"/>
                <a:cs typeface="Tahoma" pitchFamily="34" charset="0"/>
              </a:rPr>
              <a:t>Γαμήλιο πτέρωμα </a:t>
            </a:r>
            <a:br>
              <a:rPr lang="el-GR" sz="2400" dirty="0" smtClean="0">
                <a:latin typeface="Tahoma" pitchFamily="34" charset="0"/>
                <a:ea typeface="Tahoma" pitchFamily="34" charset="0"/>
                <a:cs typeface="Tahoma" pitchFamily="34" charset="0"/>
              </a:rPr>
            </a:br>
            <a:r>
              <a:rPr lang="el-GR" sz="2400" dirty="0" smtClean="0">
                <a:latin typeface="Tahoma" pitchFamily="34" charset="0"/>
                <a:ea typeface="Tahoma" pitchFamily="34" charset="0"/>
                <a:cs typeface="Tahoma" pitchFamily="34" charset="0"/>
              </a:rPr>
              <a:t>(περίπτωση Κορμοράνου ΙΙ)</a:t>
            </a:r>
            <a:endParaRPr lang="el-GR" sz="2400" dirty="0">
              <a:latin typeface="Tahoma" pitchFamily="34" charset="0"/>
              <a:ea typeface="Tahoma" pitchFamily="34" charset="0"/>
              <a:cs typeface="Tahoma" pitchFamily="34" charset="0"/>
            </a:endParaRPr>
          </a:p>
        </p:txBody>
      </p:sp>
      <p:pic>
        <p:nvPicPr>
          <p:cNvPr id="4" name="Picture 2" descr="E:\Karris\TEI\Φωτογραφίες\Phalacrocorax carbo photos\31 January 2016\DSC00333.JPG"/>
          <p:cNvPicPr>
            <a:picLocks noChangeAspect="1" noChangeArrowheads="1"/>
          </p:cNvPicPr>
          <p:nvPr/>
        </p:nvPicPr>
        <p:blipFill>
          <a:blip r:embed="rId2" cstate="print"/>
          <a:srcRect/>
          <a:stretch>
            <a:fillRect/>
          </a:stretch>
        </p:blipFill>
        <p:spPr bwMode="auto">
          <a:xfrm>
            <a:off x="0" y="2204864"/>
            <a:ext cx="4429000" cy="3321750"/>
          </a:xfrm>
          <a:prstGeom prst="ellipse">
            <a:avLst/>
          </a:prstGeom>
          <a:ln>
            <a:noFill/>
          </a:ln>
          <a:effectLst>
            <a:softEdge rad="112500"/>
          </a:effectLst>
        </p:spPr>
      </p:pic>
      <p:pic>
        <p:nvPicPr>
          <p:cNvPr id="372738" name="Picture 2" descr="E:\Karris\TEI\Φωτογραφίες\Phalacrocorax carbo photos\31 January 2016\DSC00344.JPG"/>
          <p:cNvPicPr>
            <a:picLocks noChangeAspect="1" noChangeArrowheads="1"/>
          </p:cNvPicPr>
          <p:nvPr/>
        </p:nvPicPr>
        <p:blipFill>
          <a:blip r:embed="rId3" cstate="print"/>
          <a:srcRect/>
          <a:stretch>
            <a:fillRect/>
          </a:stretch>
        </p:blipFill>
        <p:spPr bwMode="auto">
          <a:xfrm>
            <a:off x="4572000" y="2132856"/>
            <a:ext cx="4596003" cy="3447002"/>
          </a:xfrm>
          <a:prstGeom prst="ellipse">
            <a:avLst/>
          </a:prstGeom>
          <a:ln>
            <a:noFill/>
          </a:ln>
          <a:effectLst>
            <a:softEdge rad="112500"/>
          </a:effectLst>
        </p:spPr>
      </p:pic>
      <p:sp>
        <p:nvSpPr>
          <p:cNvPr id="6" name="1 - Τίτλος"/>
          <p:cNvSpPr txBox="1">
            <a:spLocks/>
          </p:cNvSpPr>
          <p:nvPr/>
        </p:nvSpPr>
        <p:spPr bwMode="auto">
          <a:xfrm>
            <a:off x="0" y="5589240"/>
            <a:ext cx="9144000"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l-GR" sz="1400" dirty="0" smtClean="0">
                <a:latin typeface="Tahoma" pitchFamily="34" charset="0"/>
                <a:ea typeface="Tahoma" pitchFamily="34" charset="0"/>
                <a:cs typeface="Tahoma" pitchFamily="34" charset="0"/>
              </a:rPr>
              <a:t>Ε</a:t>
            </a:r>
            <a:r>
              <a:rPr kumimoji="0" lang="el-GR" sz="1400" b="0" i="0" u="none" strike="noStrike" kern="1200" cap="none" spc="0" normalizeH="0" baseline="0" noProof="0" dirty="0" err="1" smtClean="0">
                <a:ln>
                  <a:noFill/>
                </a:ln>
                <a:solidFill>
                  <a:schemeClr val="tx1"/>
                </a:solidFill>
                <a:effectLst/>
                <a:uLnTx/>
                <a:uFillTx/>
                <a:latin typeface="Tahoma" pitchFamily="34" charset="0"/>
                <a:ea typeface="Tahoma" pitchFamily="34" charset="0"/>
                <a:cs typeface="Tahoma" pitchFamily="34" charset="0"/>
              </a:rPr>
              <a:t>νήλικο</a:t>
            </a:r>
            <a:r>
              <a:rPr kumimoji="0" lang="el-GR" sz="1400" b="0" i="0" u="none" strike="noStrike" kern="1200" cap="none" spc="0" normalizeH="0" noProof="0" dirty="0" smtClean="0">
                <a:ln>
                  <a:noFill/>
                </a:ln>
                <a:solidFill>
                  <a:schemeClr val="tx1"/>
                </a:solidFill>
                <a:effectLst/>
                <a:uLnTx/>
                <a:uFillTx/>
                <a:latin typeface="Tahoma" pitchFamily="34" charset="0"/>
                <a:ea typeface="Tahoma" pitchFamily="34" charset="0"/>
                <a:cs typeface="Tahoma" pitchFamily="34" charset="0"/>
              </a:rPr>
              <a:t> αναπαραγόμενο άτομο με γαμήλιο πτέρωμα αριστερά και </a:t>
            </a:r>
            <a:r>
              <a:rPr lang="el-GR" sz="1400" dirty="0" smtClean="0">
                <a:latin typeface="Tahoma" pitchFamily="34" charset="0"/>
                <a:ea typeface="Tahoma" pitchFamily="34" charset="0"/>
                <a:cs typeface="Tahoma" pitchFamily="34" charset="0"/>
              </a:rPr>
              <a:t>μη αναπαραγόμενο ενήλικο άτομο δεξιά </a:t>
            </a: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στο λιμάνι</a:t>
            </a:r>
            <a:r>
              <a:rPr kumimoji="0" lang="el-GR" sz="1400" b="0" i="0" u="none" strike="noStrike" kern="1200" cap="none" spc="0" normalizeH="0" noProof="0" dirty="0" smtClean="0">
                <a:ln>
                  <a:noFill/>
                </a:ln>
                <a:solidFill>
                  <a:schemeClr val="tx1"/>
                </a:solidFill>
                <a:effectLst/>
                <a:uLnTx/>
                <a:uFillTx/>
                <a:latin typeface="Tahoma" pitchFamily="34" charset="0"/>
                <a:ea typeface="Tahoma" pitchFamily="34" charset="0"/>
                <a:cs typeface="Tahoma" pitchFamily="34" charset="0"/>
              </a:rPr>
              <a:t> της Ζακύνθου </a:t>
            </a:r>
            <a:r>
              <a:rPr lang="en-US" sz="1400" dirty="0" smtClean="0">
                <a:latin typeface="Tahoma" pitchFamily="34" charset="0"/>
                <a:ea typeface="Tahoma" pitchFamily="34" charset="0"/>
                <a:cs typeface="Tahoma" pitchFamily="34" charset="0"/>
              </a:rPr>
              <a:t>(</a:t>
            </a:r>
            <a:r>
              <a:rPr lang="el-GR" sz="1400" dirty="0" err="1" smtClean="0">
                <a:latin typeface="Tahoma" pitchFamily="34" charset="0"/>
                <a:ea typeface="Tahoma" pitchFamily="34" charset="0"/>
                <a:cs typeface="Tahoma" pitchFamily="34" charset="0"/>
              </a:rPr>
              <a:t>φωτο</a:t>
            </a:r>
            <a:r>
              <a:rPr lang="el-GR" sz="1400" dirty="0" smtClean="0">
                <a:latin typeface="Tahoma" pitchFamily="34" charset="0"/>
                <a:ea typeface="Tahoma" pitchFamily="34" charset="0"/>
                <a:cs typeface="Tahoma" pitchFamily="34" charset="0"/>
              </a:rPr>
              <a:t>: Γιώργος Καρρής)</a:t>
            </a: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endParaRPr kumimoji="0" lang="el-GR" sz="14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22114"/>
          </a:xfrm>
          <a:solidFill>
            <a:srgbClr val="00B0F0"/>
          </a:solidFill>
        </p:spPr>
        <p:txBody>
          <a:bodyPr/>
          <a:lstStyle/>
          <a:p>
            <a:r>
              <a:rPr lang="el-GR" sz="2400" dirty="0" smtClean="0">
                <a:latin typeface="Tahoma" pitchFamily="34" charset="0"/>
                <a:ea typeface="Tahoma" pitchFamily="34" charset="0"/>
                <a:cs typeface="Tahoma" pitchFamily="34" charset="0"/>
              </a:rPr>
              <a:t>Γαμήλιο πτέρωμα </a:t>
            </a:r>
            <a:br>
              <a:rPr lang="el-GR" sz="2400" dirty="0" smtClean="0">
                <a:latin typeface="Tahoma" pitchFamily="34" charset="0"/>
                <a:ea typeface="Tahoma" pitchFamily="34" charset="0"/>
                <a:cs typeface="Tahoma" pitchFamily="34" charset="0"/>
              </a:rPr>
            </a:br>
            <a:r>
              <a:rPr lang="el-GR" sz="2400" dirty="0" smtClean="0">
                <a:latin typeface="Tahoma" pitchFamily="34" charset="0"/>
                <a:ea typeface="Tahoma" pitchFamily="34" charset="0"/>
                <a:cs typeface="Tahoma" pitchFamily="34" charset="0"/>
              </a:rPr>
              <a:t>(περίπτωση </a:t>
            </a:r>
            <a:r>
              <a:rPr lang="el-GR" sz="2400" dirty="0" err="1" smtClean="0">
                <a:latin typeface="Tahoma" pitchFamily="34" charset="0"/>
                <a:ea typeface="Tahoma" pitchFamily="34" charset="0"/>
                <a:cs typeface="Tahoma" pitchFamily="34" charset="0"/>
              </a:rPr>
              <a:t>Καστανοκέφαλου</a:t>
            </a:r>
            <a:r>
              <a:rPr lang="el-GR" sz="2400" dirty="0" smtClean="0">
                <a:latin typeface="Tahoma" pitchFamily="34" charset="0"/>
                <a:ea typeface="Tahoma" pitchFamily="34" charset="0"/>
                <a:cs typeface="Tahoma" pitchFamily="34" charset="0"/>
              </a:rPr>
              <a:t> γλάρου)</a:t>
            </a:r>
            <a:endParaRPr lang="el-GR" sz="2400" dirty="0">
              <a:latin typeface="Tahoma" pitchFamily="34" charset="0"/>
              <a:ea typeface="Tahoma" pitchFamily="34" charset="0"/>
              <a:cs typeface="Tahoma" pitchFamily="34" charset="0"/>
            </a:endParaRPr>
          </a:p>
        </p:txBody>
      </p:sp>
      <p:pic>
        <p:nvPicPr>
          <p:cNvPr id="371716" name="Picture 4" descr="E:\Karris\Ionian University\FOLDER 5-7-2022\115___03\IMG_1198.JPG"/>
          <p:cNvPicPr>
            <a:picLocks noChangeAspect="1" noChangeArrowheads="1"/>
          </p:cNvPicPr>
          <p:nvPr/>
        </p:nvPicPr>
        <p:blipFill>
          <a:blip r:embed="rId2" cstate="print"/>
          <a:srcRect/>
          <a:stretch>
            <a:fillRect/>
          </a:stretch>
        </p:blipFill>
        <p:spPr bwMode="auto">
          <a:xfrm>
            <a:off x="827584" y="1250758"/>
            <a:ext cx="7476323" cy="5607242"/>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764704"/>
          </a:xfrm>
        </p:spPr>
        <p:txBody>
          <a:bodyPr/>
          <a:lstStyle/>
          <a:p>
            <a:r>
              <a:rPr lang="el-GR" sz="2400" dirty="0" smtClean="0">
                <a:latin typeface="Tahoma" pitchFamily="34" charset="0"/>
                <a:ea typeface="Tahoma" pitchFamily="34" charset="0"/>
                <a:cs typeface="Tahoma" pitchFamily="34" charset="0"/>
              </a:rPr>
              <a:t>Σωματική κατασκευή πτηνών</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sz="half" idx="1"/>
          </p:nvPr>
        </p:nvSpPr>
        <p:spPr>
          <a:xfrm>
            <a:off x="467544" y="1052736"/>
            <a:ext cx="4038600" cy="4525963"/>
          </a:xfrm>
        </p:spPr>
        <p:txBody>
          <a:bodyPr/>
          <a:lstStyle/>
          <a:p>
            <a:r>
              <a:rPr lang="el-GR" sz="1400" dirty="0" smtClean="0">
                <a:latin typeface="Tahoma" pitchFamily="34" charset="0"/>
                <a:ea typeface="Tahoma" pitchFamily="34" charset="0"/>
                <a:cs typeface="Tahoma" pitchFamily="34" charset="0"/>
              </a:rPr>
              <a:t>Εσωτερική κατασκευή με σχετική ομοιομορφία </a:t>
            </a:r>
          </a:p>
          <a:p>
            <a:pPr>
              <a:buNone/>
            </a:pP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Έντονες διαφοροποιήσεις είναι εμφανείς στο ράμφος, στα πόδια, στις φτερούγες και στην ουρά</a:t>
            </a:r>
          </a:p>
          <a:p>
            <a:pPr>
              <a:buNone/>
            </a:pPr>
            <a:endParaRPr lang="el-GR" sz="1400" dirty="0" smtClean="0">
              <a:latin typeface="Tahoma" pitchFamily="34" charset="0"/>
              <a:ea typeface="Tahoma" pitchFamily="34" charset="0"/>
              <a:cs typeface="Tahoma" pitchFamily="34" charset="0"/>
            </a:endParaRPr>
          </a:p>
          <a:p>
            <a:r>
              <a:rPr lang="el-GR" sz="1400" u="sng" dirty="0" smtClean="0">
                <a:latin typeface="Tahoma" pitchFamily="34" charset="0"/>
                <a:ea typeface="Tahoma" pitchFamily="34" charset="0"/>
                <a:cs typeface="Tahoma" pitchFamily="34" charset="0"/>
              </a:rPr>
              <a:t>Σκελετός</a:t>
            </a:r>
            <a:r>
              <a:rPr lang="el-GR" sz="1400" dirty="0" smtClean="0">
                <a:latin typeface="Tahoma" pitchFamily="34" charset="0"/>
                <a:ea typeface="Tahoma" pitchFamily="34" charset="0"/>
                <a:cs typeface="Tahoma" pitchFamily="34" charset="0"/>
              </a:rPr>
              <a:t>: ειδικά διαμορφωμένος για πτήση</a:t>
            </a:r>
          </a:p>
          <a:p>
            <a:endParaRPr lang="el-GR" sz="1400" dirty="0" smtClean="0">
              <a:latin typeface="Tahoma" pitchFamily="34" charset="0"/>
              <a:ea typeface="Tahoma" pitchFamily="34" charset="0"/>
              <a:cs typeface="Tahoma" pitchFamily="34" charset="0"/>
            </a:endParaRPr>
          </a:p>
          <a:p>
            <a:pPr>
              <a:buNone/>
            </a:pPr>
            <a:endParaRPr lang="el-GR" sz="1400" dirty="0" smtClean="0">
              <a:latin typeface="Tahoma" pitchFamily="34" charset="0"/>
              <a:ea typeface="Tahoma" pitchFamily="34" charset="0"/>
              <a:cs typeface="Tahoma" pitchFamily="34" charset="0"/>
            </a:endParaRPr>
          </a:p>
          <a:p>
            <a:r>
              <a:rPr lang="el-GR" sz="1400" u="sng" dirty="0" smtClean="0">
                <a:latin typeface="Tahoma" pitchFamily="34" charset="0"/>
                <a:ea typeface="Tahoma" pitchFamily="34" charset="0"/>
                <a:cs typeface="Tahoma" pitchFamily="34" charset="0"/>
              </a:rPr>
              <a:t>Μυϊκό σύστημα</a:t>
            </a:r>
            <a:r>
              <a:rPr lang="el-GR" sz="1400" dirty="0" smtClean="0">
                <a:latin typeface="Tahoma" pitchFamily="34" charset="0"/>
                <a:ea typeface="Tahoma" pitchFamily="34" charset="0"/>
                <a:cs typeface="Tahoma" pitchFamily="34" charset="0"/>
              </a:rPr>
              <a:t>: διακρίνονται οι πολύ μεγάλοι μύες (συνήθως με σκούρο χρώμα λόγω μυοσφαιρίνης) στο θώρακα που κινούν τις φτερούγες</a:t>
            </a:r>
          </a:p>
          <a:p>
            <a:pPr>
              <a:buNone/>
            </a:pPr>
            <a:endParaRPr lang="el-GR" sz="1400" dirty="0" smtClean="0">
              <a:latin typeface="Tahoma" pitchFamily="34" charset="0"/>
              <a:ea typeface="Tahoma" pitchFamily="34" charset="0"/>
              <a:cs typeface="Tahoma" pitchFamily="34" charset="0"/>
            </a:endParaRPr>
          </a:p>
          <a:p>
            <a:r>
              <a:rPr lang="el-GR" sz="1400" u="sng" dirty="0" smtClean="0">
                <a:latin typeface="Tahoma" pitchFamily="34" charset="0"/>
                <a:ea typeface="Tahoma" pitchFamily="34" charset="0"/>
                <a:cs typeface="Tahoma" pitchFamily="34" charset="0"/>
              </a:rPr>
              <a:t>Αναπνευστικό σύστημα</a:t>
            </a:r>
            <a:r>
              <a:rPr lang="el-GR" sz="1400" dirty="0" smtClean="0">
                <a:latin typeface="Tahoma" pitchFamily="34" charset="0"/>
                <a:ea typeface="Tahoma" pitchFamily="34" charset="0"/>
                <a:cs typeface="Tahoma" pitchFamily="34" charset="0"/>
              </a:rPr>
              <a:t>: αποτελείται από τραχεία, βρόγχους και πνεύμονες που συμπληρώνονται με εννέα μεμβρανώδεις σάκους ενωμένους μεταξύ τους και με τους πνεύμονες. Οι βρόγχοι δεν διακλαδίζονται έως ότου καταλήξουν σε τυφλό άκρο (κυψελίδες), αλλά φτάνουν σε πολύ λεπτούς αγωγούς, τα παραβρόγχια, οι οποίοι κατόπιν ενώνονται</a:t>
            </a:r>
          </a:p>
          <a:p>
            <a:endParaRPr lang="el-GR" dirty="0"/>
          </a:p>
        </p:txBody>
      </p:sp>
      <p:pic>
        <p:nvPicPr>
          <p:cNvPr id="11" name="Picture 187" descr="feet1"/>
          <p:cNvPicPr>
            <a:picLocks noChangeAspect="1" noChangeArrowheads="1"/>
          </p:cNvPicPr>
          <p:nvPr/>
        </p:nvPicPr>
        <p:blipFill rotWithShape="1">
          <a:blip r:embed="rId2"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p:blipFill>
        <p:spPr bwMode="auto">
          <a:xfrm>
            <a:off x="5076056" y="2996952"/>
            <a:ext cx="1674061" cy="365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6" descr="feet1"/>
          <p:cNvPicPr>
            <a:picLocks noChangeAspect="1" noChangeArrowheads="1"/>
          </p:cNvPicPr>
          <p:nvPr/>
        </p:nvPicPr>
        <p:blipFill rotWithShape="1">
          <a:blip r:embed="rId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p:blipFill>
        <p:spPr bwMode="auto">
          <a:xfrm>
            <a:off x="7164288" y="2996952"/>
            <a:ext cx="1475811"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9" descr="Fly copy"/>
          <p:cNvPicPr>
            <a:picLocks noGrp="1" noChangeAspect="1" noChangeArrowheads="1"/>
          </p:cNvPicPr>
          <p:nvPr/>
        </p:nvPicPr>
        <p:blipFill rotWithShape="1">
          <a:blip r:embed="rId4"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5004048" y="836713"/>
            <a:ext cx="3888432" cy="1301620"/>
          </a:xfrm>
          <a:prstGeom prst="rect">
            <a:avLst/>
          </a:prstGeom>
          <a:noFill/>
          <a:ln w="38100" cmpd="dbl">
            <a:noFill/>
          </a:ln>
          <a:effectLst/>
          <a:extLst/>
        </p:spPr>
      </p:pic>
      <p:sp>
        <p:nvSpPr>
          <p:cNvPr id="28" name="27 - TextBox"/>
          <p:cNvSpPr txBox="1"/>
          <p:nvPr/>
        </p:nvSpPr>
        <p:spPr>
          <a:xfrm>
            <a:off x="5148064" y="2132856"/>
            <a:ext cx="3600400" cy="261610"/>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Τύποι φτερούγας</a:t>
            </a:r>
            <a:endParaRPr lang="el-GR" sz="1100" dirty="0">
              <a:latin typeface="Tahoma" pitchFamily="34" charset="0"/>
              <a:ea typeface="Tahoma" pitchFamily="34" charset="0"/>
              <a:cs typeface="Tahoma" pitchFamily="34" charset="0"/>
            </a:endParaRPr>
          </a:p>
        </p:txBody>
      </p:sp>
      <p:sp>
        <p:nvSpPr>
          <p:cNvPr id="29" name="28 - TextBox"/>
          <p:cNvSpPr txBox="1"/>
          <p:nvPr/>
        </p:nvSpPr>
        <p:spPr>
          <a:xfrm>
            <a:off x="5004048" y="6453336"/>
            <a:ext cx="3600400" cy="261610"/>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Τύποι ποδιών και ράμφους</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2400" dirty="0" smtClean="0">
                <a:latin typeface="Tahoma" pitchFamily="34" charset="0"/>
                <a:ea typeface="Tahoma" pitchFamily="34" charset="0"/>
                <a:cs typeface="Tahoma" pitchFamily="34" charset="0"/>
              </a:rPr>
              <a:t>Παραδείγματα ποδιών και ράμφους</a:t>
            </a:r>
            <a:endParaRPr lang="el-GR" sz="2400" dirty="0">
              <a:latin typeface="Tahoma" pitchFamily="34" charset="0"/>
              <a:ea typeface="Tahoma" pitchFamily="34" charset="0"/>
              <a:cs typeface="Tahoma" pitchFamily="34" charset="0"/>
            </a:endParaRPr>
          </a:p>
        </p:txBody>
      </p:sp>
      <p:pic>
        <p:nvPicPr>
          <p:cNvPr id="241666" name="Picture 2" descr="E:\Karris\TEI\Συνέδρια\10th Seabird group conference 2009\Photos of Brugge and wild nature\P3291099.JPG"/>
          <p:cNvPicPr>
            <a:picLocks noChangeAspect="1" noChangeArrowheads="1"/>
          </p:cNvPicPr>
          <p:nvPr/>
        </p:nvPicPr>
        <p:blipFill>
          <a:blip r:embed="rId2" cstate="print"/>
          <a:srcRect/>
          <a:stretch>
            <a:fillRect/>
          </a:stretch>
        </p:blipFill>
        <p:spPr bwMode="auto">
          <a:xfrm>
            <a:off x="251521" y="1772816"/>
            <a:ext cx="4320480" cy="3240360"/>
          </a:xfrm>
          <a:prstGeom prst="rect">
            <a:avLst/>
          </a:prstGeom>
          <a:noFill/>
        </p:spPr>
      </p:pic>
      <p:pic>
        <p:nvPicPr>
          <p:cNvPr id="241667" name="Picture 3" descr="E:\Karris\Ionian University\Private works\Adens\Akamas\Δειγματοληψίες\Sampling season 2019\Spring 2019\Photos Spring 2019 Akamas Karris\April 15-23 2019 partII\DSC04664.JPG"/>
          <p:cNvPicPr>
            <a:picLocks noChangeAspect="1" noChangeArrowheads="1"/>
          </p:cNvPicPr>
          <p:nvPr/>
        </p:nvPicPr>
        <p:blipFill>
          <a:blip r:embed="rId3" cstate="print"/>
          <a:srcRect/>
          <a:stretch>
            <a:fillRect/>
          </a:stretch>
        </p:blipFill>
        <p:spPr bwMode="auto">
          <a:xfrm>
            <a:off x="4788024" y="1772816"/>
            <a:ext cx="4355976" cy="3266982"/>
          </a:xfrm>
          <a:prstGeom prst="rect">
            <a:avLst/>
          </a:prstGeom>
          <a:noFill/>
        </p:spPr>
      </p:pic>
      <p:sp>
        <p:nvSpPr>
          <p:cNvPr id="7" name="6 - TextBox"/>
          <p:cNvSpPr txBox="1"/>
          <p:nvPr/>
        </p:nvSpPr>
        <p:spPr>
          <a:xfrm>
            <a:off x="251520" y="5157192"/>
            <a:ext cx="3600400" cy="430887"/>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Τύποι ποδιού για κολύμβηση και περπάτημα στην Φαλαρίδα (</a:t>
            </a:r>
            <a:r>
              <a:rPr lang="en-US" sz="1100" i="1" dirty="0" err="1" smtClean="0">
                <a:latin typeface="Tahoma" pitchFamily="34" charset="0"/>
                <a:ea typeface="Tahoma" pitchFamily="34" charset="0"/>
                <a:cs typeface="Tahoma" pitchFamily="34" charset="0"/>
              </a:rPr>
              <a:t>Fulica</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atra</a:t>
            </a:r>
            <a:r>
              <a:rPr lang="en-US"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
        <p:nvSpPr>
          <p:cNvPr id="8" name="7 - TextBox"/>
          <p:cNvSpPr txBox="1"/>
          <p:nvPr/>
        </p:nvSpPr>
        <p:spPr>
          <a:xfrm>
            <a:off x="4788024" y="5229200"/>
            <a:ext cx="4355976" cy="430887"/>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Τύπο</a:t>
            </a:r>
            <a:r>
              <a:rPr lang="en-US" sz="1100" dirty="0" smtClean="0">
                <a:latin typeface="Tahoma" pitchFamily="34" charset="0"/>
                <a:ea typeface="Tahoma" pitchFamily="34" charset="0"/>
                <a:cs typeface="Tahoma" pitchFamily="34" charset="0"/>
              </a:rPr>
              <a:t>w </a:t>
            </a:r>
            <a:r>
              <a:rPr lang="el-GR" sz="1100" dirty="0" smtClean="0">
                <a:latin typeface="Tahoma" pitchFamily="34" charset="0"/>
                <a:ea typeface="Tahoma" pitchFamily="34" charset="0"/>
                <a:cs typeface="Tahoma" pitchFamily="34" charset="0"/>
              </a:rPr>
              <a:t>ράμφους για σύλληψη εντόμων στο </a:t>
            </a:r>
            <a:r>
              <a:rPr lang="el-GR" sz="1100" dirty="0" err="1" smtClean="0">
                <a:latin typeface="Tahoma" pitchFamily="34" charset="0"/>
                <a:ea typeface="Tahoma" pitchFamily="34" charset="0"/>
                <a:cs typeface="Tahoma" pitchFamily="34" charset="0"/>
              </a:rPr>
              <a:t>Μαυροτσιροβάκο</a:t>
            </a:r>
            <a:r>
              <a:rPr lang="el-GR" sz="1100" dirty="0" smtClean="0">
                <a:latin typeface="Tahoma" pitchFamily="34" charset="0"/>
                <a:ea typeface="Tahoma" pitchFamily="34" charset="0"/>
                <a:cs typeface="Tahoma" pitchFamily="34" charset="0"/>
              </a:rPr>
              <a:t> (</a:t>
            </a:r>
            <a:r>
              <a:rPr lang="en-US" sz="1100" i="1" dirty="0" smtClean="0">
                <a:latin typeface="Tahoma" pitchFamily="34" charset="0"/>
                <a:ea typeface="Tahoma" pitchFamily="34" charset="0"/>
                <a:cs typeface="Tahoma" pitchFamily="34" charset="0"/>
              </a:rPr>
              <a:t>Sylvia </a:t>
            </a:r>
            <a:r>
              <a:rPr lang="en-US" sz="1100" i="1" dirty="0" err="1" smtClean="0">
                <a:latin typeface="Tahoma" pitchFamily="34" charset="0"/>
                <a:ea typeface="Tahoma" pitchFamily="34" charset="0"/>
                <a:cs typeface="Tahoma" pitchFamily="34" charset="0"/>
              </a:rPr>
              <a:t>melanocephala</a:t>
            </a:r>
            <a:r>
              <a:rPr lang="en-US"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2000" dirty="0" smtClean="0">
                <a:latin typeface="Tahoma" pitchFamily="34" charset="0"/>
                <a:ea typeface="Tahoma" pitchFamily="34" charset="0"/>
                <a:cs typeface="Tahoma" pitchFamily="34" charset="0"/>
              </a:rPr>
              <a:t>Αναπνευστικό σύστημα και αναπνευστικός κύκλος των πτηνών</a:t>
            </a:r>
            <a:endParaRPr lang="el-GR" sz="2000" dirty="0">
              <a:latin typeface="Tahoma" pitchFamily="34" charset="0"/>
              <a:ea typeface="Tahoma" pitchFamily="34" charset="0"/>
              <a:cs typeface="Tahoma" pitchFamily="34" charset="0"/>
            </a:endParaRPr>
          </a:p>
        </p:txBody>
      </p:sp>
      <p:pic>
        <p:nvPicPr>
          <p:cNvPr id="239618" name="Picture 2"/>
          <p:cNvPicPr>
            <a:picLocks noChangeAspect="1" noChangeArrowheads="1"/>
          </p:cNvPicPr>
          <p:nvPr/>
        </p:nvPicPr>
        <p:blipFill>
          <a:blip r:embed="rId2" cstate="print"/>
          <a:srcRect/>
          <a:stretch>
            <a:fillRect/>
          </a:stretch>
        </p:blipFill>
        <p:spPr bwMode="auto">
          <a:xfrm>
            <a:off x="0" y="1187068"/>
            <a:ext cx="9144000" cy="4985926"/>
          </a:xfrm>
          <a:prstGeom prst="rect">
            <a:avLst/>
          </a:prstGeom>
          <a:noFill/>
          <a:ln w="9525">
            <a:noFill/>
            <a:miter lim="800000"/>
            <a:headEnd/>
            <a:tailEnd/>
          </a:ln>
        </p:spPr>
      </p:pic>
      <p:sp>
        <p:nvSpPr>
          <p:cNvPr id="7" name="6 - TextBox"/>
          <p:cNvSpPr txBox="1"/>
          <p:nvPr/>
        </p:nvSpPr>
        <p:spPr>
          <a:xfrm>
            <a:off x="251520" y="6257836"/>
            <a:ext cx="8568952" cy="430887"/>
          </a:xfrm>
          <a:prstGeom prst="rect">
            <a:avLst/>
          </a:prstGeom>
          <a:noFill/>
        </p:spPr>
        <p:txBody>
          <a:bodyPr wrap="square" rtlCol="0">
            <a:spAutoFit/>
          </a:bodyPr>
          <a:lstStyle/>
          <a:p>
            <a:pPr algn="just"/>
            <a:r>
              <a:rPr lang="el-GR" sz="1100" dirty="0" smtClean="0">
                <a:latin typeface="Tahoma" pitchFamily="34" charset="0"/>
                <a:ea typeface="Tahoma" pitchFamily="34" charset="0"/>
                <a:cs typeface="Tahoma" pitchFamily="34" charset="0"/>
              </a:rPr>
              <a:t>Σχήμα που απεικονίζει τη μεταφορά ποσότητας αέρα μέσα από το αναπνευστικό σύστημα πτηνού. Η πρώτη εισπνεόμενη ποσότητα απεικονίζεται με σκούρο γαλάζιο, η δεύτερη με ανοιχτό γαλάζιο. Η ανταλλαγή των αερίων γίνεται μέσα στα παραβρόγχια.</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Σκελετός πουλιών</a:t>
            </a:r>
            <a:endParaRPr lang="el-GR" dirty="0"/>
          </a:p>
        </p:txBody>
      </p:sp>
      <p:sp>
        <p:nvSpPr>
          <p:cNvPr id="5" name="3 - Θέση περιεχομένου"/>
          <p:cNvSpPr>
            <a:spLocks noGrp="1"/>
          </p:cNvSpPr>
          <p:nvPr>
            <p:ph sz="half" idx="2"/>
          </p:nvPr>
        </p:nvSpPr>
        <p:spPr>
          <a:xfrm>
            <a:off x="467544" y="1916832"/>
            <a:ext cx="7488832" cy="3816424"/>
          </a:xfrm>
        </p:spPr>
        <p:txBody>
          <a:bodyPr/>
          <a:lstStyle/>
          <a:p>
            <a:r>
              <a:rPr lang="el-GR" sz="1600" dirty="0" smtClean="0">
                <a:latin typeface="Tahoma" pitchFamily="34" charset="0"/>
                <a:ea typeface="Tahoma" pitchFamily="34" charset="0"/>
                <a:cs typeface="Tahoma" pitchFamily="34" charset="0"/>
              </a:rPr>
              <a:t>Χαρακτηριστικά σκελετού:</a:t>
            </a:r>
          </a:p>
          <a:p>
            <a:pPr>
              <a:buNone/>
            </a:pPr>
            <a:endParaRPr lang="el-GR" sz="1600" dirty="0" smtClean="0">
              <a:latin typeface="Tahoma" pitchFamily="34" charset="0"/>
              <a:ea typeface="Tahoma" pitchFamily="34" charset="0"/>
              <a:cs typeface="Tahoma" pitchFamily="34" charset="0"/>
            </a:endParaRPr>
          </a:p>
          <a:p>
            <a:pPr>
              <a:buFontTx/>
              <a:buChar char="-"/>
            </a:pPr>
            <a:r>
              <a:rPr lang="el-GR" sz="1600" dirty="0" smtClean="0">
                <a:latin typeface="Tahoma" pitchFamily="34" charset="0"/>
                <a:ea typeface="Tahoma" pitchFamily="34" charset="0"/>
                <a:cs typeface="Tahoma" pitchFamily="34" charset="0"/>
              </a:rPr>
              <a:t>Μειωμένες γνάθοι χωρίς δόντια</a:t>
            </a:r>
          </a:p>
          <a:p>
            <a:pPr>
              <a:buNone/>
            </a:pPr>
            <a:endParaRPr lang="el-GR" sz="1600" dirty="0" smtClean="0">
              <a:latin typeface="Tahoma" pitchFamily="34" charset="0"/>
              <a:ea typeface="Tahoma" pitchFamily="34" charset="0"/>
              <a:cs typeface="Tahoma" pitchFamily="34" charset="0"/>
            </a:endParaRPr>
          </a:p>
          <a:p>
            <a:pPr>
              <a:buFontTx/>
              <a:buChar char="-"/>
            </a:pPr>
            <a:r>
              <a:rPr lang="el-GR" sz="1600" dirty="0" smtClean="0">
                <a:latin typeface="Tahoma" pitchFamily="34" charset="0"/>
                <a:ea typeface="Tahoma" pitchFamily="34" charset="0"/>
                <a:cs typeface="Tahoma" pitchFamily="34" charset="0"/>
              </a:rPr>
              <a:t>Οστέινη ουρά που έχει αντικατασταθεί από πολύ πιο ελαφριά φτερά </a:t>
            </a:r>
          </a:p>
          <a:p>
            <a:pPr>
              <a:buNone/>
            </a:pPr>
            <a:endParaRPr lang="el-GR" sz="1600" dirty="0" smtClean="0">
              <a:latin typeface="Tahoma" pitchFamily="34" charset="0"/>
              <a:ea typeface="Tahoma" pitchFamily="34" charset="0"/>
              <a:cs typeface="Tahoma" pitchFamily="34" charset="0"/>
            </a:endParaRPr>
          </a:p>
          <a:p>
            <a:pPr>
              <a:buFontTx/>
              <a:buChar char="-"/>
            </a:pPr>
            <a:r>
              <a:rPr lang="el-GR" sz="1600" dirty="0" smtClean="0">
                <a:latin typeface="Tahoma" pitchFamily="34" charset="0"/>
                <a:ea typeface="Tahoma" pitchFamily="34" charset="0"/>
                <a:cs typeface="Tahoma" pitchFamily="34" charset="0"/>
              </a:rPr>
              <a:t>Τεράστιο στέρνο με κάθετη προεξοχή σαν καρίνα πλοίου (</a:t>
            </a:r>
            <a:r>
              <a:rPr lang="el-GR" sz="1600" b="1" dirty="0" smtClean="0">
                <a:latin typeface="Tahoma" pitchFamily="34" charset="0"/>
                <a:ea typeface="Tahoma" pitchFamily="34" charset="0"/>
                <a:cs typeface="Tahoma" pitchFamily="34" charset="0"/>
              </a:rPr>
              <a:t>τρόπιδα</a:t>
            </a:r>
            <a:r>
              <a:rPr lang="el-GR" sz="1600" dirty="0" smtClean="0">
                <a:latin typeface="Tahoma" pitchFamily="34" charset="0"/>
                <a:ea typeface="Tahoma" pitchFamily="34" charset="0"/>
                <a:cs typeface="Tahoma" pitchFamily="34" charset="0"/>
              </a:rPr>
              <a:t>) όπου </a:t>
            </a:r>
            <a:r>
              <a:rPr lang="el-GR" sz="1600" dirty="0" err="1" smtClean="0">
                <a:latin typeface="Tahoma" pitchFamily="34" charset="0"/>
                <a:ea typeface="Tahoma" pitchFamily="34" charset="0"/>
                <a:cs typeface="Tahoma" pitchFamily="34" charset="0"/>
              </a:rPr>
              <a:t>προσφύονται</a:t>
            </a:r>
            <a:r>
              <a:rPr lang="el-GR" sz="1600" dirty="0" smtClean="0">
                <a:latin typeface="Tahoma" pitchFamily="34" charset="0"/>
                <a:ea typeface="Tahoma" pitchFamily="34" charset="0"/>
                <a:cs typeface="Tahoma" pitchFamily="34" charset="0"/>
              </a:rPr>
              <a:t> οι πτητικοί μύες</a:t>
            </a:r>
          </a:p>
          <a:p>
            <a:pPr>
              <a:buNone/>
            </a:pPr>
            <a:endParaRPr lang="el-GR" sz="1600" dirty="0" smtClean="0">
              <a:latin typeface="Tahoma" pitchFamily="34" charset="0"/>
              <a:ea typeface="Tahoma" pitchFamily="34" charset="0"/>
              <a:cs typeface="Tahoma" pitchFamily="34" charset="0"/>
            </a:endParaRPr>
          </a:p>
          <a:p>
            <a:pPr>
              <a:buFontTx/>
              <a:buChar char="-"/>
            </a:pPr>
            <a:r>
              <a:rPr lang="el-GR" sz="1600" dirty="0" smtClean="0">
                <a:latin typeface="Tahoma" pitchFamily="34" charset="0"/>
                <a:ea typeface="Tahoma" pitchFamily="34" charset="0"/>
                <a:cs typeface="Tahoma" pitchFamily="34" charset="0"/>
              </a:rPr>
              <a:t>Συνδεδεμένοι σπόνδυλοι από το θώρακα μέχρι τη λεκάνη</a:t>
            </a:r>
          </a:p>
          <a:p>
            <a:pPr>
              <a:buNone/>
            </a:pPr>
            <a:r>
              <a:rPr lang="el-GR" sz="1600" dirty="0" smtClean="0">
                <a:latin typeface="Tahoma" pitchFamily="34" charset="0"/>
                <a:ea typeface="Tahoma" pitchFamily="34" charset="0"/>
                <a:cs typeface="Tahoma" pitchFamily="34" charset="0"/>
              </a:rPr>
              <a:t> </a:t>
            </a:r>
          </a:p>
          <a:p>
            <a:pPr>
              <a:buFontTx/>
              <a:buChar char="-"/>
            </a:pPr>
            <a:r>
              <a:rPr lang="el-GR" sz="1600" dirty="0" smtClean="0">
                <a:latin typeface="Tahoma" pitchFamily="34" charset="0"/>
                <a:ea typeface="Tahoma" pitchFamily="34" charset="0"/>
                <a:cs typeface="Tahoma" pitchFamily="34" charset="0"/>
              </a:rPr>
              <a:t>Μεγάλα οστά κοίλα και γεμάτα αέρα (αντί μυελού)</a:t>
            </a:r>
          </a:p>
          <a:p>
            <a:pPr>
              <a:buNone/>
            </a:pPr>
            <a:endParaRPr lang="el-GR" sz="1600" dirty="0" smtClean="0">
              <a:latin typeface="Tahoma" pitchFamily="34" charset="0"/>
              <a:ea typeface="Tahoma" pitchFamily="34" charset="0"/>
              <a:cs typeface="Tahoma" pitchFamily="34" charset="0"/>
            </a:endParaRPr>
          </a:p>
          <a:p>
            <a:pPr>
              <a:buFontTx/>
              <a:buChar char="-"/>
            </a:pPr>
            <a:r>
              <a:rPr lang="el-GR" sz="1600" dirty="0" smtClean="0">
                <a:latin typeface="Tahoma" pitchFamily="34" charset="0"/>
                <a:ea typeface="Tahoma" pitchFamily="34" charset="0"/>
                <a:cs typeface="Tahoma" pitchFamily="34" charset="0"/>
              </a:rPr>
              <a:t>Ανθεκτικά, σκληρά και ελαστικά οστά, ιδανικά για μια ιπτάμενη μηχανή</a:t>
            </a:r>
          </a:p>
          <a:p>
            <a:pPr>
              <a:buFontTx/>
              <a:buChar char="-"/>
            </a:pPr>
            <a:endParaRPr lang="el-GR" sz="1400" dirty="0" smtClean="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2000" dirty="0" smtClean="0">
                <a:latin typeface="Tahoma" pitchFamily="34" charset="0"/>
                <a:ea typeface="Tahoma" pitchFamily="34" charset="0"/>
                <a:cs typeface="Tahoma" pitchFamily="34" charset="0"/>
              </a:rPr>
              <a:t>Εξάντληση από το μεταναστευτικό ταξίδι</a:t>
            </a:r>
            <a:endParaRPr lang="el-GR" sz="2000" dirty="0">
              <a:latin typeface="Tahoma" pitchFamily="34" charset="0"/>
              <a:ea typeface="Tahoma" pitchFamily="34" charset="0"/>
              <a:cs typeface="Tahoma" pitchFamily="34" charset="0"/>
            </a:endParaRPr>
          </a:p>
        </p:txBody>
      </p:sp>
      <p:pic>
        <p:nvPicPr>
          <p:cNvPr id="31746" name="Picture 2" descr="E:\Karris\Private works\Strofades April 2018\Foton Strofades 2018 Thord\DSCN1347.JPG"/>
          <p:cNvPicPr>
            <a:picLocks noChangeAspect="1" noChangeArrowheads="1"/>
          </p:cNvPicPr>
          <p:nvPr/>
        </p:nvPicPr>
        <p:blipFill>
          <a:blip r:embed="rId2" cstate="print"/>
          <a:srcRect/>
          <a:stretch>
            <a:fillRect/>
          </a:stretch>
        </p:blipFill>
        <p:spPr bwMode="auto">
          <a:xfrm>
            <a:off x="347531" y="2492896"/>
            <a:ext cx="3936437" cy="2952328"/>
          </a:xfrm>
          <a:prstGeom prst="rect">
            <a:avLst/>
          </a:prstGeom>
          <a:noFill/>
        </p:spPr>
      </p:pic>
      <p:pic>
        <p:nvPicPr>
          <p:cNvPr id="31748" name="Picture 4" descr="E:\Karris\Private works\Strofades April 2018\Foton Strofades 2018 Thord\DSCN1341.JPG"/>
          <p:cNvPicPr>
            <a:picLocks noChangeAspect="1" noChangeArrowheads="1"/>
          </p:cNvPicPr>
          <p:nvPr/>
        </p:nvPicPr>
        <p:blipFill>
          <a:blip r:embed="rId3" cstate="print"/>
          <a:srcRect/>
          <a:stretch>
            <a:fillRect/>
          </a:stretch>
        </p:blipFill>
        <p:spPr bwMode="auto">
          <a:xfrm>
            <a:off x="5076056" y="1628800"/>
            <a:ext cx="3489852" cy="4653136"/>
          </a:xfrm>
          <a:prstGeom prst="rect">
            <a:avLst/>
          </a:prstGeom>
          <a:noFill/>
        </p:spPr>
      </p:pic>
      <p:sp>
        <p:nvSpPr>
          <p:cNvPr id="5" name="4 - TextBox"/>
          <p:cNvSpPr txBox="1"/>
          <p:nvPr/>
        </p:nvSpPr>
        <p:spPr>
          <a:xfrm>
            <a:off x="899592" y="6381328"/>
            <a:ext cx="7344816" cy="400110"/>
          </a:xfrm>
          <a:prstGeom prst="rect">
            <a:avLst/>
          </a:prstGeom>
          <a:noFill/>
        </p:spPr>
        <p:txBody>
          <a:bodyPr wrap="square" rtlCol="0">
            <a:spAutoFit/>
          </a:bodyPr>
          <a:lstStyle/>
          <a:p>
            <a:r>
              <a:rPr lang="el-GR" sz="1000" dirty="0" smtClean="0">
                <a:latin typeface="Tahoma" pitchFamily="34" charset="0"/>
                <a:ea typeface="Tahoma" pitchFamily="34" charset="0"/>
                <a:cs typeface="Tahoma" pitchFamily="34" charset="0"/>
              </a:rPr>
              <a:t>Φωτογραφίες</a:t>
            </a:r>
            <a:r>
              <a:rPr lang="el-GR" sz="1000" b="1" dirty="0" smtClean="0">
                <a:latin typeface="Tahoma" pitchFamily="34" charset="0"/>
                <a:ea typeface="Tahoma" pitchFamily="34" charset="0"/>
                <a:cs typeface="Tahoma" pitchFamily="34" charset="0"/>
              </a:rPr>
              <a:t> </a:t>
            </a:r>
            <a:r>
              <a:rPr lang="el-GR" sz="1000" dirty="0" smtClean="0">
                <a:latin typeface="Tahoma" pitchFamily="34" charset="0"/>
                <a:ea typeface="Tahoma" pitchFamily="34" charset="0"/>
                <a:cs typeface="Tahoma" pitchFamily="34" charset="0"/>
              </a:rPr>
              <a:t>ατόμου </a:t>
            </a:r>
            <a:r>
              <a:rPr lang="el-GR" sz="1000" dirty="0" err="1" smtClean="0">
                <a:latin typeface="Tahoma" pitchFamily="34" charset="0"/>
                <a:ea typeface="Tahoma" pitchFamily="34" charset="0"/>
                <a:cs typeface="Tahoma" pitchFamily="34" charset="0"/>
              </a:rPr>
              <a:t>Σταχτομυγ</a:t>
            </a:r>
            <a:r>
              <a:rPr lang="en-US" sz="1000" dirty="0" smtClean="0">
                <a:latin typeface="Tahoma" pitchFamily="34" charset="0"/>
                <a:ea typeface="Tahoma" pitchFamily="34" charset="0"/>
                <a:cs typeface="Tahoma" pitchFamily="34" charset="0"/>
              </a:rPr>
              <a:t>o</a:t>
            </a:r>
            <a:r>
              <a:rPr lang="el-GR" sz="1000" dirty="0" err="1" smtClean="0">
                <a:latin typeface="Tahoma" pitchFamily="34" charset="0"/>
                <a:ea typeface="Tahoma" pitchFamily="34" charset="0"/>
                <a:cs typeface="Tahoma" pitchFamily="34" charset="0"/>
              </a:rPr>
              <a:t>χάφτη</a:t>
            </a:r>
            <a:r>
              <a:rPr lang="el-GR" sz="1000" dirty="0" smtClean="0">
                <a:latin typeface="Tahoma" pitchFamily="34" charset="0"/>
                <a:ea typeface="Tahoma" pitchFamily="34" charset="0"/>
                <a:cs typeface="Tahoma" pitchFamily="34" charset="0"/>
              </a:rPr>
              <a:t> </a:t>
            </a:r>
            <a:r>
              <a:rPr lang="en-US" sz="1000" dirty="0" smtClean="0">
                <a:latin typeface="Tahoma" pitchFamily="34" charset="0"/>
                <a:ea typeface="Tahoma" pitchFamily="34" charset="0"/>
                <a:cs typeface="Tahoma" pitchFamily="34" charset="0"/>
              </a:rPr>
              <a:t>(</a:t>
            </a:r>
            <a:r>
              <a:rPr lang="en-US" sz="1000" i="1" dirty="0" err="1" smtClean="0">
                <a:latin typeface="Tahoma" pitchFamily="34" charset="0"/>
                <a:ea typeface="Tahoma" pitchFamily="34" charset="0"/>
                <a:cs typeface="Tahoma" pitchFamily="34" charset="0"/>
              </a:rPr>
              <a:t>Muscicapa</a:t>
            </a:r>
            <a:r>
              <a:rPr lang="en-US" sz="1000" i="1" dirty="0" smtClean="0">
                <a:latin typeface="Tahoma" pitchFamily="34" charset="0"/>
                <a:ea typeface="Tahoma" pitchFamily="34" charset="0"/>
                <a:cs typeface="Tahoma" pitchFamily="34" charset="0"/>
              </a:rPr>
              <a:t> </a:t>
            </a:r>
            <a:r>
              <a:rPr lang="en-US" sz="1000" i="1" dirty="0" err="1" smtClean="0">
                <a:latin typeface="Tahoma" pitchFamily="34" charset="0"/>
                <a:ea typeface="Tahoma" pitchFamily="34" charset="0"/>
                <a:cs typeface="Tahoma" pitchFamily="34" charset="0"/>
              </a:rPr>
              <a:t>striata</a:t>
            </a:r>
            <a:r>
              <a:rPr lang="en-US" sz="1000" dirty="0" smtClean="0">
                <a:latin typeface="Tahoma" pitchFamily="34" charset="0"/>
                <a:ea typeface="Tahoma" pitchFamily="34" charset="0"/>
                <a:cs typeface="Tahoma" pitchFamily="34" charset="0"/>
              </a:rPr>
              <a:t>) </a:t>
            </a:r>
            <a:r>
              <a:rPr lang="el-GR" sz="1000" dirty="0" smtClean="0">
                <a:latin typeface="Tahoma" pitchFamily="34" charset="0"/>
                <a:ea typeface="Tahoma" pitchFamily="34" charset="0"/>
                <a:cs typeface="Tahoma" pitchFamily="34" charset="0"/>
              </a:rPr>
              <a:t>με μηδενικό δείκτη λίπους (</a:t>
            </a:r>
            <a:r>
              <a:rPr lang="en-US" sz="1000" dirty="0" smtClean="0">
                <a:latin typeface="Tahoma" pitchFamily="34" charset="0"/>
                <a:ea typeface="Tahoma" pitchFamily="34" charset="0"/>
                <a:cs typeface="Tahoma" pitchFamily="34" charset="0"/>
              </a:rPr>
              <a:t>fat score) </a:t>
            </a:r>
            <a:r>
              <a:rPr lang="el-GR" sz="1000" dirty="0" smtClean="0">
                <a:latin typeface="Tahoma" pitchFamily="34" charset="0"/>
                <a:ea typeface="Tahoma" pitchFamily="34" charset="0"/>
                <a:cs typeface="Tahoma" pitchFamily="34" charset="0"/>
              </a:rPr>
              <a:t>και μυϊκής μάζας (</a:t>
            </a:r>
            <a:r>
              <a:rPr lang="en-US" sz="1000" dirty="0" smtClean="0">
                <a:latin typeface="Tahoma" pitchFamily="34" charset="0"/>
                <a:ea typeface="Tahoma" pitchFamily="34" charset="0"/>
                <a:cs typeface="Tahoma" pitchFamily="34" charset="0"/>
              </a:rPr>
              <a:t>muscle score). To </a:t>
            </a:r>
            <a:r>
              <a:rPr lang="el-GR" sz="1000" dirty="0" smtClean="0">
                <a:latin typeface="Tahoma" pitchFamily="34" charset="0"/>
                <a:ea typeface="Tahoma" pitchFamily="34" charset="0"/>
                <a:cs typeface="Tahoma" pitchFamily="34" charset="0"/>
              </a:rPr>
              <a:t>συγκεκριμένο άτομο απεβίωσε λίγη ώρα μετά την άφιξη του στα </a:t>
            </a:r>
            <a:r>
              <a:rPr lang="el-GR" sz="1000" dirty="0" err="1" smtClean="0">
                <a:latin typeface="Tahoma" pitchFamily="34" charset="0"/>
                <a:ea typeface="Tahoma" pitchFamily="34" charset="0"/>
                <a:cs typeface="Tahoma" pitchFamily="34" charset="0"/>
              </a:rPr>
              <a:t>Στροφάδια</a:t>
            </a:r>
            <a:r>
              <a:rPr lang="el-GR" sz="1000" dirty="0" smtClean="0">
                <a:latin typeface="Tahoma" pitchFamily="34" charset="0"/>
                <a:ea typeface="Tahoma" pitchFamily="34" charset="0"/>
                <a:cs typeface="Tahoma" pitchFamily="34" charset="0"/>
              </a:rPr>
              <a:t> την Άνοιξη του 2018, λόγω εξάντλησης.</a:t>
            </a:r>
            <a:endParaRPr lang="el-GR" sz="10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0"/>
            <a:ext cx="8229600" cy="1052736"/>
          </a:xfrm>
        </p:spPr>
        <p:txBody>
          <a:bodyPr/>
          <a:lstStyle/>
          <a:p>
            <a:r>
              <a:rPr lang="el-GR" sz="2400" dirty="0" smtClean="0">
                <a:latin typeface="Tahoma" pitchFamily="34" charset="0"/>
                <a:ea typeface="Tahoma" pitchFamily="34" charset="0"/>
                <a:cs typeface="Tahoma" pitchFamily="34" charset="0"/>
              </a:rPr>
              <a:t>Σημασία των ενδιάμεσων νησιωτικών μεταναστευτικών για ανεφοδιασμό πτηνών </a:t>
            </a:r>
            <a:endParaRPr lang="el-GR" sz="2400" dirty="0">
              <a:latin typeface="Tahoma" pitchFamily="34" charset="0"/>
              <a:ea typeface="Tahoma" pitchFamily="34" charset="0"/>
              <a:cs typeface="Tahoma" pitchFamily="34" charset="0"/>
            </a:endParaRPr>
          </a:p>
        </p:txBody>
      </p:sp>
      <p:pic>
        <p:nvPicPr>
          <p:cNvPr id="369666" name="Picture 2"/>
          <p:cNvPicPr>
            <a:picLocks noChangeAspect="1" noChangeArrowheads="1"/>
          </p:cNvPicPr>
          <p:nvPr/>
        </p:nvPicPr>
        <p:blipFill>
          <a:blip r:embed="rId2" cstate="print"/>
          <a:srcRect l="29528" r="29528"/>
          <a:stretch>
            <a:fillRect/>
          </a:stretch>
        </p:blipFill>
        <p:spPr bwMode="auto">
          <a:xfrm>
            <a:off x="0" y="922752"/>
            <a:ext cx="4320480" cy="5935248"/>
          </a:xfrm>
          <a:prstGeom prst="rect">
            <a:avLst/>
          </a:prstGeom>
          <a:noFill/>
          <a:ln w="9525">
            <a:noFill/>
            <a:miter lim="800000"/>
            <a:headEnd/>
            <a:tailEnd/>
          </a:ln>
        </p:spPr>
      </p:pic>
      <p:pic>
        <p:nvPicPr>
          <p:cNvPr id="369667" name="Picture 3"/>
          <p:cNvPicPr>
            <a:picLocks noChangeAspect="1" noChangeArrowheads="1"/>
          </p:cNvPicPr>
          <p:nvPr/>
        </p:nvPicPr>
        <p:blipFill>
          <a:blip r:embed="rId3" cstate="print"/>
          <a:srcRect/>
          <a:stretch>
            <a:fillRect/>
          </a:stretch>
        </p:blipFill>
        <p:spPr bwMode="auto">
          <a:xfrm>
            <a:off x="3976041" y="2132856"/>
            <a:ext cx="5167959" cy="36490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92696"/>
          </a:xfrm>
        </p:spPr>
        <p:txBody>
          <a:bodyPr/>
          <a:lstStyle/>
          <a:p>
            <a:r>
              <a:rPr lang="el-GR" sz="2400" dirty="0" smtClean="0">
                <a:latin typeface="Tahoma" pitchFamily="34" charset="0"/>
                <a:ea typeface="Tahoma" pitchFamily="34" charset="0"/>
                <a:cs typeface="Tahoma" pitchFamily="34" charset="0"/>
              </a:rPr>
              <a:t>Αισθήσεις πουλιών - Όραση</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sz="half" idx="1"/>
          </p:nvPr>
        </p:nvSpPr>
        <p:spPr>
          <a:xfrm>
            <a:off x="467544" y="836712"/>
            <a:ext cx="4320480" cy="4853136"/>
          </a:xfrm>
        </p:spPr>
        <p:txBody>
          <a:bodyPr/>
          <a:lstStyle/>
          <a:p>
            <a:r>
              <a:rPr lang="el-GR" sz="1600" dirty="0" smtClean="0">
                <a:latin typeface="Tahoma" pitchFamily="34" charset="0"/>
                <a:ea typeface="Tahoma" pitchFamily="34" charset="0"/>
                <a:cs typeface="Tahoma" pitchFamily="34" charset="0"/>
              </a:rPr>
              <a:t>Η όραση είναι καλά ανεπτυγμένη</a:t>
            </a:r>
          </a:p>
          <a:p>
            <a:r>
              <a:rPr lang="el-GR" sz="1600" dirty="0" smtClean="0">
                <a:latin typeface="Tahoma" pitchFamily="34" charset="0"/>
                <a:ea typeface="Tahoma" pitchFamily="34" charset="0"/>
                <a:cs typeface="Tahoma" pitchFamily="34" charset="0"/>
              </a:rPr>
              <a:t>Οφθαλμοί σχετικά μεγάλοι, καταλαμβάνουν μεγάλο μέρος του κρανίου </a:t>
            </a:r>
          </a:p>
          <a:p>
            <a:r>
              <a:rPr lang="el-GR" sz="1600" dirty="0" smtClean="0">
                <a:latin typeface="Tahoma" pitchFamily="34" charset="0"/>
                <a:ea typeface="Tahoma" pitchFamily="34" charset="0"/>
                <a:cs typeface="Tahoma" pitchFamily="34" charset="0"/>
              </a:rPr>
              <a:t>Σχεδόν ακίνητοι μέσα στις κόγχες</a:t>
            </a:r>
          </a:p>
          <a:p>
            <a:r>
              <a:rPr lang="el-GR" sz="1600" dirty="0" smtClean="0">
                <a:latin typeface="Tahoma" pitchFamily="34" charset="0"/>
                <a:ea typeface="Tahoma" pitchFamily="34" charset="0"/>
                <a:cs typeface="Tahoma" pitchFamily="34" charset="0"/>
              </a:rPr>
              <a:t>Στροφή βλέμματος μέσω της στροφής ολόκληρου του κεφαλιού, χάρις στον πολύ ευκίνητο λαιμό τους</a:t>
            </a:r>
          </a:p>
          <a:p>
            <a:r>
              <a:rPr lang="el-GR" sz="1600" dirty="0" smtClean="0">
                <a:latin typeface="Tahoma" pitchFamily="34" charset="0"/>
                <a:ea typeface="Tahoma" pitchFamily="34" charset="0"/>
                <a:cs typeface="Tahoma" pitchFamily="34" charset="0"/>
              </a:rPr>
              <a:t>Αμφιβληστροειδής χιτώνας με υψηλότερη πυκνότητα </a:t>
            </a:r>
            <a:r>
              <a:rPr lang="el-GR" sz="1600" dirty="0" err="1" smtClean="0">
                <a:latin typeface="Tahoma" pitchFamily="34" charset="0"/>
                <a:ea typeface="Tahoma" pitchFamily="34" charset="0"/>
                <a:cs typeface="Tahoma" pitchFamily="34" charset="0"/>
              </a:rPr>
              <a:t>φωτο</a:t>
            </a:r>
            <a:r>
              <a:rPr lang="el-GR" sz="1600" dirty="0" smtClean="0">
                <a:latin typeface="Tahoma" pitchFamily="34" charset="0"/>
                <a:ea typeface="Tahoma" pitchFamily="34" charset="0"/>
                <a:cs typeface="Tahoma" pitchFamily="34" charset="0"/>
              </a:rPr>
              <a:t>-ευαίσθητων </a:t>
            </a:r>
            <a:r>
              <a:rPr lang="el-GR" sz="1600" dirty="0" err="1" smtClean="0">
                <a:latin typeface="Tahoma" pitchFamily="34" charset="0"/>
                <a:ea typeface="Tahoma" pitchFamily="34" charset="0"/>
                <a:cs typeface="Tahoma" pitchFamily="34" charset="0"/>
              </a:rPr>
              <a:t>κωνίων</a:t>
            </a:r>
            <a:r>
              <a:rPr lang="el-GR" sz="1600" dirty="0" smtClean="0">
                <a:latin typeface="Tahoma" pitchFamily="34" charset="0"/>
                <a:ea typeface="Tahoma" pitchFamily="34" charset="0"/>
                <a:cs typeface="Tahoma" pitchFamily="34" charset="0"/>
              </a:rPr>
              <a:t> απ’ ότι στο ανθρώπινο μάτι, δίνοντας υψηλότερη οξύτητα όρασης σε σχέση με τον άνθρωπο.</a:t>
            </a:r>
          </a:p>
          <a:p>
            <a:r>
              <a:rPr lang="el-GR" sz="1600" dirty="0" smtClean="0">
                <a:latin typeface="Tahoma" pitchFamily="34" charset="0"/>
                <a:ea typeface="Tahoma" pitchFamily="34" charset="0"/>
                <a:cs typeface="Tahoma" pitchFamily="34" charset="0"/>
              </a:rPr>
              <a:t>Όραση κυρίως ευαίσθητη στην αντίληψη της κίνησης </a:t>
            </a:r>
            <a:r>
              <a:rPr lang="el-GR" sz="1600" dirty="0" smtClean="0">
                <a:latin typeface="Tahoma" pitchFamily="34" charset="0"/>
                <a:ea typeface="Tahoma" pitchFamily="34" charset="0"/>
                <a:cs typeface="Tahoma" pitchFamily="34" charset="0"/>
                <a:sym typeface="Wingdings" pitchFamily="2" charset="2"/>
              </a:rPr>
              <a:t></a:t>
            </a:r>
            <a:r>
              <a:rPr lang="el-GR" sz="1600" dirty="0" smtClean="0">
                <a:latin typeface="Tahoma" pitchFamily="34" charset="0"/>
                <a:ea typeface="Tahoma" pitchFamily="34" charset="0"/>
                <a:cs typeface="Tahoma" pitchFamily="34" charset="0"/>
              </a:rPr>
              <a:t> πλεονέκτημα κατά την πτήση </a:t>
            </a:r>
          </a:p>
          <a:p>
            <a:r>
              <a:rPr lang="el-GR" sz="1600" dirty="0" smtClean="0">
                <a:latin typeface="Tahoma" pitchFamily="34" charset="0"/>
                <a:ea typeface="Tahoma" pitchFamily="34" charset="0"/>
                <a:cs typeface="Tahoma" pitchFamily="34" charset="0"/>
              </a:rPr>
              <a:t>Όραση έγχρωμη με λίγες εξαιρέσεις, με ικανότητα να διακρίνουν τέσσερα βασικά χρώματα </a:t>
            </a:r>
            <a:r>
              <a:rPr lang="el-GR" sz="1600" dirty="0" smtClean="0">
                <a:latin typeface="Tahoma" pitchFamily="34" charset="0"/>
                <a:ea typeface="Tahoma" pitchFamily="34" charset="0"/>
                <a:cs typeface="Tahoma" pitchFamily="34" charset="0"/>
                <a:sym typeface="Wingdings" pitchFamily="2" charset="2"/>
              </a:rPr>
              <a:t> ικανότητα να δουν ένα μέρος του φάσματος της υπεριώδους ακτινοβολίας</a:t>
            </a:r>
            <a:endParaRPr lang="el-GR" sz="1600" dirty="0">
              <a:latin typeface="Tahoma" pitchFamily="34" charset="0"/>
              <a:ea typeface="Tahoma" pitchFamily="34" charset="0"/>
              <a:cs typeface="Tahoma" pitchFamily="34" charset="0"/>
            </a:endParaRPr>
          </a:p>
        </p:txBody>
      </p:sp>
      <p:pic>
        <p:nvPicPr>
          <p:cNvPr id="242692" name="Picture 4"/>
          <p:cNvPicPr>
            <a:picLocks noChangeAspect="1" noChangeArrowheads="1"/>
          </p:cNvPicPr>
          <p:nvPr/>
        </p:nvPicPr>
        <p:blipFill>
          <a:blip r:embed="rId2" cstate="print"/>
          <a:srcRect/>
          <a:stretch>
            <a:fillRect/>
          </a:stretch>
        </p:blipFill>
        <p:spPr bwMode="auto">
          <a:xfrm>
            <a:off x="5436096" y="548680"/>
            <a:ext cx="3250020" cy="5590034"/>
          </a:xfrm>
          <a:prstGeom prst="rect">
            <a:avLst/>
          </a:prstGeom>
          <a:noFill/>
          <a:ln w="9525">
            <a:noFill/>
            <a:miter lim="800000"/>
            <a:headEnd/>
            <a:tailEnd/>
          </a:ln>
        </p:spPr>
      </p:pic>
      <p:sp>
        <p:nvSpPr>
          <p:cNvPr id="8" name="7 - TextBox"/>
          <p:cNvSpPr txBox="1"/>
          <p:nvPr/>
        </p:nvSpPr>
        <p:spPr>
          <a:xfrm>
            <a:off x="5292080" y="6093296"/>
            <a:ext cx="3600400" cy="769441"/>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Ο </a:t>
            </a:r>
            <a:r>
              <a:rPr lang="el-GR" sz="1100" dirty="0" err="1" smtClean="0">
                <a:latin typeface="Tahoma" pitchFamily="34" charset="0"/>
                <a:ea typeface="Tahoma" pitchFamily="34" charset="0"/>
                <a:cs typeface="Tahoma" pitchFamily="34" charset="0"/>
              </a:rPr>
              <a:t>Νανόμπουφος</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Asio</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otus</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διαθέτει εξαιρετική νυχτερινή όραση και η θέση των ματιών με μεγάλο πεδίο διόφθαλμης όρασης του επιτρέπει  την ακριβή εκτίμηση αποστάσεων (</a:t>
            </a:r>
            <a:r>
              <a:rPr lang="el-GR" sz="1100" dirty="0" err="1" smtClean="0">
                <a:latin typeface="Tahoma" pitchFamily="34" charset="0"/>
                <a:ea typeface="Tahoma" pitchFamily="34" charset="0"/>
                <a:cs typeface="Tahoma" pitchFamily="34" charset="0"/>
              </a:rPr>
              <a:t>φωτ</a:t>
            </a:r>
            <a:r>
              <a:rPr lang="el-GR" sz="1100" dirty="0" smtClean="0">
                <a:latin typeface="Tahoma" pitchFamily="34" charset="0"/>
                <a:ea typeface="Tahoma" pitchFamily="34" charset="0"/>
                <a:cs typeface="Tahoma" pitchFamily="34" charset="0"/>
              </a:rPr>
              <a:t>. Σ. </a:t>
            </a:r>
            <a:r>
              <a:rPr lang="el-GR" sz="1100" dirty="0" err="1" smtClean="0">
                <a:latin typeface="Tahoma" pitchFamily="34" charset="0"/>
                <a:ea typeface="Tahoma" pitchFamily="34" charset="0"/>
                <a:cs typeface="Tahoma" pitchFamily="34" charset="0"/>
              </a:rPr>
              <a:t>Ζαννέτος</a:t>
            </a:r>
            <a:r>
              <a:rPr lang="el-GR"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92696"/>
          </a:xfrm>
        </p:spPr>
        <p:txBody>
          <a:bodyPr/>
          <a:lstStyle/>
          <a:p>
            <a:r>
              <a:rPr lang="el-GR" sz="2400" dirty="0" smtClean="0">
                <a:latin typeface="Tahoma" pitchFamily="34" charset="0"/>
                <a:ea typeface="Tahoma" pitchFamily="34" charset="0"/>
                <a:cs typeface="Tahoma" pitchFamily="34" charset="0"/>
              </a:rPr>
              <a:t>Αισθήσεις πουλιών - Ακοή</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sz="half" idx="1"/>
          </p:nvPr>
        </p:nvSpPr>
        <p:spPr>
          <a:xfrm>
            <a:off x="467544" y="836712"/>
            <a:ext cx="4038600" cy="4853136"/>
          </a:xfrm>
        </p:spPr>
        <p:txBody>
          <a:bodyPr/>
          <a:lstStyle/>
          <a:p>
            <a:r>
              <a:rPr lang="el-GR" sz="1600" dirty="0" smtClean="0">
                <a:latin typeface="Tahoma" pitchFamily="34" charset="0"/>
                <a:ea typeface="Tahoma" pitchFamily="34" charset="0"/>
                <a:cs typeface="Tahoma" pitchFamily="34" charset="0"/>
              </a:rPr>
              <a:t>Ο ακουστικός μηχανισμός των πουλιών μοιάζει με του ανθρώπου και των άλλων Θηλαστικών με τη διαφορά ότι δεν υπάρχει εξωτερικό πτερύγιο. </a:t>
            </a:r>
          </a:p>
          <a:p>
            <a:pPr>
              <a:buNone/>
            </a:pPr>
            <a:endParaRPr lang="el-GR" sz="1600" dirty="0" smtClean="0">
              <a:latin typeface="Tahoma" pitchFamily="34" charset="0"/>
              <a:ea typeface="Tahoma" pitchFamily="34" charset="0"/>
              <a:cs typeface="Tahoma" pitchFamily="34" charset="0"/>
            </a:endParaRPr>
          </a:p>
          <a:p>
            <a:r>
              <a:rPr lang="el-GR" sz="1600" dirty="0" smtClean="0">
                <a:latin typeface="Tahoma" pitchFamily="34" charset="0"/>
                <a:ea typeface="Tahoma" pitchFamily="34" charset="0"/>
                <a:cs typeface="Tahoma" pitchFamily="34" charset="0"/>
              </a:rPr>
              <a:t>Η ακοή τους διακρίνεται από πολύ καλύτερο χρονικό διαχωρισμό (περίπου 10 φορές) των μεταβολών στην ένταση και στη συχνότητα</a:t>
            </a:r>
          </a:p>
          <a:p>
            <a:pPr>
              <a:buNone/>
            </a:pPr>
            <a:endParaRPr lang="el-GR" sz="1600" dirty="0" smtClean="0">
              <a:latin typeface="Tahoma" pitchFamily="34" charset="0"/>
              <a:ea typeface="Tahoma" pitchFamily="34" charset="0"/>
              <a:cs typeface="Tahoma" pitchFamily="34" charset="0"/>
            </a:endParaRPr>
          </a:p>
          <a:p>
            <a:r>
              <a:rPr lang="el-GR" sz="1600" dirty="0" smtClean="0">
                <a:latin typeface="Tahoma" pitchFamily="34" charset="0"/>
                <a:ea typeface="Tahoma" pitchFamily="34" charset="0"/>
                <a:cs typeface="Tahoma" pitchFamily="34" charset="0"/>
              </a:rPr>
              <a:t>Ασυμμετρία ακουστικών πόρων σε νυχτόβια αρπακτικά που κυνηγούν σε σκοτάδι και συχνά βασίζονται περισσότερο στην ακοή παρά στην όραση για την </a:t>
            </a:r>
            <a:r>
              <a:rPr lang="el-GR" sz="1600" dirty="0" err="1" smtClean="0">
                <a:latin typeface="Tahoma" pitchFamily="34" charset="0"/>
                <a:ea typeface="Tahoma" pitchFamily="34" charset="0"/>
                <a:cs typeface="Tahoma" pitchFamily="34" charset="0"/>
              </a:rPr>
              <a:t>τροφοληψία</a:t>
            </a:r>
            <a:r>
              <a:rPr lang="el-GR" sz="1600" dirty="0" smtClean="0">
                <a:latin typeface="Tahoma" pitchFamily="34" charset="0"/>
                <a:ea typeface="Tahoma" pitchFamily="34" charset="0"/>
                <a:cs typeface="Tahoma" pitchFamily="34" charset="0"/>
              </a:rPr>
              <a:t> τους </a:t>
            </a:r>
            <a:r>
              <a:rPr lang="el-GR" sz="1600" dirty="0" smtClean="0">
                <a:latin typeface="Tahoma" pitchFamily="34" charset="0"/>
                <a:ea typeface="Tahoma" pitchFamily="34" charset="0"/>
                <a:cs typeface="Tahoma" pitchFamily="34" charset="0"/>
                <a:sym typeface="Wingdings" pitchFamily="2" charset="2"/>
              </a:rPr>
              <a:t> τους επιτρέπει να υπολογίσουν καλύτερα την πηγή ενός ήχου από τη διαφορά φάσης με την οποία φτάνουν τα κύματα του ήχου στο κάθε αυτί</a:t>
            </a:r>
            <a:endParaRPr lang="el-GR" sz="1600" dirty="0" smtClean="0">
              <a:latin typeface="Tahoma" pitchFamily="34" charset="0"/>
              <a:ea typeface="Tahoma" pitchFamily="34" charset="0"/>
              <a:cs typeface="Tahoma" pitchFamily="34" charset="0"/>
            </a:endParaRPr>
          </a:p>
        </p:txBody>
      </p:sp>
      <p:sp>
        <p:nvSpPr>
          <p:cNvPr id="8" name="7 - TextBox"/>
          <p:cNvSpPr txBox="1"/>
          <p:nvPr/>
        </p:nvSpPr>
        <p:spPr>
          <a:xfrm>
            <a:off x="4932040" y="4509120"/>
            <a:ext cx="4211960" cy="600164"/>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Το τραγούδι της </a:t>
            </a:r>
            <a:r>
              <a:rPr lang="el-GR" sz="1100" dirty="0" err="1" smtClean="0">
                <a:latin typeface="Tahoma" pitchFamily="34" charset="0"/>
                <a:ea typeface="Tahoma" pitchFamily="34" charset="0"/>
                <a:cs typeface="Tahoma" pitchFamily="34" charset="0"/>
              </a:rPr>
              <a:t>Τσιφτά</a:t>
            </a:r>
            <a:r>
              <a:rPr lang="el-GR" sz="1100" dirty="0" smtClean="0">
                <a:latin typeface="Tahoma" pitchFamily="34" charset="0"/>
                <a:ea typeface="Tahoma" pitchFamily="34" charset="0"/>
                <a:cs typeface="Tahoma" pitchFamily="34" charset="0"/>
              </a:rPr>
              <a:t> (</a:t>
            </a:r>
            <a:r>
              <a:rPr lang="el-GR" sz="1100" i="1" dirty="0" smtClean="0">
                <a:latin typeface="Tahoma" pitchFamily="34" charset="0"/>
                <a:ea typeface="Tahoma" pitchFamily="34" charset="0"/>
                <a:cs typeface="Tahoma" pitchFamily="34" charset="0"/>
              </a:rPr>
              <a:t>Ε</a:t>
            </a:r>
            <a:r>
              <a:rPr lang="en-US" sz="1100" i="1" dirty="0" err="1" smtClean="0">
                <a:latin typeface="Tahoma" pitchFamily="34" charset="0"/>
                <a:ea typeface="Tahoma" pitchFamily="34" charset="0"/>
                <a:cs typeface="Tahoma" pitchFamily="34" charset="0"/>
              </a:rPr>
              <a:t>mberiza</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calandra</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είναι αρκετά δυνατό και οξύ κατά τη διάρκεια της αναπαραγωγικής περιόδου του είδους την Άνοιξη. </a:t>
            </a:r>
            <a:endParaRPr lang="el-GR" sz="1100" dirty="0">
              <a:latin typeface="Tahoma" pitchFamily="34" charset="0"/>
              <a:ea typeface="Tahoma" pitchFamily="34" charset="0"/>
              <a:cs typeface="Tahoma" pitchFamily="34" charset="0"/>
            </a:endParaRPr>
          </a:p>
        </p:txBody>
      </p:sp>
      <p:pic>
        <p:nvPicPr>
          <p:cNvPr id="9" name="Picture 2" descr="Î ÎµÎ¹ÎºÏÎ½Î± Î¯ÏÏÏ ÏÎµÏÎ¹Î­ÏÎµÎ¹: ÏÎ¿ÏÎ»Î¯, Î¿ÏÏÎ±Î½ÏÏ, ÏÏÎ±Î¯Î¸ÏÎ¹ÎµÏ Î´ÏÎ±ÏÏÎ·ÏÎ¹ÏÏÎ·ÏÎµÏ ÎºÎ±Î¹ ÏÏÏÎ·"/>
          <p:cNvPicPr>
            <a:picLocks noChangeAspect="1" noChangeArrowheads="1"/>
          </p:cNvPicPr>
          <p:nvPr/>
        </p:nvPicPr>
        <p:blipFill>
          <a:blip r:embed="rId2" cstate="print"/>
          <a:srcRect/>
          <a:stretch>
            <a:fillRect/>
          </a:stretch>
        </p:blipFill>
        <p:spPr bwMode="auto">
          <a:xfrm>
            <a:off x="4860032" y="1448780"/>
            <a:ext cx="3923927" cy="2942945"/>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6756"/>
            <a:ext cx="4432400" cy="490066"/>
          </a:xfrm>
        </p:spPr>
        <p:txBody>
          <a:bodyPr/>
          <a:lstStyle/>
          <a:p>
            <a:r>
              <a:rPr lang="en-US" sz="1400" dirty="0" smtClean="0"/>
              <a:t>A</a:t>
            </a:r>
            <a:r>
              <a:rPr lang="el-GR" sz="1400" dirty="0" smtClean="0"/>
              <a:t>ποικία Αιγαιόγλαρου (</a:t>
            </a:r>
            <a:r>
              <a:rPr lang="en-US" sz="1400" i="1" dirty="0" err="1" smtClean="0"/>
              <a:t>Ichthyaetus</a:t>
            </a:r>
            <a:r>
              <a:rPr lang="en-US" sz="1400" i="1" dirty="0" smtClean="0"/>
              <a:t> </a:t>
            </a:r>
            <a:r>
              <a:rPr lang="en-US" sz="1400" i="1" dirty="0" err="1" smtClean="0"/>
              <a:t>audouinii</a:t>
            </a:r>
            <a:r>
              <a:rPr lang="en-US" sz="1400" dirty="0" smtClean="0"/>
              <a:t>)</a:t>
            </a:r>
            <a:endParaRPr lang="el-GR" sz="1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048" y="110664"/>
            <a:ext cx="4424446" cy="331833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506" y="519671"/>
            <a:ext cx="3980397" cy="298529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8048" y="3539666"/>
            <a:ext cx="4424445" cy="331833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864" y="3538242"/>
            <a:ext cx="2472023" cy="3296030"/>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3140938702"/>
              </p:ext>
            </p:extLst>
          </p:nvPr>
        </p:nvGraphicFramePr>
        <p:xfrm>
          <a:off x="1660525" y="1493838"/>
          <a:ext cx="5838825" cy="3924300"/>
        </p:xfrm>
        <a:graphic>
          <a:graphicData uri="http://schemas.openxmlformats.org/presentationml/2006/ole">
            <mc:AlternateContent xmlns:mc="http://schemas.openxmlformats.org/markup-compatibility/2006">
              <mc:Choice xmlns:v="urn:schemas-microsoft-com:vml" Requires="v">
                <p:oleObj spid="_x0000_s249875" name="Chart" r:id="rId7" imgW="5838923" imgH="3924180" progId="MSGraph.Chart.8">
                  <p:embed followColorScheme="full"/>
                </p:oleObj>
              </mc:Choice>
              <mc:Fallback>
                <p:oleObj name="Chart" r:id="rId7" imgW="5838923" imgH="3924180" progId="MSGraph.Chart.8">
                  <p:embed followColorScheme="full"/>
                  <p:pic>
                    <p:nvPicPr>
                      <p:cNvPr id="0" name=""/>
                      <p:cNvPicPr/>
                      <p:nvPr/>
                    </p:nvPicPr>
                    <p:blipFill>
                      <a:blip r:embed="rId8"/>
                      <a:stretch>
                        <a:fillRect/>
                      </a:stretch>
                    </p:blipFill>
                    <p:spPr>
                      <a:xfrm>
                        <a:off x="1660525" y="1493838"/>
                        <a:ext cx="5838825" cy="3924300"/>
                      </a:xfrm>
                      <a:prstGeom prst="rect">
                        <a:avLst/>
                      </a:prstGeom>
                    </p:spPr>
                  </p:pic>
                </p:oleObj>
              </mc:Fallback>
            </mc:AlternateContent>
          </a:graphicData>
        </a:graphic>
      </p:graphicFrame>
    </p:spTree>
    <p:extLst>
      <p:ext uri="{BB962C8B-B14F-4D97-AF65-F5344CB8AC3E}">
        <p14:creationId xmlns:p14="http://schemas.microsoft.com/office/powerpoint/2010/main" val="48000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692696"/>
          </a:xfrm>
        </p:spPr>
        <p:txBody>
          <a:bodyPr/>
          <a:lstStyle/>
          <a:p>
            <a:r>
              <a:rPr lang="el-GR" sz="2400" dirty="0" smtClean="0">
                <a:latin typeface="Tahoma" pitchFamily="34" charset="0"/>
                <a:ea typeface="Tahoma" pitchFamily="34" charset="0"/>
                <a:cs typeface="Tahoma" pitchFamily="34" charset="0"/>
              </a:rPr>
              <a:t>Αισθήσεις πουλιών - Όσφρηση</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sz="half" idx="1"/>
          </p:nvPr>
        </p:nvSpPr>
        <p:spPr>
          <a:xfrm>
            <a:off x="0" y="692696"/>
            <a:ext cx="4038600" cy="4853136"/>
          </a:xfrm>
        </p:spPr>
        <p:txBody>
          <a:bodyPr/>
          <a:lstStyle/>
          <a:p>
            <a:r>
              <a:rPr lang="el-GR" sz="1600" dirty="0" smtClean="0">
                <a:latin typeface="Tahoma" pitchFamily="34" charset="0"/>
                <a:ea typeface="Tahoma" pitchFamily="34" charset="0"/>
                <a:cs typeface="Tahoma" pitchFamily="34" charset="0"/>
              </a:rPr>
              <a:t>Η όσφρηση για κάποια είδη πτηνών είναι πολύ σημαντική αίσθηση</a:t>
            </a:r>
          </a:p>
          <a:p>
            <a:pPr>
              <a:buNone/>
            </a:pPr>
            <a:endParaRPr lang="el-GR" sz="1600" dirty="0" smtClean="0">
              <a:latin typeface="Tahoma" pitchFamily="34" charset="0"/>
              <a:ea typeface="Tahoma" pitchFamily="34" charset="0"/>
              <a:cs typeface="Tahoma" pitchFamily="34" charset="0"/>
            </a:endParaRPr>
          </a:p>
          <a:p>
            <a:r>
              <a:rPr lang="el-GR" sz="1600" dirty="0" smtClean="0">
                <a:latin typeface="Tahoma" pitchFamily="34" charset="0"/>
                <a:ea typeface="Tahoma" pitchFamily="34" charset="0"/>
                <a:cs typeface="Tahoma" pitchFamily="34" charset="0"/>
              </a:rPr>
              <a:t>Είδη θαλασσοπουλιών, παπαγάλων και μερικοί αμερικανικοί γύπες έχουν πολύ αυξημένη ικανότητα να διακρίνουν οσμές ή να τις αντιλαμβάνονται από μεγάλη απόσταση</a:t>
            </a:r>
          </a:p>
          <a:p>
            <a:endParaRPr lang="el-GR" sz="1600" dirty="0" smtClean="0">
              <a:latin typeface="Tahoma" pitchFamily="34" charset="0"/>
              <a:ea typeface="Tahoma" pitchFamily="34" charset="0"/>
              <a:cs typeface="Tahoma" pitchFamily="34" charset="0"/>
            </a:endParaRPr>
          </a:p>
          <a:p>
            <a:r>
              <a:rPr lang="el-GR" sz="1600" dirty="0" smtClean="0">
                <a:latin typeface="Tahoma" pitchFamily="34" charset="0"/>
                <a:ea typeface="Tahoma" pitchFamily="34" charset="0"/>
                <a:cs typeface="Tahoma" pitchFamily="34" charset="0"/>
              </a:rPr>
              <a:t>Τα θαλασσοπούλια βρίσκουν την τροφή τους λόγω της ανατομικά περίπλοκης αίσθησης της όσφρησης που διαθέτουν, και περιλαμβάνει ένα πολύπλοκο οσφρητικό επιθήλιο, και μεγάλους οσφρητικούς βολβούς στον εγκέφαλο, που μεταφέρουν πληροφορίες σε ανώτερα κέντρα</a:t>
            </a:r>
          </a:p>
          <a:p>
            <a:pPr>
              <a:buNone/>
            </a:pPr>
            <a:endParaRPr lang="el-GR" sz="1600" dirty="0" smtClean="0">
              <a:latin typeface="Tahoma" pitchFamily="34" charset="0"/>
              <a:ea typeface="Tahoma" pitchFamily="34" charset="0"/>
              <a:cs typeface="Tahoma" pitchFamily="34" charset="0"/>
            </a:endParaRPr>
          </a:p>
          <a:p>
            <a:r>
              <a:rPr lang="el-GR" sz="1600" dirty="0" smtClean="0">
                <a:latin typeface="Tahoma" pitchFamily="34" charset="0"/>
                <a:ea typeface="Tahoma" pitchFamily="34" charset="0"/>
                <a:cs typeface="Tahoma" pitchFamily="34" charset="0"/>
              </a:rPr>
              <a:t>Πλεονέκτημα: η επιτυχής </a:t>
            </a:r>
            <a:r>
              <a:rPr lang="el-GR" sz="1600" dirty="0" err="1" smtClean="0">
                <a:latin typeface="Tahoma" pitchFamily="34" charset="0"/>
                <a:ea typeface="Tahoma" pitchFamily="34" charset="0"/>
                <a:cs typeface="Tahoma" pitchFamily="34" charset="0"/>
              </a:rPr>
              <a:t>τροφοληπτική</a:t>
            </a:r>
            <a:r>
              <a:rPr lang="el-GR" sz="1600" dirty="0" smtClean="0">
                <a:latin typeface="Tahoma" pitchFamily="34" charset="0"/>
                <a:ea typeface="Tahoma" pitchFamily="34" charset="0"/>
                <a:cs typeface="Tahoma" pitchFamily="34" charset="0"/>
              </a:rPr>
              <a:t> συμπεριφορά καθώς και η ανεύρεση της φωλιάς ακόμα και σε συνθήκες απόλυτου σκότους π.χ. σε περιπτώσεις αποικιακών ειδών θαλασσοπουλιών</a:t>
            </a:r>
          </a:p>
        </p:txBody>
      </p:sp>
      <p:pic>
        <p:nvPicPr>
          <p:cNvPr id="244738" name="Picture 2" descr="E:\Karris\Ionian University\Private works\Book fauna of Greece\Aκριώτης\Photos\15_5_ΤΑΞΙΝΟΜΗΣΗ\Ω06_P7300390 - Karris.JPG"/>
          <p:cNvPicPr>
            <a:picLocks noChangeAspect="1" noChangeArrowheads="1"/>
          </p:cNvPicPr>
          <p:nvPr/>
        </p:nvPicPr>
        <p:blipFill>
          <a:blip r:embed="rId2" cstate="print"/>
          <a:srcRect/>
          <a:stretch>
            <a:fillRect/>
          </a:stretch>
        </p:blipFill>
        <p:spPr bwMode="auto">
          <a:xfrm>
            <a:off x="4235963" y="1340768"/>
            <a:ext cx="4704523" cy="3528392"/>
          </a:xfrm>
          <a:prstGeom prst="rect">
            <a:avLst/>
          </a:prstGeom>
          <a:noFill/>
        </p:spPr>
      </p:pic>
      <p:sp>
        <p:nvSpPr>
          <p:cNvPr id="9" name="8 - TextBox"/>
          <p:cNvSpPr txBox="1"/>
          <p:nvPr/>
        </p:nvSpPr>
        <p:spPr>
          <a:xfrm>
            <a:off x="4211960" y="5085184"/>
            <a:ext cx="4752528" cy="769441"/>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Ο Αρτέμης ανήκει στα </a:t>
            </a:r>
            <a:r>
              <a:rPr lang="el-GR" sz="1100" dirty="0" err="1" smtClean="0">
                <a:latin typeface="Tahoma" pitchFamily="34" charset="0"/>
                <a:ea typeface="Tahoma" pitchFamily="34" charset="0"/>
                <a:cs typeface="Tahoma" pitchFamily="34" charset="0"/>
              </a:rPr>
              <a:t>Ρινοτρυπόμορφα</a:t>
            </a:r>
            <a:r>
              <a:rPr lang="el-GR" sz="1100" dirty="0" smtClean="0">
                <a:latin typeface="Tahoma" pitchFamily="34" charset="0"/>
                <a:ea typeface="Tahoma" pitchFamily="34" charset="0"/>
                <a:cs typeface="Tahoma" pitchFamily="34" charset="0"/>
              </a:rPr>
              <a:t> είδη και έχει ιδιαίτερα ανεπτυγμένη την αίσθηση της όσφρησης που τον διευκολύνει στην ανεύρεση της τροφής στο πέλαγος και στην ανεύρεση της φωλιάς του στην αποικία.</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92696"/>
          </a:xfrm>
        </p:spPr>
        <p:txBody>
          <a:bodyPr/>
          <a:lstStyle/>
          <a:p>
            <a:r>
              <a:rPr lang="el-GR" sz="2400" dirty="0" smtClean="0">
                <a:latin typeface="Tahoma" pitchFamily="34" charset="0"/>
                <a:ea typeface="Tahoma" pitchFamily="34" charset="0"/>
                <a:cs typeface="Tahoma" pitchFamily="34" charset="0"/>
              </a:rPr>
              <a:t>Φωνή πουλιών </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sz="half" idx="1"/>
          </p:nvPr>
        </p:nvSpPr>
        <p:spPr>
          <a:xfrm>
            <a:off x="467544" y="836712"/>
            <a:ext cx="4038600" cy="4853136"/>
          </a:xfrm>
        </p:spPr>
        <p:txBody>
          <a:bodyPr/>
          <a:lstStyle/>
          <a:p>
            <a:r>
              <a:rPr lang="el-GR" sz="1600" dirty="0" smtClean="0">
                <a:latin typeface="Tahoma" pitchFamily="34" charset="0"/>
                <a:ea typeface="Tahoma" pitchFamily="34" charset="0"/>
                <a:cs typeface="Tahoma" pitchFamily="34" charset="0"/>
              </a:rPr>
              <a:t>Η φωνή στα πουλιά δεν παράγεται με φωνητικές χορδές αλλά στη σύριγγα, μια οστέινη κάψα στη βάση της τραχείας. </a:t>
            </a:r>
          </a:p>
          <a:p>
            <a:pPr>
              <a:buNone/>
            </a:pPr>
            <a:endParaRPr lang="el-GR" sz="1600" dirty="0" smtClean="0">
              <a:latin typeface="Tahoma" pitchFamily="34" charset="0"/>
              <a:ea typeface="Tahoma" pitchFamily="34" charset="0"/>
              <a:cs typeface="Tahoma" pitchFamily="34" charset="0"/>
            </a:endParaRPr>
          </a:p>
          <a:p>
            <a:r>
              <a:rPr lang="el-GR" sz="1600" dirty="0" smtClean="0">
                <a:latin typeface="Tahoma" pitchFamily="34" charset="0"/>
                <a:ea typeface="Tahoma" pitchFamily="34" charset="0"/>
                <a:cs typeface="Tahoma" pitchFamily="34" charset="0"/>
              </a:rPr>
              <a:t>Το σχήμα και το μέγεθος της κάψας ποικίλλει πολύ και καθορίζει τις διαφοροποιήσεις στην ποιότητα της παραγόμενης φωνής</a:t>
            </a:r>
          </a:p>
          <a:p>
            <a:pPr>
              <a:buNone/>
            </a:pPr>
            <a:endParaRPr lang="el-GR" sz="1600" dirty="0" smtClean="0">
              <a:latin typeface="Tahoma" pitchFamily="34" charset="0"/>
              <a:ea typeface="Tahoma" pitchFamily="34" charset="0"/>
              <a:cs typeface="Tahoma" pitchFamily="34" charset="0"/>
            </a:endParaRPr>
          </a:p>
          <a:p>
            <a:r>
              <a:rPr lang="el-GR" sz="1600" dirty="0" smtClean="0">
                <a:latin typeface="Tahoma" pitchFamily="34" charset="0"/>
                <a:ea typeface="Tahoma" pitchFamily="34" charset="0"/>
                <a:cs typeface="Tahoma" pitchFamily="34" charset="0"/>
              </a:rPr>
              <a:t>Ο ήχος που παράγεται από τη σύριγγα μπορεί να παρουσιάσει πολύ απότομες αυξομειώσεις στην ένταση του ήχου, δίνοντας την ψευδαίσθηση ότι προφέρουν σύμφωνα (όπως το κ ή το π) αλλά στην πραγματικότητα η φωνή τους περιέχει μάλλον μόνο φωνήεντα</a:t>
            </a:r>
          </a:p>
          <a:p>
            <a:r>
              <a:rPr lang="el-GR" sz="1600" dirty="0" smtClean="0">
                <a:latin typeface="Tahoma" pitchFamily="34" charset="0"/>
                <a:ea typeface="Tahoma" pitchFamily="34" charset="0"/>
                <a:cs typeface="Tahoma" pitchFamily="34" charset="0"/>
              </a:rPr>
              <a:t>Χρηστικές αξίες καλεσμάτων: Διατήρηση συνοχής σμήνους, μια ομάδας ή οικογένειας, προειδοποίηση για κίνδυνο και για την απώθηση ανταγωνιστών ή εχθρών, προσέλκυση θηλυκών από αρσενικά άτομα</a:t>
            </a:r>
          </a:p>
          <a:p>
            <a:endParaRPr lang="el-GR" sz="1600" dirty="0" smtClean="0">
              <a:latin typeface="Tahoma" pitchFamily="34" charset="0"/>
              <a:ea typeface="Tahoma" pitchFamily="34" charset="0"/>
              <a:cs typeface="Tahoma" pitchFamily="34" charset="0"/>
            </a:endParaRPr>
          </a:p>
        </p:txBody>
      </p:sp>
      <p:sp>
        <p:nvSpPr>
          <p:cNvPr id="8" name="7 - TextBox"/>
          <p:cNvSpPr txBox="1"/>
          <p:nvPr/>
        </p:nvSpPr>
        <p:spPr>
          <a:xfrm>
            <a:off x="4932040" y="5733256"/>
            <a:ext cx="4211960" cy="769441"/>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Το τραγούδι της </a:t>
            </a:r>
            <a:r>
              <a:rPr lang="el-GR" sz="1100" dirty="0" err="1" smtClean="0">
                <a:latin typeface="Tahoma" pitchFamily="34" charset="0"/>
                <a:ea typeface="Tahoma" pitchFamily="34" charset="0"/>
                <a:cs typeface="Tahoma" pitchFamily="34" charset="0"/>
              </a:rPr>
              <a:t>Ωχροστριτσίδας</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Iduna</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pallida</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περιέχει πολλές υψηλές συχνότητες και πολύ γρήγορες εναλλαγές στην ένταση του ήχου. Στο ανθρώπινο αυτί ακούγεται πολύ μελωδικότερο όταν παίζεται σε χαμηλή ταχύτητα  (</a:t>
            </a:r>
            <a:r>
              <a:rPr lang="el-GR" sz="1100" dirty="0" err="1" smtClean="0">
                <a:latin typeface="Tahoma" pitchFamily="34" charset="0"/>
                <a:ea typeface="Tahoma" pitchFamily="34" charset="0"/>
                <a:cs typeface="Tahoma" pitchFamily="34" charset="0"/>
              </a:rPr>
              <a:t>φωτ</a:t>
            </a:r>
            <a:r>
              <a:rPr lang="el-GR" sz="1100" dirty="0" smtClean="0">
                <a:latin typeface="Tahoma" pitchFamily="34" charset="0"/>
                <a:ea typeface="Tahoma" pitchFamily="34" charset="0"/>
                <a:cs typeface="Tahoma" pitchFamily="34" charset="0"/>
              </a:rPr>
              <a:t>. Σ. </a:t>
            </a:r>
            <a:r>
              <a:rPr lang="el-GR" sz="1100" dirty="0" err="1" smtClean="0">
                <a:latin typeface="Tahoma" pitchFamily="34" charset="0"/>
                <a:ea typeface="Tahoma" pitchFamily="34" charset="0"/>
                <a:cs typeface="Tahoma" pitchFamily="34" charset="0"/>
              </a:rPr>
              <a:t>Ζαννέτος</a:t>
            </a:r>
            <a:r>
              <a:rPr lang="el-GR"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pic>
        <p:nvPicPr>
          <p:cNvPr id="243714" name="Picture 2"/>
          <p:cNvPicPr>
            <a:picLocks noChangeAspect="1" noChangeArrowheads="1"/>
          </p:cNvPicPr>
          <p:nvPr/>
        </p:nvPicPr>
        <p:blipFill>
          <a:blip r:embed="rId2" cstate="print"/>
          <a:srcRect/>
          <a:stretch>
            <a:fillRect/>
          </a:stretch>
        </p:blipFill>
        <p:spPr bwMode="auto">
          <a:xfrm>
            <a:off x="4932041" y="899517"/>
            <a:ext cx="4211960" cy="47617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0"/>
            <a:ext cx="8435280" cy="1143000"/>
          </a:xfrm>
        </p:spPr>
        <p:txBody>
          <a:bodyPr/>
          <a:lstStyle/>
          <a:p>
            <a:r>
              <a:rPr lang="el-GR" sz="2400" dirty="0" smtClean="0">
                <a:latin typeface="Tahoma" pitchFamily="34" charset="0"/>
                <a:ea typeface="Tahoma" pitchFamily="34" charset="0"/>
                <a:cs typeface="Tahoma" pitchFamily="34" charset="0"/>
              </a:rPr>
              <a:t>Παραλλαγή φωνής: Χτύπημα κορμού </a:t>
            </a:r>
            <a:r>
              <a:rPr lang="el-GR" sz="2400" dirty="0" smtClean="0">
                <a:latin typeface="Tahoma" pitchFamily="34" charset="0"/>
                <a:ea typeface="Tahoma" pitchFamily="34" charset="0"/>
                <a:cs typeface="Tahoma" pitchFamily="34" charset="0"/>
                <a:sym typeface="Wingdings" pitchFamily="2" charset="2"/>
              </a:rPr>
              <a:t> δήλωση επικράτειας</a:t>
            </a:r>
            <a:endParaRPr lang="el-GR" sz="2400" dirty="0">
              <a:latin typeface="Tahoma" pitchFamily="34" charset="0"/>
              <a:ea typeface="Tahoma" pitchFamily="34" charset="0"/>
              <a:cs typeface="Tahoma" pitchFamily="34" charset="0"/>
            </a:endParaRPr>
          </a:p>
        </p:txBody>
      </p:sp>
      <p:pic>
        <p:nvPicPr>
          <p:cNvPr id="292866" name="Picture 2"/>
          <p:cNvPicPr>
            <a:picLocks noChangeAspect="1" noChangeArrowheads="1"/>
          </p:cNvPicPr>
          <p:nvPr/>
        </p:nvPicPr>
        <p:blipFill>
          <a:blip r:embed="rId2" cstate="print"/>
          <a:srcRect/>
          <a:stretch>
            <a:fillRect/>
          </a:stretch>
        </p:blipFill>
        <p:spPr bwMode="auto">
          <a:xfrm>
            <a:off x="1835696" y="1196752"/>
            <a:ext cx="4824536" cy="4875861"/>
          </a:xfrm>
          <a:prstGeom prst="rect">
            <a:avLst/>
          </a:prstGeom>
          <a:noFill/>
          <a:ln w="9525">
            <a:noFill/>
            <a:miter lim="800000"/>
            <a:headEnd/>
            <a:tailEnd/>
          </a:ln>
        </p:spPr>
      </p:pic>
      <p:sp>
        <p:nvSpPr>
          <p:cNvPr id="7" name="6 - TextBox"/>
          <p:cNvSpPr txBox="1"/>
          <p:nvPr/>
        </p:nvSpPr>
        <p:spPr>
          <a:xfrm>
            <a:off x="1907704" y="6165304"/>
            <a:ext cx="4680520" cy="261610"/>
          </a:xfrm>
          <a:prstGeom prst="rect">
            <a:avLst/>
          </a:prstGeom>
          <a:noFill/>
        </p:spPr>
        <p:txBody>
          <a:bodyPr wrap="square" rtlCol="0">
            <a:spAutoFit/>
          </a:bodyPr>
          <a:lstStyle/>
          <a:p>
            <a:pPr algn="ctr"/>
            <a:r>
              <a:rPr lang="el-GR" sz="1100" dirty="0" smtClean="0">
                <a:latin typeface="Tahoma" pitchFamily="34" charset="0"/>
                <a:ea typeface="Tahoma" pitchFamily="34" charset="0"/>
                <a:cs typeface="Tahoma" pitchFamily="34" charset="0"/>
              </a:rPr>
              <a:t>Μαύρος Δρυοκολάπτης (</a:t>
            </a:r>
            <a:r>
              <a:rPr lang="en-US" sz="1100" i="1" dirty="0" err="1" smtClean="0">
                <a:latin typeface="Tahoma" pitchFamily="34" charset="0"/>
                <a:ea typeface="Tahoma" pitchFamily="34" charset="0"/>
                <a:cs typeface="Tahoma" pitchFamily="34" charset="0"/>
              </a:rPr>
              <a:t>Dryocopos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martius</a:t>
            </a:r>
            <a:r>
              <a:rPr lang="en-US" sz="1100" dirty="0" smtClean="0">
                <a:latin typeface="Tahoma" pitchFamily="34" charset="0"/>
                <a:ea typeface="Tahoma" pitchFamily="34" charset="0"/>
                <a:cs typeface="Tahoma" pitchFamily="34" charset="0"/>
              </a:rPr>
              <a:t>) (</a:t>
            </a:r>
            <a:r>
              <a:rPr lang="el-GR" sz="1100" dirty="0" err="1" smtClean="0">
                <a:latin typeface="Tahoma" pitchFamily="34" charset="0"/>
                <a:ea typeface="Tahoma" pitchFamily="34" charset="0"/>
                <a:cs typeface="Tahoma" pitchFamily="34" charset="0"/>
              </a:rPr>
              <a:t>Φωτ</a:t>
            </a:r>
            <a:r>
              <a:rPr lang="el-GR" sz="1100" dirty="0" smtClean="0">
                <a:latin typeface="Tahoma" pitchFamily="34" charset="0"/>
                <a:ea typeface="Tahoma" pitchFamily="34" charset="0"/>
                <a:cs typeface="Tahoma" pitchFamily="34" charset="0"/>
              </a:rPr>
              <a:t>. Θ. </a:t>
            </a:r>
            <a:r>
              <a:rPr lang="el-GR" sz="1100" dirty="0" err="1" smtClean="0">
                <a:latin typeface="Tahoma" pitchFamily="34" charset="0"/>
                <a:ea typeface="Tahoma" pitchFamily="34" charset="0"/>
                <a:cs typeface="Tahoma" pitchFamily="34" charset="0"/>
              </a:rPr>
              <a:t>Θεοφανόπουλος</a:t>
            </a:r>
            <a:r>
              <a:rPr lang="el-GR"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l-GR" sz="2400" dirty="0" smtClean="0">
                <a:latin typeface="Tahoma" pitchFamily="34" charset="0"/>
                <a:ea typeface="Tahoma" pitchFamily="34" charset="0"/>
                <a:cs typeface="Tahoma" pitchFamily="34" charset="0"/>
              </a:rPr>
              <a:t>Πεπτικό σύστημα - Τροφή</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sz="half" idx="1"/>
          </p:nvPr>
        </p:nvSpPr>
        <p:spPr>
          <a:xfrm>
            <a:off x="107504" y="908720"/>
            <a:ext cx="4680520" cy="4525963"/>
          </a:xfrm>
        </p:spPr>
        <p:txBody>
          <a:bodyPr/>
          <a:lstStyle/>
          <a:p>
            <a:r>
              <a:rPr lang="el-GR" sz="1400" dirty="0" smtClean="0">
                <a:latin typeface="Tahoma" pitchFamily="34" charset="0"/>
                <a:ea typeface="Tahoma" pitchFamily="34" charset="0"/>
                <a:cs typeface="Tahoma" pitchFamily="34" charset="0"/>
              </a:rPr>
              <a:t>Το πεπτικό σύστημα των πουλιών είναι τροποποιημένο ώστε να ανταποκρίνεται στις απαιτήσεις της πτήσης για μείωση βάρους και γρήγορη απορρόφηση ενέργειας</a:t>
            </a:r>
          </a:p>
          <a:p>
            <a:r>
              <a:rPr lang="el-GR" sz="1400" dirty="0" smtClean="0">
                <a:latin typeface="Tahoma" pitchFamily="34" charset="0"/>
                <a:ea typeface="Tahoma" pitchFamily="34" charset="0"/>
                <a:cs typeface="Tahoma" pitchFamily="34" charset="0"/>
              </a:rPr>
              <a:t>Οι οστέινες γνάθοι είναι μικρές και καλύπτονται από ένα ελαφρύ κεράτινο κάλυμμα, σχηματίζοντας το ράμφος</a:t>
            </a:r>
          </a:p>
          <a:p>
            <a:r>
              <a:rPr lang="el-GR" sz="1400" dirty="0" smtClean="0">
                <a:latin typeface="Tahoma" pitchFamily="34" charset="0"/>
                <a:ea typeface="Tahoma" pitchFamily="34" charset="0"/>
                <a:cs typeface="Tahoma" pitchFamily="34" charset="0"/>
              </a:rPr>
              <a:t>Δόντια δεν υπάρχουν και η τροφή καταπίνεται σε ολόκληρα τεμάχια</a:t>
            </a:r>
          </a:p>
          <a:p>
            <a:r>
              <a:rPr lang="el-GR" sz="1400" dirty="0" smtClean="0">
                <a:latin typeface="Tahoma" pitchFamily="34" charset="0"/>
                <a:ea typeface="Tahoma" pitchFamily="34" charset="0"/>
                <a:cs typeface="Tahoma" pitchFamily="34" charset="0"/>
              </a:rPr>
              <a:t>Στη βάση του οισοφάγου υπάρχει σε πολλά είδη ένας </a:t>
            </a:r>
            <a:r>
              <a:rPr lang="el-GR" sz="1400" b="1" dirty="0" smtClean="0">
                <a:latin typeface="Tahoma" pitchFamily="34" charset="0"/>
                <a:ea typeface="Tahoma" pitchFamily="34" charset="0"/>
                <a:cs typeface="Tahoma" pitchFamily="34" charset="0"/>
              </a:rPr>
              <a:t>πρόλοβος</a:t>
            </a:r>
            <a:r>
              <a:rPr lang="el-GR" sz="1400" dirty="0" smtClean="0">
                <a:latin typeface="Tahoma" pitchFamily="34" charset="0"/>
                <a:ea typeface="Tahoma" pitchFamily="34" charset="0"/>
                <a:cs typeface="Tahoma" pitchFamily="34" charset="0"/>
              </a:rPr>
              <a:t>, όπου αποθηκεύεται τροφή</a:t>
            </a:r>
          </a:p>
          <a:p>
            <a:r>
              <a:rPr lang="el-GR" sz="1400" dirty="0" smtClean="0">
                <a:latin typeface="Tahoma" pitchFamily="34" charset="0"/>
                <a:ea typeface="Tahoma" pitchFamily="34" charset="0"/>
                <a:cs typeface="Tahoma" pitchFamily="34" charset="0"/>
              </a:rPr>
              <a:t>Το στομάχι είναι διπλό και περιλαμβάνει τον </a:t>
            </a:r>
            <a:r>
              <a:rPr lang="el-GR" sz="1400" b="1" dirty="0" smtClean="0">
                <a:latin typeface="Tahoma" pitchFamily="34" charset="0"/>
                <a:ea typeface="Tahoma" pitchFamily="34" charset="0"/>
                <a:cs typeface="Tahoma" pitchFamily="34" charset="0"/>
              </a:rPr>
              <a:t>αδενώδη </a:t>
            </a:r>
            <a:r>
              <a:rPr lang="el-GR" sz="1400" b="1" dirty="0" err="1" smtClean="0">
                <a:latin typeface="Tahoma" pitchFamily="34" charset="0"/>
                <a:ea typeface="Tahoma" pitchFamily="34" charset="0"/>
                <a:cs typeface="Tahoma" pitchFamily="34" charset="0"/>
              </a:rPr>
              <a:t>προστόμαχο</a:t>
            </a:r>
            <a:r>
              <a:rPr lang="el-GR" sz="1400" dirty="0" smtClean="0">
                <a:latin typeface="Tahoma" pitchFamily="34" charset="0"/>
                <a:ea typeface="Tahoma" pitchFamily="34" charset="0"/>
                <a:cs typeface="Tahoma" pitchFamily="34" charset="0"/>
              </a:rPr>
              <a:t>, όπου εκκρίνονται πεπτικά ένζυμα, και τον </a:t>
            </a:r>
            <a:r>
              <a:rPr lang="el-GR" sz="1400" b="1" dirty="0" smtClean="0">
                <a:latin typeface="Tahoma" pitchFamily="34" charset="0"/>
                <a:ea typeface="Tahoma" pitchFamily="34" charset="0"/>
                <a:cs typeface="Tahoma" pitchFamily="34" charset="0"/>
              </a:rPr>
              <a:t>μυώδη ή κυρίως </a:t>
            </a:r>
            <a:r>
              <a:rPr lang="el-GR" sz="1400" dirty="0" smtClean="0">
                <a:latin typeface="Tahoma" pitchFamily="34" charset="0"/>
                <a:ea typeface="Tahoma" pitchFamily="34" charset="0"/>
                <a:cs typeface="Tahoma" pitchFamily="34" charset="0"/>
              </a:rPr>
              <a:t>στόμαχο (μπορεί να περιέχει πετραδάκια για την πολτοποίηση της τροφής όπως σπόροι και δίθυρα), όπου η τροφή υφίσταται μηχανική επεξεργασία</a:t>
            </a:r>
          </a:p>
          <a:p>
            <a:r>
              <a:rPr lang="el-GR" sz="1400" dirty="0" smtClean="0">
                <a:latin typeface="Tahoma" pitchFamily="34" charset="0"/>
                <a:ea typeface="Tahoma" pitchFamily="34" charset="0"/>
                <a:cs typeface="Tahoma" pitchFamily="34" charset="0"/>
              </a:rPr>
              <a:t>Το πεπτικό σύστημα, μαζί με το ουροποιητικό και γεννητικό, καταλήγουν στην </a:t>
            </a:r>
            <a:r>
              <a:rPr lang="el-GR" sz="1400" b="1" dirty="0" smtClean="0">
                <a:latin typeface="Tahoma" pitchFamily="34" charset="0"/>
                <a:ea typeface="Tahoma" pitchFamily="34" charset="0"/>
                <a:cs typeface="Tahoma" pitchFamily="34" charset="0"/>
              </a:rPr>
              <a:t>αμάρα</a:t>
            </a:r>
          </a:p>
          <a:p>
            <a:r>
              <a:rPr lang="el-GR" sz="1400" dirty="0" smtClean="0">
                <a:latin typeface="Tahoma" pitchFamily="34" charset="0"/>
                <a:ea typeface="Tahoma" pitchFamily="34" charset="0"/>
                <a:cs typeface="Tahoma" pitchFamily="34" charset="0"/>
              </a:rPr>
              <a:t>Η πέψη γενικά είναι γρήγορη και διαρκεί λιγότερο από 30 </a:t>
            </a:r>
            <a:r>
              <a:rPr lang="en-US" sz="1400" dirty="0" smtClean="0">
                <a:latin typeface="Tahoma" pitchFamily="34" charset="0"/>
                <a:ea typeface="Tahoma" pitchFamily="34" charset="0"/>
                <a:cs typeface="Tahoma" pitchFamily="34" charset="0"/>
              </a:rPr>
              <a:t>min</a:t>
            </a: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Οι τροφικές προτιμήσεις των ειδών ποικίλλουν μεταξύ τους όπως και στο ίδιο είδος ανάλογα με την εποχή και το εκάστοτε στάδιο στον κύκλο ζωής του  </a:t>
            </a:r>
            <a:endParaRPr lang="el-GR" sz="1400" dirty="0">
              <a:latin typeface="Tahoma" pitchFamily="34" charset="0"/>
              <a:ea typeface="Tahoma" pitchFamily="34" charset="0"/>
              <a:cs typeface="Tahoma" pitchFamily="34" charset="0"/>
            </a:endParaRPr>
          </a:p>
        </p:txBody>
      </p:sp>
      <p:sp>
        <p:nvSpPr>
          <p:cNvPr id="8" name="7 - TextBox"/>
          <p:cNvSpPr txBox="1"/>
          <p:nvPr/>
        </p:nvSpPr>
        <p:spPr>
          <a:xfrm>
            <a:off x="4788024" y="5157192"/>
            <a:ext cx="4355976" cy="769441"/>
          </a:xfrm>
          <a:prstGeom prst="rect">
            <a:avLst/>
          </a:prstGeom>
          <a:noFill/>
        </p:spPr>
        <p:txBody>
          <a:bodyPr wrap="square" rtlCol="0">
            <a:spAutoFit/>
          </a:bodyPr>
          <a:lstStyle/>
          <a:p>
            <a:pPr algn="ctr"/>
            <a:r>
              <a:rPr lang="en-US" sz="1100" dirty="0" smtClean="0">
                <a:latin typeface="Tahoma" pitchFamily="34" charset="0"/>
                <a:ea typeface="Tahoma" pitchFamily="34" charset="0"/>
                <a:cs typeface="Tahoma" pitchFamily="34" charset="0"/>
              </a:rPr>
              <a:t>O </a:t>
            </a:r>
            <a:r>
              <a:rPr lang="el-GR" sz="1100" dirty="0" smtClean="0">
                <a:latin typeface="Tahoma" pitchFamily="34" charset="0"/>
                <a:ea typeface="Tahoma" pitchFamily="34" charset="0"/>
                <a:cs typeface="Tahoma" pitchFamily="34" charset="0"/>
              </a:rPr>
              <a:t>Θαλασσοκόρακας (</a:t>
            </a:r>
            <a:r>
              <a:rPr lang="en-US" sz="1100" i="1" dirty="0" err="1" smtClean="0">
                <a:latin typeface="Tahoma" pitchFamily="34" charset="0"/>
                <a:ea typeface="Tahoma" pitchFamily="34" charset="0"/>
                <a:cs typeface="Tahoma" pitchFamily="34" charset="0"/>
              </a:rPr>
              <a:t>Gulosus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aristotelis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desmarestii</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είναι είδος που διαθέτει πετραδάκια στον κυρίως στόμαχο λόγω του είδους της διατροφής του. Επίσης αποβάλλει εμέσματα με σκληρά μέρη της δίαιτας του που δεν μπορεί να </a:t>
            </a:r>
            <a:r>
              <a:rPr lang="el-GR" sz="1100" dirty="0" err="1" smtClean="0">
                <a:latin typeface="Tahoma" pitchFamily="34" charset="0"/>
                <a:ea typeface="Tahoma" pitchFamily="34" charset="0"/>
                <a:cs typeface="Tahoma" pitchFamily="34" charset="0"/>
              </a:rPr>
              <a:t>πέψει</a:t>
            </a:r>
            <a:r>
              <a:rPr lang="el-GR"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pic>
        <p:nvPicPr>
          <p:cNvPr id="284673" name="Picture 1" descr="E:\Karris\Ionian University\Private works\Seabirds cyprus\PARADOTEA\DATA April 2021\PHOTOS\Photos Karris\April 2021\Species\Phalacrocorax aristotelis desmarestii\IMG_1450.JPG"/>
          <p:cNvPicPr>
            <a:picLocks noChangeAspect="1" noChangeArrowheads="1"/>
          </p:cNvPicPr>
          <p:nvPr/>
        </p:nvPicPr>
        <p:blipFill>
          <a:blip r:embed="rId2" cstate="print"/>
          <a:srcRect/>
          <a:stretch>
            <a:fillRect/>
          </a:stretch>
        </p:blipFill>
        <p:spPr bwMode="auto">
          <a:xfrm>
            <a:off x="4716016" y="1772815"/>
            <a:ext cx="4427984" cy="3320987"/>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
          <p:cNvSpPr>
            <a:spLocks noGrp="1" noChangeArrowheads="1"/>
          </p:cNvSpPr>
          <p:nvPr>
            <p:ph type="title" sz="quarter"/>
          </p:nvPr>
        </p:nvSpPr>
        <p:spPr>
          <a:xfrm>
            <a:off x="457200" y="0"/>
            <a:ext cx="8229600" cy="838200"/>
          </a:xfrm>
        </p:spPr>
        <p:txBody>
          <a:bodyPr/>
          <a:lstStyle/>
          <a:p>
            <a:pPr eaLnBrk="1" hangingPunct="1"/>
            <a:r>
              <a:rPr lang="el-GR" sz="2400" b="1" dirty="0" smtClean="0">
                <a:latin typeface="Tahoma" pitchFamily="34" charset="0"/>
              </a:rPr>
              <a:t>Πτωματοφάγα αρπακτικά της Ελλάδας</a:t>
            </a:r>
          </a:p>
        </p:txBody>
      </p:sp>
      <p:pic>
        <p:nvPicPr>
          <p:cNvPr id="164869" name="Picture 5" descr="Aegypius%20monachus%20foto%20Sebastia%20Torrens"/>
          <p:cNvPicPr>
            <a:picLocks noGrp="1" noChangeAspect="1" noChangeArrowheads="1"/>
          </p:cNvPicPr>
          <p:nvPr>
            <p:ph sz="quarter" idx="1"/>
          </p:nvPr>
        </p:nvPicPr>
        <p:blipFill>
          <a:blip r:embed="rId2" cstate="print"/>
          <a:srcRect/>
          <a:stretch>
            <a:fillRect/>
          </a:stretch>
        </p:blipFill>
        <p:spPr>
          <a:xfrm>
            <a:off x="304800" y="838200"/>
            <a:ext cx="3505200" cy="2325688"/>
          </a:xfrm>
          <a:noFill/>
        </p:spPr>
      </p:pic>
      <p:pic>
        <p:nvPicPr>
          <p:cNvPr id="164873" name="Picture 9" descr="fulvus-1"/>
          <p:cNvPicPr>
            <a:picLocks noGrp="1" noChangeAspect="1" noChangeArrowheads="1"/>
          </p:cNvPicPr>
          <p:nvPr>
            <p:ph sz="quarter" idx="2"/>
          </p:nvPr>
        </p:nvPicPr>
        <p:blipFill>
          <a:blip r:embed="rId3" cstate="print"/>
          <a:srcRect/>
          <a:stretch>
            <a:fillRect/>
          </a:stretch>
        </p:blipFill>
        <p:spPr>
          <a:xfrm>
            <a:off x="5029200" y="3657600"/>
            <a:ext cx="2774950" cy="2617788"/>
          </a:xfrm>
          <a:noFill/>
        </p:spPr>
      </p:pic>
      <p:pic>
        <p:nvPicPr>
          <p:cNvPr id="164877" name="Picture 13" descr="gypaetos1"/>
          <p:cNvPicPr>
            <a:picLocks noGrp="1" noChangeAspect="1" noChangeArrowheads="1"/>
          </p:cNvPicPr>
          <p:nvPr>
            <p:ph sz="quarter" idx="3"/>
          </p:nvPr>
        </p:nvPicPr>
        <p:blipFill>
          <a:blip r:embed="rId4" cstate="print"/>
          <a:srcRect/>
          <a:stretch>
            <a:fillRect/>
          </a:stretch>
        </p:blipFill>
        <p:spPr>
          <a:xfrm>
            <a:off x="854075" y="3938588"/>
            <a:ext cx="3244850" cy="2187575"/>
          </a:xfrm>
          <a:noFill/>
        </p:spPr>
      </p:pic>
      <p:pic>
        <p:nvPicPr>
          <p:cNvPr id="164880" name="Picture 16" descr="neophron_percnopterus04-400"/>
          <p:cNvPicPr>
            <a:picLocks noGrp="1" noChangeAspect="1" noChangeArrowheads="1"/>
          </p:cNvPicPr>
          <p:nvPr>
            <p:ph sz="quarter" idx="4"/>
          </p:nvPr>
        </p:nvPicPr>
        <p:blipFill>
          <a:blip r:embed="rId5" cstate="print"/>
          <a:srcRect/>
          <a:stretch>
            <a:fillRect/>
          </a:stretch>
        </p:blipFill>
        <p:spPr>
          <a:xfrm>
            <a:off x="5943600" y="685800"/>
            <a:ext cx="2116138" cy="2514600"/>
          </a:xfrm>
          <a:noFill/>
        </p:spPr>
      </p:pic>
      <p:sp>
        <p:nvSpPr>
          <p:cNvPr id="164882" name="Text Box 18"/>
          <p:cNvSpPr txBox="1">
            <a:spLocks noChangeArrowheads="1"/>
          </p:cNvSpPr>
          <p:nvPr/>
        </p:nvSpPr>
        <p:spPr bwMode="auto">
          <a:xfrm>
            <a:off x="152400" y="3276600"/>
            <a:ext cx="4343400" cy="366713"/>
          </a:xfrm>
          <a:prstGeom prst="rect">
            <a:avLst/>
          </a:prstGeom>
          <a:noFill/>
          <a:ln w="9525">
            <a:noFill/>
            <a:miter lim="800000"/>
            <a:headEnd/>
            <a:tailEnd/>
          </a:ln>
        </p:spPr>
        <p:txBody>
          <a:bodyPr>
            <a:spAutoFit/>
          </a:bodyPr>
          <a:lstStyle/>
          <a:p>
            <a:pPr>
              <a:spcBef>
                <a:spcPct val="50000"/>
              </a:spcBef>
            </a:pPr>
            <a:r>
              <a:rPr lang="el-GR" b="0" dirty="0" err="1"/>
              <a:t>Μαυρόγυπας</a:t>
            </a:r>
            <a:r>
              <a:rPr lang="el-GR" b="0" dirty="0"/>
              <a:t> (</a:t>
            </a:r>
            <a:r>
              <a:rPr lang="en-US" b="0" i="1" dirty="0"/>
              <a:t>A</a:t>
            </a:r>
            <a:r>
              <a:rPr lang="fr-FR" b="0" i="1" dirty="0" err="1"/>
              <a:t>egypius</a:t>
            </a:r>
            <a:r>
              <a:rPr lang="fr-FR" b="0" i="1" dirty="0"/>
              <a:t> monachus</a:t>
            </a:r>
            <a:r>
              <a:rPr lang="fr-FR" b="0" dirty="0"/>
              <a:t>)</a:t>
            </a:r>
            <a:r>
              <a:rPr lang="fr-FR" dirty="0"/>
              <a:t> </a:t>
            </a:r>
            <a:endParaRPr lang="el-GR" dirty="0"/>
          </a:p>
        </p:txBody>
      </p:sp>
      <p:sp>
        <p:nvSpPr>
          <p:cNvPr id="164883" name="Text Box 19"/>
          <p:cNvSpPr txBox="1">
            <a:spLocks noChangeArrowheads="1"/>
          </p:cNvSpPr>
          <p:nvPr/>
        </p:nvSpPr>
        <p:spPr bwMode="auto">
          <a:xfrm>
            <a:off x="5105400" y="6324600"/>
            <a:ext cx="2438400" cy="366713"/>
          </a:xfrm>
          <a:prstGeom prst="rect">
            <a:avLst/>
          </a:prstGeom>
          <a:noFill/>
          <a:ln w="9525">
            <a:noFill/>
            <a:miter lim="800000"/>
            <a:headEnd/>
            <a:tailEnd/>
          </a:ln>
        </p:spPr>
        <p:txBody>
          <a:bodyPr>
            <a:spAutoFit/>
          </a:bodyPr>
          <a:lstStyle/>
          <a:p>
            <a:pPr>
              <a:spcBef>
                <a:spcPct val="50000"/>
              </a:spcBef>
            </a:pPr>
            <a:r>
              <a:rPr lang="el-GR" b="0" dirty="0">
                <a:solidFill>
                  <a:schemeClr val="folHlink"/>
                </a:solidFill>
              </a:rPr>
              <a:t> </a:t>
            </a:r>
            <a:r>
              <a:rPr lang="el-GR" b="0" dirty="0"/>
              <a:t>Όρνιο (</a:t>
            </a:r>
            <a:r>
              <a:rPr lang="fr-FR" b="0" i="1" dirty="0" err="1"/>
              <a:t>Gyps</a:t>
            </a:r>
            <a:r>
              <a:rPr lang="fr-FR" b="0" i="1" dirty="0"/>
              <a:t> fulvus</a:t>
            </a:r>
            <a:r>
              <a:rPr lang="fr-FR" b="0" dirty="0"/>
              <a:t>)</a:t>
            </a:r>
            <a:r>
              <a:rPr lang="fr-FR" dirty="0"/>
              <a:t> </a:t>
            </a:r>
            <a:endParaRPr lang="el-GR" dirty="0"/>
          </a:p>
        </p:txBody>
      </p:sp>
      <p:sp>
        <p:nvSpPr>
          <p:cNvPr id="164884" name="Text Box 20"/>
          <p:cNvSpPr txBox="1">
            <a:spLocks noChangeArrowheads="1"/>
          </p:cNvSpPr>
          <p:nvPr/>
        </p:nvSpPr>
        <p:spPr bwMode="auto">
          <a:xfrm>
            <a:off x="838200" y="6172200"/>
            <a:ext cx="4343400" cy="366713"/>
          </a:xfrm>
          <a:prstGeom prst="rect">
            <a:avLst/>
          </a:prstGeom>
          <a:noFill/>
          <a:ln w="9525">
            <a:noFill/>
            <a:miter lim="800000"/>
            <a:headEnd/>
            <a:tailEnd/>
          </a:ln>
        </p:spPr>
        <p:txBody>
          <a:bodyPr>
            <a:spAutoFit/>
          </a:bodyPr>
          <a:lstStyle/>
          <a:p>
            <a:pPr>
              <a:spcBef>
                <a:spcPct val="50000"/>
              </a:spcBef>
            </a:pPr>
            <a:r>
              <a:rPr lang="el-GR" b="0" dirty="0"/>
              <a:t>Γυπαετός (</a:t>
            </a:r>
            <a:r>
              <a:rPr lang="fr-FR" b="0" i="1" dirty="0" err="1"/>
              <a:t>Gyp</a:t>
            </a:r>
            <a:r>
              <a:rPr lang="en-US" b="0" i="1" dirty="0"/>
              <a:t>a</a:t>
            </a:r>
            <a:r>
              <a:rPr lang="fr-FR" b="0" i="1" dirty="0" err="1"/>
              <a:t>etus</a:t>
            </a:r>
            <a:r>
              <a:rPr lang="fr-FR" b="0" i="1" dirty="0"/>
              <a:t> </a:t>
            </a:r>
            <a:r>
              <a:rPr lang="fr-FR" b="0" i="1" dirty="0" err="1"/>
              <a:t>barbatus</a:t>
            </a:r>
            <a:r>
              <a:rPr lang="fr-FR" b="0" dirty="0"/>
              <a:t>)</a:t>
            </a:r>
            <a:r>
              <a:rPr lang="fr-FR" dirty="0"/>
              <a:t> </a:t>
            </a:r>
            <a:endParaRPr lang="el-GR" dirty="0"/>
          </a:p>
        </p:txBody>
      </p:sp>
      <p:sp>
        <p:nvSpPr>
          <p:cNvPr id="164885" name="Text Box 21"/>
          <p:cNvSpPr txBox="1">
            <a:spLocks noChangeArrowheads="1"/>
          </p:cNvSpPr>
          <p:nvPr/>
        </p:nvSpPr>
        <p:spPr bwMode="auto">
          <a:xfrm>
            <a:off x="4953000" y="3200400"/>
            <a:ext cx="4299520" cy="366713"/>
          </a:xfrm>
          <a:prstGeom prst="rect">
            <a:avLst/>
          </a:prstGeom>
          <a:noFill/>
          <a:ln w="9525">
            <a:noFill/>
            <a:miter lim="800000"/>
            <a:headEnd/>
            <a:tailEnd/>
          </a:ln>
        </p:spPr>
        <p:txBody>
          <a:bodyPr wrap="square">
            <a:spAutoFit/>
          </a:bodyPr>
          <a:lstStyle/>
          <a:p>
            <a:pPr>
              <a:spcBef>
                <a:spcPct val="50000"/>
              </a:spcBef>
            </a:pPr>
            <a:r>
              <a:rPr lang="el-GR" b="0" dirty="0">
                <a:solidFill>
                  <a:schemeClr val="folHlink"/>
                </a:solidFill>
              </a:rPr>
              <a:t> </a:t>
            </a:r>
            <a:r>
              <a:rPr lang="en-US" b="0" dirty="0"/>
              <a:t>A</a:t>
            </a:r>
            <a:r>
              <a:rPr lang="el-GR" b="0" dirty="0" err="1"/>
              <a:t>σπροπάρης</a:t>
            </a:r>
            <a:r>
              <a:rPr lang="el-GR" b="0" dirty="0"/>
              <a:t> (</a:t>
            </a:r>
            <a:r>
              <a:rPr lang="el-GR" b="0" i="1" dirty="0"/>
              <a:t>Ν</a:t>
            </a:r>
            <a:r>
              <a:rPr lang="fr-FR" b="0" i="1" dirty="0" err="1"/>
              <a:t>eophron</a:t>
            </a:r>
            <a:r>
              <a:rPr lang="fr-FR" b="0" i="1" dirty="0"/>
              <a:t> percnopterus</a:t>
            </a:r>
            <a:r>
              <a:rPr lang="fr-FR" b="0" dirty="0"/>
              <a:t>)</a:t>
            </a:r>
            <a:r>
              <a:rPr lang="fr-FR" dirty="0"/>
              <a:t> </a:t>
            </a:r>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93" name="Picture 9" descr="Griffon-Vulture-feeding"/>
          <p:cNvPicPr>
            <a:picLocks noGrp="1" noChangeAspect="1" noChangeArrowheads="1"/>
          </p:cNvPicPr>
          <p:nvPr>
            <p:ph/>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9993"/>
                                        </p:tgtEl>
                                        <p:attrNameLst>
                                          <p:attrName>style.visibility</p:attrName>
                                        </p:attrNameLst>
                                      </p:cBhvr>
                                      <p:to>
                                        <p:strVal val="visible"/>
                                      </p:to>
                                    </p:set>
                                    <p:anim calcmode="lin" valueType="num">
                                      <p:cBhvr>
                                        <p:cTn id="7" dur="1000" fill="hold"/>
                                        <p:tgtEl>
                                          <p:spTgt spid="169993"/>
                                        </p:tgtEl>
                                        <p:attrNameLst>
                                          <p:attrName>ppt_x</p:attrName>
                                        </p:attrNameLst>
                                      </p:cBhvr>
                                      <p:tavLst>
                                        <p:tav tm="0">
                                          <p:val>
                                            <p:strVal val="#ppt_x-.2"/>
                                          </p:val>
                                        </p:tav>
                                        <p:tav tm="100000">
                                          <p:val>
                                            <p:strVal val="#ppt_x"/>
                                          </p:val>
                                        </p:tav>
                                      </p:tavLst>
                                    </p:anim>
                                    <p:anim calcmode="lin" valueType="num">
                                      <p:cBhvr>
                                        <p:cTn id="8" dur="1000" fill="hold"/>
                                        <p:tgtEl>
                                          <p:spTgt spid="16999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9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cstate="print"/>
          <a:srcRect/>
          <a:stretch>
            <a:fillRect/>
          </a:stretch>
        </p:blipFill>
        <p:spPr bwMode="auto">
          <a:xfrm>
            <a:off x="467544" y="0"/>
            <a:ext cx="8028383" cy="6021288"/>
          </a:xfrm>
          <a:prstGeom prst="ellipse">
            <a:avLst/>
          </a:prstGeom>
          <a:ln>
            <a:noFill/>
          </a:ln>
          <a:effectLst>
            <a:softEdge rad="112500"/>
          </a:effectLst>
        </p:spPr>
      </p:pic>
      <p:graphicFrame>
        <p:nvGraphicFramePr>
          <p:cNvPr id="4" name="3 - Πίνακας"/>
          <p:cNvGraphicFramePr>
            <a:graphicFrameLocks noGrp="1"/>
          </p:cNvGraphicFramePr>
          <p:nvPr/>
        </p:nvGraphicFramePr>
        <p:xfrm>
          <a:off x="755576" y="5661248"/>
          <a:ext cx="7561262" cy="1031876"/>
        </p:xfrm>
        <a:graphic>
          <a:graphicData uri="http://schemas.openxmlformats.org/drawingml/2006/table">
            <a:tbl>
              <a:tblPr/>
              <a:tblGrid>
                <a:gridCol w="1584325"/>
                <a:gridCol w="538162"/>
                <a:gridCol w="1017588"/>
                <a:gridCol w="1131887"/>
                <a:gridCol w="1470025"/>
                <a:gridCol w="909638"/>
                <a:gridCol w="909637"/>
              </a:tblGrid>
              <a:tr h="207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cs typeface="Times New Roman" pitchFamily="18" charset="0"/>
                        </a:rPr>
                        <a:t>N</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cs typeface="Times New Roman" pitchFamily="18" charset="0"/>
                        </a:rPr>
                        <a:t>Presence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cs typeface="Times New Roman" pitchFamily="18" charset="0"/>
                        </a:rPr>
                        <a:t>(% hauls)</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cs typeface="Times New Roman" pitchFamily="18" charset="0"/>
                        </a:rPr>
                        <a:t>Total number (</a:t>
                      </a:r>
                      <a:r>
                        <a:rPr kumimoji="0" lang="en-US" sz="1000" b="0" i="0" u="none" strike="noStrike" cap="none" normalizeH="0" baseline="0" dirty="0" err="1" smtClean="0">
                          <a:ln>
                            <a:noFill/>
                          </a:ln>
                          <a:solidFill>
                            <a:schemeClr val="tx1"/>
                          </a:solidFill>
                          <a:effectLst/>
                          <a:latin typeface="Calibri" pitchFamily="34" charset="0"/>
                          <a:cs typeface="Times New Roman" pitchFamily="18" charset="0"/>
                        </a:rPr>
                        <a:t>inds</a:t>
                      </a:r>
                      <a:r>
                        <a:rPr kumimoji="0" lang="en-US" sz="1000" b="0" i="0" u="none" strike="noStrike" cap="none" normalizeH="0" baseline="0" dirty="0" smtClean="0">
                          <a:ln>
                            <a:noFill/>
                          </a:ln>
                          <a:solidFill>
                            <a:schemeClr val="tx1"/>
                          </a:solidFill>
                          <a:effectLst/>
                          <a:latin typeface="Calibri" pitchFamily="34" charset="0"/>
                          <a:cs typeface="Times New Roman" pitchFamily="18" charset="0"/>
                        </a:rPr>
                        <a:t>)</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Times New Roman" pitchFamily="18" charset="0"/>
                        </a:rPr>
                        <a:t>Mean ± SD (birds/haul)</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Times New Roman" pitchFamily="18" charset="0"/>
                        </a:rPr>
                        <a:t>Max</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Times New Roman" pitchFamily="18" charset="0"/>
                        </a:rPr>
                        <a:t>Min</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err="1" smtClean="0">
                          <a:ln>
                            <a:noFill/>
                          </a:ln>
                          <a:solidFill>
                            <a:schemeClr val="tx1"/>
                          </a:solidFill>
                          <a:effectLst/>
                          <a:latin typeface="Calibri" pitchFamily="34" charset="0"/>
                          <a:cs typeface="Times New Roman" pitchFamily="18" charset="0"/>
                        </a:rPr>
                        <a:t>Calonectris</a:t>
                      </a:r>
                      <a:r>
                        <a:rPr kumimoji="0" lang="en-US" sz="1000" b="0" i="1" u="none" strike="noStrike" cap="none" normalizeH="0" baseline="0" dirty="0" smtClean="0">
                          <a:ln>
                            <a:noFill/>
                          </a:ln>
                          <a:solidFill>
                            <a:schemeClr val="tx1"/>
                          </a:solidFill>
                          <a:effectLst/>
                          <a:latin typeface="Calibri" pitchFamily="34" charset="0"/>
                          <a:cs typeface="Times New Roman" pitchFamily="18" charset="0"/>
                        </a:rPr>
                        <a:t> </a:t>
                      </a:r>
                      <a:r>
                        <a:rPr kumimoji="0" lang="en-US" sz="1000" b="0" i="1" u="none" strike="noStrike" cap="none" normalizeH="0" baseline="0" dirty="0" err="1" smtClean="0">
                          <a:ln>
                            <a:noFill/>
                          </a:ln>
                          <a:solidFill>
                            <a:schemeClr val="tx1"/>
                          </a:solidFill>
                          <a:effectLst/>
                          <a:latin typeface="Calibri" pitchFamily="34" charset="0"/>
                          <a:cs typeface="Times New Roman" pitchFamily="18" charset="0"/>
                        </a:rPr>
                        <a:t>diomedea</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Times New Roman" pitchFamily="18" charset="0"/>
                        </a:rPr>
                        <a:t>10</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cs typeface="Times New Roman" pitchFamily="18" charset="0"/>
                        </a:rPr>
                        <a:t>100</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cs typeface="Times New Roman" pitchFamily="18" charset="0"/>
                        </a:rPr>
                        <a:t>2,190</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cs typeface="Times New Roman" pitchFamily="18" charset="0"/>
                        </a:rPr>
                        <a:t>219 ± 102.38</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cs typeface="Times New Roman" pitchFamily="18" charset="0"/>
                        </a:rPr>
                        <a:t>375</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Times New Roman" pitchFamily="18" charset="0"/>
                        </a:rPr>
                        <a:t>45</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Calibri" pitchFamily="34" charset="0"/>
                          <a:cs typeface="Times New Roman" pitchFamily="18" charset="0"/>
                        </a:rPr>
                        <a:t>Larus michahellis</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Times New Roman" pitchFamily="18" charset="0"/>
                        </a:rPr>
                        <a:t>10</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Times New Roman" pitchFamily="18" charset="0"/>
                        </a:rPr>
                        <a:t>100</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Times New Roman" pitchFamily="18" charset="0"/>
                        </a:rPr>
                        <a:t>1,210</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cs typeface="Times New Roman" pitchFamily="18" charset="0"/>
                        </a:rPr>
                        <a:t>121 ± 130.25</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cs typeface="Times New Roman" pitchFamily="18" charset="0"/>
                        </a:rPr>
                        <a:t>395</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cs typeface="Times New Roman" pitchFamily="18" charset="0"/>
                        </a:rPr>
                        <a:t>8</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2 - Τίτλος"/>
          <p:cNvSpPr>
            <a:spLocks noGrp="1"/>
          </p:cNvSpPr>
          <p:nvPr>
            <p:ph type="title"/>
          </p:nvPr>
        </p:nvSpPr>
        <p:spPr>
          <a:xfrm>
            <a:off x="457200" y="152400"/>
            <a:ext cx="8229600" cy="756320"/>
          </a:xfrm>
          <a:solidFill>
            <a:srgbClr val="00B0F0"/>
          </a:solidFill>
        </p:spPr>
        <p:txBody>
          <a:bodyPr/>
          <a:lstStyle/>
          <a:p>
            <a:pPr algn="ctr" eaLnBrk="1" fontAlgn="auto" hangingPunct="1">
              <a:spcAft>
                <a:spcPts val="0"/>
              </a:spcAft>
              <a:defRPr/>
            </a:pPr>
            <a:r>
              <a:rPr sz="2000"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r>
            <a:br>
              <a:rPr sz="2000"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l-GR" sz="2000"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Παρουσία θαλασσοπουλιών σε τράτες στο Ιόνιο (Απρίλιος-Μάιος 2014)</a:t>
            </a:r>
            <a:endParaRPr lang="el-GR"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706090"/>
          </a:xfrm>
        </p:spPr>
        <p:txBody>
          <a:bodyPr/>
          <a:lstStyle/>
          <a:p>
            <a:r>
              <a:rPr lang="el-GR" sz="2400" dirty="0" smtClean="0"/>
              <a:t>Λίπος - Ενέργεια</a:t>
            </a:r>
            <a:endParaRPr lang="el-GR" sz="2400" dirty="0"/>
          </a:p>
        </p:txBody>
      </p:sp>
      <p:sp>
        <p:nvSpPr>
          <p:cNvPr id="3" name="2 - Θέση περιεχομένου"/>
          <p:cNvSpPr>
            <a:spLocks noGrp="1"/>
          </p:cNvSpPr>
          <p:nvPr>
            <p:ph idx="1"/>
          </p:nvPr>
        </p:nvSpPr>
        <p:spPr>
          <a:xfrm>
            <a:off x="323528" y="1340768"/>
            <a:ext cx="3888432" cy="4785395"/>
          </a:xfrm>
        </p:spPr>
        <p:txBody>
          <a:bodyPr/>
          <a:lstStyle/>
          <a:p>
            <a:r>
              <a:rPr lang="el-GR" sz="1400" dirty="0" smtClean="0">
                <a:latin typeface="Tahoma" pitchFamily="34" charset="0"/>
                <a:ea typeface="Tahoma" pitchFamily="34" charset="0"/>
                <a:cs typeface="Tahoma" pitchFamily="34" charset="0"/>
              </a:rPr>
              <a:t>Εξαιρετική ικανότητα εναπόθεσης και επαναχρησιμοποίησης λίπους ακόμα και σε 24ωρη βάση</a:t>
            </a:r>
          </a:p>
          <a:p>
            <a:r>
              <a:rPr lang="el-GR" sz="1400" dirty="0" smtClean="0">
                <a:latin typeface="Tahoma" pitchFamily="34" charset="0"/>
                <a:ea typeface="Tahoma" pitchFamily="34" charset="0"/>
                <a:cs typeface="Tahoma" pitchFamily="34" charset="0"/>
              </a:rPr>
              <a:t>Η περιεκτικότητα του σώματος σε λίπος αυξάνει τη μέρα και μειώνεται τη νύχτα</a:t>
            </a:r>
          </a:p>
          <a:p>
            <a:r>
              <a:rPr lang="el-GR" sz="1400" dirty="0" smtClean="0">
                <a:latin typeface="Tahoma" pitchFamily="34" charset="0"/>
                <a:ea typeface="Tahoma" pitchFamily="34" charset="0"/>
                <a:cs typeface="Tahoma" pitchFamily="34" charset="0"/>
              </a:rPr>
              <a:t>Το λίπος που μεταφέρουν τα πουλιά βρίσκεται κάτω από πολύ αυστηρό ορμονικό έλεγχο</a:t>
            </a:r>
          </a:p>
          <a:p>
            <a:r>
              <a:rPr lang="el-GR" sz="1400" dirty="0" smtClean="0">
                <a:latin typeface="Tahoma" pitchFamily="34" charset="0"/>
                <a:ea typeface="Tahoma" pitchFamily="34" charset="0"/>
                <a:cs typeface="Tahoma" pitchFamily="34" charset="0"/>
              </a:rPr>
              <a:t>Το λίπος αυξάνει το χειμώνα σε σχέση με το καλοκαίρι που τα πουλιά μεταφέρουν ελάχιστο</a:t>
            </a:r>
          </a:p>
          <a:p>
            <a:r>
              <a:rPr lang="el-GR" sz="1400" dirty="0" smtClean="0">
                <a:latin typeface="Tahoma" pitchFamily="34" charset="0"/>
                <a:ea typeface="Tahoma" pitchFamily="34" charset="0"/>
                <a:cs typeface="Tahoma" pitchFamily="34" charset="0"/>
              </a:rPr>
              <a:t>Μεγάλη συσσώρευση λίπους παρατηρείται πριν την έναρξη της μετανάστευσης</a:t>
            </a:r>
          </a:p>
          <a:p>
            <a:r>
              <a:rPr lang="el-GR" sz="1400" dirty="0" smtClean="0">
                <a:latin typeface="Tahoma" pitchFamily="34" charset="0"/>
                <a:ea typeface="Tahoma" pitchFamily="34" charset="0"/>
                <a:cs typeface="Tahoma" pitchFamily="34" charset="0"/>
              </a:rPr>
              <a:t>Οι περιοχές που λειτουργούν ως ενδιάμεσοι μεταναστευτικοί σταθμοί στη Μεσόγειο αποτελούν σημαντικές περιοχές ανεφοδιασμού και αναπλήρωσης λίπους</a:t>
            </a:r>
          </a:p>
          <a:p>
            <a:r>
              <a:rPr lang="el-GR" sz="1400" dirty="0" smtClean="0">
                <a:latin typeface="Tahoma" pitchFamily="34" charset="0"/>
                <a:ea typeface="Tahoma" pitchFamily="34" charset="0"/>
                <a:cs typeface="Tahoma" pitchFamily="34" charset="0"/>
              </a:rPr>
              <a:t>Σε δύσκολες περιόδους η αναζήτηση τροφής είναι συνεχής και αποθήκευση λίπους απαραίτητη</a:t>
            </a:r>
          </a:p>
        </p:txBody>
      </p:sp>
      <p:pic>
        <p:nvPicPr>
          <p:cNvPr id="250883" name="Picture 3" descr="E:\Karris\Ionian University\Private works\Adens\Akamas\Δειγματοληψίες\Sampling season 2019\Spring 2019\Photos Spring 2019 Akamas Karris\April 15-23 2019 partII\DSC04581.JPG"/>
          <p:cNvPicPr>
            <a:picLocks noChangeAspect="1" noChangeArrowheads="1"/>
          </p:cNvPicPr>
          <p:nvPr/>
        </p:nvPicPr>
        <p:blipFill>
          <a:blip r:embed="rId2" cstate="print"/>
          <a:srcRect/>
          <a:stretch>
            <a:fillRect/>
          </a:stretch>
        </p:blipFill>
        <p:spPr bwMode="auto">
          <a:xfrm>
            <a:off x="4932040" y="764704"/>
            <a:ext cx="3456384" cy="2592287"/>
          </a:xfrm>
          <a:prstGeom prst="rect">
            <a:avLst/>
          </a:prstGeom>
          <a:noFill/>
        </p:spPr>
      </p:pic>
      <p:pic>
        <p:nvPicPr>
          <p:cNvPr id="6" name="Picture 2"/>
          <p:cNvPicPr>
            <a:picLocks noChangeAspect="1" noChangeArrowheads="1"/>
          </p:cNvPicPr>
          <p:nvPr/>
        </p:nvPicPr>
        <p:blipFill>
          <a:blip r:embed="rId3" cstate="print"/>
          <a:srcRect l="16535" t="7874" r="3937" b="7874"/>
          <a:stretch>
            <a:fillRect/>
          </a:stretch>
        </p:blipFill>
        <p:spPr bwMode="auto">
          <a:xfrm>
            <a:off x="4932040" y="3356992"/>
            <a:ext cx="3456384" cy="2746432"/>
          </a:xfrm>
          <a:prstGeom prst="rect">
            <a:avLst/>
          </a:prstGeom>
          <a:noFill/>
          <a:ln w="9525">
            <a:noFill/>
            <a:miter lim="800000"/>
            <a:headEnd/>
            <a:tailEnd/>
          </a:ln>
        </p:spPr>
      </p:pic>
      <p:sp>
        <p:nvSpPr>
          <p:cNvPr id="7" name="6 - TextBox"/>
          <p:cNvSpPr txBox="1"/>
          <p:nvPr/>
        </p:nvSpPr>
        <p:spPr>
          <a:xfrm>
            <a:off x="4932040" y="6093296"/>
            <a:ext cx="3600400" cy="769441"/>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Από πάνω προς τα κάτω </a:t>
            </a:r>
            <a:r>
              <a:rPr lang="el-GR" sz="1100" dirty="0" err="1" smtClean="0">
                <a:latin typeface="Tahoma" pitchFamily="34" charset="0"/>
                <a:ea typeface="Tahoma" pitchFamily="34" charset="0"/>
                <a:cs typeface="Tahoma" pitchFamily="34" charset="0"/>
              </a:rPr>
              <a:t>Κισσόκουκος</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Clamator</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glandarius</a:t>
            </a:r>
            <a:r>
              <a:rPr lang="en-US" sz="1100" dirty="0" smtClean="0">
                <a:latin typeface="Tahoma" pitchFamily="34" charset="0"/>
                <a:ea typeface="Tahoma" pitchFamily="34" charset="0"/>
                <a:cs typeface="Tahoma" pitchFamily="34" charset="0"/>
              </a:rPr>
              <a:t>)</a:t>
            </a:r>
            <a:r>
              <a:rPr lang="el-GR" sz="1100" i="1"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και </a:t>
            </a:r>
            <a:r>
              <a:rPr lang="el-GR" sz="1100" dirty="0" err="1" smtClean="0">
                <a:latin typeface="Tahoma" pitchFamily="34" charset="0"/>
                <a:ea typeface="Tahoma" pitchFamily="34" charset="0"/>
                <a:cs typeface="Tahoma" pitchFamily="34" charset="0"/>
              </a:rPr>
              <a:t>Σταχτοπετρόκλης</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Oenanthe</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oenanthe</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βρίσκοντας τροφή σε νησιά και νησίδες-ενδιάμεσους σταθμούς μετανάστευσης</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706090"/>
          </a:xfrm>
        </p:spPr>
        <p:txBody>
          <a:bodyPr/>
          <a:lstStyle/>
          <a:p>
            <a:r>
              <a:rPr lang="el-GR" sz="2400" dirty="0" smtClean="0">
                <a:latin typeface="Tahoma" pitchFamily="34" charset="0"/>
                <a:ea typeface="Tahoma" pitchFamily="34" charset="0"/>
                <a:cs typeface="Tahoma" pitchFamily="34" charset="0"/>
              </a:rPr>
              <a:t>Πρότυπα πτήσης Ι</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467544" y="908720"/>
            <a:ext cx="4186808" cy="4525963"/>
          </a:xfrm>
        </p:spPr>
        <p:txBody>
          <a:bodyPr/>
          <a:lstStyle/>
          <a:p>
            <a:r>
              <a:rPr lang="el-GR" sz="1400" dirty="0" smtClean="0">
                <a:latin typeface="Tahoma" pitchFamily="34" charset="0"/>
                <a:ea typeface="Tahoma" pitchFamily="34" charset="0"/>
                <a:cs typeface="Tahoma" pitchFamily="34" charset="0"/>
              </a:rPr>
              <a:t>Ο πιο θεμελιώδης τρόπος πτήσης είναι το </a:t>
            </a:r>
            <a:r>
              <a:rPr lang="el-GR" sz="1400" b="1" dirty="0" smtClean="0">
                <a:latin typeface="Tahoma" pitchFamily="34" charset="0"/>
                <a:ea typeface="Tahoma" pitchFamily="34" charset="0"/>
                <a:cs typeface="Tahoma" pitchFamily="34" charset="0"/>
              </a:rPr>
              <a:t>φτεροκόπημα</a:t>
            </a:r>
            <a:r>
              <a:rPr lang="el-GR" sz="1400" dirty="0" smtClean="0">
                <a:latin typeface="Tahoma" pitchFamily="34" charset="0"/>
                <a:ea typeface="Tahoma" pitchFamily="34" charset="0"/>
                <a:cs typeface="Tahoma" pitchFamily="34" charset="0"/>
              </a:rPr>
              <a:t> (ή ενεργητική πτήση)</a:t>
            </a:r>
          </a:p>
          <a:p>
            <a:pPr>
              <a:buNone/>
            </a:pP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Οι μεγάλοι θωρακικοί μύες έλκουν τις φτερούγες και πιέζουν το αέρα προς τα κάτω και προς τα πίσω, δημιουργώντας μια ώθηση προς τα πάνω και προς τα εμπρός </a:t>
            </a:r>
          </a:p>
          <a:p>
            <a:pPr>
              <a:buNone/>
            </a:pP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Με το τέλος της κίνησης, οι φτερούγες κινούνται προς την αρχική τους θέση με τρόπο που ελαχιστοποιεί την αντίσταση στον αέρα, έτοιμες για το επόμενο χτύπημα</a:t>
            </a:r>
          </a:p>
          <a:p>
            <a:pPr>
              <a:buNone/>
            </a:pP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Σημαντικό ρόλο στη δημιουργία της κατάλληλης αεροδυναμικής της φτερούγας έχει το ασύμμετρο σχήμα των πρωτευόντων φτερών</a:t>
            </a:r>
          </a:p>
          <a:p>
            <a:pPr>
              <a:buNone/>
            </a:pP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Το φτεροκόπημα επιτρέπει την κίνηση προς οποιαδήποτε κατεύθυνση, γρήγορες στροφές και σε οποιαδήποτε στιγμή χρειαστεί</a:t>
            </a:r>
          </a:p>
          <a:p>
            <a:pPr>
              <a:buNone/>
            </a:pP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Τυπικές ταχύτητες πτήσης με φτεροκόπημα: 25-60 </a:t>
            </a:r>
            <a:r>
              <a:rPr lang="en-US" sz="1400" dirty="0" smtClean="0">
                <a:latin typeface="Tahoma" pitchFamily="34" charset="0"/>
                <a:ea typeface="Tahoma" pitchFamily="34" charset="0"/>
                <a:cs typeface="Tahoma" pitchFamily="34" charset="0"/>
              </a:rPr>
              <a:t>km/h</a:t>
            </a:r>
            <a:endParaRPr lang="el-GR" sz="1400" dirty="0" smtClean="0">
              <a:latin typeface="Tahoma" pitchFamily="34" charset="0"/>
              <a:ea typeface="Tahoma" pitchFamily="34" charset="0"/>
              <a:cs typeface="Tahoma" pitchFamily="34" charset="0"/>
            </a:endParaRPr>
          </a:p>
          <a:p>
            <a:endParaRPr lang="el-GR" sz="1600" dirty="0">
              <a:latin typeface="Tahoma" pitchFamily="34" charset="0"/>
              <a:ea typeface="Tahoma" pitchFamily="34" charset="0"/>
              <a:cs typeface="Tahoma" pitchFamily="34" charset="0"/>
            </a:endParaRPr>
          </a:p>
        </p:txBody>
      </p:sp>
      <p:pic>
        <p:nvPicPr>
          <p:cNvPr id="251907" name="Picture 3"/>
          <p:cNvPicPr>
            <a:picLocks noChangeAspect="1" noChangeArrowheads="1"/>
          </p:cNvPicPr>
          <p:nvPr/>
        </p:nvPicPr>
        <p:blipFill>
          <a:blip r:embed="rId2" cstate="print"/>
          <a:srcRect/>
          <a:stretch>
            <a:fillRect/>
          </a:stretch>
        </p:blipFill>
        <p:spPr bwMode="auto">
          <a:xfrm>
            <a:off x="4788024" y="1010762"/>
            <a:ext cx="4176463" cy="2434572"/>
          </a:xfrm>
          <a:prstGeom prst="rect">
            <a:avLst/>
          </a:prstGeom>
          <a:noFill/>
          <a:ln w="9525">
            <a:noFill/>
            <a:miter lim="800000"/>
            <a:headEnd/>
            <a:tailEnd/>
          </a:ln>
        </p:spPr>
      </p:pic>
      <p:pic>
        <p:nvPicPr>
          <p:cNvPr id="6" name="Picture 2" descr="Î ÎµÎ¹ÎºÏÎ½Î± Î¯ÏÏÏ ÏÎµÏÎ¹Î­ÏÎµÎ¹: Î¿ÏÏÎ±Î½ÏÏ, ÏÎ¿ÏÎ»Î¯, ÏÏÎ±Î¯Î¸ÏÎ¹ÎµÏ Î´ÏÎ±ÏÏÎ·ÏÎ¹ÏÏÎ·ÏÎµÏ ÎºÎ±Î¹ ÏÏÏÎ·"/>
          <p:cNvPicPr>
            <a:picLocks noChangeAspect="1" noChangeArrowheads="1"/>
          </p:cNvPicPr>
          <p:nvPr/>
        </p:nvPicPr>
        <p:blipFill>
          <a:blip r:embed="rId3" cstate="print"/>
          <a:srcRect l="21333" t="4932" r="14868" b="9415"/>
          <a:stretch>
            <a:fillRect/>
          </a:stretch>
        </p:blipFill>
        <p:spPr bwMode="auto">
          <a:xfrm>
            <a:off x="4788024" y="3429000"/>
            <a:ext cx="4176464" cy="2694851"/>
          </a:xfrm>
          <a:prstGeom prst="rect">
            <a:avLst/>
          </a:prstGeom>
          <a:noFill/>
          <a:ln w="9525">
            <a:noFill/>
            <a:miter lim="800000"/>
            <a:headEnd/>
            <a:tailEnd/>
          </a:ln>
        </p:spPr>
      </p:pic>
      <p:sp>
        <p:nvSpPr>
          <p:cNvPr id="7" name="6 - TextBox"/>
          <p:cNvSpPr txBox="1"/>
          <p:nvPr/>
        </p:nvSpPr>
        <p:spPr>
          <a:xfrm>
            <a:off x="4788024" y="6093296"/>
            <a:ext cx="4176464" cy="769441"/>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Από πάνω προς τα κάτω ενεργητική πτήσης σμήνους </a:t>
            </a:r>
            <a:r>
              <a:rPr lang="el-GR" sz="1100" dirty="0" err="1" smtClean="0">
                <a:latin typeface="Tahoma" pitchFamily="34" charset="0"/>
                <a:ea typeface="Tahoma" pitchFamily="34" charset="0"/>
                <a:cs typeface="Tahoma" pitchFamily="34" charset="0"/>
              </a:rPr>
              <a:t>Λευκοτσικνιά</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Egretta</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garzetta</a:t>
            </a:r>
            <a:r>
              <a:rPr lang="en-US" sz="1100" dirty="0" smtClean="0">
                <a:latin typeface="Tahoma" pitchFamily="34" charset="0"/>
                <a:ea typeface="Tahoma" pitchFamily="34" charset="0"/>
                <a:cs typeface="Tahoma" pitchFamily="34" charset="0"/>
              </a:rPr>
              <a:t>)</a:t>
            </a:r>
            <a:r>
              <a:rPr lang="el-GR" sz="1100" dirty="0" smtClean="0">
                <a:latin typeface="Tahoma" pitchFamily="34" charset="0"/>
                <a:ea typeface="Tahoma" pitchFamily="34" charset="0"/>
                <a:cs typeface="Tahoma" pitchFamily="34" charset="0"/>
              </a:rPr>
              <a:t> (</a:t>
            </a:r>
            <a:r>
              <a:rPr lang="el-GR" sz="1100" dirty="0" err="1" smtClean="0">
                <a:latin typeface="Tahoma" pitchFamily="34" charset="0"/>
                <a:ea typeface="Tahoma" pitchFamily="34" charset="0"/>
                <a:cs typeface="Tahoma" pitchFamily="34" charset="0"/>
              </a:rPr>
              <a:t>φωτ</a:t>
            </a:r>
            <a:r>
              <a:rPr lang="el-GR" sz="1100" dirty="0" smtClean="0">
                <a:latin typeface="Tahoma" pitchFamily="34" charset="0"/>
                <a:ea typeface="Tahoma" pitchFamily="34" charset="0"/>
                <a:cs typeface="Tahoma" pitchFamily="34" charset="0"/>
              </a:rPr>
              <a:t>. Λ. </a:t>
            </a:r>
            <a:r>
              <a:rPr lang="el-GR" sz="1100" dirty="0" err="1" smtClean="0">
                <a:latin typeface="Tahoma" pitchFamily="34" charset="0"/>
                <a:ea typeface="Tahoma" pitchFamily="34" charset="0"/>
                <a:cs typeface="Tahoma" pitchFamily="34" charset="0"/>
              </a:rPr>
              <a:t>Κακαλής</a:t>
            </a:r>
            <a:r>
              <a:rPr lang="el-GR" sz="1100" dirty="0" smtClean="0">
                <a:latin typeface="Tahoma" pitchFamily="34" charset="0"/>
                <a:ea typeface="Tahoma" pitchFamily="34" charset="0"/>
                <a:cs typeface="Tahoma" pitchFamily="34" charset="0"/>
              </a:rPr>
              <a:t>)</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και </a:t>
            </a:r>
            <a:r>
              <a:rPr lang="el-GR" sz="1100" dirty="0" err="1" smtClean="0">
                <a:latin typeface="Tahoma" pitchFamily="34" charset="0"/>
                <a:ea typeface="Tahoma" pitchFamily="34" charset="0"/>
                <a:cs typeface="Tahoma" pitchFamily="34" charset="0"/>
              </a:rPr>
              <a:t>Χουλιαρομύτας</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Platalea</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leucorodia</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κατά τη μετανάστευση (</a:t>
            </a:r>
            <a:r>
              <a:rPr lang="el-GR" sz="1100" dirty="0" err="1" smtClean="0">
                <a:latin typeface="Tahoma" pitchFamily="34" charset="0"/>
                <a:ea typeface="Tahoma" pitchFamily="34" charset="0"/>
                <a:cs typeface="Tahoma" pitchFamily="34" charset="0"/>
              </a:rPr>
              <a:t>φωτ</a:t>
            </a:r>
            <a:r>
              <a:rPr lang="el-GR" sz="1100" dirty="0" smtClean="0">
                <a:latin typeface="Tahoma" pitchFamily="34" charset="0"/>
                <a:ea typeface="Tahoma" pitchFamily="34" charset="0"/>
                <a:cs typeface="Tahoma" pitchFamily="34" charset="0"/>
              </a:rPr>
              <a:t>. Μ.Δ. Βούλγαρης)</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706090"/>
          </a:xfrm>
        </p:spPr>
        <p:txBody>
          <a:bodyPr/>
          <a:lstStyle/>
          <a:p>
            <a:r>
              <a:rPr lang="el-GR" sz="2400" dirty="0" smtClean="0">
                <a:latin typeface="Tahoma" pitchFamily="34" charset="0"/>
                <a:ea typeface="Tahoma" pitchFamily="34" charset="0"/>
                <a:cs typeface="Tahoma" pitchFamily="34" charset="0"/>
              </a:rPr>
              <a:t>Πρότυπα πτήσης ΙΙ</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0" y="908720"/>
            <a:ext cx="4932040" cy="4525963"/>
          </a:xfrm>
        </p:spPr>
        <p:txBody>
          <a:bodyPr/>
          <a:lstStyle/>
          <a:p>
            <a:r>
              <a:rPr lang="el-GR" sz="1400" dirty="0" smtClean="0">
                <a:latin typeface="Tahoma" pitchFamily="34" charset="0"/>
                <a:ea typeface="Tahoma" pitchFamily="34" charset="0"/>
                <a:cs typeface="Tahoma" pitchFamily="34" charset="0"/>
              </a:rPr>
              <a:t>Εναλλακτικός και πιο οικονομικός ενεργειακά τρόπος πτήσης είναι η </a:t>
            </a:r>
            <a:r>
              <a:rPr lang="el-GR" sz="1400" b="1" dirty="0" smtClean="0">
                <a:latin typeface="Tahoma" pitchFamily="34" charset="0"/>
                <a:ea typeface="Tahoma" pitchFamily="34" charset="0"/>
                <a:cs typeface="Tahoma" pitchFamily="34" charset="0"/>
              </a:rPr>
              <a:t>ανεμοπορία</a:t>
            </a:r>
            <a:r>
              <a:rPr lang="el-GR" sz="1400" dirty="0" smtClean="0">
                <a:latin typeface="Tahoma" pitchFamily="34" charset="0"/>
                <a:ea typeface="Tahoma" pitchFamily="34" charset="0"/>
                <a:cs typeface="Tahoma" pitchFamily="34" charset="0"/>
              </a:rPr>
              <a:t> (γλίστρημα)</a:t>
            </a:r>
          </a:p>
          <a:p>
            <a:pPr>
              <a:buNone/>
            </a:pP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Με σταθερά ανοιχτές φτερούγες το σώμα κινείται προς τα εμπρός, χάνοντας σταδιακά ύψος</a:t>
            </a:r>
          </a:p>
          <a:p>
            <a:pPr>
              <a:buNone/>
            </a:pP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Οι φτερούγες των πουλιών λειτουργούν με βάση την αρχή μιας «αεροτομής», δηλαδή μετατρέπουν την οριζόντια κίνηση της φτερούγας μέσα στον αέρα σε δύναμη αντίθετη με τη βαρύτητα (</a:t>
            </a:r>
            <a:r>
              <a:rPr lang="el-GR" sz="1400" dirty="0" err="1" smtClean="0">
                <a:latin typeface="Tahoma" pitchFamily="34" charset="0"/>
                <a:ea typeface="Tahoma" pitchFamily="34" charset="0"/>
                <a:cs typeface="Tahoma" pitchFamily="34" charset="0"/>
              </a:rPr>
              <a:t>άντωση</a:t>
            </a:r>
            <a:r>
              <a:rPr lang="el-GR" sz="1400" dirty="0" smtClean="0">
                <a:latin typeface="Tahoma" pitchFamily="34" charset="0"/>
                <a:ea typeface="Tahoma" pitchFamily="34" charset="0"/>
                <a:cs typeface="Tahoma" pitchFamily="34" charset="0"/>
              </a:rPr>
              <a:t>)</a:t>
            </a:r>
          </a:p>
          <a:p>
            <a:pPr>
              <a:buNone/>
            </a:pP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Με τον τρόπο αυτό ένα πουλί μπορεί να μετακινηθεί οριζόντια σε απόσταση δεκάδων μέτρων χάνοντας λίγο ύψος</a:t>
            </a:r>
          </a:p>
          <a:p>
            <a:pPr>
              <a:buNone/>
            </a:pP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Για τη συνέχιση της ανεμοπορίας πρέπει να υπάρχουν ανοδικές κινήσεις αέρα που παρατηρούνται συχνά όταν ο άνεμος προσκρούει πάνω σε πλαγιές βουνών ή σε απότομες ακτές και εκτρέπεται προς τα πάνω</a:t>
            </a:r>
          </a:p>
          <a:p>
            <a:pPr>
              <a:buNone/>
            </a:pP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Εναλλακτικά μπορούν να χρησιμοποιηθούν θερμά ανοδικά ρεύματα τα οποία όμως απαιτούν αργό πέταγμα και σε κύκλους (</a:t>
            </a:r>
            <a:r>
              <a:rPr lang="el-GR" sz="1400" b="1" dirty="0" err="1" smtClean="0">
                <a:latin typeface="Tahoma" pitchFamily="34" charset="0"/>
                <a:ea typeface="Tahoma" pitchFamily="34" charset="0"/>
                <a:cs typeface="Tahoma" pitchFamily="34" charset="0"/>
              </a:rPr>
              <a:t>γυροπέταγμα</a:t>
            </a:r>
            <a:r>
              <a:rPr lang="el-GR" sz="1400" dirty="0" smtClean="0">
                <a:latin typeface="Tahoma" pitchFamily="34" charset="0"/>
                <a:ea typeface="Tahoma" pitchFamily="34" charset="0"/>
                <a:cs typeface="Tahoma" pitchFamily="34" charset="0"/>
              </a:rPr>
              <a:t>) πάνω και μέσα στον ανερχόμενο αέρα </a:t>
            </a:r>
          </a:p>
          <a:p>
            <a:endParaRPr lang="el-GR" sz="1600" dirty="0">
              <a:latin typeface="Tahoma" pitchFamily="34" charset="0"/>
              <a:ea typeface="Tahoma" pitchFamily="34" charset="0"/>
              <a:cs typeface="Tahoma" pitchFamily="34" charset="0"/>
            </a:endParaRPr>
          </a:p>
        </p:txBody>
      </p:sp>
      <p:sp>
        <p:nvSpPr>
          <p:cNvPr id="7" name="6 - TextBox"/>
          <p:cNvSpPr txBox="1"/>
          <p:nvPr/>
        </p:nvSpPr>
        <p:spPr>
          <a:xfrm>
            <a:off x="4967536" y="3212976"/>
            <a:ext cx="4176464" cy="430887"/>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Ο Γύπας (</a:t>
            </a:r>
            <a:r>
              <a:rPr lang="en-US" sz="1100" i="1" dirty="0" smtClean="0">
                <a:latin typeface="Tahoma" pitchFamily="34" charset="0"/>
                <a:ea typeface="Tahoma" pitchFamily="34" charset="0"/>
                <a:cs typeface="Tahoma" pitchFamily="34" charset="0"/>
              </a:rPr>
              <a:t>Gyps fulvus</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αποτελεί χαρακτηριστικό είδος που χρησιμοποιεί θερμά ανοδικά ρεύματα στις μετακινήσεις του </a:t>
            </a:r>
            <a:endParaRPr lang="el-GR" sz="1100" dirty="0">
              <a:latin typeface="Tahoma" pitchFamily="34" charset="0"/>
              <a:ea typeface="Tahoma" pitchFamily="34" charset="0"/>
              <a:cs typeface="Tahoma" pitchFamily="34" charset="0"/>
            </a:endParaRPr>
          </a:p>
        </p:txBody>
      </p:sp>
      <p:pic>
        <p:nvPicPr>
          <p:cNvPr id="252930" name="Picture 2"/>
          <p:cNvPicPr>
            <a:picLocks noChangeAspect="1" noChangeArrowheads="1"/>
          </p:cNvPicPr>
          <p:nvPr/>
        </p:nvPicPr>
        <p:blipFill>
          <a:blip r:embed="rId3" cstate="print"/>
          <a:srcRect/>
          <a:stretch>
            <a:fillRect/>
          </a:stretch>
        </p:blipFill>
        <p:spPr bwMode="auto">
          <a:xfrm>
            <a:off x="5004048" y="908720"/>
            <a:ext cx="4038600" cy="2333625"/>
          </a:xfrm>
          <a:prstGeom prst="rect">
            <a:avLst/>
          </a:prstGeom>
          <a:noFill/>
          <a:ln w="9525">
            <a:noFill/>
            <a:miter lim="800000"/>
            <a:headEnd/>
            <a:tailEnd/>
          </a:ln>
        </p:spPr>
      </p:pic>
      <p:pic>
        <p:nvPicPr>
          <p:cNvPr id="252933" name="Picture 5" descr="Οδηγίες για την Ειδική Ορνιθολογική Μελέτη αιολικών πάρκων ..."/>
          <p:cNvPicPr>
            <a:picLocks noChangeAspect="1" noChangeArrowheads="1"/>
          </p:cNvPicPr>
          <p:nvPr/>
        </p:nvPicPr>
        <p:blipFill>
          <a:blip r:embed="rId4" cstate="print"/>
          <a:srcRect/>
          <a:stretch>
            <a:fillRect/>
          </a:stretch>
        </p:blipFill>
        <p:spPr bwMode="auto">
          <a:xfrm>
            <a:off x="5508104" y="3696508"/>
            <a:ext cx="3025299" cy="2567285"/>
          </a:xfrm>
          <a:prstGeom prst="rect">
            <a:avLst/>
          </a:prstGeom>
          <a:noFill/>
        </p:spPr>
      </p:pic>
      <p:sp>
        <p:nvSpPr>
          <p:cNvPr id="11" name="10 - TextBox"/>
          <p:cNvSpPr txBox="1"/>
          <p:nvPr/>
        </p:nvSpPr>
        <p:spPr>
          <a:xfrm>
            <a:off x="4788024" y="6309320"/>
            <a:ext cx="4355976" cy="430887"/>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Τα Αιολικά Πάρκα εμπλέκονται σε περιστατικά θανάτωσης μεγαλόσωμων πτηνών που </a:t>
            </a:r>
            <a:r>
              <a:rPr lang="el-GR" sz="1100" dirty="0" err="1" smtClean="0">
                <a:latin typeface="Tahoma" pitchFamily="34" charset="0"/>
                <a:ea typeface="Tahoma" pitchFamily="34" charset="0"/>
                <a:cs typeface="Tahoma" pitchFamily="34" charset="0"/>
              </a:rPr>
              <a:t>γυροπετούν</a:t>
            </a:r>
            <a:r>
              <a:rPr lang="el-GR" sz="1100" dirty="0" smtClean="0">
                <a:latin typeface="Tahoma" pitchFamily="34" charset="0"/>
                <a:ea typeface="Tahoma" pitchFamily="34" charset="0"/>
                <a:cs typeface="Tahoma" pitchFamily="34" charset="0"/>
              </a:rPr>
              <a:t> και προσκρούουν σε έλικες </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490066"/>
          </a:xfrm>
        </p:spPr>
        <p:txBody>
          <a:bodyPr/>
          <a:lstStyle/>
          <a:p>
            <a:pPr lvl="0" algn="l" eaLnBrk="1" hangingPunct="1"/>
            <a:r>
              <a:rPr lang="el-GR" sz="2000" dirty="0" smtClean="0">
                <a:latin typeface="Tahoma" panose="020B0604030504040204" pitchFamily="34" charset="0"/>
                <a:ea typeface="Tahoma" panose="020B0604030504040204" pitchFamily="34" charset="0"/>
                <a:cs typeface="Tahoma" panose="020B0604030504040204" pitchFamily="34" charset="0"/>
              </a:rPr>
              <a:t>Λευκοτσικνιάς (</a:t>
            </a:r>
            <a:r>
              <a:rPr lang="el-GR" sz="2000" i="1" dirty="0" smtClean="0">
                <a:latin typeface="Tahoma" panose="020B0604030504040204" pitchFamily="34" charset="0"/>
                <a:ea typeface="Tahoma" panose="020B0604030504040204" pitchFamily="34" charset="0"/>
                <a:cs typeface="Tahoma" panose="020B0604030504040204" pitchFamily="34" charset="0"/>
              </a:rPr>
              <a:t>Ε</a:t>
            </a:r>
            <a:r>
              <a:rPr lang="en-US" sz="2000" i="1" dirty="0" err="1" smtClean="0">
                <a:latin typeface="Tahoma" panose="020B0604030504040204" pitchFamily="34" charset="0"/>
                <a:ea typeface="Tahoma" panose="020B0604030504040204" pitchFamily="34" charset="0"/>
                <a:cs typeface="Tahoma" panose="020B0604030504040204" pitchFamily="34" charset="0"/>
              </a:rPr>
              <a:t>gretta</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garzetta</a:t>
            </a:r>
            <a:r>
              <a:rPr lang="en-US" sz="2000" dirty="0" smtClean="0">
                <a:latin typeface="Tahoma" panose="020B0604030504040204" pitchFamily="34" charset="0"/>
                <a:ea typeface="Tahoma" panose="020B0604030504040204" pitchFamily="34" charset="0"/>
                <a:cs typeface="Tahoma" panose="020B0604030504040204" pitchFamily="34" charset="0"/>
              </a:rPr>
              <a:t>)</a:t>
            </a:r>
            <a:r>
              <a:rPr lang="en-US" sz="2000" i="1" dirty="0">
                <a:solidFill>
                  <a:prstClr val="black"/>
                </a:solidFill>
                <a:latin typeface="Tahoma" pitchFamily="34" charset="0"/>
                <a:ea typeface="Tahoma" pitchFamily="34" charset="0"/>
                <a:cs typeface="Tahoma" pitchFamily="34" charset="0"/>
              </a:rPr>
              <a:t> (</a:t>
            </a:r>
            <a:r>
              <a:rPr lang="el-GR" sz="2000" i="1" dirty="0">
                <a:solidFill>
                  <a:prstClr val="black"/>
                </a:solidFill>
                <a:latin typeface="Tahoma" pitchFamily="34" charset="0"/>
                <a:ea typeface="Tahoma" pitchFamily="34" charset="0"/>
                <a:cs typeface="Tahoma" pitchFamily="34" charset="0"/>
              </a:rPr>
              <a:t>φωτ. </a:t>
            </a:r>
            <a:r>
              <a:rPr lang="en-US" sz="2000" i="1" dirty="0" smtClean="0">
                <a:solidFill>
                  <a:prstClr val="black"/>
                </a:solidFill>
                <a:latin typeface="Tahoma" pitchFamily="34" charset="0"/>
                <a:ea typeface="Tahoma" pitchFamily="34" charset="0"/>
                <a:cs typeface="Tahoma" pitchFamily="34" charset="0"/>
              </a:rPr>
              <a:t>M.-</a:t>
            </a:r>
            <a:r>
              <a:rPr lang="el-GR" sz="2000" i="1" dirty="0" smtClean="0">
                <a:solidFill>
                  <a:prstClr val="black"/>
                </a:solidFill>
                <a:latin typeface="Tahoma" pitchFamily="34" charset="0"/>
                <a:ea typeface="Tahoma" pitchFamily="34" charset="0"/>
                <a:cs typeface="Tahoma" pitchFamily="34" charset="0"/>
              </a:rPr>
              <a:t>Δ</a:t>
            </a:r>
            <a:r>
              <a:rPr lang="en-US" sz="2000" i="1" dirty="0" smtClean="0">
                <a:solidFill>
                  <a:prstClr val="black"/>
                </a:solidFill>
                <a:latin typeface="Tahoma" pitchFamily="34" charset="0"/>
                <a:ea typeface="Tahoma" pitchFamily="34" charset="0"/>
                <a:cs typeface="Tahoma" pitchFamily="34" charset="0"/>
              </a:rPr>
              <a:t>.</a:t>
            </a:r>
            <a:r>
              <a:rPr lang="el-GR" sz="2000" i="1" dirty="0" smtClean="0">
                <a:solidFill>
                  <a:prstClr val="black"/>
                </a:solidFill>
                <a:latin typeface="Tahoma" pitchFamily="34" charset="0"/>
                <a:ea typeface="Tahoma" pitchFamily="34" charset="0"/>
                <a:cs typeface="Tahoma" pitchFamily="34" charset="0"/>
              </a:rPr>
              <a:t> Βούλγαρης)</a:t>
            </a:r>
            <a:r>
              <a:rPr lang="el-GR" sz="1100" dirty="0">
                <a:solidFill>
                  <a:prstClr val="black"/>
                </a:solidFill>
                <a:latin typeface="Tahoma" pitchFamily="34" charset="0"/>
                <a:ea typeface="Tahoma" pitchFamily="34" charset="0"/>
                <a:cs typeface="Tahoma" pitchFamily="34" charset="0"/>
              </a:rPr>
              <a:t/>
            </a:r>
            <a:br>
              <a:rPr lang="el-GR" sz="1100" dirty="0">
                <a:solidFill>
                  <a:prstClr val="black"/>
                </a:solidFill>
                <a:latin typeface="Tahoma" pitchFamily="34" charset="0"/>
                <a:ea typeface="Tahoma" pitchFamily="34" charset="0"/>
                <a:cs typeface="Tahoma" pitchFamily="34" charset="0"/>
              </a:rPr>
            </a:br>
            <a:endParaRPr lang="el-GR"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8720"/>
            <a:ext cx="9144000" cy="5237825"/>
          </a:xfrm>
          <a:prstGeom prst="rect">
            <a:avLst/>
          </a:prstGeom>
        </p:spPr>
      </p:pic>
    </p:spTree>
    <p:extLst>
      <p:ext uri="{BB962C8B-B14F-4D97-AF65-F5344CB8AC3E}">
        <p14:creationId xmlns:p14="http://schemas.microsoft.com/office/powerpoint/2010/main" val="37394829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706090"/>
          </a:xfrm>
        </p:spPr>
        <p:txBody>
          <a:bodyPr/>
          <a:lstStyle/>
          <a:p>
            <a:r>
              <a:rPr lang="el-GR" sz="2400" dirty="0" smtClean="0">
                <a:latin typeface="Tahoma" pitchFamily="34" charset="0"/>
                <a:ea typeface="Tahoma" pitchFamily="34" charset="0"/>
                <a:cs typeface="Tahoma" pitchFamily="34" charset="0"/>
              </a:rPr>
              <a:t>Πρότυπα πτήσης ΙΙΙ</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0" y="764704"/>
            <a:ext cx="5148064" cy="4525963"/>
          </a:xfrm>
        </p:spPr>
        <p:txBody>
          <a:bodyPr/>
          <a:lstStyle/>
          <a:p>
            <a:r>
              <a:rPr lang="el-GR" sz="1400" dirty="0" smtClean="0">
                <a:latin typeface="Tahoma" pitchFamily="34" charset="0"/>
                <a:ea typeface="Tahoma" pitchFamily="34" charset="0"/>
                <a:cs typeface="Tahoma" pitchFamily="34" charset="0"/>
              </a:rPr>
              <a:t>Στην </a:t>
            </a:r>
            <a:r>
              <a:rPr lang="el-GR" sz="1400" b="1" dirty="0" smtClean="0">
                <a:latin typeface="Tahoma" pitchFamily="34" charset="0"/>
                <a:ea typeface="Tahoma" pitchFamily="34" charset="0"/>
                <a:cs typeface="Tahoma" pitchFamily="34" charset="0"/>
              </a:rPr>
              <a:t>ανοιχτή θάλασσα</a:t>
            </a:r>
            <a:r>
              <a:rPr lang="el-GR" sz="1400" dirty="0" smtClean="0">
                <a:latin typeface="Tahoma" pitchFamily="34" charset="0"/>
                <a:ea typeface="Tahoma" pitchFamily="34" charset="0"/>
                <a:cs typeface="Tahoma" pitchFamily="34" charset="0"/>
              </a:rPr>
              <a:t>, ο άνεμος και τα κύματα δημιουργούν συνθήκες κατάλληλες για </a:t>
            </a:r>
            <a:r>
              <a:rPr lang="el-GR" sz="1400" b="1" dirty="0" smtClean="0">
                <a:latin typeface="Tahoma" pitchFamily="34" charset="0"/>
                <a:ea typeface="Tahoma" pitchFamily="34" charset="0"/>
                <a:cs typeface="Tahoma" pitchFamily="34" charset="0"/>
              </a:rPr>
              <a:t>«δυναμική» ανεμοπορία </a:t>
            </a:r>
          </a:p>
          <a:p>
            <a:r>
              <a:rPr lang="el-GR" sz="1400" dirty="0" smtClean="0">
                <a:latin typeface="Tahoma" pitchFamily="34" charset="0"/>
                <a:ea typeface="Tahoma" pitchFamily="34" charset="0"/>
                <a:cs typeface="Tahoma" pitchFamily="34" charset="0"/>
              </a:rPr>
              <a:t>Πελαγικά </a:t>
            </a:r>
            <a:r>
              <a:rPr lang="el-GR" sz="1400" dirty="0" err="1" smtClean="0">
                <a:latin typeface="Tahoma" pitchFamily="34" charset="0"/>
                <a:ea typeface="Tahoma" pitchFamily="34" charset="0"/>
                <a:cs typeface="Tahoma" pitchFamily="34" charset="0"/>
              </a:rPr>
              <a:t>Ρινοτρυπόμορφα</a:t>
            </a:r>
            <a:r>
              <a:rPr lang="el-GR" sz="1400" dirty="0" smtClean="0">
                <a:latin typeface="Tahoma" pitchFamily="34" charset="0"/>
                <a:ea typeface="Tahoma" pitchFamily="34" charset="0"/>
                <a:cs typeface="Tahoma" pitchFamily="34" charset="0"/>
              </a:rPr>
              <a:t> είδη όπως τα άλμπατρος ή ο Αρτέμης στη Μεσόγειο, εκμεταλλεύονται τη διαφορά στην ένταση του ανέμου ανάλογα με το ύψος από τα κύματα και</a:t>
            </a:r>
            <a:r>
              <a:rPr lang="en-US" sz="1400" dirty="0" smtClean="0">
                <a:latin typeface="Tahoma" pitchFamily="34" charset="0"/>
                <a:ea typeface="Tahoma" pitchFamily="34" charset="0"/>
                <a:cs typeface="Tahoma" pitchFamily="34" charset="0"/>
              </a:rPr>
              <a:t> </a:t>
            </a:r>
            <a:r>
              <a:rPr lang="el-GR" sz="1400" dirty="0" smtClean="0">
                <a:latin typeface="Tahoma" pitchFamily="34" charset="0"/>
                <a:ea typeface="Tahoma" pitchFamily="34" charset="0"/>
                <a:cs typeface="Tahoma" pitchFamily="34" charset="0"/>
              </a:rPr>
              <a:t>μπορούν να πετούν με σχεδόν μηδενική κατανάλωση ενέργειας για ώρες </a:t>
            </a:r>
          </a:p>
          <a:p>
            <a:r>
              <a:rPr lang="el-GR" sz="1400" dirty="0" smtClean="0">
                <a:latin typeface="Tahoma" pitchFamily="34" charset="0"/>
                <a:ea typeface="Tahoma" pitchFamily="34" charset="0"/>
                <a:cs typeface="Tahoma" pitchFamily="34" charset="0"/>
              </a:rPr>
              <a:t>Τα πουλιά που χρησιμοποιούν την ανεμοπορία ως κύρια μέθοδο μετακίνησης έχουν μακριές, στενές φτερούγες, με μυτερή άκρη. </a:t>
            </a:r>
          </a:p>
          <a:p>
            <a:r>
              <a:rPr lang="el-GR" sz="1400" dirty="0" smtClean="0">
                <a:latin typeface="Tahoma" pitchFamily="34" charset="0"/>
                <a:ea typeface="Tahoma" pitchFamily="34" charset="0"/>
                <a:cs typeface="Tahoma" pitchFamily="34" charset="0"/>
              </a:rPr>
              <a:t>Η </a:t>
            </a:r>
            <a:r>
              <a:rPr lang="el-GR" sz="1400" b="1" dirty="0" smtClean="0">
                <a:latin typeface="Tahoma" pitchFamily="34" charset="0"/>
                <a:ea typeface="Tahoma" pitchFamily="34" charset="0"/>
                <a:cs typeface="Tahoma" pitchFamily="34" charset="0"/>
              </a:rPr>
              <a:t>πτήση επιτόπου (αιώρηση) </a:t>
            </a:r>
            <a:r>
              <a:rPr lang="el-GR" sz="1400" dirty="0" smtClean="0">
                <a:latin typeface="Tahoma" pitchFamily="34" charset="0"/>
                <a:ea typeface="Tahoma" pitchFamily="34" charset="0"/>
                <a:cs typeface="Tahoma" pitchFamily="34" charset="0"/>
              </a:rPr>
              <a:t>είναι ιδιαίτερα </a:t>
            </a:r>
            <a:r>
              <a:rPr lang="el-GR" sz="1400" dirty="0" err="1" smtClean="0">
                <a:latin typeface="Tahoma" pitchFamily="34" charset="0"/>
                <a:ea typeface="Tahoma" pitchFamily="34" charset="0"/>
                <a:cs typeface="Tahoma" pitchFamily="34" charset="0"/>
              </a:rPr>
              <a:t>ενεργοβόρος</a:t>
            </a:r>
            <a:r>
              <a:rPr lang="el-GR" sz="1400" dirty="0" smtClean="0">
                <a:latin typeface="Tahoma" pitchFamily="34" charset="0"/>
                <a:ea typeface="Tahoma" pitchFamily="34" charset="0"/>
                <a:cs typeface="Tahoma" pitchFamily="34" charset="0"/>
              </a:rPr>
              <a:t> πτήση και παρατηρείται κατ’ εξοχή στα </a:t>
            </a:r>
            <a:r>
              <a:rPr lang="el-GR" sz="1400" dirty="0" err="1" smtClean="0">
                <a:latin typeface="Tahoma" pitchFamily="34" charset="0"/>
                <a:ea typeface="Tahoma" pitchFamily="34" charset="0"/>
                <a:cs typeface="Tahoma" pitchFamily="34" charset="0"/>
              </a:rPr>
              <a:t>κολύβρια</a:t>
            </a:r>
            <a:r>
              <a:rPr lang="el-GR" sz="1400" dirty="0" smtClean="0">
                <a:latin typeface="Tahoma" pitchFamily="34" charset="0"/>
                <a:ea typeface="Tahoma" pitchFamily="34" charset="0"/>
                <a:cs typeface="Tahoma" pitchFamily="34" charset="0"/>
              </a:rPr>
              <a:t> (Οικ. Τ</a:t>
            </a:r>
            <a:r>
              <a:rPr lang="en-US" sz="1400" dirty="0" err="1" smtClean="0">
                <a:latin typeface="Tahoma" pitchFamily="34" charset="0"/>
                <a:ea typeface="Tahoma" pitchFamily="34" charset="0"/>
                <a:cs typeface="Tahoma" pitchFamily="34" charset="0"/>
              </a:rPr>
              <a:t>rochilidae</a:t>
            </a:r>
            <a:r>
              <a:rPr lang="en-US" sz="1400" dirty="0" smtClean="0">
                <a:latin typeface="Tahoma" pitchFamily="34" charset="0"/>
                <a:ea typeface="Tahoma" pitchFamily="34" charset="0"/>
                <a:cs typeface="Tahoma" pitchFamily="34" charset="0"/>
              </a:rPr>
              <a:t>) </a:t>
            </a:r>
            <a:r>
              <a:rPr lang="el-GR" sz="1400" dirty="0" smtClean="0">
                <a:latin typeface="Tahoma" pitchFamily="34" charset="0"/>
                <a:ea typeface="Tahoma" pitchFamily="34" charset="0"/>
                <a:cs typeface="Tahoma" pitchFamily="34" charset="0"/>
              </a:rPr>
              <a:t>για </a:t>
            </a:r>
            <a:r>
              <a:rPr lang="el-GR" sz="1400" dirty="0" err="1" smtClean="0">
                <a:latin typeface="Tahoma" pitchFamily="34" charset="0"/>
                <a:ea typeface="Tahoma" pitchFamily="34" charset="0"/>
                <a:cs typeface="Tahoma" pitchFamily="34" charset="0"/>
              </a:rPr>
              <a:t>τροφοληψία</a:t>
            </a: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Οι φτερούγες στα </a:t>
            </a:r>
            <a:r>
              <a:rPr lang="el-GR" sz="1400" dirty="0" err="1" smtClean="0">
                <a:latin typeface="Tahoma" pitchFamily="34" charset="0"/>
                <a:ea typeface="Tahoma" pitchFamily="34" charset="0"/>
                <a:cs typeface="Tahoma" pitchFamily="34" charset="0"/>
              </a:rPr>
              <a:t>κολύβρια</a:t>
            </a:r>
            <a:r>
              <a:rPr lang="el-GR" sz="1400" dirty="0" smtClean="0">
                <a:latin typeface="Tahoma" pitchFamily="34" charset="0"/>
                <a:ea typeface="Tahoma" pitchFamily="34" charset="0"/>
                <a:cs typeface="Tahoma" pitchFamily="34" charset="0"/>
              </a:rPr>
              <a:t> είναι σχετικά μικρές αλλά χτυπούν τόσο γρήγορα που παράγουν ένα βόμβο, όπως οι μέλισσες, από τον οποίο παίρνουν και το αγγλικό όνομα τους (</a:t>
            </a:r>
            <a:r>
              <a:rPr lang="en-US" sz="1400" dirty="0" smtClean="0">
                <a:latin typeface="Tahoma" pitchFamily="34" charset="0"/>
                <a:ea typeface="Tahoma" pitchFamily="34" charset="0"/>
                <a:cs typeface="Tahoma" pitchFamily="34" charset="0"/>
              </a:rPr>
              <a:t>hummingbird)</a:t>
            </a: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Παραπλήσιο τύπο επί τόπου πτήσης χρησιμοποιούν μερικά μικρόσωμα γεράκια όπως το </a:t>
            </a:r>
            <a:r>
              <a:rPr lang="el-GR" sz="1400" dirty="0" err="1" smtClean="0">
                <a:latin typeface="Tahoma" pitchFamily="34" charset="0"/>
                <a:ea typeface="Tahoma" pitchFamily="34" charset="0"/>
                <a:cs typeface="Tahoma" pitchFamily="34" charset="0"/>
              </a:rPr>
              <a:t>Βραχοκιρκίνεζο</a:t>
            </a:r>
            <a:r>
              <a:rPr lang="el-GR" sz="1400" dirty="0" smtClean="0">
                <a:latin typeface="Tahoma" pitchFamily="34" charset="0"/>
                <a:ea typeface="Tahoma" pitchFamily="34" charset="0"/>
                <a:cs typeface="Tahoma" pitchFamily="34" charset="0"/>
              </a:rPr>
              <a:t> (</a:t>
            </a:r>
            <a:r>
              <a:rPr lang="en-US" sz="1400" i="1" dirty="0" smtClean="0">
                <a:latin typeface="Tahoma" pitchFamily="34" charset="0"/>
                <a:ea typeface="Tahoma" pitchFamily="34" charset="0"/>
                <a:cs typeface="Tahoma" pitchFamily="34" charset="0"/>
              </a:rPr>
              <a:t>Falco </a:t>
            </a:r>
            <a:r>
              <a:rPr lang="en-US" sz="1400" i="1" dirty="0" err="1" smtClean="0">
                <a:latin typeface="Tahoma" pitchFamily="34" charset="0"/>
                <a:ea typeface="Tahoma" pitchFamily="34" charset="0"/>
                <a:cs typeface="Tahoma" pitchFamily="34" charset="0"/>
              </a:rPr>
              <a:t>tinnunculus</a:t>
            </a:r>
            <a:r>
              <a:rPr lang="en-US" sz="1400" dirty="0" smtClean="0">
                <a:latin typeface="Tahoma" pitchFamily="34" charset="0"/>
                <a:ea typeface="Tahoma" pitchFamily="34" charset="0"/>
                <a:cs typeface="Tahoma" pitchFamily="34" charset="0"/>
              </a:rPr>
              <a:t>) </a:t>
            </a:r>
            <a:r>
              <a:rPr lang="el-GR" sz="1400" dirty="0" smtClean="0">
                <a:latin typeface="Tahoma" pitchFamily="34" charset="0"/>
                <a:ea typeface="Tahoma" pitchFamily="34" charset="0"/>
                <a:cs typeface="Tahoma" pitchFamily="34" charset="0"/>
              </a:rPr>
              <a:t>όταν εντοπίζουν το θήραμα τους στο έδαφος και εστιάζουν πάνω του λίγο πριν την επίθεση</a:t>
            </a:r>
          </a:p>
          <a:p>
            <a:endParaRPr lang="el-GR" sz="1600" dirty="0">
              <a:latin typeface="Tahoma" pitchFamily="34" charset="0"/>
              <a:ea typeface="Tahoma" pitchFamily="34" charset="0"/>
              <a:cs typeface="Tahoma" pitchFamily="34" charset="0"/>
            </a:endParaRPr>
          </a:p>
        </p:txBody>
      </p:sp>
      <p:sp>
        <p:nvSpPr>
          <p:cNvPr id="7" name="6 - TextBox"/>
          <p:cNvSpPr txBox="1"/>
          <p:nvPr/>
        </p:nvSpPr>
        <p:spPr>
          <a:xfrm>
            <a:off x="5148064" y="3501008"/>
            <a:ext cx="4176464" cy="430887"/>
          </a:xfrm>
          <a:prstGeom prst="rect">
            <a:avLst/>
          </a:prstGeom>
          <a:noFill/>
        </p:spPr>
        <p:txBody>
          <a:bodyPr wrap="square" rtlCol="0">
            <a:spAutoFit/>
          </a:bodyPr>
          <a:lstStyle/>
          <a:p>
            <a:r>
              <a:rPr lang="el-GR" sz="1100" dirty="0" err="1" smtClean="0">
                <a:latin typeface="Tahoma" pitchFamily="34" charset="0"/>
                <a:ea typeface="Tahoma" pitchFamily="34" charset="0"/>
                <a:cs typeface="Tahoma" pitchFamily="34" charset="0"/>
              </a:rPr>
              <a:t>Αρτέμηδες</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Calonectris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diomedea</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που </a:t>
            </a:r>
            <a:r>
              <a:rPr lang="el-GR" sz="1100" dirty="0" err="1" smtClean="0">
                <a:latin typeface="Tahoma" pitchFamily="34" charset="0"/>
                <a:ea typeface="Tahoma" pitchFamily="34" charset="0"/>
                <a:cs typeface="Tahoma" pitchFamily="34" charset="0"/>
              </a:rPr>
              <a:t>ανεμογλυστρούν</a:t>
            </a:r>
            <a:r>
              <a:rPr lang="el-GR" sz="1100" dirty="0" smtClean="0">
                <a:latin typeface="Tahoma" pitchFamily="34" charset="0"/>
                <a:ea typeface="Tahoma" pitchFamily="34" charset="0"/>
                <a:cs typeface="Tahoma" pitchFamily="34" charset="0"/>
              </a:rPr>
              <a:t> πάνω από την κυματισμό της  θάλασσας</a:t>
            </a:r>
            <a:endParaRPr lang="el-GR" sz="1100" dirty="0">
              <a:latin typeface="Tahoma" pitchFamily="34" charset="0"/>
              <a:ea typeface="Tahoma" pitchFamily="34" charset="0"/>
              <a:cs typeface="Tahoma" pitchFamily="34" charset="0"/>
            </a:endParaRPr>
          </a:p>
        </p:txBody>
      </p:sp>
      <p:sp>
        <p:nvSpPr>
          <p:cNvPr id="11" name="10 - TextBox"/>
          <p:cNvSpPr txBox="1"/>
          <p:nvPr/>
        </p:nvSpPr>
        <p:spPr>
          <a:xfrm>
            <a:off x="5148064" y="6309320"/>
            <a:ext cx="3995936" cy="600164"/>
          </a:xfrm>
          <a:prstGeom prst="rect">
            <a:avLst/>
          </a:prstGeom>
          <a:noFill/>
        </p:spPr>
        <p:txBody>
          <a:bodyPr wrap="square" rtlCol="0">
            <a:spAutoFit/>
          </a:bodyPr>
          <a:lstStyle/>
          <a:p>
            <a:r>
              <a:rPr lang="en-US" sz="1100" dirty="0" smtClean="0">
                <a:latin typeface="Tahoma" pitchFamily="34" charset="0"/>
                <a:ea typeface="Tahoma" pitchFamily="34" charset="0"/>
                <a:cs typeface="Tahoma" pitchFamily="34" charset="0"/>
              </a:rPr>
              <a:t>To </a:t>
            </a:r>
            <a:r>
              <a:rPr lang="el-GR" sz="1100" dirty="0" err="1" smtClean="0">
                <a:latin typeface="Tahoma" pitchFamily="34" charset="0"/>
                <a:ea typeface="Tahoma" pitchFamily="34" charset="0"/>
                <a:cs typeface="Tahoma" pitchFamily="34" charset="0"/>
              </a:rPr>
              <a:t>Βραχοκιρκίνεζο</a:t>
            </a:r>
            <a:r>
              <a:rPr lang="el-GR" sz="1100" dirty="0" smtClean="0">
                <a:latin typeface="Tahoma" pitchFamily="34" charset="0"/>
                <a:ea typeface="Tahoma" pitchFamily="34" charset="0"/>
                <a:cs typeface="Tahoma" pitchFamily="34" charset="0"/>
              </a:rPr>
              <a:t> ή </a:t>
            </a:r>
            <a:r>
              <a:rPr lang="el-GR" sz="1100" dirty="0" err="1" smtClean="0">
                <a:latin typeface="Tahoma" pitchFamily="34" charset="0"/>
                <a:ea typeface="Tahoma" pitchFamily="34" charset="0"/>
                <a:cs typeface="Tahoma" pitchFamily="34" charset="0"/>
              </a:rPr>
              <a:t>Ανεμογάμης</a:t>
            </a:r>
            <a:r>
              <a:rPr lang="el-GR" sz="1100" dirty="0" smtClean="0">
                <a:latin typeface="Tahoma" pitchFamily="34" charset="0"/>
                <a:ea typeface="Tahoma" pitchFamily="34" charset="0"/>
                <a:cs typeface="Tahoma" pitchFamily="34" charset="0"/>
              </a:rPr>
              <a:t> (</a:t>
            </a:r>
            <a:r>
              <a:rPr lang="en-US" sz="1100" i="1" dirty="0" smtClean="0">
                <a:latin typeface="Tahoma" pitchFamily="34" charset="0"/>
                <a:ea typeface="Tahoma" pitchFamily="34" charset="0"/>
                <a:cs typeface="Tahoma" pitchFamily="34" charset="0"/>
              </a:rPr>
              <a:t>Falco </a:t>
            </a:r>
            <a:r>
              <a:rPr lang="en-US" sz="1100" i="1" dirty="0" err="1" smtClean="0">
                <a:latin typeface="Tahoma" pitchFamily="34" charset="0"/>
                <a:ea typeface="Tahoma" pitchFamily="34" charset="0"/>
                <a:cs typeface="Tahoma" pitchFamily="34" charset="0"/>
              </a:rPr>
              <a:t>tinnunculus</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που ονομάζεται έτσι λόγω τη συνήθειας του να φτεροκοπά επιτόπου κατά τη διάρκεια της </a:t>
            </a:r>
            <a:r>
              <a:rPr lang="el-GR" sz="1100" dirty="0" err="1" smtClean="0">
                <a:latin typeface="Tahoma" pitchFamily="34" charset="0"/>
                <a:ea typeface="Tahoma" pitchFamily="34" charset="0"/>
                <a:cs typeface="Tahoma" pitchFamily="34" charset="0"/>
              </a:rPr>
              <a:t>τροφοληψίας</a:t>
            </a:r>
            <a:r>
              <a:rPr lang="en-US" sz="1100" dirty="0" smtClean="0">
                <a:latin typeface="Tahoma" pitchFamily="34" charset="0"/>
                <a:ea typeface="Tahoma" pitchFamily="34" charset="0"/>
                <a:cs typeface="Tahoma" pitchFamily="34" charset="0"/>
              </a:rPr>
              <a:t> </a:t>
            </a:r>
            <a:endParaRPr lang="el-GR" sz="1100" dirty="0">
              <a:latin typeface="Tahoma" pitchFamily="34" charset="0"/>
              <a:ea typeface="Tahoma" pitchFamily="34" charset="0"/>
              <a:cs typeface="Tahoma" pitchFamily="34" charset="0"/>
            </a:endParaRPr>
          </a:p>
        </p:txBody>
      </p:sp>
      <p:pic>
        <p:nvPicPr>
          <p:cNvPr id="265220" name="Picture 4"/>
          <p:cNvPicPr>
            <a:picLocks noChangeAspect="1" noChangeArrowheads="1"/>
          </p:cNvPicPr>
          <p:nvPr/>
        </p:nvPicPr>
        <p:blipFill>
          <a:blip r:embed="rId3" cstate="print"/>
          <a:srcRect/>
          <a:stretch>
            <a:fillRect/>
          </a:stretch>
        </p:blipFill>
        <p:spPr bwMode="auto">
          <a:xfrm>
            <a:off x="5436096" y="908720"/>
            <a:ext cx="3168352" cy="2607447"/>
          </a:xfrm>
          <a:prstGeom prst="rect">
            <a:avLst/>
          </a:prstGeom>
          <a:noFill/>
          <a:ln w="9525">
            <a:noFill/>
            <a:miter lim="800000"/>
            <a:headEnd/>
            <a:tailEnd/>
          </a:ln>
        </p:spPr>
      </p:pic>
      <p:pic>
        <p:nvPicPr>
          <p:cNvPr id="12" name="Picture 5" descr="Î ÎµÎ¹ÎºÏÎ½Î± Î¯ÏÏÏ ÏÎµÏÎ¹Î­ÏÎµÎ¹: Î¿ÏÏÎ±Î½ÏÏ, ÏÎ¿ÏÎ»Î¯, Î´Î­Î½ÏÏÎ¿, ÏÏÎ±Î¯Î¸ÏÎ¹ÎµÏ Î´ÏÎ±ÏÏÎ·ÏÎ¹ÏÏÎ·ÏÎµÏ ÎºÎ±Î¹ ÏÏÏÎ·"/>
          <p:cNvPicPr>
            <a:picLocks noChangeAspect="1" noChangeArrowheads="1"/>
          </p:cNvPicPr>
          <p:nvPr/>
        </p:nvPicPr>
        <p:blipFill>
          <a:blip r:embed="rId4" cstate="print"/>
          <a:srcRect/>
          <a:stretch>
            <a:fillRect/>
          </a:stretch>
        </p:blipFill>
        <p:spPr bwMode="auto">
          <a:xfrm>
            <a:off x="5508105" y="4005064"/>
            <a:ext cx="3120348" cy="23402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116632"/>
            <a:ext cx="8229600" cy="706090"/>
          </a:xfrm>
        </p:spPr>
        <p:txBody>
          <a:bodyPr/>
          <a:lstStyle/>
          <a:p>
            <a:r>
              <a:rPr lang="el-GR" sz="2400" dirty="0" smtClean="0">
                <a:latin typeface="Tahoma" pitchFamily="34" charset="0"/>
                <a:ea typeface="Tahoma" pitchFamily="34" charset="0"/>
                <a:cs typeface="Tahoma" pitchFamily="34" charset="0"/>
              </a:rPr>
              <a:t>Αναπαραγωγή-Τύποι φωλιών</a:t>
            </a:r>
            <a:endParaRPr lang="el-GR" sz="2400" dirty="0">
              <a:latin typeface="Tahoma" pitchFamily="34" charset="0"/>
              <a:ea typeface="Tahoma" pitchFamily="34" charset="0"/>
              <a:cs typeface="Tahoma" pitchFamily="34" charset="0"/>
            </a:endParaRPr>
          </a:p>
        </p:txBody>
      </p:sp>
      <p:pic>
        <p:nvPicPr>
          <p:cNvPr id="4" name="Picture 3"/>
          <p:cNvPicPr>
            <a:picLocks noChangeAspect="1" noChangeArrowheads="1"/>
          </p:cNvPicPr>
          <p:nvPr/>
        </p:nvPicPr>
        <p:blipFill>
          <a:blip r:embed="rId2" cstate="print"/>
          <a:srcRect/>
          <a:stretch>
            <a:fillRect/>
          </a:stretch>
        </p:blipFill>
        <p:spPr bwMode="auto">
          <a:xfrm>
            <a:off x="6854039" y="188640"/>
            <a:ext cx="2289961" cy="3504298"/>
          </a:xfrm>
          <a:prstGeom prst="rect">
            <a:avLst/>
          </a:prstGeom>
          <a:noFill/>
          <a:ln w="9525">
            <a:noFill/>
            <a:miter lim="800000"/>
            <a:headEnd/>
            <a:tailEnd/>
          </a:ln>
        </p:spPr>
      </p:pic>
      <p:pic>
        <p:nvPicPr>
          <p:cNvPr id="267266" name="Picture 2"/>
          <p:cNvPicPr>
            <a:picLocks noChangeAspect="1" noChangeArrowheads="1"/>
          </p:cNvPicPr>
          <p:nvPr/>
        </p:nvPicPr>
        <p:blipFill>
          <a:blip r:embed="rId3" cstate="print"/>
          <a:srcRect/>
          <a:stretch>
            <a:fillRect/>
          </a:stretch>
        </p:blipFill>
        <p:spPr bwMode="auto">
          <a:xfrm>
            <a:off x="0" y="764704"/>
            <a:ext cx="3581400" cy="2714625"/>
          </a:xfrm>
          <a:prstGeom prst="rect">
            <a:avLst/>
          </a:prstGeom>
          <a:noFill/>
          <a:ln w="9525">
            <a:noFill/>
            <a:miter lim="800000"/>
            <a:headEnd/>
            <a:tailEnd/>
          </a:ln>
        </p:spPr>
      </p:pic>
      <p:pic>
        <p:nvPicPr>
          <p:cNvPr id="267267" name="Picture 3"/>
          <p:cNvPicPr>
            <a:picLocks noChangeAspect="1" noChangeArrowheads="1"/>
          </p:cNvPicPr>
          <p:nvPr/>
        </p:nvPicPr>
        <p:blipFill>
          <a:blip r:embed="rId4" cstate="print"/>
          <a:srcRect/>
          <a:stretch>
            <a:fillRect/>
          </a:stretch>
        </p:blipFill>
        <p:spPr bwMode="auto">
          <a:xfrm>
            <a:off x="0" y="3400596"/>
            <a:ext cx="4499992" cy="3457404"/>
          </a:xfrm>
          <a:prstGeom prst="rect">
            <a:avLst/>
          </a:prstGeom>
          <a:noFill/>
          <a:ln w="9525">
            <a:noFill/>
            <a:miter lim="800000"/>
            <a:headEnd/>
            <a:tailEnd/>
          </a:ln>
        </p:spPr>
      </p:pic>
      <p:pic>
        <p:nvPicPr>
          <p:cNvPr id="267268" name="Picture 4" descr="E:\Karris\TEI\PRIVATE\Ορχομενός 5-7 Αυγούστου 2008\P8071443.JPG"/>
          <p:cNvPicPr>
            <a:picLocks noChangeAspect="1" noChangeArrowheads="1"/>
          </p:cNvPicPr>
          <p:nvPr/>
        </p:nvPicPr>
        <p:blipFill>
          <a:blip r:embed="rId5" cstate="print"/>
          <a:srcRect/>
          <a:stretch>
            <a:fillRect/>
          </a:stretch>
        </p:blipFill>
        <p:spPr bwMode="auto">
          <a:xfrm>
            <a:off x="4788024" y="3717032"/>
            <a:ext cx="4187957" cy="3140968"/>
          </a:xfrm>
          <a:prstGeom prst="rect">
            <a:avLst/>
          </a:prstGeom>
          <a:noFill/>
        </p:spPr>
      </p:pic>
      <p:pic>
        <p:nvPicPr>
          <p:cNvPr id="8" name="Picture 4" descr="P5080070"/>
          <p:cNvPicPr>
            <a:picLocks noChangeAspect="1" noChangeArrowheads="1"/>
          </p:cNvPicPr>
          <p:nvPr/>
        </p:nvPicPr>
        <p:blipFill>
          <a:blip r:embed="rId6" cstate="print"/>
          <a:srcRect/>
          <a:stretch>
            <a:fillRect/>
          </a:stretch>
        </p:blipFill>
        <p:spPr bwMode="auto">
          <a:xfrm>
            <a:off x="3563888" y="908720"/>
            <a:ext cx="3168352" cy="2376264"/>
          </a:xfrm>
          <a:prstGeom prst="rect">
            <a:avLst/>
          </a:prstGeom>
          <a:noFill/>
          <a:ln w="9525">
            <a:noFill/>
            <a:miter lim="800000"/>
            <a:headEnd/>
            <a:tailEnd/>
          </a:ln>
        </p:spPr>
      </p:pic>
      <p:sp>
        <p:nvSpPr>
          <p:cNvPr id="9" name="8 - TextBox"/>
          <p:cNvSpPr txBox="1"/>
          <p:nvPr/>
        </p:nvSpPr>
        <p:spPr>
          <a:xfrm>
            <a:off x="4499992" y="3356992"/>
            <a:ext cx="1512168"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l-GR" sz="1100" dirty="0" smtClean="0">
                <a:latin typeface="Tahoma" pitchFamily="34" charset="0"/>
                <a:ea typeface="Tahoma" pitchFamily="34" charset="0"/>
                <a:cs typeface="Tahoma" pitchFamily="34" charset="0"/>
              </a:rPr>
              <a:t>Φωλιές με 1-15 αυγά</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Τίτλος"/>
          <p:cNvSpPr>
            <a:spLocks noGrp="1"/>
          </p:cNvSpPr>
          <p:nvPr>
            <p:ph type="title"/>
          </p:nvPr>
        </p:nvSpPr>
        <p:spPr/>
        <p:txBody>
          <a:bodyPr/>
          <a:lstStyle/>
          <a:p>
            <a:pPr eaLnBrk="1" hangingPunct="1"/>
            <a:r>
              <a:rPr lang="el-GR" sz="2800" smtClean="0">
                <a:solidFill>
                  <a:srgbClr val="0070C0"/>
                </a:solidFill>
                <a:latin typeface="Tahoma" pitchFamily="34" charset="0"/>
                <a:cs typeface="Tahoma" pitchFamily="34" charset="0"/>
              </a:rPr>
              <a:t>Ετήσιος κύκλος Αρτέμη</a:t>
            </a:r>
          </a:p>
        </p:txBody>
      </p:sp>
      <p:pic>
        <p:nvPicPr>
          <p:cNvPr id="4" name="Picture 2"/>
          <p:cNvPicPr>
            <a:picLocks noChangeAspect="1" noChangeArrowheads="1"/>
          </p:cNvPicPr>
          <p:nvPr/>
        </p:nvPicPr>
        <p:blipFill>
          <a:blip r:embed="rId2" cstate="print"/>
          <a:srcRect l="2250" t="16198" r="2250" b="15118"/>
          <a:stretch>
            <a:fillRect/>
          </a:stretch>
        </p:blipFill>
        <p:spPr bwMode="auto">
          <a:xfrm>
            <a:off x="214282" y="2000240"/>
            <a:ext cx="8788329" cy="3950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7110834"/>
          <p:cNvPicPr>
            <a:picLocks noChangeAspect="1" noChangeArrowheads="1"/>
          </p:cNvPicPr>
          <p:nvPr/>
        </p:nvPicPr>
        <p:blipFill>
          <a:blip r:embed="rId3" cstate="print"/>
          <a:srcRect/>
          <a:stretch>
            <a:fillRect/>
          </a:stretch>
        </p:blipFill>
        <p:spPr bwMode="auto">
          <a:xfrm>
            <a:off x="0" y="1714500"/>
            <a:ext cx="3071813" cy="2303463"/>
          </a:xfrm>
          <a:prstGeom prst="rect">
            <a:avLst/>
          </a:prstGeom>
          <a:noFill/>
          <a:ln w="9525">
            <a:noFill/>
            <a:miter lim="800000"/>
            <a:headEnd/>
            <a:tailEnd/>
          </a:ln>
        </p:spPr>
      </p:pic>
      <p:pic>
        <p:nvPicPr>
          <p:cNvPr id="56323" name="Picture 5" descr="P6020507"/>
          <p:cNvPicPr>
            <a:picLocks noChangeAspect="1" noChangeArrowheads="1"/>
          </p:cNvPicPr>
          <p:nvPr/>
        </p:nvPicPr>
        <p:blipFill>
          <a:blip r:embed="rId4" cstate="print"/>
          <a:srcRect/>
          <a:stretch>
            <a:fillRect/>
          </a:stretch>
        </p:blipFill>
        <p:spPr bwMode="auto">
          <a:xfrm>
            <a:off x="6000750" y="1571625"/>
            <a:ext cx="3143250" cy="2357438"/>
          </a:xfrm>
          <a:prstGeom prst="rect">
            <a:avLst/>
          </a:prstGeom>
          <a:noFill/>
          <a:ln w="9525">
            <a:noFill/>
            <a:miter lim="800000"/>
            <a:headEnd/>
            <a:tailEnd/>
          </a:ln>
        </p:spPr>
      </p:pic>
      <p:pic>
        <p:nvPicPr>
          <p:cNvPr id="56324" name="Picture 6" descr="CIMG0577"/>
          <p:cNvPicPr>
            <a:picLocks noChangeAspect="1" noChangeArrowheads="1"/>
          </p:cNvPicPr>
          <p:nvPr/>
        </p:nvPicPr>
        <p:blipFill>
          <a:blip r:embed="rId5" cstate="print"/>
          <a:srcRect/>
          <a:stretch>
            <a:fillRect/>
          </a:stretch>
        </p:blipFill>
        <p:spPr bwMode="auto">
          <a:xfrm>
            <a:off x="428625" y="4143375"/>
            <a:ext cx="3286125" cy="2465388"/>
          </a:xfrm>
          <a:prstGeom prst="rect">
            <a:avLst/>
          </a:prstGeom>
          <a:noFill/>
          <a:ln w="9525">
            <a:noFill/>
            <a:miter lim="800000"/>
            <a:headEnd/>
            <a:tailEnd/>
          </a:ln>
        </p:spPr>
      </p:pic>
      <p:pic>
        <p:nvPicPr>
          <p:cNvPr id="56325" name="Picture 7" descr="CIMG0769"/>
          <p:cNvPicPr>
            <a:picLocks noChangeAspect="1" noChangeArrowheads="1"/>
          </p:cNvPicPr>
          <p:nvPr/>
        </p:nvPicPr>
        <p:blipFill>
          <a:blip r:embed="rId6" cstate="print"/>
          <a:srcRect/>
          <a:stretch>
            <a:fillRect/>
          </a:stretch>
        </p:blipFill>
        <p:spPr bwMode="auto">
          <a:xfrm>
            <a:off x="3071813" y="2714625"/>
            <a:ext cx="2971800" cy="2228850"/>
          </a:xfrm>
          <a:prstGeom prst="rect">
            <a:avLst/>
          </a:prstGeom>
          <a:noFill/>
          <a:ln w="9525">
            <a:noFill/>
            <a:miter lim="800000"/>
            <a:headEnd/>
            <a:tailEnd/>
          </a:ln>
        </p:spPr>
      </p:pic>
      <p:pic>
        <p:nvPicPr>
          <p:cNvPr id="56326" name="Picture 8" descr="P9230399"/>
          <p:cNvPicPr>
            <a:picLocks noChangeAspect="1" noChangeArrowheads="1"/>
          </p:cNvPicPr>
          <p:nvPr/>
        </p:nvPicPr>
        <p:blipFill>
          <a:blip r:embed="rId7" cstate="print"/>
          <a:srcRect/>
          <a:stretch>
            <a:fillRect/>
          </a:stretch>
        </p:blipFill>
        <p:spPr bwMode="auto">
          <a:xfrm>
            <a:off x="5867400" y="4143375"/>
            <a:ext cx="3276600" cy="2457450"/>
          </a:xfrm>
          <a:prstGeom prst="rect">
            <a:avLst/>
          </a:prstGeom>
          <a:noFill/>
          <a:ln w="9525">
            <a:noFill/>
            <a:miter lim="800000"/>
            <a:headEnd/>
            <a:tailEnd/>
          </a:ln>
        </p:spPr>
      </p:pic>
      <p:sp>
        <p:nvSpPr>
          <p:cNvPr id="56327" name="Text Box 9"/>
          <p:cNvSpPr txBox="1">
            <a:spLocks noChangeArrowheads="1"/>
          </p:cNvSpPr>
          <p:nvPr/>
        </p:nvSpPr>
        <p:spPr bwMode="auto">
          <a:xfrm>
            <a:off x="0" y="3643313"/>
            <a:ext cx="357188" cy="366712"/>
          </a:xfrm>
          <a:prstGeom prst="rect">
            <a:avLst/>
          </a:prstGeom>
          <a:solidFill>
            <a:schemeClr val="bg1"/>
          </a:solidFill>
          <a:ln w="9525">
            <a:noFill/>
            <a:miter lim="800000"/>
            <a:headEnd/>
            <a:tailEnd/>
          </a:ln>
        </p:spPr>
        <p:txBody>
          <a:bodyPr>
            <a:spAutoFit/>
          </a:bodyPr>
          <a:lstStyle/>
          <a:p>
            <a:pPr>
              <a:spcBef>
                <a:spcPct val="50000"/>
              </a:spcBef>
            </a:pPr>
            <a:r>
              <a:rPr lang="el-GR" b="1">
                <a:solidFill>
                  <a:srgbClr val="0070C0"/>
                </a:solidFill>
                <a:latin typeface="Trebuchet MS" pitchFamily="34" charset="0"/>
              </a:rPr>
              <a:t>1</a:t>
            </a:r>
          </a:p>
        </p:txBody>
      </p:sp>
      <p:sp>
        <p:nvSpPr>
          <p:cNvPr id="56328" name="Text Box 11"/>
          <p:cNvSpPr txBox="1">
            <a:spLocks noChangeArrowheads="1"/>
          </p:cNvSpPr>
          <p:nvPr/>
        </p:nvSpPr>
        <p:spPr bwMode="auto">
          <a:xfrm>
            <a:off x="428625" y="6286500"/>
            <a:ext cx="357188" cy="366713"/>
          </a:xfrm>
          <a:prstGeom prst="rect">
            <a:avLst/>
          </a:prstGeom>
          <a:solidFill>
            <a:schemeClr val="bg1"/>
          </a:solidFill>
          <a:ln w="9525">
            <a:noFill/>
            <a:miter lim="800000"/>
            <a:headEnd/>
            <a:tailEnd/>
          </a:ln>
        </p:spPr>
        <p:txBody>
          <a:bodyPr>
            <a:spAutoFit/>
          </a:bodyPr>
          <a:lstStyle/>
          <a:p>
            <a:pPr>
              <a:spcBef>
                <a:spcPct val="50000"/>
              </a:spcBef>
            </a:pPr>
            <a:r>
              <a:rPr lang="el-GR" b="1">
                <a:solidFill>
                  <a:srgbClr val="0070C0"/>
                </a:solidFill>
                <a:latin typeface="Trebuchet MS" pitchFamily="34" charset="0"/>
              </a:rPr>
              <a:t>3</a:t>
            </a:r>
          </a:p>
        </p:txBody>
      </p:sp>
      <p:sp>
        <p:nvSpPr>
          <p:cNvPr id="56329" name="Text Box 12"/>
          <p:cNvSpPr txBox="1">
            <a:spLocks noChangeArrowheads="1"/>
          </p:cNvSpPr>
          <p:nvPr/>
        </p:nvSpPr>
        <p:spPr bwMode="auto">
          <a:xfrm>
            <a:off x="3071813" y="4500563"/>
            <a:ext cx="357187" cy="366712"/>
          </a:xfrm>
          <a:prstGeom prst="rect">
            <a:avLst/>
          </a:prstGeom>
          <a:solidFill>
            <a:schemeClr val="bg1"/>
          </a:solidFill>
          <a:ln w="9525">
            <a:noFill/>
            <a:miter lim="800000"/>
            <a:headEnd/>
            <a:tailEnd/>
          </a:ln>
        </p:spPr>
        <p:txBody>
          <a:bodyPr>
            <a:spAutoFit/>
          </a:bodyPr>
          <a:lstStyle/>
          <a:p>
            <a:pPr>
              <a:spcBef>
                <a:spcPct val="50000"/>
              </a:spcBef>
            </a:pPr>
            <a:r>
              <a:rPr lang="el-GR" b="1">
                <a:solidFill>
                  <a:srgbClr val="0070C0"/>
                </a:solidFill>
                <a:latin typeface="Trebuchet MS" pitchFamily="34" charset="0"/>
              </a:rPr>
              <a:t>4</a:t>
            </a:r>
          </a:p>
        </p:txBody>
      </p:sp>
      <p:sp>
        <p:nvSpPr>
          <p:cNvPr id="56330" name="Text Box 13"/>
          <p:cNvSpPr txBox="1">
            <a:spLocks noChangeArrowheads="1"/>
          </p:cNvSpPr>
          <p:nvPr/>
        </p:nvSpPr>
        <p:spPr bwMode="auto">
          <a:xfrm>
            <a:off x="5857875" y="6286500"/>
            <a:ext cx="357188" cy="366713"/>
          </a:xfrm>
          <a:prstGeom prst="rect">
            <a:avLst/>
          </a:prstGeom>
          <a:solidFill>
            <a:schemeClr val="bg1"/>
          </a:solidFill>
          <a:ln w="9525">
            <a:noFill/>
            <a:miter lim="800000"/>
            <a:headEnd/>
            <a:tailEnd/>
          </a:ln>
        </p:spPr>
        <p:txBody>
          <a:bodyPr>
            <a:spAutoFit/>
          </a:bodyPr>
          <a:lstStyle/>
          <a:p>
            <a:pPr>
              <a:spcBef>
                <a:spcPct val="50000"/>
              </a:spcBef>
            </a:pPr>
            <a:r>
              <a:rPr lang="el-GR" b="1">
                <a:solidFill>
                  <a:srgbClr val="0070C0"/>
                </a:solidFill>
                <a:latin typeface="Trebuchet MS" pitchFamily="34" charset="0"/>
              </a:rPr>
              <a:t>5</a:t>
            </a:r>
          </a:p>
        </p:txBody>
      </p:sp>
      <p:sp>
        <p:nvSpPr>
          <p:cNvPr id="56331" name="13 - Τίτλος"/>
          <p:cNvSpPr>
            <a:spLocks noGrp="1"/>
          </p:cNvSpPr>
          <p:nvPr>
            <p:ph type="title"/>
          </p:nvPr>
        </p:nvSpPr>
        <p:spPr>
          <a:xfrm>
            <a:off x="642938" y="142875"/>
            <a:ext cx="7643812" cy="1143000"/>
          </a:xfrm>
        </p:spPr>
        <p:txBody>
          <a:bodyPr/>
          <a:lstStyle/>
          <a:p>
            <a:pPr eaLnBrk="1" hangingPunct="1"/>
            <a:r>
              <a:rPr lang="el-GR" sz="2800" dirty="0" smtClean="0">
                <a:latin typeface="Tahoma" pitchFamily="34" charset="0"/>
                <a:cs typeface="Tahoma" pitchFamily="34" charset="0"/>
              </a:rPr>
              <a:t>Στάδια αναπαραγωγικής προσπάθειας</a:t>
            </a:r>
          </a:p>
        </p:txBody>
      </p:sp>
      <p:sp>
        <p:nvSpPr>
          <p:cNvPr id="56332" name="Text Box 12"/>
          <p:cNvSpPr txBox="1">
            <a:spLocks noChangeArrowheads="1"/>
          </p:cNvSpPr>
          <p:nvPr/>
        </p:nvSpPr>
        <p:spPr bwMode="auto">
          <a:xfrm>
            <a:off x="6072188" y="3571875"/>
            <a:ext cx="357187" cy="366713"/>
          </a:xfrm>
          <a:prstGeom prst="rect">
            <a:avLst/>
          </a:prstGeom>
          <a:solidFill>
            <a:schemeClr val="bg1"/>
          </a:solidFill>
          <a:ln w="9525">
            <a:noFill/>
            <a:miter lim="800000"/>
            <a:headEnd/>
            <a:tailEnd/>
          </a:ln>
        </p:spPr>
        <p:txBody>
          <a:bodyPr>
            <a:spAutoFit/>
          </a:bodyPr>
          <a:lstStyle/>
          <a:p>
            <a:pPr>
              <a:spcBef>
                <a:spcPct val="50000"/>
              </a:spcBef>
            </a:pPr>
            <a:r>
              <a:rPr lang="en-US" b="1">
                <a:solidFill>
                  <a:srgbClr val="0070C0"/>
                </a:solidFill>
                <a:latin typeface="Trebuchet MS" pitchFamily="34" charset="0"/>
              </a:rPr>
              <a:t>2</a:t>
            </a:r>
            <a:endParaRPr lang="el-GR" b="1">
              <a:solidFill>
                <a:srgbClr val="0070C0"/>
              </a:solidFill>
              <a:latin typeface="Trebuchet MS"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7" name="Picture 7"/>
          <p:cNvPicPr>
            <a:picLocks noChangeAspect="1" noChangeArrowheads="1"/>
          </p:cNvPicPr>
          <p:nvPr/>
        </p:nvPicPr>
        <p:blipFill>
          <a:blip r:embed="rId3" cstate="print"/>
          <a:srcRect/>
          <a:stretch>
            <a:fillRect/>
          </a:stretch>
        </p:blipFill>
        <p:spPr bwMode="auto">
          <a:xfrm>
            <a:off x="3871409" y="0"/>
            <a:ext cx="5272591" cy="6868244"/>
          </a:xfrm>
          <a:prstGeom prst="rect">
            <a:avLst/>
          </a:prstGeom>
          <a:noFill/>
          <a:ln w="9525">
            <a:noFill/>
            <a:miter lim="800000"/>
            <a:headEnd/>
            <a:tailEnd/>
          </a:ln>
        </p:spPr>
      </p:pic>
      <p:pic>
        <p:nvPicPr>
          <p:cNvPr id="271368" name="Picture 8" descr="9789925575053"/>
          <p:cNvPicPr>
            <a:picLocks noChangeAspect="1" noChangeArrowheads="1"/>
          </p:cNvPicPr>
          <p:nvPr/>
        </p:nvPicPr>
        <p:blipFill>
          <a:blip r:embed="rId4" cstate="print"/>
          <a:srcRect/>
          <a:stretch>
            <a:fillRect/>
          </a:stretch>
        </p:blipFill>
        <p:spPr bwMode="auto">
          <a:xfrm>
            <a:off x="0" y="0"/>
            <a:ext cx="3923928" cy="5352375"/>
          </a:xfrm>
          <a:prstGeom prst="rect">
            <a:avLst/>
          </a:prstGeom>
          <a:noFill/>
          <a:ln w="9525">
            <a:noFill/>
            <a:miter lim="800000"/>
            <a:headEnd/>
            <a:tailEnd/>
          </a:ln>
        </p:spPr>
      </p:pic>
      <p:sp>
        <p:nvSpPr>
          <p:cNvPr id="12" name="11 - TextBox"/>
          <p:cNvSpPr txBox="1"/>
          <p:nvPr/>
        </p:nvSpPr>
        <p:spPr>
          <a:xfrm>
            <a:off x="0" y="5373216"/>
            <a:ext cx="3851920" cy="1384995"/>
          </a:xfrm>
          <a:prstGeom prst="rect">
            <a:avLst/>
          </a:prstGeom>
          <a:noFill/>
        </p:spPr>
        <p:txBody>
          <a:bodyPr wrap="square" rtlCol="0">
            <a:spAutoFit/>
          </a:bodyPr>
          <a:lstStyle/>
          <a:p>
            <a:r>
              <a:rPr lang="el-GR" sz="1200" dirty="0">
                <a:latin typeface="Tahoma" pitchFamily="34" charset="0"/>
                <a:ea typeface="Tahoma" pitchFamily="34" charset="0"/>
                <a:cs typeface="Tahoma" pitchFamily="34" charset="0"/>
              </a:rPr>
              <a:t>Η Πανίδα της Ελλάδας-Βιολογία και Διαχείριση της Άγριας </a:t>
            </a:r>
            <a:r>
              <a:rPr lang="el-GR" sz="1200" dirty="0" smtClean="0">
                <a:latin typeface="Tahoma" pitchFamily="34" charset="0"/>
                <a:ea typeface="Tahoma" pitchFamily="34" charset="0"/>
                <a:cs typeface="Tahoma" pitchFamily="34" charset="0"/>
              </a:rPr>
              <a:t>Πανίδας 2020. </a:t>
            </a:r>
            <a:r>
              <a:rPr lang="el-GR" sz="1200" dirty="0" err="1" smtClean="0">
                <a:latin typeface="Tahoma" pitchFamily="34" charset="0"/>
                <a:ea typeface="Tahoma" pitchFamily="34" charset="0"/>
                <a:cs typeface="Tahoma" pitchFamily="34" charset="0"/>
              </a:rPr>
              <a:t>Παφίλης</a:t>
            </a:r>
            <a:r>
              <a:rPr lang="el-GR" sz="1200" dirty="0" smtClean="0">
                <a:latin typeface="Tahoma" pitchFamily="34" charset="0"/>
                <a:ea typeface="Tahoma" pitchFamily="34" charset="0"/>
                <a:cs typeface="Tahoma" pitchFamily="34" charset="0"/>
              </a:rPr>
              <a:t>, Π. (Γενική Επιμέλεια – Συντονιστής Έκδοσης), </a:t>
            </a:r>
            <a:r>
              <a:rPr lang="en-US" sz="1200" dirty="0" smtClean="0">
                <a:latin typeface="Tahoma" pitchFamily="34" charset="0"/>
                <a:ea typeface="Tahoma" pitchFamily="34" charset="0"/>
                <a:cs typeface="Tahoma" pitchFamily="34" charset="0"/>
              </a:rPr>
              <a:t>BROKEN </a:t>
            </a:r>
            <a:r>
              <a:rPr lang="en-US" sz="1200" dirty="0">
                <a:latin typeface="Tahoma" pitchFamily="34" charset="0"/>
                <a:ea typeface="Tahoma" pitchFamily="34" charset="0"/>
                <a:cs typeface="Tahoma" pitchFamily="34" charset="0"/>
              </a:rPr>
              <a:t>HILL PUBLISHERS LTD</a:t>
            </a:r>
            <a:r>
              <a:rPr lang="en-US" sz="1200" dirty="0" smtClean="0">
                <a:latin typeface="Tahoma" pitchFamily="34" charset="0"/>
                <a:ea typeface="Tahoma" pitchFamily="34" charset="0"/>
                <a:cs typeface="Tahoma" pitchFamily="34" charset="0"/>
              </a:rPr>
              <a:t>.</a:t>
            </a:r>
            <a:r>
              <a:rPr lang="el-GR" sz="1200" dirty="0" smtClean="0">
                <a:latin typeface="Tahoma" pitchFamily="34" charset="0"/>
                <a:ea typeface="Tahoma" pitchFamily="34" charset="0"/>
                <a:cs typeface="Tahoma" pitchFamily="34" charset="0"/>
              </a:rPr>
              <a:t> Ι</a:t>
            </a:r>
            <a:r>
              <a:rPr lang="en-US" sz="1200" dirty="0" smtClean="0">
                <a:latin typeface="Tahoma" pitchFamily="34" charset="0"/>
                <a:ea typeface="Tahoma" pitchFamily="34" charset="0"/>
                <a:cs typeface="Tahoma" pitchFamily="34" charset="0"/>
              </a:rPr>
              <a:t>SBN: </a:t>
            </a:r>
            <a:r>
              <a:rPr lang="el-GR" sz="1200" dirty="0" smtClean="0">
                <a:latin typeface="Tahoma" pitchFamily="34" charset="0"/>
                <a:ea typeface="Tahoma" pitchFamily="34" charset="0"/>
                <a:cs typeface="Tahoma" pitchFamily="34" charset="0"/>
              </a:rPr>
              <a:t>9789925575053</a:t>
            </a:r>
            <a:endParaRPr lang="el-GR" sz="1200" dirty="0">
              <a:latin typeface="Tahoma" pitchFamily="34" charset="0"/>
              <a:ea typeface="Tahoma" pitchFamily="34" charset="0"/>
              <a:cs typeface="Tahoma" pitchFamily="34" charset="0"/>
            </a:endParaRPr>
          </a:p>
          <a:p>
            <a:endParaRPr lang="el-GR" dirty="0"/>
          </a:p>
          <a:p>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363272" cy="1143000"/>
          </a:xfrm>
        </p:spPr>
        <p:txBody>
          <a:bodyPr/>
          <a:lstStyle/>
          <a:p>
            <a:r>
              <a:rPr lang="el-GR" dirty="0" smtClean="0"/>
              <a:t>Βιβλιογραφία για τα πτηνά (Γενική)</a:t>
            </a:r>
            <a:endParaRPr lang="el-GR" dirty="0"/>
          </a:p>
        </p:txBody>
      </p:sp>
      <p:pic>
        <p:nvPicPr>
          <p:cNvPr id="272388" name="Picture 4" descr="Κόκκινο Βιβλίο των Απειλούμενων Ζώων της Ελλάδας. Ι ΣΠΟΝΔΥΛΩΤΑ by ..."/>
          <p:cNvPicPr>
            <a:picLocks noChangeAspect="1" noChangeArrowheads="1"/>
          </p:cNvPicPr>
          <p:nvPr/>
        </p:nvPicPr>
        <p:blipFill>
          <a:blip r:embed="rId2" cstate="print"/>
          <a:srcRect/>
          <a:stretch>
            <a:fillRect/>
          </a:stretch>
        </p:blipFill>
        <p:spPr bwMode="auto">
          <a:xfrm>
            <a:off x="6732240" y="1700808"/>
            <a:ext cx="2411760" cy="3312368"/>
          </a:xfrm>
          <a:prstGeom prst="rect">
            <a:avLst/>
          </a:prstGeom>
          <a:noFill/>
        </p:spPr>
      </p:pic>
      <p:pic>
        <p:nvPicPr>
          <p:cNvPr id="272390" name="Picture 6" descr="Πτηνά (ορνιθολογία)"/>
          <p:cNvPicPr>
            <a:picLocks noChangeAspect="1" noChangeArrowheads="1"/>
          </p:cNvPicPr>
          <p:nvPr/>
        </p:nvPicPr>
        <p:blipFill>
          <a:blip r:embed="rId3" cstate="print"/>
          <a:srcRect/>
          <a:stretch>
            <a:fillRect/>
          </a:stretch>
        </p:blipFill>
        <p:spPr bwMode="auto">
          <a:xfrm>
            <a:off x="2195736" y="1700808"/>
            <a:ext cx="2376264" cy="3314264"/>
          </a:xfrm>
          <a:prstGeom prst="rect">
            <a:avLst/>
          </a:prstGeom>
          <a:noFill/>
        </p:spPr>
      </p:pic>
      <p:pic>
        <p:nvPicPr>
          <p:cNvPr id="272392" name="Picture 8" descr="The Birds of Greece (Helm Field Guides): Amazon.co.uk: George ..."/>
          <p:cNvPicPr>
            <a:picLocks noChangeAspect="1" noChangeArrowheads="1"/>
          </p:cNvPicPr>
          <p:nvPr/>
        </p:nvPicPr>
        <p:blipFill>
          <a:blip r:embed="rId4" cstate="print"/>
          <a:srcRect/>
          <a:stretch>
            <a:fillRect/>
          </a:stretch>
        </p:blipFill>
        <p:spPr bwMode="auto">
          <a:xfrm>
            <a:off x="0" y="1700808"/>
            <a:ext cx="2195736" cy="3312368"/>
          </a:xfrm>
          <a:prstGeom prst="rect">
            <a:avLst/>
          </a:prstGeom>
          <a:noFill/>
        </p:spPr>
      </p:pic>
      <p:pic>
        <p:nvPicPr>
          <p:cNvPr id="272386" name="Picture 2" descr="Ορνιθολογία - Γκούτνερ Βασίλης | Public βιβλία"/>
          <p:cNvPicPr>
            <a:picLocks noChangeAspect="1" noChangeArrowheads="1"/>
          </p:cNvPicPr>
          <p:nvPr/>
        </p:nvPicPr>
        <p:blipFill>
          <a:blip r:embed="rId5" cstate="print"/>
          <a:srcRect/>
          <a:stretch>
            <a:fillRect/>
          </a:stretch>
        </p:blipFill>
        <p:spPr bwMode="auto">
          <a:xfrm>
            <a:off x="4571999" y="1700808"/>
            <a:ext cx="2355461" cy="3312368"/>
          </a:xfrm>
          <a:prstGeom prst="rect">
            <a:avLst/>
          </a:prstGeom>
          <a:noFill/>
        </p:spPr>
      </p:pic>
      <p:pic>
        <p:nvPicPr>
          <p:cNvPr id="272393" name="Picture 9"/>
          <p:cNvPicPr>
            <a:picLocks noChangeAspect="1" noChangeArrowheads="1"/>
          </p:cNvPicPr>
          <p:nvPr/>
        </p:nvPicPr>
        <p:blipFill>
          <a:blip r:embed="rId6" cstate="print"/>
          <a:srcRect/>
          <a:stretch>
            <a:fillRect/>
          </a:stretch>
        </p:blipFill>
        <p:spPr bwMode="auto">
          <a:xfrm>
            <a:off x="2195736" y="5445224"/>
            <a:ext cx="4143375" cy="219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9 - Shape"/>
          <p:cNvCxnSpPr>
            <a:stCxn id="272392" idx="2"/>
          </p:cNvCxnSpPr>
          <p:nvPr/>
        </p:nvCxnSpPr>
        <p:spPr>
          <a:xfrm rot="16200000" flipH="1">
            <a:off x="1322766" y="4788278"/>
            <a:ext cx="576064" cy="102586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363272" cy="548680"/>
          </a:xfrm>
        </p:spPr>
        <p:txBody>
          <a:bodyPr/>
          <a:lstStyle/>
          <a:p>
            <a:r>
              <a:rPr lang="el-GR" dirty="0" smtClean="0"/>
              <a:t>Βιβλιογραφία για τα πτηνά (Ειδική)</a:t>
            </a:r>
            <a:endParaRPr lang="el-GR" dirty="0"/>
          </a:p>
        </p:txBody>
      </p:sp>
      <p:pic>
        <p:nvPicPr>
          <p:cNvPr id="274434" name="Picture 2" descr="ΤΑ ΠΟΥΛΙΑ ΤΗΣ ΕΛΛΑΔΑΣ ΤΗΣ ΚΥΠΡΟΥ ΚΑΙ ΤΗΣ ΕΥΡΩΠΗΣ 2Η ΕΚΔΟΣΗ ..."/>
          <p:cNvPicPr>
            <a:picLocks noChangeAspect="1" noChangeArrowheads="1"/>
          </p:cNvPicPr>
          <p:nvPr/>
        </p:nvPicPr>
        <p:blipFill>
          <a:blip r:embed="rId2" cstate="print"/>
          <a:srcRect/>
          <a:stretch>
            <a:fillRect/>
          </a:stretch>
        </p:blipFill>
        <p:spPr bwMode="auto">
          <a:xfrm>
            <a:off x="0" y="764704"/>
            <a:ext cx="2267744" cy="3240360"/>
          </a:xfrm>
          <a:prstGeom prst="rect">
            <a:avLst/>
          </a:prstGeom>
          <a:noFill/>
        </p:spPr>
      </p:pic>
      <p:pic>
        <p:nvPicPr>
          <p:cNvPr id="274436" name="Picture 4" descr="Birding in Greece - Hellenic Ornithological Society"/>
          <p:cNvPicPr>
            <a:picLocks noChangeAspect="1" noChangeArrowheads="1"/>
          </p:cNvPicPr>
          <p:nvPr/>
        </p:nvPicPr>
        <p:blipFill>
          <a:blip r:embed="rId3" cstate="print"/>
          <a:srcRect/>
          <a:stretch>
            <a:fillRect/>
          </a:stretch>
        </p:blipFill>
        <p:spPr bwMode="auto">
          <a:xfrm>
            <a:off x="6940684" y="764704"/>
            <a:ext cx="2203316" cy="3240360"/>
          </a:xfrm>
          <a:prstGeom prst="rect">
            <a:avLst/>
          </a:prstGeom>
          <a:noFill/>
        </p:spPr>
      </p:pic>
      <p:sp>
        <p:nvSpPr>
          <p:cNvPr id="274438" name="AutoShape 6" descr="Οι Σημαντικές Περιοχές για τα Πουλιά της Ελλάδας: Περιοχές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74440" name="AutoShape 8" descr="Οι Σημαντικές Περιοχές για τα Πουλιά της Ελλάδας: Περιοχές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74442" name="Picture 10" descr="Οι Σημαντικές Περιοχές για τα Πουλιά της Ελλάδας: Περιοχές ..."/>
          <p:cNvPicPr>
            <a:picLocks noChangeAspect="1" noChangeArrowheads="1"/>
          </p:cNvPicPr>
          <p:nvPr/>
        </p:nvPicPr>
        <p:blipFill>
          <a:blip r:embed="rId4" cstate="print"/>
          <a:srcRect/>
          <a:stretch>
            <a:fillRect/>
          </a:stretch>
        </p:blipFill>
        <p:spPr bwMode="auto">
          <a:xfrm>
            <a:off x="4644008" y="764704"/>
            <a:ext cx="2304256" cy="3240360"/>
          </a:xfrm>
          <a:prstGeom prst="rect">
            <a:avLst/>
          </a:prstGeom>
          <a:noFill/>
        </p:spPr>
      </p:pic>
      <p:pic>
        <p:nvPicPr>
          <p:cNvPr id="274444" name="Picture 12" descr="Μεσοχειμωνιάτικες Καταμετρήσεις Υδροβίων Πουλιών στην Ελλάδα (1968 ..."/>
          <p:cNvPicPr>
            <a:picLocks noChangeAspect="1" noChangeArrowheads="1"/>
          </p:cNvPicPr>
          <p:nvPr/>
        </p:nvPicPr>
        <p:blipFill>
          <a:blip r:embed="rId5" cstate="print"/>
          <a:srcRect/>
          <a:stretch>
            <a:fillRect/>
          </a:stretch>
        </p:blipFill>
        <p:spPr bwMode="auto">
          <a:xfrm>
            <a:off x="2267744" y="764704"/>
            <a:ext cx="2376264" cy="3240360"/>
          </a:xfrm>
          <a:prstGeom prst="rect">
            <a:avLst/>
          </a:prstGeom>
          <a:noFill/>
        </p:spPr>
      </p:pic>
      <p:pic>
        <p:nvPicPr>
          <p:cNvPr id="274446" name="Picture 14" descr="https://external.webstorage.gr/ProductImages/0135461/9789602263365-200-0135461.jpg"/>
          <p:cNvPicPr>
            <a:picLocks noChangeAspect="1" noChangeArrowheads="1"/>
          </p:cNvPicPr>
          <p:nvPr/>
        </p:nvPicPr>
        <p:blipFill>
          <a:blip r:embed="rId6" cstate="print"/>
          <a:srcRect l="6370"/>
          <a:stretch>
            <a:fillRect/>
          </a:stretch>
        </p:blipFill>
        <p:spPr bwMode="auto">
          <a:xfrm>
            <a:off x="0" y="4005063"/>
            <a:ext cx="2103864" cy="2852937"/>
          </a:xfrm>
          <a:prstGeom prst="rect">
            <a:avLst/>
          </a:prstGeom>
          <a:noFill/>
        </p:spPr>
      </p:pic>
      <p:pic>
        <p:nvPicPr>
          <p:cNvPr id="274448" name="Picture 16" descr="Βιβλίο: Τα πουλιά της Αττικής | dasarxeio.com"/>
          <p:cNvPicPr>
            <a:picLocks noChangeAspect="1" noChangeArrowheads="1"/>
          </p:cNvPicPr>
          <p:nvPr/>
        </p:nvPicPr>
        <p:blipFill>
          <a:blip r:embed="rId7" cstate="print"/>
          <a:srcRect/>
          <a:stretch>
            <a:fillRect/>
          </a:stretch>
        </p:blipFill>
        <p:spPr bwMode="auto">
          <a:xfrm>
            <a:off x="1907704" y="4027404"/>
            <a:ext cx="2088232" cy="2830596"/>
          </a:xfrm>
          <a:prstGeom prst="rect">
            <a:avLst/>
          </a:prstGeom>
          <a:noFill/>
        </p:spPr>
      </p:pic>
      <p:pic>
        <p:nvPicPr>
          <p:cNvPr id="274450" name="Picture 18" descr="Τα πουλιά της Θεσσαλονίκης. Οδηγός αναγνώρισης – Κουτσομύλι"/>
          <p:cNvPicPr>
            <a:picLocks noChangeAspect="1" noChangeArrowheads="1"/>
          </p:cNvPicPr>
          <p:nvPr/>
        </p:nvPicPr>
        <p:blipFill>
          <a:blip r:embed="rId8" cstate="print"/>
          <a:srcRect/>
          <a:stretch>
            <a:fillRect/>
          </a:stretch>
        </p:blipFill>
        <p:spPr bwMode="auto">
          <a:xfrm>
            <a:off x="3923928" y="4005064"/>
            <a:ext cx="1656184" cy="2852936"/>
          </a:xfrm>
          <a:prstGeom prst="rect">
            <a:avLst/>
          </a:prstGeom>
          <a:noFill/>
        </p:spPr>
      </p:pic>
      <p:pic>
        <p:nvPicPr>
          <p:cNvPr id="274454" name="Picture 22" descr="http://files.ornithologiki.gr/images/lib/AEGEAN_Cover.jpg"/>
          <p:cNvPicPr>
            <a:picLocks noChangeAspect="1" noChangeArrowheads="1"/>
          </p:cNvPicPr>
          <p:nvPr/>
        </p:nvPicPr>
        <p:blipFill>
          <a:blip r:embed="rId9" cstate="print"/>
          <a:srcRect r="10285"/>
          <a:stretch>
            <a:fillRect/>
          </a:stretch>
        </p:blipFill>
        <p:spPr bwMode="auto">
          <a:xfrm>
            <a:off x="7352450" y="4005064"/>
            <a:ext cx="1791550" cy="2852936"/>
          </a:xfrm>
          <a:prstGeom prst="rect">
            <a:avLst/>
          </a:prstGeom>
          <a:noFill/>
        </p:spPr>
      </p:pic>
      <p:pic>
        <p:nvPicPr>
          <p:cNvPr id="274452" name="Picture 20" descr="ΤΑ ΥΔΡΟΒΙΑ ΚΑΙ ΠΑΡΥΔΑΤΙΑ ΠΟΥΛΙΑ ΤΟΥ ΤΟΠΟΥ ΜΑΣ (16 ΕΓΧΡΩΜΕΣ ΕΙΚΟΝΕΣ ΤΩΝ ΠΟΥΛΙΩΝ)"/>
          <p:cNvPicPr>
            <a:picLocks noChangeAspect="1" noChangeArrowheads="1"/>
          </p:cNvPicPr>
          <p:nvPr/>
        </p:nvPicPr>
        <p:blipFill>
          <a:blip r:embed="rId10" cstate="print"/>
          <a:srcRect/>
          <a:stretch>
            <a:fillRect/>
          </a:stretch>
        </p:blipFill>
        <p:spPr bwMode="auto">
          <a:xfrm>
            <a:off x="5580112" y="4005064"/>
            <a:ext cx="1881056" cy="285293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a:xfrm>
            <a:off x="467544" y="0"/>
            <a:ext cx="8229600" cy="692696"/>
          </a:xfrm>
        </p:spPr>
        <p:txBody>
          <a:bodyPr/>
          <a:lstStyle/>
          <a:p>
            <a:pPr eaLnBrk="1" hangingPunct="1"/>
            <a:r>
              <a:rPr lang="en-US" dirty="0" smtClean="0"/>
              <a:t> </a:t>
            </a:r>
            <a:r>
              <a:rPr lang="el-GR" sz="3200" dirty="0" smtClean="0">
                <a:latin typeface="Tahoma" pitchFamily="34" charset="0"/>
                <a:cs typeface="Tahoma" pitchFamily="34" charset="0"/>
              </a:rPr>
              <a:t>Γενικά χαρακτηριστικά πτηνών </a:t>
            </a:r>
            <a:endParaRPr lang="en-US" sz="3200" dirty="0" smtClean="0">
              <a:latin typeface="Tahoma" pitchFamily="34" charset="0"/>
              <a:cs typeface="Tahoma" pitchFamily="34" charset="0"/>
            </a:endParaRPr>
          </a:p>
        </p:txBody>
      </p:sp>
      <p:sp>
        <p:nvSpPr>
          <p:cNvPr id="13315" name="2 - Θέση περιεχομένου"/>
          <p:cNvSpPr>
            <a:spLocks noGrp="1"/>
          </p:cNvSpPr>
          <p:nvPr>
            <p:ph idx="1"/>
          </p:nvPr>
        </p:nvSpPr>
        <p:spPr>
          <a:xfrm>
            <a:off x="467544" y="764704"/>
            <a:ext cx="8229600" cy="4525963"/>
          </a:xfrm>
        </p:spPr>
        <p:txBody>
          <a:bodyPr/>
          <a:lstStyle/>
          <a:p>
            <a:pPr eaLnBrk="1" hangingPunct="1">
              <a:lnSpc>
                <a:spcPct val="90000"/>
              </a:lnSpc>
            </a:pPr>
            <a:r>
              <a:rPr lang="el-GR" sz="1600" dirty="0" smtClean="0">
                <a:latin typeface="Tahoma" pitchFamily="34" charset="0"/>
                <a:ea typeface="Tahoma" pitchFamily="34" charset="0"/>
                <a:cs typeface="Tahoma" pitchFamily="34" charset="0"/>
              </a:rPr>
              <a:t>Η Ομοταξία Πτηνών είναι η μεγαλύτερη Ομοταξία χερσαίων </a:t>
            </a:r>
            <a:r>
              <a:rPr lang="el-GR" sz="1600" dirty="0" err="1" smtClean="0">
                <a:latin typeface="Tahoma" pitchFamily="34" charset="0"/>
                <a:ea typeface="Tahoma" pitchFamily="34" charset="0"/>
                <a:cs typeface="Tahoma" pitchFamily="34" charset="0"/>
              </a:rPr>
              <a:t>Σπονδυλοζώων</a:t>
            </a:r>
            <a:r>
              <a:rPr lang="el-GR" sz="1600" dirty="0" smtClean="0">
                <a:latin typeface="Tahoma" pitchFamily="34" charset="0"/>
                <a:ea typeface="Tahoma" pitchFamily="34" charset="0"/>
                <a:cs typeface="Tahoma" pitchFamily="34" charset="0"/>
              </a:rPr>
              <a:t>, με σχεδόν </a:t>
            </a:r>
            <a:r>
              <a:rPr lang="el-GR" sz="1600" u="sng" dirty="0" smtClean="0">
                <a:latin typeface="Tahoma" pitchFamily="34" charset="0"/>
                <a:ea typeface="Tahoma" pitchFamily="34" charset="0"/>
                <a:cs typeface="Tahoma" pitchFamily="34" charset="0"/>
              </a:rPr>
              <a:t>11.000 είδη </a:t>
            </a:r>
            <a:r>
              <a:rPr lang="el-GR" sz="1600" dirty="0" smtClean="0">
                <a:latin typeface="Tahoma" pitchFamily="34" charset="0"/>
                <a:ea typeface="Tahoma" pitchFamily="34" charset="0"/>
                <a:cs typeface="Tahoma" pitchFamily="34" charset="0"/>
              </a:rPr>
              <a:t>(αλλά βλέπε </a:t>
            </a:r>
            <a:r>
              <a:rPr lang="en-US" sz="1600" dirty="0" smtClean="0">
                <a:latin typeface="Tahoma" pitchFamily="34" charset="0"/>
                <a:ea typeface="Tahoma" pitchFamily="34" charset="0"/>
                <a:cs typeface="Tahoma" pitchFamily="34" charset="0"/>
              </a:rPr>
              <a:t>Barrowclough</a:t>
            </a:r>
            <a:r>
              <a:rPr lang="el-GR" sz="1600"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et al. </a:t>
            </a:r>
            <a:r>
              <a:rPr lang="el-GR" sz="1600" dirty="0" smtClean="0">
                <a:latin typeface="Tahoma" pitchFamily="34" charset="0"/>
                <a:ea typeface="Tahoma" pitchFamily="34" charset="0"/>
                <a:cs typeface="Tahoma" pitchFamily="34" charset="0"/>
              </a:rPr>
              <a:t>(</a:t>
            </a:r>
            <a:r>
              <a:rPr lang="en-US" sz="1600" dirty="0" smtClean="0">
                <a:latin typeface="Tahoma" pitchFamily="34" charset="0"/>
                <a:ea typeface="Tahoma" pitchFamily="34" charset="0"/>
                <a:cs typeface="Tahoma" pitchFamily="34" charset="0"/>
              </a:rPr>
              <a:t>2016</a:t>
            </a:r>
            <a:r>
              <a:rPr lang="el-GR" sz="1600" dirty="0" smtClean="0">
                <a:latin typeface="Tahoma" pitchFamily="34" charset="0"/>
                <a:ea typeface="Tahoma" pitchFamily="34" charset="0"/>
                <a:cs typeface="Tahoma" pitchFamily="34" charset="0"/>
              </a:rPr>
              <a:t>)</a:t>
            </a:r>
            <a:r>
              <a:rPr lang="en-US" sz="1600" dirty="0" smtClean="0">
                <a:latin typeface="Tahoma" pitchFamily="34" charset="0"/>
                <a:ea typeface="Tahoma" pitchFamily="34" charset="0"/>
                <a:cs typeface="Tahoma" pitchFamily="34" charset="0"/>
              </a:rPr>
              <a:t> </a:t>
            </a:r>
            <a:r>
              <a:rPr lang="el-GR" sz="1600" dirty="0" smtClean="0">
                <a:latin typeface="Tahoma" pitchFamily="34" charset="0"/>
                <a:ea typeface="Tahoma" pitchFamily="34" charset="0"/>
                <a:cs typeface="Tahoma" pitchFamily="34" charset="0"/>
              </a:rPr>
              <a:t>όπου γίνεται λόγος για περίπου 18.000 είδη παγκοσμίως)</a:t>
            </a:r>
          </a:p>
          <a:p>
            <a:pPr eaLnBrk="1" hangingPunct="1">
              <a:lnSpc>
                <a:spcPct val="90000"/>
              </a:lnSpc>
            </a:pPr>
            <a:endParaRPr lang="el-GR" sz="1600" dirty="0" smtClean="0">
              <a:latin typeface="Tahoma" pitchFamily="34" charset="0"/>
              <a:cs typeface="Tahoma" pitchFamily="34" charset="0"/>
            </a:endParaRPr>
          </a:p>
          <a:p>
            <a:pPr eaLnBrk="1" hangingPunct="1">
              <a:lnSpc>
                <a:spcPct val="90000"/>
              </a:lnSpc>
            </a:pPr>
            <a:r>
              <a:rPr lang="el-GR" sz="1600" dirty="0" smtClean="0">
                <a:latin typeface="Tahoma" pitchFamily="34" charset="0"/>
                <a:cs typeface="Tahoma" pitchFamily="34" charset="0"/>
              </a:rPr>
              <a:t>Διαθέτουν φτερά </a:t>
            </a:r>
            <a:r>
              <a:rPr lang="el-GR" sz="1600" dirty="0" smtClean="0">
                <a:latin typeface="Tahoma" pitchFamily="34" charset="0"/>
                <a:cs typeface="Tahoma" pitchFamily="34" charset="0"/>
                <a:sym typeface="Wingdings" pitchFamily="2" charset="2"/>
              </a:rPr>
              <a:t> αποτέλεσμα μετασχηματισμού εμπρόσθιων άκρων σε ζευγάρι φτερούγων</a:t>
            </a:r>
            <a:endParaRPr lang="el-GR" sz="1600" b="1" dirty="0" smtClean="0">
              <a:latin typeface="Tahoma" pitchFamily="34" charset="0"/>
              <a:cs typeface="Tahoma" pitchFamily="34" charset="0"/>
            </a:endParaRPr>
          </a:p>
          <a:p>
            <a:pPr eaLnBrk="1" hangingPunct="1">
              <a:lnSpc>
                <a:spcPct val="90000"/>
              </a:lnSpc>
            </a:pPr>
            <a:endParaRPr lang="el-GR" sz="1600" dirty="0" smtClean="0">
              <a:latin typeface="Tahoma" pitchFamily="34" charset="0"/>
              <a:cs typeface="Tahoma" pitchFamily="34" charset="0"/>
            </a:endParaRPr>
          </a:p>
          <a:p>
            <a:pPr eaLnBrk="1" hangingPunct="1">
              <a:lnSpc>
                <a:spcPct val="90000"/>
              </a:lnSpc>
            </a:pPr>
            <a:r>
              <a:rPr lang="el-GR" sz="1600" dirty="0" smtClean="0">
                <a:latin typeface="Tahoma" pitchFamily="34" charset="0"/>
                <a:cs typeface="Tahoma" pitchFamily="34" charset="0"/>
              </a:rPr>
              <a:t>Έχουν ευρεία εξάπλωση, σε όλα τα γεωγραφικά πλάτη, σε όλα τα χερσαία και υδάτινα οικοσυστήματα και σε όλες τις </a:t>
            </a:r>
            <a:r>
              <a:rPr lang="el-GR" sz="1600" dirty="0" err="1" smtClean="0">
                <a:latin typeface="Tahoma" pitchFamily="34" charset="0"/>
                <a:cs typeface="Tahoma" pitchFamily="34" charset="0"/>
              </a:rPr>
              <a:t>μεγαδιαπλάσεις</a:t>
            </a:r>
            <a:endParaRPr lang="el-GR" sz="1600" u="sng" dirty="0" smtClean="0">
              <a:latin typeface="Tahoma" pitchFamily="34" charset="0"/>
              <a:cs typeface="Tahoma" pitchFamily="34" charset="0"/>
            </a:endParaRPr>
          </a:p>
          <a:p>
            <a:pPr eaLnBrk="1" hangingPunct="1">
              <a:lnSpc>
                <a:spcPct val="90000"/>
              </a:lnSpc>
            </a:pPr>
            <a:endParaRPr lang="el-GR" sz="1600" dirty="0" smtClean="0">
              <a:latin typeface="Tahoma" pitchFamily="34" charset="0"/>
              <a:cs typeface="Tahoma" pitchFamily="34" charset="0"/>
            </a:endParaRPr>
          </a:p>
          <a:p>
            <a:pPr eaLnBrk="1" hangingPunct="1">
              <a:lnSpc>
                <a:spcPct val="90000"/>
              </a:lnSpc>
            </a:pPr>
            <a:r>
              <a:rPr lang="el-GR" sz="1600" dirty="0" smtClean="0">
                <a:latin typeface="Tahoma" pitchFamily="34" charset="0"/>
                <a:cs typeface="Tahoma" pitchFamily="34" charset="0"/>
              </a:rPr>
              <a:t>Η </a:t>
            </a:r>
            <a:r>
              <a:rPr lang="el-GR" sz="1600" dirty="0" err="1" smtClean="0">
                <a:latin typeface="Tahoma" pitchFamily="34" charset="0"/>
                <a:cs typeface="Tahoma" pitchFamily="34" charset="0"/>
              </a:rPr>
              <a:t>ενδοθερμία</a:t>
            </a:r>
            <a:r>
              <a:rPr lang="el-GR" sz="1600" dirty="0" smtClean="0">
                <a:latin typeface="Tahoma" pitchFamily="34" charset="0"/>
                <a:cs typeface="Tahoma" pitchFamily="34" charset="0"/>
              </a:rPr>
              <a:t> (λόγω και φτερώματος), η αυξημένη φροντίδα που παρέχουν οι γονείς προς τους νεοσσούς και η πτήση αποτελούν καίριας σημασίας βιολογικά και οικολογικά χαρακτηριστικά </a:t>
            </a:r>
            <a:r>
              <a:rPr lang="el-GR" sz="1600" dirty="0" smtClean="0">
                <a:latin typeface="Tahoma" pitchFamily="34" charset="0"/>
                <a:cs typeface="Tahoma" pitchFamily="34" charset="0"/>
                <a:sym typeface="Wingdings" pitchFamily="2" charset="2"/>
              </a:rPr>
              <a:t> </a:t>
            </a:r>
            <a:r>
              <a:rPr lang="el-GR" sz="1600" b="1" dirty="0" smtClean="0">
                <a:latin typeface="Tahoma" pitchFamily="34" charset="0"/>
                <a:cs typeface="Tahoma" pitchFamily="34" charset="0"/>
                <a:sym typeface="Wingdings" pitchFamily="2" charset="2"/>
              </a:rPr>
              <a:t>εξελικτική επιτυχία</a:t>
            </a:r>
            <a:endParaRPr lang="el-GR" sz="1600" b="1" dirty="0" smtClean="0">
              <a:latin typeface="Tahoma" pitchFamily="34" charset="0"/>
              <a:cs typeface="Tahoma" pitchFamily="34" charset="0"/>
            </a:endParaRPr>
          </a:p>
          <a:p>
            <a:pPr eaLnBrk="1" hangingPunct="1">
              <a:lnSpc>
                <a:spcPct val="90000"/>
              </a:lnSpc>
            </a:pPr>
            <a:endParaRPr lang="el-GR" sz="1600" dirty="0" smtClean="0">
              <a:latin typeface="Tahoma" pitchFamily="34" charset="0"/>
              <a:cs typeface="Tahoma" pitchFamily="34" charset="0"/>
            </a:endParaRPr>
          </a:p>
          <a:p>
            <a:pPr eaLnBrk="1" hangingPunct="1">
              <a:lnSpc>
                <a:spcPct val="90000"/>
              </a:lnSpc>
            </a:pPr>
            <a:r>
              <a:rPr lang="el-GR" sz="1600" dirty="0" smtClean="0">
                <a:latin typeface="Tahoma" pitchFamily="34" charset="0"/>
                <a:cs typeface="Tahoma" pitchFamily="34" charset="0"/>
              </a:rPr>
              <a:t>Τα πουλιά όπως και τα Ερπετά, γεννούν </a:t>
            </a:r>
            <a:r>
              <a:rPr lang="el-GR" sz="1600" dirty="0" err="1" smtClean="0">
                <a:latin typeface="Tahoma" pitchFamily="34" charset="0"/>
                <a:cs typeface="Tahoma" pitchFamily="34" charset="0"/>
              </a:rPr>
              <a:t>αμνιωτικά</a:t>
            </a:r>
            <a:r>
              <a:rPr lang="el-GR" sz="1600" dirty="0" smtClean="0">
                <a:latin typeface="Tahoma" pitchFamily="34" charset="0"/>
                <a:cs typeface="Tahoma" pitchFamily="34" charset="0"/>
              </a:rPr>
              <a:t> αυγά, μέσα στα οποία αναπτύσσεται το έμβρυο μέχρι την εκκόλαψη του</a:t>
            </a:r>
          </a:p>
          <a:p>
            <a:pPr eaLnBrk="1" hangingPunct="1">
              <a:lnSpc>
                <a:spcPct val="90000"/>
              </a:lnSpc>
            </a:pPr>
            <a:endParaRPr lang="el-GR" sz="1600" dirty="0" smtClean="0">
              <a:latin typeface="Tahoma" pitchFamily="34" charset="0"/>
              <a:cs typeface="Tahoma" pitchFamily="34" charset="0"/>
            </a:endParaRPr>
          </a:p>
          <a:p>
            <a:pPr eaLnBrk="1" hangingPunct="1">
              <a:lnSpc>
                <a:spcPct val="90000"/>
              </a:lnSpc>
            </a:pPr>
            <a:r>
              <a:rPr lang="el-GR" sz="1600" dirty="0" smtClean="0">
                <a:latin typeface="Tahoma" pitchFamily="34" charset="0"/>
                <a:cs typeface="Tahoma" pitchFamily="34" charset="0"/>
              </a:rPr>
              <a:t>Χαρακτηρίζονται από έλλειψη δοντιών, ανεπτυγμένο εγκέφαλο, μεγάλη ανάπτυξη οπτικών νευρικών κέντρων, οφθαλμικούς βολβούς, μικρές διαστάσεις οσφρητικών λοβών και πολύπλοκη λειτουργία και συμπεριφορά.</a:t>
            </a:r>
          </a:p>
          <a:p>
            <a:pPr eaLnBrk="1" hangingPunct="1">
              <a:lnSpc>
                <a:spcPct val="90000"/>
              </a:lnSpc>
              <a:buNone/>
            </a:pPr>
            <a:endParaRPr lang="el-GR" sz="1600" dirty="0" smtClean="0">
              <a:latin typeface="Tahoma" pitchFamily="34" charset="0"/>
              <a:cs typeface="Tahoma" pitchFamily="34" charset="0"/>
            </a:endParaRPr>
          </a:p>
          <a:p>
            <a:pPr eaLnBrk="1" hangingPunct="1">
              <a:lnSpc>
                <a:spcPct val="90000"/>
              </a:lnSpc>
            </a:pPr>
            <a:r>
              <a:rPr lang="el-GR" sz="1600" dirty="0" smtClean="0">
                <a:latin typeface="Tahoma" pitchFamily="34" charset="0"/>
                <a:cs typeface="Tahoma" pitchFamily="34" charset="0"/>
              </a:rPr>
              <a:t>Εξελικτικά προέρχονται από τα ερπετά και κάνουν την εμφάνιση τους στις αρχές της </a:t>
            </a:r>
            <a:r>
              <a:rPr lang="el-GR" sz="1600" dirty="0" err="1" smtClean="0">
                <a:latin typeface="Tahoma" pitchFamily="34" charset="0"/>
                <a:cs typeface="Tahoma" pitchFamily="34" charset="0"/>
              </a:rPr>
              <a:t>Ιουράσιας</a:t>
            </a:r>
            <a:r>
              <a:rPr lang="el-GR" sz="1600" dirty="0" smtClean="0">
                <a:latin typeface="Tahoma" pitchFamily="34" charset="0"/>
                <a:cs typeface="Tahoma" pitchFamily="34" charset="0"/>
              </a:rPr>
              <a:t> περιόδου (</a:t>
            </a:r>
            <a:r>
              <a:rPr lang="el-GR" sz="1600" dirty="0" err="1" smtClean="0">
                <a:latin typeface="Tahoma" pitchFamily="34" charset="0"/>
                <a:cs typeface="Tahoma" pitchFamily="34" charset="0"/>
              </a:rPr>
              <a:t>Αρχαιοπτέρυξ</a:t>
            </a:r>
            <a:r>
              <a:rPr lang="el-GR" sz="1600" dirty="0" smtClean="0">
                <a:latin typeface="Tahoma" pitchFamily="34" charset="0"/>
                <a:cs typeface="Tahoma" pitchFamily="34" charset="0"/>
              </a:rPr>
              <a:t> – 181 εκατ. χρόνια πριν) κάτι που φανερώνουν και οι φολίδες στα πόδια τους.   </a:t>
            </a:r>
          </a:p>
          <a:p>
            <a:pPr eaLnBrk="1" hangingPunct="1">
              <a:lnSpc>
                <a:spcPct val="90000"/>
              </a:lnSpc>
              <a:buFont typeface="Arial" charset="0"/>
              <a:buNone/>
            </a:pPr>
            <a:r>
              <a:rPr lang="el-GR" sz="2000" dirty="0" smtClean="0">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Προσαρμοσμένη σχεδίαση">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7893</TotalTime>
  <Words>3621</Words>
  <Application>Microsoft Office PowerPoint</Application>
  <PresentationFormat>On-screen Show (4:3)</PresentationFormat>
  <Paragraphs>292</Paragraphs>
  <Slides>53</Slides>
  <Notes>5</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53</vt:i4>
      </vt:variant>
    </vt:vector>
  </HeadingPairs>
  <TitlesOfParts>
    <vt:vector size="64" baseType="lpstr">
      <vt:lpstr>Arial</vt:lpstr>
      <vt:lpstr>Calibri</vt:lpstr>
      <vt:lpstr>Tahoma</vt:lpstr>
      <vt:lpstr>Times New Roman</vt:lpstr>
      <vt:lpstr>Trebuchet MS</vt:lpstr>
      <vt:lpstr>Wingdings</vt:lpstr>
      <vt:lpstr>Wingdings 2</vt:lpstr>
      <vt:lpstr>Προσαρμοσμένη σχεδίαση</vt:lpstr>
      <vt:lpstr>1_Προσαρμοσμένη σχεδίαση</vt:lpstr>
      <vt:lpstr>Θέμα του Office</vt:lpstr>
      <vt:lpstr>Chart</vt:lpstr>
      <vt:lpstr>Μάθημα: Βιολογία και Διαχείριση Άγριας Πανίδας Θεματική ενότητα: Τα Πτηνά (Α Μέρος)</vt:lpstr>
      <vt:lpstr>MΕΡΟΣ A Γενικές πληροφορίες για την οικολογία των πτηνών (φυσιολογία, μορφολογία)</vt:lpstr>
      <vt:lpstr>EΓΚΩΜΙΟ ΤΩΝ ΠΟΥΛΙΩΝ</vt:lpstr>
      <vt:lpstr>Aποικία Αιγαιόγλαρου (Ichthyaetus audouinii)</vt:lpstr>
      <vt:lpstr>Λευκοτσικνιάς (Εgretta garzetta) (φωτ. M.-Δ. Βούλγαρης) </vt:lpstr>
      <vt:lpstr>PowerPoint Presentation</vt:lpstr>
      <vt:lpstr>Βιβλιογραφία για τα πτηνά (Γενική)</vt:lpstr>
      <vt:lpstr>Βιβλιογραφία για τα πτηνά (Ειδική)</vt:lpstr>
      <vt:lpstr> Γενικά χαρακτηριστικά πτηνών </vt:lpstr>
      <vt:lpstr>Νεότερες εκτιμήσεις παγκόσμιας βιοποικιλότητας (σε επίπεδων ειδών) ορνιθοπανίδας </vt:lpstr>
      <vt:lpstr>Διακυμάνσεις στη βιοποικιλότητα ανά γεωλογική περίοδο: Η εμφάνιση των πτηνών</vt:lpstr>
      <vt:lpstr>Δομή φτερών</vt:lpstr>
      <vt:lpstr>Ονοματολογία φτερών</vt:lpstr>
      <vt:lpstr>Στέγνωμα φτερών</vt:lpstr>
      <vt:lpstr>Επιπρόσθετες λειτουργίες φτερών</vt:lpstr>
      <vt:lpstr>Πτερόρροια</vt:lpstr>
      <vt:lpstr>Πρότυπο πτερόρροιας – Βιοπαρακολούθηση ρύπανσης:  Η περίπτωση ενός θαλασσοπουλιού</vt:lpstr>
      <vt:lpstr>Πρότυπο πτερόρροιας – Βιοπαρακολούθηση ρύπανσης:  Η περίπτωση ενός μεταναστευτικού θαλασσοπουλιού ΙΙ</vt:lpstr>
      <vt:lpstr>Χρώμα φτερών</vt:lpstr>
      <vt:lpstr>Aλλαγή χρωματικού προτύπου με βάση την εποχή: Η περίπτωση του Καστανοκέφαλου Γλάρου (Chroicocephalus ridibundus)</vt:lpstr>
      <vt:lpstr>Φυλετικός διμορφισμός (σε επίπεδο φτερώματος)</vt:lpstr>
      <vt:lpstr>Φυλετικός διμορφισμός (σε επίπεδο φτερώματος)</vt:lpstr>
      <vt:lpstr>Χρωματικές διαφορές με βάση την ηλικία: Η περίπτωση του Ασημόγλαρου (Larus michahellis)</vt:lpstr>
      <vt:lpstr>Χρωματικές διαφορές με βάση την ηλικία: Η περίπτωση του Κορμοράνου (Phalacrocorax carbo)</vt:lpstr>
      <vt:lpstr>Χρωματισμός με ιριδισμό: H περίπτωση της Πρασινοκέφαλης Πάπιας (Αnas platyrhynchos)</vt:lpstr>
      <vt:lpstr>Διαφοροποίηση χρώματος λόγω μετάλλαξης:  Η περίπτωση αλφικού Φοινίκουρου (Phoenicurus phoenicurus)</vt:lpstr>
      <vt:lpstr>Χρωματικός διμορφισμός είδους χωρίς ερμηνεία: Η περίπτωση του Μαυροπετρίτη (Falco eleonorae)</vt:lpstr>
      <vt:lpstr>Ο χρωματικός διμορφισμός έχει κάποια σχέση στην επιλογή συντρόφου?</vt:lpstr>
      <vt:lpstr>Γαμήλιο πτέρωμα  (περίπτωση Κορμοράνου Ι)</vt:lpstr>
      <vt:lpstr>Γαμήλιο πτέρωμα  (περίπτωση Κορμοράνου ΙΙ)</vt:lpstr>
      <vt:lpstr>Γαμήλιο πτέρωμα  (περίπτωση Καστανοκέφαλου γλάρου)</vt:lpstr>
      <vt:lpstr>Σωματική κατασκευή πτηνών</vt:lpstr>
      <vt:lpstr>Παραδείγματα ποδιών και ράμφους</vt:lpstr>
      <vt:lpstr>Αναπνευστικό σύστημα και αναπνευστικός κύκλος των πτηνών</vt:lpstr>
      <vt:lpstr>Σκελετός πουλιών</vt:lpstr>
      <vt:lpstr>Εξάντληση από το μεταναστευτικό ταξίδι</vt:lpstr>
      <vt:lpstr>Σημασία των ενδιάμεσων νησιωτικών μεταναστευτικών για ανεφοδιασμό πτηνών </vt:lpstr>
      <vt:lpstr>Αισθήσεις πουλιών - Όραση</vt:lpstr>
      <vt:lpstr>Αισθήσεις πουλιών - Ακοή</vt:lpstr>
      <vt:lpstr>Αισθήσεις πουλιών - Όσφρηση</vt:lpstr>
      <vt:lpstr>Φωνή πουλιών </vt:lpstr>
      <vt:lpstr>Παραλλαγή φωνής: Χτύπημα κορμού  δήλωση επικράτειας</vt:lpstr>
      <vt:lpstr>Πεπτικό σύστημα - Τροφή</vt:lpstr>
      <vt:lpstr>Πτωματοφάγα αρπακτικά της Ελλάδας</vt:lpstr>
      <vt:lpstr>PowerPoint Presentation</vt:lpstr>
      <vt:lpstr> Παρουσία θαλασσοπουλιών σε τράτες στο Ιόνιο (Απρίλιος-Μάιος 2014)</vt:lpstr>
      <vt:lpstr>Λίπος - Ενέργεια</vt:lpstr>
      <vt:lpstr>Πρότυπα πτήσης Ι</vt:lpstr>
      <vt:lpstr>Πρότυπα πτήσης ΙΙ</vt:lpstr>
      <vt:lpstr>Πρότυπα πτήσης ΙΙΙ</vt:lpstr>
      <vt:lpstr>Αναπαραγωγή-Τύποι φωλιών</vt:lpstr>
      <vt:lpstr>Ετήσιος κύκλος Αρτέμη</vt:lpstr>
      <vt:lpstr>Στάδια αναπαραγωγικής προσπάθειας</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 χρήση του θαλάσσιου χώρου και το μεταναστευτικό πρότυπο των Αρτέμηδων</dc:title>
  <dc:creator>Γιώργος Καρρής</dc:creator>
  <cp:lastModifiedBy>user</cp:lastModifiedBy>
  <cp:revision>506</cp:revision>
  <dcterms:modified xsi:type="dcterms:W3CDTF">2026-05-01T12:07:57Z</dcterms:modified>
</cp:coreProperties>
</file>