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8534B8-3623-4057-9377-7006F0CDE47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371283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534B8-3623-4057-9377-7006F0CDE47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336701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534B8-3623-4057-9377-7006F0CDE47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159423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534B8-3623-4057-9377-7006F0CDE47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403703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534B8-3623-4057-9377-7006F0CDE47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187813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8534B8-3623-4057-9377-7006F0CDE47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398633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8534B8-3623-4057-9377-7006F0CDE47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265131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534B8-3623-4057-9377-7006F0CDE47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82777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534B8-3623-4057-9377-7006F0CDE47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348816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534B8-3623-4057-9377-7006F0CDE47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4871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534B8-3623-4057-9377-7006F0CDE47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213399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534B8-3623-4057-9377-7006F0CDE474}" type="datetimeFigureOut">
              <a:rPr lang="en-US" smtClean="0"/>
              <a:t>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CFD98-99B7-46ED-B7BA-9D8C1666083C}" type="slidenum">
              <a:rPr lang="en-US" smtClean="0"/>
              <a:t>‹#›</a:t>
            </a:fld>
            <a:endParaRPr lang="en-US"/>
          </a:p>
        </p:txBody>
      </p:sp>
    </p:spTree>
    <p:extLst>
      <p:ext uri="{BB962C8B-B14F-4D97-AF65-F5344CB8AC3E}">
        <p14:creationId xmlns:p14="http://schemas.microsoft.com/office/powerpoint/2010/main" val="1769798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0374" y="476672"/>
            <a:ext cx="8576121" cy="1077218"/>
          </a:xfrm>
          <a:prstGeom prst="rect">
            <a:avLst/>
          </a:prstGeom>
        </p:spPr>
        <p:txBody>
          <a:bodyPr wrap="square">
            <a:spAutoFit/>
          </a:bodyPr>
          <a:lstStyle/>
          <a:p>
            <a:r>
              <a:rPr lang="el-GR" sz="3200" dirty="0"/>
              <a:t>Κυκλική Οικονομία</a:t>
            </a:r>
          </a:p>
          <a:p>
            <a:r>
              <a:rPr lang="el-GR" sz="3200" dirty="0"/>
              <a:t>Ένα νέο οικονομικό μοντέλο βιώσιμης ανάπτυξης</a:t>
            </a:r>
            <a:endParaRPr lang="en-US" sz="3200" dirty="0"/>
          </a:p>
        </p:txBody>
      </p:sp>
      <p:sp>
        <p:nvSpPr>
          <p:cNvPr id="5" name="AutoShape 2" descr="Research helps Europe advance towards circular economy | EU Science Hu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Research helps Europe advance towards circular economy | EU Science 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72" y="1733821"/>
            <a:ext cx="7989912" cy="51029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9370" y="6412686"/>
            <a:ext cx="1652119" cy="369332"/>
          </a:xfrm>
          <a:prstGeom prst="rect">
            <a:avLst/>
          </a:prstGeom>
          <a:noFill/>
        </p:spPr>
        <p:txBody>
          <a:bodyPr wrap="none" rtlCol="0">
            <a:spAutoFit/>
          </a:bodyPr>
          <a:lstStyle/>
          <a:p>
            <a:r>
              <a:rPr lang="el-GR" dirty="0" smtClean="0"/>
              <a:t>Χ. Δημητριάδης</a:t>
            </a:r>
            <a:endParaRPr lang="en-US" dirty="0"/>
          </a:p>
        </p:txBody>
      </p:sp>
    </p:spTree>
    <p:extLst>
      <p:ext uri="{BB962C8B-B14F-4D97-AF65-F5344CB8AC3E}">
        <p14:creationId xmlns:p14="http://schemas.microsoft.com/office/powerpoint/2010/main" val="204989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292" y="332656"/>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Η μετάβαση στην κυκλική οικονομία: εστίαση στην επαναχρησιμοποίηση και νέες αγορές</a:t>
            </a:r>
            <a:endParaRPr lang="en-US" dirty="0">
              <a:effectLst>
                <a:outerShdw blurRad="38100" dist="38100" dir="2700000" algn="tl">
                  <a:srgbClr val="000000">
                    <a:alpha val="43137"/>
                  </a:srgbClr>
                </a:outerShdw>
              </a:effectLst>
            </a:endParaRPr>
          </a:p>
        </p:txBody>
      </p:sp>
      <p:sp>
        <p:nvSpPr>
          <p:cNvPr id="2" name="Rectangle 1"/>
          <p:cNvSpPr/>
          <p:nvPr/>
        </p:nvSpPr>
        <p:spPr>
          <a:xfrm>
            <a:off x="179512" y="1052736"/>
            <a:ext cx="8515180" cy="4247317"/>
          </a:xfrm>
          <a:prstGeom prst="rect">
            <a:avLst/>
          </a:prstGeom>
        </p:spPr>
        <p:txBody>
          <a:bodyPr wrap="square">
            <a:spAutoFit/>
          </a:bodyPr>
          <a:lstStyle/>
          <a:p>
            <a:r>
              <a:rPr lang="el-GR" dirty="0" smtClean="0"/>
              <a:t>Η μετάβαση σε μια κυκλική οικονομία προϋποθέτει αλλαγή της εστίασης στην επαναχρησιμοποίηση, επισκευή, ανανέωση και ανακύκλωση υφιστάμενων υλικών και προϊόντων. </a:t>
            </a:r>
            <a:r>
              <a:rPr lang="el-GR" dirty="0" err="1" smtClean="0"/>
              <a:t>Ό,τι</a:t>
            </a:r>
            <a:r>
              <a:rPr lang="el-GR" dirty="0" smtClean="0"/>
              <a:t> προηγουμένως θεωρούνταν "απόβλητο", μπορεί να μετατραπεί σε πρώτη ύλη. Ταυτόχρονα, απαιτεί τη συμμετοχή και δέσμευση πολλών διαφορετικών ομάδων ανθρώπων, με τις επιχειρήσεις να έχουν κεντρικό ρόλο για την αλλαγή του</a:t>
            </a:r>
          </a:p>
          <a:p>
            <a:r>
              <a:rPr lang="el-GR" dirty="0" smtClean="0"/>
              <a:t>υπάρχοντος συστήματος. Σε αυτό το πλαίσιο ο επιχειρηματικός κόσμος μπορεί να αδράξει τις ευκαιρίες που προσφέρονται για την παράταση της διάρκειας ζωής</a:t>
            </a:r>
          </a:p>
          <a:p>
            <a:r>
              <a:rPr lang="el-GR" dirty="0" smtClean="0"/>
              <a:t>των προϊόντων, και τη δημιουργία ανταγωνιστικών προϊόντων που θα διαρκούν πολύ περισσότερο.</a:t>
            </a:r>
          </a:p>
          <a:p>
            <a:endParaRPr lang="el-GR" dirty="0" smtClean="0"/>
          </a:p>
          <a:p>
            <a:r>
              <a:rPr lang="el-GR" dirty="0" smtClean="0"/>
              <a:t>Ο σχεδιασμός για την κυκλικότητα είναι το σημείο έναρξης της ανάπτυξης κάθε νέου προ</a:t>
            </a:r>
            <a:r>
              <a:rPr lang="el-GR" dirty="0"/>
              <a:t>ϊόντος ή υπηρεσίας στην κυκλική </a:t>
            </a:r>
            <a:r>
              <a:rPr lang="el-GR" dirty="0" smtClean="0"/>
              <a:t>οικονομία. Αυτοκίνητα</a:t>
            </a:r>
            <a:r>
              <a:rPr lang="el-GR" dirty="0"/>
              <a:t>, υπολογιστές, οικιακές </a:t>
            </a:r>
            <a:r>
              <a:rPr lang="el-GR" dirty="0" smtClean="0"/>
              <a:t>συσκευές, συσκευασίες </a:t>
            </a:r>
            <a:r>
              <a:rPr lang="el-GR" dirty="0"/>
              <a:t>και πολλά άλλα προϊόντα </a:t>
            </a:r>
            <a:r>
              <a:rPr lang="el-GR" dirty="0" smtClean="0"/>
              <a:t>μπορούν </a:t>
            </a:r>
            <a:r>
              <a:rPr lang="el-GR" dirty="0"/>
              <a:t>να σχεδιαστούν με γνώμονα την </a:t>
            </a:r>
            <a:r>
              <a:rPr lang="el-GR" dirty="0" smtClean="0"/>
              <a:t>ανθεκτικότητα</a:t>
            </a:r>
            <a:r>
              <a:rPr lang="el-GR" dirty="0"/>
              <a:t>, την επαναχρησιμοποίηση, την </a:t>
            </a:r>
            <a:r>
              <a:rPr lang="el-GR" dirty="0" smtClean="0"/>
              <a:t>επισκευή</a:t>
            </a:r>
            <a:r>
              <a:rPr lang="el-GR" dirty="0"/>
              <a:t>, την ανακατασκευή και την ανακύκλωση</a:t>
            </a:r>
            <a:endParaRPr lang="en-US" dirty="0"/>
          </a:p>
        </p:txBody>
      </p:sp>
    </p:spTree>
    <p:extLst>
      <p:ext uri="{BB962C8B-B14F-4D97-AF65-F5344CB8AC3E}">
        <p14:creationId xmlns:p14="http://schemas.microsoft.com/office/powerpoint/2010/main" val="7109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292" y="332656"/>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Η μετάβαση στην κυκλική οικονομία: εστίαση στην επαναχρησιμοποίηση και νέες αγορές</a:t>
            </a:r>
            <a:endParaRPr lang="en-US" dirty="0">
              <a:effectLst>
                <a:outerShdw blurRad="38100" dist="38100" dir="2700000" algn="tl">
                  <a:srgbClr val="000000">
                    <a:alpha val="43137"/>
                  </a:srgbClr>
                </a:outerShdw>
              </a:effectLst>
            </a:endParaRPr>
          </a:p>
        </p:txBody>
      </p:sp>
      <p:sp>
        <p:nvSpPr>
          <p:cNvPr id="4" name="Rectangle 3"/>
          <p:cNvSpPr/>
          <p:nvPr/>
        </p:nvSpPr>
        <p:spPr>
          <a:xfrm>
            <a:off x="539552" y="836712"/>
            <a:ext cx="4572000" cy="5909310"/>
          </a:xfrm>
          <a:prstGeom prst="rect">
            <a:avLst/>
          </a:prstGeom>
        </p:spPr>
        <p:txBody>
          <a:bodyPr>
            <a:spAutoFit/>
          </a:bodyPr>
          <a:lstStyle/>
          <a:p>
            <a:r>
              <a:rPr lang="el-GR" dirty="0"/>
              <a:t>Η ενίσχυση της συνεργασίας σε ολόκληρη</a:t>
            </a:r>
          </a:p>
          <a:p>
            <a:r>
              <a:rPr lang="el-GR" dirty="0"/>
              <a:t>την εφοδιαστική αλυσίδα μπορεί να μειώσει</a:t>
            </a:r>
          </a:p>
          <a:p>
            <a:r>
              <a:rPr lang="el-GR" dirty="0"/>
              <a:t>τόσο τα κόστη όσο και τα απόβλητα και την</a:t>
            </a:r>
          </a:p>
          <a:p>
            <a:r>
              <a:rPr lang="el-GR" dirty="0"/>
              <a:t>περιβαλλοντική επιβάρυνση. Οι εξελίξεις στην</a:t>
            </a:r>
          </a:p>
          <a:p>
            <a:r>
              <a:rPr lang="el-GR" dirty="0"/>
              <a:t>περιβαλλοντική καινοτομία εξασφαλίζουν νέα</a:t>
            </a:r>
          </a:p>
          <a:p>
            <a:r>
              <a:rPr lang="el-GR" dirty="0"/>
              <a:t>προϊόντα, διεργασίες, τεχνολογίες και </a:t>
            </a:r>
            <a:r>
              <a:rPr lang="el-GR" dirty="0" err="1" smtClean="0"/>
              <a:t>ργανωτική</a:t>
            </a:r>
            <a:r>
              <a:rPr lang="el-GR" dirty="0" smtClean="0"/>
              <a:t> </a:t>
            </a:r>
            <a:r>
              <a:rPr lang="el-GR" dirty="0"/>
              <a:t>δομή.</a:t>
            </a:r>
          </a:p>
          <a:p>
            <a:r>
              <a:rPr lang="el-GR" dirty="0"/>
              <a:t>Κάποιες εταιρίες, συμπεριλαμβανόμενων και</a:t>
            </a:r>
          </a:p>
          <a:p>
            <a:r>
              <a:rPr lang="el-GR" dirty="0"/>
              <a:t>μικρομεσαίων επιχειρήσεων (</a:t>
            </a:r>
            <a:r>
              <a:rPr lang="el-GR" dirty="0" err="1"/>
              <a:t>ΜμΕ</a:t>
            </a:r>
            <a:r>
              <a:rPr lang="el-GR" dirty="0"/>
              <a:t>) δύνανται</a:t>
            </a:r>
          </a:p>
          <a:p>
            <a:r>
              <a:rPr lang="el-GR" dirty="0"/>
              <a:t>να βρουν νέες αγορές, μεταβαίνοντας από την</a:t>
            </a:r>
          </a:p>
          <a:p>
            <a:r>
              <a:rPr lang="el-GR" dirty="0"/>
              <a:t>πώληση προϊόντων στην πώληση υπηρεσιών,</a:t>
            </a:r>
          </a:p>
          <a:p>
            <a:r>
              <a:rPr lang="el-GR" dirty="0"/>
              <a:t>αναπτύσσοντας επιχειρηματικά μοντέλα </a:t>
            </a:r>
            <a:r>
              <a:rPr lang="el-GR" dirty="0" smtClean="0"/>
              <a:t>βασισμένα </a:t>
            </a:r>
            <a:r>
              <a:rPr lang="el-GR" dirty="0"/>
              <a:t>στη μίσθωση, τον καταμερισμό, </a:t>
            </a:r>
            <a:r>
              <a:rPr lang="el-GR" dirty="0" smtClean="0"/>
              <a:t>την επισκευή</a:t>
            </a:r>
            <a:r>
              <a:rPr lang="el-GR" dirty="0"/>
              <a:t>, την αναβάθμιση ή την </a:t>
            </a:r>
            <a:r>
              <a:rPr lang="el-GR" dirty="0" smtClean="0"/>
              <a:t>ανακύκλωση επιμέρους </a:t>
            </a:r>
            <a:r>
              <a:rPr lang="el-GR" dirty="0"/>
              <a:t>στοιχείων ή/και να </a:t>
            </a:r>
            <a:r>
              <a:rPr lang="el-GR" dirty="0" smtClean="0"/>
              <a:t>προσφέρουν νέα </a:t>
            </a:r>
            <a:r>
              <a:rPr lang="el-GR" dirty="0"/>
              <a:t>ανταγωνιστικά προϊόντα που θα </a:t>
            </a:r>
            <a:r>
              <a:rPr lang="el-GR" dirty="0" smtClean="0"/>
              <a:t>διαρκούν πολύ </a:t>
            </a:r>
            <a:r>
              <a:rPr lang="el-GR" dirty="0"/>
              <a:t>περισσότερο.</a:t>
            </a:r>
          </a:p>
          <a:p>
            <a:r>
              <a:rPr lang="el-GR" dirty="0"/>
              <a:t>Με τον τρόπο αυτό η κυκλική οικονομία </a:t>
            </a:r>
            <a:r>
              <a:rPr lang="el-GR" dirty="0" smtClean="0"/>
              <a:t>συμβάλλει </a:t>
            </a:r>
            <a:r>
              <a:rPr lang="el-GR" dirty="0"/>
              <a:t>στην αύξηση και τη βελτίωση της </a:t>
            </a:r>
            <a:r>
              <a:rPr lang="el-GR" dirty="0" smtClean="0"/>
              <a:t>απασχόλησης</a:t>
            </a:r>
            <a:r>
              <a:rPr lang="el-GR" dirty="0"/>
              <a:t>, με τη δημιουργία νέων θέσεων </a:t>
            </a:r>
            <a:r>
              <a:rPr lang="el-GR" dirty="0" smtClean="0"/>
              <a:t>εργασίας</a:t>
            </a:r>
            <a:r>
              <a:rPr lang="el-GR" dirty="0"/>
              <a:t>.</a:t>
            </a:r>
            <a:endParaRPr lang="en-US" dirty="0"/>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5868144" y="1052736"/>
            <a:ext cx="256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a:off x="5868144" y="3990616"/>
            <a:ext cx="256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77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292" y="332656"/>
            <a:ext cx="8712968" cy="369332"/>
          </a:xfrm>
          <a:prstGeom prst="rect">
            <a:avLst/>
          </a:prstGeom>
        </p:spPr>
        <p:txBody>
          <a:bodyPr wrap="square">
            <a:spAutoFit/>
          </a:bodyPr>
          <a:lstStyle/>
          <a:p>
            <a:r>
              <a:rPr lang="el-GR" dirty="0" smtClean="0">
                <a:effectLst>
                  <a:outerShdw blurRad="38100" dist="38100" dir="2700000" algn="tl">
                    <a:srgbClr val="000000">
                      <a:alpha val="43137"/>
                    </a:srgbClr>
                  </a:outerShdw>
                </a:effectLst>
              </a:rPr>
              <a:t>Η κυκλική οικονομία στην ΕΕ</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07975" y="1412776"/>
            <a:ext cx="8360097" cy="3416320"/>
          </a:xfrm>
          <a:prstGeom prst="rect">
            <a:avLst/>
          </a:prstGeom>
        </p:spPr>
        <p:txBody>
          <a:bodyPr wrap="square">
            <a:spAutoFit/>
          </a:bodyPr>
          <a:lstStyle/>
          <a:p>
            <a:r>
              <a:rPr lang="el-GR" dirty="0"/>
              <a:t>Για να επιτευχθεί η μετάβαση στην κυκλική οικονομία και να </a:t>
            </a:r>
            <a:r>
              <a:rPr lang="el-GR" dirty="0" smtClean="0"/>
              <a:t>εδραιωθεί ως </a:t>
            </a:r>
            <a:r>
              <a:rPr lang="el-GR" dirty="0"/>
              <a:t>νέο οικονομικό μοντέλο απαιτείται εκτεταμένη πολιτική </a:t>
            </a:r>
            <a:r>
              <a:rPr lang="el-GR" dirty="0" smtClean="0"/>
              <a:t>υποστήριξη σε </a:t>
            </a:r>
            <a:r>
              <a:rPr lang="el-GR" dirty="0"/>
              <a:t>ευρωπαϊκό, εθνικό, περιφερειακό και τοπικό επίπεδο. Η Ευρώπη </a:t>
            </a:r>
            <a:r>
              <a:rPr lang="el-GR" dirty="0" smtClean="0"/>
              <a:t>έχει ήδη </a:t>
            </a:r>
            <a:r>
              <a:rPr lang="el-GR" dirty="0"/>
              <a:t>προετοιμάσει το έδαφος για αυτή τη μετάβαση με προσεκτικό </a:t>
            </a:r>
            <a:r>
              <a:rPr lang="el-GR" dirty="0" smtClean="0"/>
              <a:t>σχεδιασμό </a:t>
            </a:r>
            <a:r>
              <a:rPr lang="el-GR" dirty="0"/>
              <a:t>και ήδη έχουν επιτευχθεί σημαντικά αποτελέσματα, </a:t>
            </a:r>
            <a:r>
              <a:rPr lang="el-GR" dirty="0" smtClean="0"/>
              <a:t>σύμφωνα με </a:t>
            </a:r>
            <a:r>
              <a:rPr lang="el-GR" dirty="0"/>
              <a:t>τα στοιχεία της Έκθεσης της Ευρωπαϊκής Επιτροπής σχετικά με </a:t>
            </a:r>
            <a:r>
              <a:rPr lang="el-GR" dirty="0" smtClean="0"/>
              <a:t>την υλοποίηση </a:t>
            </a:r>
            <a:r>
              <a:rPr lang="el-GR" dirty="0"/>
              <a:t>του σχεδίου δράσης για την κυκλική οικονομία, που </a:t>
            </a:r>
            <a:r>
              <a:rPr lang="el-GR" dirty="0" smtClean="0"/>
              <a:t>δημοσιεύθηκε </a:t>
            </a:r>
            <a:r>
              <a:rPr lang="el-GR" dirty="0"/>
              <a:t>τον Μάρτιο του </a:t>
            </a:r>
            <a:r>
              <a:rPr lang="el-GR" dirty="0" smtClean="0"/>
              <a:t>2019. Τον </a:t>
            </a:r>
            <a:r>
              <a:rPr lang="el-GR" dirty="0"/>
              <a:t>Δεκέμβριο του 2015 η Επιτροπή είχε εγκρίνει σχέδιο δράσης για </a:t>
            </a:r>
            <a:r>
              <a:rPr lang="el-GR" dirty="0" smtClean="0"/>
              <a:t>την κυκλική </a:t>
            </a:r>
            <a:r>
              <a:rPr lang="el-GR" dirty="0"/>
              <a:t>οικονομία για να ενισχύσει εκ νέου την απασχόληση, την </a:t>
            </a:r>
            <a:r>
              <a:rPr lang="el-GR" dirty="0" smtClean="0"/>
              <a:t>ανάπτυξη </a:t>
            </a:r>
            <a:r>
              <a:rPr lang="el-GR" dirty="0"/>
              <a:t>και τις επενδύσεις και να αναπτύξει μια ανταγωνιστική οικονομία</a:t>
            </a:r>
          </a:p>
          <a:p>
            <a:r>
              <a:rPr lang="el-GR" dirty="0"/>
              <a:t>με ουδέτερο ισοζύγιο άνθρακα και αποδοτική αξιοποίηση των </a:t>
            </a:r>
            <a:r>
              <a:rPr lang="el-GR" dirty="0" smtClean="0"/>
              <a:t>πόρων. Οι </a:t>
            </a:r>
            <a:r>
              <a:rPr lang="el-GR" dirty="0"/>
              <a:t>54 δράσεις του σχεδίου έχουν πλέον ολοκληρωθεί ή βρίσκονται </a:t>
            </a:r>
            <a:r>
              <a:rPr lang="el-GR" dirty="0" smtClean="0"/>
              <a:t>στο στάδιο </a:t>
            </a:r>
            <a:r>
              <a:rPr lang="el-GR" dirty="0"/>
              <a:t>της υλοποίησης, αν και οι εργασίες για ορισμένες θα </a:t>
            </a:r>
            <a:r>
              <a:rPr lang="el-GR" dirty="0" smtClean="0"/>
              <a:t>συνεχιστούν και </a:t>
            </a:r>
            <a:r>
              <a:rPr lang="el-GR" dirty="0"/>
              <a:t>μετά το 2019.</a:t>
            </a:r>
            <a:endParaRPr lang="en-US" dirty="0"/>
          </a:p>
        </p:txBody>
      </p:sp>
    </p:spTree>
    <p:extLst>
      <p:ext uri="{BB962C8B-B14F-4D97-AF65-F5344CB8AC3E}">
        <p14:creationId xmlns:p14="http://schemas.microsoft.com/office/powerpoint/2010/main" val="355351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292" y="332656"/>
            <a:ext cx="8712968" cy="369332"/>
          </a:xfrm>
          <a:prstGeom prst="rect">
            <a:avLst/>
          </a:prstGeom>
        </p:spPr>
        <p:txBody>
          <a:bodyPr wrap="square">
            <a:spAutoFit/>
          </a:bodyPr>
          <a:lstStyle/>
          <a:p>
            <a:r>
              <a:rPr lang="el-GR" dirty="0" smtClean="0">
                <a:effectLst>
                  <a:outerShdw blurRad="38100" dist="38100" dir="2700000" algn="tl">
                    <a:srgbClr val="000000">
                      <a:alpha val="43137"/>
                    </a:srgbClr>
                  </a:outerShdw>
                </a:effectLst>
              </a:rPr>
              <a:t>Η κυκλική οικονομία στην ΕΕ</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71490" y="1628507"/>
            <a:ext cx="8440489" cy="3970318"/>
          </a:xfrm>
          <a:prstGeom prst="rect">
            <a:avLst/>
          </a:prstGeom>
        </p:spPr>
        <p:txBody>
          <a:bodyPr wrap="square">
            <a:spAutoFit/>
          </a:bodyPr>
          <a:lstStyle/>
          <a:p>
            <a:r>
              <a:rPr lang="el-GR" dirty="0"/>
              <a:t>Το πλαίσιο παρακολούθησης της ΕΕ για την κυκλική οικονομία </a:t>
            </a:r>
            <a:r>
              <a:rPr lang="el-GR" dirty="0" smtClean="0"/>
              <a:t>δείχνει ότι </a:t>
            </a:r>
            <a:r>
              <a:rPr lang="el-GR" dirty="0"/>
              <a:t>οι προσπάθειες για αυτή τη μετάβαση συνέβαλαν στην </a:t>
            </a:r>
            <a:r>
              <a:rPr lang="el-GR" dirty="0" smtClean="0"/>
              <a:t>επιστροφή της </a:t>
            </a:r>
            <a:r>
              <a:rPr lang="el-GR" dirty="0"/>
              <a:t>ΕΕ σε πορεία δημιουργίας θέσεων εργασίας. Το 2016 οι τομείς </a:t>
            </a:r>
            <a:r>
              <a:rPr lang="el-GR" dirty="0" smtClean="0"/>
              <a:t>που σχετίζονται </a:t>
            </a:r>
            <a:r>
              <a:rPr lang="el-GR" dirty="0"/>
              <a:t>με την κυκλική οικονομία απασχολούσαν περισσότερους </a:t>
            </a:r>
            <a:r>
              <a:rPr lang="el-GR" dirty="0" smtClean="0"/>
              <a:t>από τέσσερα </a:t>
            </a:r>
            <a:r>
              <a:rPr lang="el-GR" dirty="0"/>
              <a:t>εκατομμύρια εργαζομένους, παρουσιάζοντας αύξηση της </a:t>
            </a:r>
            <a:r>
              <a:rPr lang="el-GR" dirty="0" smtClean="0"/>
              <a:t>τάξης του </a:t>
            </a:r>
            <a:r>
              <a:rPr lang="el-GR" dirty="0"/>
              <a:t>6% σε σύγκριση με το 2012. Κατά τα προσεχή έτη, πρόκειται να </a:t>
            </a:r>
            <a:r>
              <a:rPr lang="el-GR" dirty="0" smtClean="0"/>
              <a:t>δημιουργηθούν </a:t>
            </a:r>
            <a:r>
              <a:rPr lang="el-GR" dirty="0"/>
              <a:t>πρόσθετες θέσεις εργασίας, προκειμένου να καλυφθεί η </a:t>
            </a:r>
            <a:r>
              <a:rPr lang="el-GR" dirty="0" smtClean="0"/>
              <a:t>αναμενόμενη </a:t>
            </a:r>
            <a:r>
              <a:rPr lang="el-GR" dirty="0"/>
              <a:t>ζήτηση που δημιουργείται από πλήρως λειτουργικές </a:t>
            </a:r>
            <a:r>
              <a:rPr lang="el-GR" dirty="0" smtClean="0"/>
              <a:t>αγορές δευτερογενών </a:t>
            </a:r>
            <a:r>
              <a:rPr lang="el-GR" dirty="0"/>
              <a:t>πρώτων υλών</a:t>
            </a:r>
            <a:r>
              <a:rPr lang="el-GR" dirty="0" smtClean="0"/>
              <a:t>.</a:t>
            </a:r>
          </a:p>
          <a:p>
            <a:endParaRPr lang="el-GR" dirty="0"/>
          </a:p>
          <a:p>
            <a:r>
              <a:rPr lang="el-GR" dirty="0"/>
              <a:t>Η κυκλικότητα δημιούργησε επίσης νέες επιχειρηματικές ευκαιρίες, </a:t>
            </a:r>
            <a:r>
              <a:rPr lang="el-GR" dirty="0" smtClean="0"/>
              <a:t>ανέδειξε </a:t>
            </a:r>
            <a:r>
              <a:rPr lang="el-GR" dirty="0"/>
              <a:t>νέα επιχειρηματικά μοντέλα και ανέπτυξε νέες αγορές, τόσο </a:t>
            </a:r>
            <a:r>
              <a:rPr lang="el-GR" dirty="0" smtClean="0"/>
              <a:t>εντός όσο </a:t>
            </a:r>
            <a:r>
              <a:rPr lang="el-GR" dirty="0"/>
              <a:t>και εκτός της ΕΕ. Το 2016, οι κυκλικές δραστηριότητες, όπως η </a:t>
            </a:r>
            <a:r>
              <a:rPr lang="el-GR" dirty="0" smtClean="0"/>
              <a:t>επισκευή</a:t>
            </a:r>
            <a:r>
              <a:rPr lang="el-GR" dirty="0"/>
              <a:t>, η επαναχρησιμοποίηση ή η ανακύκλωση, δημιούργησαν </a:t>
            </a:r>
            <a:r>
              <a:rPr lang="el-GR" dirty="0" smtClean="0"/>
              <a:t>προστιθέμενη </a:t>
            </a:r>
            <a:r>
              <a:rPr lang="el-GR" dirty="0"/>
              <a:t>αξία περίπου 147 δισ. ευρώ, ενώ η αξία των σχετικών </a:t>
            </a:r>
            <a:r>
              <a:rPr lang="el-GR" dirty="0" smtClean="0"/>
              <a:t>επενδύσεων </a:t>
            </a:r>
            <a:r>
              <a:rPr lang="el-GR" dirty="0"/>
              <a:t>ανήλθε περίπου στα 17,5 δισ. ευρώ.</a:t>
            </a:r>
            <a:endParaRPr lang="en-US" dirty="0"/>
          </a:p>
        </p:txBody>
      </p:sp>
    </p:spTree>
    <p:extLst>
      <p:ext uri="{BB962C8B-B14F-4D97-AF65-F5344CB8AC3E}">
        <p14:creationId xmlns:p14="http://schemas.microsoft.com/office/powerpoint/2010/main" val="294203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smtClean="0">
                <a:effectLst>
                  <a:outerShdw blurRad="38100" dist="38100" dir="2700000" algn="tl">
                    <a:srgbClr val="000000">
                      <a:alpha val="43137"/>
                    </a:srgbClr>
                  </a:outerShdw>
                </a:effectLst>
              </a:rPr>
              <a:t>Η κυκλική οικονομία στην ΕΕ</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1517" y="764704"/>
            <a:ext cx="4494499" cy="5632311"/>
          </a:xfrm>
          <a:prstGeom prst="rect">
            <a:avLst/>
          </a:prstGeom>
        </p:spPr>
        <p:txBody>
          <a:bodyPr wrap="square">
            <a:spAutoFit/>
          </a:bodyPr>
          <a:lstStyle/>
          <a:p>
            <a:r>
              <a:rPr lang="el-GR" dirty="0"/>
              <a:t>Στην Ευρώπη, η ανακύκλωση των αστικών αποβλήτων κατά την </a:t>
            </a:r>
            <a:r>
              <a:rPr lang="el-GR" dirty="0" smtClean="0"/>
              <a:t>περίοδο 2008-2016 </a:t>
            </a:r>
            <a:r>
              <a:rPr lang="el-GR" dirty="0"/>
              <a:t>αυξήθηκε και η συνεισφορά των </a:t>
            </a:r>
            <a:r>
              <a:rPr lang="el-GR" dirty="0" smtClean="0"/>
              <a:t> ανακυκλωμένων </a:t>
            </a:r>
            <a:r>
              <a:rPr lang="el-GR" dirty="0"/>
              <a:t>υλικών </a:t>
            </a:r>
            <a:r>
              <a:rPr lang="el-GR" dirty="0" smtClean="0"/>
              <a:t>στη συνολική </a:t>
            </a:r>
            <a:r>
              <a:rPr lang="el-GR" dirty="0"/>
              <a:t>ζήτηση υλικών παρουσιάζει συνεχή βελτίωση. Ωστόσο, </a:t>
            </a:r>
            <a:r>
              <a:rPr lang="el-GR" dirty="0" smtClean="0"/>
              <a:t>κατά μέσο </a:t>
            </a:r>
            <a:r>
              <a:rPr lang="el-GR" dirty="0"/>
              <a:t>όρο, τα ανακυκλωμένα υλικά καλύπτουν μόνο το 12% της </a:t>
            </a:r>
            <a:r>
              <a:rPr lang="el-GR" dirty="0" smtClean="0"/>
              <a:t>ζήτησης υλικών </a:t>
            </a:r>
            <a:r>
              <a:rPr lang="el-GR" dirty="0"/>
              <a:t>στην ΕΕ. Αυτό αναφέρεται επίσης σε πρόσφατη έκθεση </a:t>
            </a:r>
            <a:r>
              <a:rPr lang="el-GR" dirty="0" smtClean="0"/>
              <a:t>ενδιαφερόμενων </a:t>
            </a:r>
            <a:r>
              <a:rPr lang="el-GR" dirty="0"/>
              <a:t>φορέων στην οποία δηλώνεται ότι η </a:t>
            </a:r>
            <a:r>
              <a:rPr lang="el-GR" dirty="0" smtClean="0"/>
              <a:t>πλήρης κυκλικότητα εφαρμόζεται </a:t>
            </a:r>
            <a:r>
              <a:rPr lang="el-GR" dirty="0"/>
              <a:t>μόνο στο 9% της παγκόσμιας οικονομίας, γεγονός που</a:t>
            </a:r>
          </a:p>
          <a:p>
            <a:r>
              <a:rPr lang="el-GR" dirty="0"/>
              <a:t>αφήνει τεράστια περιθώρια βελτίωσης. Η Ευρωπαϊκή Επιτροπή θα </a:t>
            </a:r>
            <a:r>
              <a:rPr lang="el-GR" dirty="0" smtClean="0"/>
              <a:t>συ</a:t>
            </a:r>
            <a:r>
              <a:rPr lang="el-GR" dirty="0"/>
              <a:t>νεχίσει να εργάζεται προς την κατεύθυνση ενός πλαισίου </a:t>
            </a:r>
            <a:r>
              <a:rPr lang="el-GR" dirty="0" smtClean="0"/>
              <a:t>διευκόλυνσης της </a:t>
            </a:r>
            <a:r>
              <a:rPr lang="el-GR" dirty="0"/>
              <a:t>κυκλικής οικονομίας, το οποίο θα συνδυάζει κανονισμούς, </a:t>
            </a:r>
            <a:r>
              <a:rPr lang="el-GR" dirty="0" smtClean="0"/>
              <a:t>έρευνα και </a:t>
            </a:r>
            <a:r>
              <a:rPr lang="el-GR" dirty="0"/>
              <a:t>καινοτομία, κίνητρα, ανταλλαγή πληροφοριών, και στήριξη για </a:t>
            </a:r>
            <a:r>
              <a:rPr lang="el-GR" dirty="0" smtClean="0"/>
              <a:t>τις εθελοντικές </a:t>
            </a:r>
            <a:r>
              <a:rPr lang="el-GR" dirty="0"/>
              <a:t>προσεγγίσεις σε βασικούς τομείς.</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543" y="1340768"/>
            <a:ext cx="4044050" cy="384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72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smtClean="0">
                <a:effectLst>
                  <a:outerShdw blurRad="38100" dist="38100" dir="2700000" algn="tl">
                    <a:srgbClr val="000000">
                      <a:alpha val="43137"/>
                    </a:srgbClr>
                  </a:outerShdw>
                </a:effectLst>
              </a:rPr>
              <a:t>Η κυκλική οικονομία στην ΕΕ</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827584" y="1484784"/>
            <a:ext cx="7848872" cy="3970318"/>
          </a:xfrm>
          <a:prstGeom prst="rect">
            <a:avLst/>
          </a:prstGeom>
        </p:spPr>
        <p:txBody>
          <a:bodyPr wrap="square">
            <a:spAutoFit/>
          </a:bodyPr>
          <a:lstStyle/>
          <a:p>
            <a:r>
              <a:rPr lang="el-GR" dirty="0" smtClean="0"/>
              <a:t>Απαιτούνται επίσης, νέα χρηματοοικονομικά και λογιστικά πλαίσια που</a:t>
            </a:r>
          </a:p>
          <a:p>
            <a:r>
              <a:rPr lang="el-GR" dirty="0" smtClean="0"/>
              <a:t>θα ενθαρρύνουν την αποδοτική χρήση των πόρων και την κυκλικότητα</a:t>
            </a:r>
          </a:p>
          <a:p>
            <a:r>
              <a:rPr lang="el-GR" dirty="0" smtClean="0"/>
              <a:t>αντί για την υπέρμετρη κατανάλωση. Με την εφαρμογή του </a:t>
            </a:r>
            <a:r>
              <a:rPr lang="el-GR" dirty="0" err="1" smtClean="0"/>
              <a:t>προγράμμα</a:t>
            </a:r>
            <a:r>
              <a:rPr lang="el-GR" dirty="0" smtClean="0"/>
              <a:t>-</a:t>
            </a:r>
          </a:p>
          <a:p>
            <a:r>
              <a:rPr lang="el-GR" dirty="0" err="1" smtClean="0"/>
              <a:t>τος</a:t>
            </a:r>
            <a:r>
              <a:rPr lang="el-GR" dirty="0" smtClean="0"/>
              <a:t> εργασίας της περιόδου 2016-2019 για τον οικολογικό σχεδιασμό, η</a:t>
            </a:r>
          </a:p>
          <a:p>
            <a:r>
              <a:rPr lang="el-GR" dirty="0" smtClean="0"/>
              <a:t>Επιτροπή προώθησε περαιτέρω τον κυκλικό σχεδιασμό των προϊόντων,</a:t>
            </a:r>
          </a:p>
          <a:p>
            <a:r>
              <a:rPr lang="el-GR" dirty="0" smtClean="0"/>
              <a:t>μαζί με τους στόχους ενεργειακής απόδοσης.</a:t>
            </a:r>
          </a:p>
          <a:p>
            <a:endParaRPr lang="el-GR" dirty="0"/>
          </a:p>
          <a:p>
            <a:endParaRPr lang="el-GR" dirty="0" smtClean="0"/>
          </a:p>
          <a:p>
            <a:r>
              <a:rPr lang="el-GR" dirty="0" smtClean="0"/>
              <a:t>Για την επιτάχυνση της μετάβασης σε μια κυκλική οικονομία, είναι </a:t>
            </a:r>
            <a:r>
              <a:rPr lang="el-GR" dirty="0" err="1" smtClean="0"/>
              <a:t>απα</a:t>
            </a:r>
            <a:r>
              <a:rPr lang="el-GR" dirty="0" smtClean="0"/>
              <a:t>-</a:t>
            </a:r>
          </a:p>
          <a:p>
            <a:r>
              <a:rPr lang="el-GR" dirty="0" err="1" smtClean="0"/>
              <a:t>ραίτητη</a:t>
            </a:r>
            <a:r>
              <a:rPr lang="el-GR" dirty="0" smtClean="0"/>
              <a:t> η επένδυση στην καινοτομία και η παροχή υποστήριξης για την</a:t>
            </a:r>
          </a:p>
          <a:p>
            <a:r>
              <a:rPr lang="el-GR" dirty="0" smtClean="0"/>
              <a:t>προσαρμογή της βιομηχανικής βάσης. Κατά την περίοδο 2016-2020, η</a:t>
            </a:r>
          </a:p>
          <a:p>
            <a:r>
              <a:rPr lang="el-GR" dirty="0" smtClean="0"/>
              <a:t>Επιτροπή ενέτεινε τις προσπάθειες προς αμφότερες τις κατευθύνσεις, με</a:t>
            </a:r>
          </a:p>
          <a:p>
            <a:r>
              <a:rPr lang="el-GR" dirty="0" smtClean="0"/>
              <a:t>δημόσια χρηματοδότηση συνολικού ύψους άνω των 10 δισ. ευρώ για τη</a:t>
            </a:r>
          </a:p>
          <a:p>
            <a:r>
              <a:rPr lang="el-GR" dirty="0" smtClean="0"/>
              <a:t>μετάβαση.</a:t>
            </a:r>
            <a:endParaRPr lang="en-US" dirty="0"/>
          </a:p>
        </p:txBody>
      </p:sp>
    </p:spTree>
    <p:extLst>
      <p:ext uri="{BB962C8B-B14F-4D97-AF65-F5344CB8AC3E}">
        <p14:creationId xmlns:p14="http://schemas.microsoft.com/office/powerpoint/2010/main" val="112820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smtClean="0">
                <a:effectLst>
                  <a:outerShdw blurRad="38100" dist="38100" dir="2700000" algn="tl">
                    <a:srgbClr val="000000">
                      <a:alpha val="43137"/>
                    </a:srgbClr>
                  </a:outerShdw>
                </a:effectLst>
              </a:rPr>
              <a:t>Η κυκλική οικονομία στην ΕΕ</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45587" y="1124744"/>
            <a:ext cx="9122065" cy="4524315"/>
          </a:xfrm>
          <a:prstGeom prst="rect">
            <a:avLst/>
          </a:prstGeom>
        </p:spPr>
        <p:txBody>
          <a:bodyPr wrap="square">
            <a:spAutoFit/>
          </a:bodyPr>
          <a:lstStyle/>
          <a:p>
            <a:r>
              <a:rPr lang="el-GR" dirty="0" smtClean="0"/>
              <a:t>Φυσικά, για να επιτευχθεί ευκολότερα η στροφή και η μετάβαση στην</a:t>
            </a:r>
          </a:p>
          <a:p>
            <a:r>
              <a:rPr lang="el-GR" dirty="0" smtClean="0"/>
              <a:t>κυκλική οικονομία ως μοντέλο ανάπτυξης θα πρέπει να υπάρξει </a:t>
            </a:r>
            <a:r>
              <a:rPr lang="el-GR" dirty="0" err="1" smtClean="0"/>
              <a:t>διευ</a:t>
            </a:r>
            <a:r>
              <a:rPr lang="el-GR" dirty="0" smtClean="0"/>
              <a:t>-</a:t>
            </a:r>
          </a:p>
          <a:p>
            <a:r>
              <a:rPr lang="el-GR" dirty="0" err="1" smtClean="0"/>
              <a:t>ρυμένη</a:t>
            </a:r>
            <a:r>
              <a:rPr lang="el-GR" dirty="0" smtClean="0"/>
              <a:t> αποδοχή από την κοινωνία, γεγονός που θα επιτευχθεί με τη</a:t>
            </a:r>
          </a:p>
          <a:p>
            <a:r>
              <a:rPr lang="el-GR" dirty="0" smtClean="0"/>
              <a:t>στήριξη και συμμετοχή των ΜΚΟ, των επιχειρηματικών και </a:t>
            </a:r>
            <a:r>
              <a:rPr lang="el-GR" dirty="0" err="1" smtClean="0"/>
              <a:t>καταναλω</a:t>
            </a:r>
            <a:r>
              <a:rPr lang="el-GR" dirty="0" smtClean="0"/>
              <a:t>-</a:t>
            </a:r>
          </a:p>
          <a:p>
            <a:r>
              <a:rPr lang="el-GR" dirty="0" err="1" smtClean="0"/>
              <a:t>τικών</a:t>
            </a:r>
            <a:r>
              <a:rPr lang="el-GR" dirty="0" smtClean="0"/>
              <a:t> οργανώσεων, των συνδικάτων, του ακαδημαϊκού κόσμου, των</a:t>
            </a:r>
          </a:p>
          <a:p>
            <a:r>
              <a:rPr lang="el-GR" dirty="0" smtClean="0"/>
              <a:t>ερευνητικών ιδρυμάτων και άλλων ενδιαφερόμενων σε όλα τα επίπεδα</a:t>
            </a:r>
          </a:p>
          <a:p>
            <a:r>
              <a:rPr lang="el-GR" dirty="0" smtClean="0"/>
              <a:t>διακυβέρνησης.</a:t>
            </a:r>
          </a:p>
          <a:p>
            <a:r>
              <a:rPr lang="el-GR" dirty="0" smtClean="0"/>
              <a:t>Η συμμετοχή όλων αυτών των ενδιαφερόμενων μερών μπορεί να </a:t>
            </a:r>
            <a:r>
              <a:rPr lang="el-GR" dirty="0" err="1" smtClean="0"/>
              <a:t>διευ</a:t>
            </a:r>
            <a:r>
              <a:rPr lang="el-GR" dirty="0" smtClean="0"/>
              <a:t>-</a:t>
            </a:r>
          </a:p>
          <a:p>
            <a:r>
              <a:rPr lang="el-GR" dirty="0" err="1" smtClean="0"/>
              <a:t>κολύνει</a:t>
            </a:r>
            <a:r>
              <a:rPr lang="el-GR" dirty="0" smtClean="0"/>
              <a:t> τη μετάβαση σε μια κυκλική οικονομία. Απαιτείται επίσης δράση</a:t>
            </a:r>
          </a:p>
          <a:p>
            <a:r>
              <a:rPr lang="el-GR" dirty="0" smtClean="0"/>
              <a:t>προκειμένου να κοινοποιηθούν οι ιδέες και τα οφέλη της κυκλικής </a:t>
            </a:r>
            <a:r>
              <a:rPr lang="el-GR" dirty="0" err="1" smtClean="0"/>
              <a:t>οικο</a:t>
            </a:r>
            <a:r>
              <a:rPr lang="el-GR" dirty="0" smtClean="0"/>
              <a:t>-</a:t>
            </a:r>
          </a:p>
          <a:p>
            <a:r>
              <a:rPr lang="el-GR" dirty="0" err="1" smtClean="0"/>
              <a:t>νομίας</a:t>
            </a:r>
            <a:r>
              <a:rPr lang="el-GR" dirty="0" smtClean="0"/>
              <a:t> στους πολίτες στην καθημερινή ζωή τους - στο χώρο εργασίας,</a:t>
            </a:r>
          </a:p>
          <a:p>
            <a:r>
              <a:rPr lang="el-GR" dirty="0" smtClean="0"/>
              <a:t>στα σχολεία, στις τοπικές κοινωνίες. Με στόχο την ευαισθητοποίηση των</a:t>
            </a:r>
          </a:p>
          <a:p>
            <a:r>
              <a:rPr lang="el-GR" dirty="0" smtClean="0"/>
              <a:t>πολιτών, τα μέσα κοινωνικής δικτύωσης μπορούν να παίξουν σημαντικό</a:t>
            </a:r>
          </a:p>
          <a:p>
            <a:r>
              <a:rPr lang="el-GR" dirty="0" smtClean="0"/>
              <a:t>ρόλο κινητοποιώντας πολυάριθμους καταναλωτές γύρω από τα νέα </a:t>
            </a:r>
            <a:r>
              <a:rPr lang="el-GR" dirty="0" err="1" smtClean="0"/>
              <a:t>κυ</a:t>
            </a:r>
            <a:r>
              <a:rPr lang="el-GR" dirty="0" smtClean="0"/>
              <a:t>-</a:t>
            </a:r>
          </a:p>
          <a:p>
            <a:r>
              <a:rPr lang="el-GR" dirty="0" err="1" smtClean="0"/>
              <a:t>κλικά</a:t>
            </a:r>
            <a:r>
              <a:rPr lang="el-GR" dirty="0" smtClean="0"/>
              <a:t> προϊόντα και τις υπηρεσίες, αυξάνοντας τη ζήτησή τους και </a:t>
            </a:r>
            <a:r>
              <a:rPr lang="el-GR" dirty="0" err="1" smtClean="0"/>
              <a:t>επηρε</a:t>
            </a:r>
            <a:r>
              <a:rPr lang="el-GR" dirty="0" smtClean="0"/>
              <a:t>-</a:t>
            </a:r>
          </a:p>
          <a:p>
            <a:r>
              <a:rPr lang="el-GR" dirty="0" err="1" smtClean="0"/>
              <a:t>άζοντας</a:t>
            </a:r>
            <a:r>
              <a:rPr lang="el-GR" dirty="0" smtClean="0"/>
              <a:t> την αγορά κ.λπ.</a:t>
            </a:r>
            <a:endParaRPr lang="en-US" dirty="0"/>
          </a:p>
        </p:txBody>
      </p:sp>
    </p:spTree>
    <p:extLst>
      <p:ext uri="{BB962C8B-B14F-4D97-AF65-F5344CB8AC3E}">
        <p14:creationId xmlns:p14="http://schemas.microsoft.com/office/powerpoint/2010/main" val="19696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smtClean="0">
                <a:effectLst>
                  <a:outerShdw blurRad="38100" dist="38100" dir="2700000" algn="tl">
                    <a:srgbClr val="000000">
                      <a:alpha val="43137"/>
                    </a:srgbClr>
                  </a:outerShdw>
                </a:effectLst>
              </a:rPr>
              <a:t>Εθνική στρατηγική για την κυκλική οικονομία</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683568" y="1166843"/>
            <a:ext cx="8064896" cy="3139321"/>
          </a:xfrm>
          <a:prstGeom prst="rect">
            <a:avLst/>
          </a:prstGeom>
        </p:spPr>
        <p:txBody>
          <a:bodyPr wrap="square">
            <a:spAutoFit/>
          </a:bodyPr>
          <a:lstStyle/>
          <a:p>
            <a:r>
              <a:rPr lang="el-GR" dirty="0" smtClean="0"/>
              <a:t>Το Υπουργείο Περιβάλλοντος και Ενέργειας δημοσίευσε τον Δεκέμβριο 2018 την Εθνική Στρατηγική για την Κυκλική Οικονομία, που συνάδει με την ευρωπαϊκή </a:t>
            </a:r>
            <a:r>
              <a:rPr lang="el-GR" dirty="0" err="1" smtClean="0"/>
              <a:t>στρα</a:t>
            </a:r>
            <a:r>
              <a:rPr lang="el-GR" dirty="0" smtClean="0"/>
              <a:t>-</a:t>
            </a:r>
          </a:p>
          <a:p>
            <a:r>
              <a:rPr lang="el-GR" dirty="0" err="1" smtClean="0"/>
              <a:t>τηγική</a:t>
            </a:r>
            <a:r>
              <a:rPr lang="el-GR" dirty="0" smtClean="0"/>
              <a:t>. </a:t>
            </a:r>
          </a:p>
          <a:p>
            <a:endParaRPr lang="el-GR" dirty="0"/>
          </a:p>
          <a:p>
            <a:r>
              <a:rPr lang="el-GR" dirty="0" smtClean="0"/>
              <a:t>Η άμεση υιοθέτηση πολιτικών που θα προωθήσουν τη μετάβαση στην κυκλική οικονομία αποτελεί επιτακτική ανάγκη και ταυτόχρονα ευκαιρία ανάπτυξης για την</a:t>
            </a:r>
          </a:p>
          <a:p>
            <a:r>
              <a:rPr lang="el-GR" dirty="0" smtClean="0"/>
              <a:t>Ελλάδα.</a:t>
            </a:r>
          </a:p>
          <a:p>
            <a:endParaRPr lang="el-GR" dirty="0"/>
          </a:p>
          <a:p>
            <a:endParaRPr lang="el-GR" dirty="0" smtClean="0"/>
          </a:p>
          <a:p>
            <a:r>
              <a:rPr lang="el-GR" dirty="0" smtClean="0"/>
              <a:t>Η κυκλική οικονομία μπορεί να αποτελέσει καταλύτη για την παραγωγική ανασυγκρότηση και έχει σαφή περιφερειακή διάσταση.</a:t>
            </a:r>
            <a:endParaRPr lang="en-US" dirty="0"/>
          </a:p>
        </p:txBody>
      </p:sp>
    </p:spTree>
    <p:extLst>
      <p:ext uri="{BB962C8B-B14F-4D97-AF65-F5344CB8AC3E}">
        <p14:creationId xmlns:p14="http://schemas.microsoft.com/office/powerpoint/2010/main" val="222742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smtClean="0">
                <a:effectLst>
                  <a:outerShdw blurRad="38100" dist="38100" dir="2700000" algn="tl">
                    <a:srgbClr val="000000">
                      <a:alpha val="43137"/>
                    </a:srgbClr>
                  </a:outerShdw>
                </a:effectLst>
              </a:rPr>
              <a:t>Εθνική στρατηγική για την κυκλική οικονομία</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84175" y="764704"/>
            <a:ext cx="8563996" cy="646331"/>
          </a:xfrm>
          <a:prstGeom prst="rect">
            <a:avLst/>
          </a:prstGeom>
        </p:spPr>
        <p:txBody>
          <a:bodyPr wrap="square">
            <a:spAutoFit/>
          </a:bodyPr>
          <a:lstStyle/>
          <a:p>
            <a:r>
              <a:rPr lang="el-GR" dirty="0"/>
              <a:t>Η Ελλάδα παρουσιάζει </a:t>
            </a:r>
            <a:r>
              <a:rPr lang="el-GR" dirty="0" smtClean="0"/>
              <a:t>μεγάλες δυνατότητες </a:t>
            </a:r>
            <a:r>
              <a:rPr lang="el-GR" dirty="0"/>
              <a:t>εφαρμογής </a:t>
            </a:r>
            <a:r>
              <a:rPr lang="el-GR" dirty="0" smtClean="0"/>
              <a:t>αυτού του παραγωγικού/οικονομικού μοντέλου </a:t>
            </a:r>
            <a:r>
              <a:rPr lang="el-GR" dirty="0"/>
              <a:t>χάρη σε:</a:t>
            </a:r>
            <a:endParaRPr lang="en-US" dirty="0"/>
          </a:p>
        </p:txBody>
      </p:sp>
      <p:sp>
        <p:nvSpPr>
          <p:cNvPr id="6" name="Rectangle 5"/>
          <p:cNvSpPr/>
          <p:nvPr/>
        </p:nvSpPr>
        <p:spPr>
          <a:xfrm>
            <a:off x="329699" y="2276872"/>
            <a:ext cx="7720409" cy="2308324"/>
          </a:xfrm>
          <a:prstGeom prst="rect">
            <a:avLst/>
          </a:prstGeom>
        </p:spPr>
        <p:txBody>
          <a:bodyPr wrap="square">
            <a:spAutoFit/>
          </a:bodyPr>
          <a:lstStyle/>
          <a:p>
            <a:r>
              <a:rPr lang="el-GR" dirty="0"/>
              <a:t>• διαθέσιμους φυσικούς </a:t>
            </a:r>
            <a:r>
              <a:rPr lang="el-GR" dirty="0" smtClean="0"/>
              <a:t>πόρους και </a:t>
            </a:r>
            <a:r>
              <a:rPr lang="el-GR" dirty="0"/>
              <a:t>αναξιοποίητους δευτερογενείς</a:t>
            </a:r>
          </a:p>
          <a:p>
            <a:r>
              <a:rPr lang="el-GR" dirty="0"/>
              <a:t>πόρους και απόβλητα,</a:t>
            </a:r>
          </a:p>
          <a:p>
            <a:r>
              <a:rPr lang="el-GR" dirty="0"/>
              <a:t>• επιστημονικό δυναμικό και </a:t>
            </a:r>
            <a:r>
              <a:rPr lang="el-GR" dirty="0" smtClean="0"/>
              <a:t>τεχνογνωσία αλλά </a:t>
            </a:r>
            <a:r>
              <a:rPr lang="el-GR" dirty="0"/>
              <a:t>και παραγωγική και τεχνική </a:t>
            </a:r>
            <a:r>
              <a:rPr lang="el-GR" dirty="0" smtClean="0"/>
              <a:t>παράδοση σε </a:t>
            </a:r>
            <a:r>
              <a:rPr lang="el-GR" dirty="0"/>
              <a:t>τεχνικά επαγγέλματα,</a:t>
            </a:r>
          </a:p>
          <a:p>
            <a:r>
              <a:rPr lang="el-GR" dirty="0"/>
              <a:t>• πρωτογενή τομέα με δυνατότητες </a:t>
            </a:r>
            <a:r>
              <a:rPr lang="el-GR" dirty="0" smtClean="0"/>
              <a:t>ανάπτυξης </a:t>
            </a:r>
            <a:r>
              <a:rPr lang="el-GR" dirty="0"/>
              <a:t>και ανάγκες εκσυγχρονισμού και </a:t>
            </a:r>
            <a:r>
              <a:rPr lang="el-GR" dirty="0" smtClean="0"/>
              <a:t>μείωσης του </a:t>
            </a:r>
            <a:r>
              <a:rPr lang="el-GR" dirty="0"/>
              <a:t>κόστους παραγωγής,</a:t>
            </a:r>
          </a:p>
          <a:p>
            <a:r>
              <a:rPr lang="el-GR" dirty="0"/>
              <a:t>• χαμηλούς δείκτες στην παραγωγικότητα </a:t>
            </a:r>
            <a:r>
              <a:rPr lang="el-GR" dirty="0" smtClean="0"/>
              <a:t>των πόρων</a:t>
            </a:r>
            <a:r>
              <a:rPr lang="el-GR" dirty="0"/>
              <a:t>, καθώς και στην παραγωγικότητα </a:t>
            </a:r>
            <a:r>
              <a:rPr lang="el-GR" dirty="0" smtClean="0"/>
              <a:t>της ενέργειας </a:t>
            </a:r>
            <a:r>
              <a:rPr lang="el-GR" dirty="0"/>
              <a:t>(και στην ενεργειακή απόδοση),</a:t>
            </a:r>
            <a:endParaRPr lang="en-US" dirty="0"/>
          </a:p>
        </p:txBody>
      </p:sp>
      <p:sp>
        <p:nvSpPr>
          <p:cNvPr id="7" name="Rectangle 6"/>
          <p:cNvSpPr/>
          <p:nvPr/>
        </p:nvSpPr>
        <p:spPr>
          <a:xfrm>
            <a:off x="307975" y="4705532"/>
            <a:ext cx="8542272" cy="923330"/>
          </a:xfrm>
          <a:prstGeom prst="rect">
            <a:avLst/>
          </a:prstGeom>
        </p:spPr>
        <p:txBody>
          <a:bodyPr wrap="square">
            <a:spAutoFit/>
          </a:bodyPr>
          <a:lstStyle/>
          <a:p>
            <a:r>
              <a:rPr lang="el-GR" dirty="0"/>
              <a:t>• διαθέσιμο πλαίσιο στρατηγικής από ΕΕ και </a:t>
            </a:r>
            <a:r>
              <a:rPr lang="el-GR" dirty="0" smtClean="0"/>
              <a:t>διαθέσιμα </a:t>
            </a:r>
            <a:r>
              <a:rPr lang="el-GR" dirty="0"/>
              <a:t>χρηματοδοτικά εργαλεία,</a:t>
            </a:r>
          </a:p>
          <a:p>
            <a:r>
              <a:rPr lang="el-GR" dirty="0"/>
              <a:t>• γνώση και εξειδίκευση των νέων Ελλήνων </a:t>
            </a:r>
            <a:r>
              <a:rPr lang="el-GR" dirty="0" smtClean="0"/>
              <a:t>και Ελληνίδων </a:t>
            </a:r>
            <a:r>
              <a:rPr lang="el-GR" dirty="0"/>
              <a:t>επιστημόνων,</a:t>
            </a:r>
          </a:p>
          <a:p>
            <a:r>
              <a:rPr lang="el-GR" dirty="0"/>
              <a:t>• αλλαγές που γίνονται στον τομέα </a:t>
            </a:r>
            <a:r>
              <a:rPr lang="el-GR" dirty="0" smtClean="0"/>
              <a:t>διαχείρισης αποβλήτων</a:t>
            </a:r>
            <a:r>
              <a:rPr lang="el-GR" dirty="0"/>
              <a:t>.</a:t>
            </a:r>
            <a:endParaRPr lang="en-US" dirty="0"/>
          </a:p>
        </p:txBody>
      </p:sp>
    </p:spTree>
    <p:extLst>
      <p:ext uri="{BB962C8B-B14F-4D97-AF65-F5344CB8AC3E}">
        <p14:creationId xmlns:p14="http://schemas.microsoft.com/office/powerpoint/2010/main" val="2967864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smtClean="0">
                <a:effectLst>
                  <a:outerShdw blurRad="38100" dist="38100" dir="2700000" algn="tl">
                    <a:srgbClr val="000000">
                      <a:alpha val="43137"/>
                    </a:srgbClr>
                  </a:outerShdw>
                </a:effectLst>
              </a:rPr>
              <a:t>Εθνική στρατηγική για την κυκλική οικονομία</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21866" y="710702"/>
            <a:ext cx="8216081" cy="4801314"/>
          </a:xfrm>
          <a:prstGeom prst="rect">
            <a:avLst/>
          </a:prstGeom>
        </p:spPr>
        <p:txBody>
          <a:bodyPr wrap="square">
            <a:spAutoFit/>
          </a:bodyPr>
          <a:lstStyle/>
          <a:p>
            <a:r>
              <a:rPr lang="el-GR" dirty="0"/>
              <a:t>Η κυκλική οικονομία στην Ελλάδα </a:t>
            </a:r>
            <a:r>
              <a:rPr lang="el-GR" dirty="0" smtClean="0"/>
              <a:t>μπορεί </a:t>
            </a:r>
            <a:r>
              <a:rPr lang="el-GR" dirty="0"/>
              <a:t>να τροφοδοτήσει ένα ποιοτικό άλμα</a:t>
            </a:r>
          </a:p>
          <a:p>
            <a:r>
              <a:rPr lang="el-GR" dirty="0"/>
              <a:t>στην οικονομία, που θα αποτελεί </a:t>
            </a:r>
            <a:r>
              <a:rPr lang="el-GR" dirty="0" smtClean="0"/>
              <a:t>αναπτυξιακό </a:t>
            </a:r>
            <a:r>
              <a:rPr lang="el-GR" dirty="0"/>
              <a:t>μετασχηματισμό. Δημιουργεί</a:t>
            </a:r>
          </a:p>
          <a:p>
            <a:r>
              <a:rPr lang="el-GR" dirty="0"/>
              <a:t>νέες θέσεις εργασίας, τροφοδοτεί </a:t>
            </a:r>
            <a:r>
              <a:rPr lang="el-GR" dirty="0" smtClean="0"/>
              <a:t>την μικρομεσαία </a:t>
            </a:r>
            <a:r>
              <a:rPr lang="el-GR" dirty="0"/>
              <a:t>επιχειρηματικότητα, τη</a:t>
            </a:r>
          </a:p>
          <a:p>
            <a:r>
              <a:rPr lang="el-GR" dirty="0"/>
              <a:t>δημιουργία νέων επαγγελμάτων και </a:t>
            </a:r>
            <a:r>
              <a:rPr lang="el-GR" dirty="0" smtClean="0"/>
              <a:t>την κοινωνική </a:t>
            </a:r>
            <a:r>
              <a:rPr lang="el-GR" dirty="0"/>
              <a:t>οικονομία, που είναι ακόμα σε</a:t>
            </a:r>
          </a:p>
          <a:p>
            <a:r>
              <a:rPr lang="el-GR" dirty="0"/>
              <a:t>πολύ χαμηλό επίπεδο στην </a:t>
            </a:r>
            <a:r>
              <a:rPr lang="el-GR" dirty="0" smtClean="0"/>
              <a:t>Ελλάδα. Περαιτέρω </a:t>
            </a:r>
            <a:r>
              <a:rPr lang="el-GR" dirty="0"/>
              <a:t>πλεονεκτήματα είναι η </a:t>
            </a:r>
            <a:r>
              <a:rPr lang="el-GR" dirty="0" smtClean="0"/>
              <a:t>αποκέντρωση </a:t>
            </a:r>
            <a:r>
              <a:rPr lang="el-GR" dirty="0"/>
              <a:t>της μεταποίησης που </a:t>
            </a:r>
            <a:r>
              <a:rPr lang="el-GR" dirty="0" smtClean="0"/>
              <a:t>δημιουργεί </a:t>
            </a:r>
            <a:r>
              <a:rPr lang="el-GR" dirty="0"/>
              <a:t>η επαναχρησιμοποίηση και </a:t>
            </a:r>
            <a:r>
              <a:rPr lang="el-GR" dirty="0" smtClean="0"/>
              <a:t>η ανακύκλωση</a:t>
            </a:r>
            <a:r>
              <a:rPr lang="el-GR" dirty="0"/>
              <a:t>, ενώ είναι συμβατή και </a:t>
            </a:r>
            <a:r>
              <a:rPr lang="el-GR" dirty="0" smtClean="0"/>
              <a:t>φιλική </a:t>
            </a:r>
            <a:r>
              <a:rPr lang="el-GR" dirty="0"/>
              <a:t>προς τον ελληνικό παραγωγικό </a:t>
            </a:r>
            <a:r>
              <a:rPr lang="el-GR" dirty="0" smtClean="0"/>
              <a:t>ιστό που </a:t>
            </a:r>
            <a:r>
              <a:rPr lang="el-GR" dirty="0"/>
              <a:t>χαρακτηρίζεται από μικρό </a:t>
            </a:r>
            <a:r>
              <a:rPr lang="el-GR" dirty="0" smtClean="0"/>
              <a:t>μέγεθος επιχειρήσεων.</a:t>
            </a:r>
          </a:p>
          <a:p>
            <a:endParaRPr lang="el-GR" dirty="0"/>
          </a:p>
          <a:p>
            <a:r>
              <a:rPr lang="el-GR" dirty="0"/>
              <a:t>Υποστηρίζει την ανταγωνιστικότητα </a:t>
            </a:r>
            <a:r>
              <a:rPr lang="el-GR" dirty="0" smtClean="0"/>
              <a:t>και βιωσιμότητα </a:t>
            </a:r>
            <a:r>
              <a:rPr lang="el-GR" dirty="0"/>
              <a:t>των επιχειρήσεων, εφόσον</a:t>
            </a:r>
          </a:p>
          <a:p>
            <a:r>
              <a:rPr lang="el-GR" dirty="0"/>
              <a:t>εξασφαλίζει φθηνές πρώτες ύλες, </a:t>
            </a:r>
            <a:r>
              <a:rPr lang="el-GR" dirty="0" smtClean="0"/>
              <a:t>αντιμετωπίζει </a:t>
            </a:r>
            <a:r>
              <a:rPr lang="el-GR" dirty="0"/>
              <a:t>την επερχόμενη αύξηση των</a:t>
            </a:r>
          </a:p>
          <a:p>
            <a:r>
              <a:rPr lang="el-GR" dirty="0"/>
              <a:t>τιμών των περιορισμένων πρώτων υλών και βοηθάει την εξοικονόμηση</a:t>
            </a:r>
          </a:p>
          <a:p>
            <a:r>
              <a:rPr lang="el-GR" dirty="0"/>
              <a:t>κόστους στις Βιομηχανίες</a:t>
            </a:r>
            <a:r>
              <a:rPr lang="el-GR" dirty="0" smtClean="0"/>
              <a:t>.</a:t>
            </a:r>
          </a:p>
          <a:p>
            <a:endParaRPr lang="el-GR" dirty="0"/>
          </a:p>
          <a:p>
            <a:r>
              <a:rPr lang="el-GR" dirty="0"/>
              <a:t>Επίσης, δημιουργεί νέα επαγγελματική και επιχειρηματική ύλη με </a:t>
            </a:r>
            <a:r>
              <a:rPr lang="el-GR" dirty="0" smtClean="0"/>
              <a:t>πραγματικό </a:t>
            </a:r>
            <a:r>
              <a:rPr lang="el-GR" dirty="0"/>
              <a:t>προϊόν και όχι υπηρεσίες ενώ η μετατροπή των καταναλωτών </a:t>
            </a:r>
            <a:r>
              <a:rPr lang="el-GR" dirty="0" smtClean="0"/>
              <a:t>σε χρήστες </a:t>
            </a:r>
            <a:r>
              <a:rPr lang="el-GR" dirty="0"/>
              <a:t>υιοθετεί καταναλωτικές τάσεις προς προϊόντα φιλικά προς </a:t>
            </a:r>
            <a:r>
              <a:rPr lang="el-GR" dirty="0" smtClean="0"/>
              <a:t>το περιβάλλον</a:t>
            </a:r>
            <a:endParaRPr lang="en-US" dirty="0"/>
          </a:p>
        </p:txBody>
      </p:sp>
    </p:spTree>
    <p:extLst>
      <p:ext uri="{BB962C8B-B14F-4D97-AF65-F5344CB8AC3E}">
        <p14:creationId xmlns:p14="http://schemas.microsoft.com/office/powerpoint/2010/main" val="65979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268760"/>
            <a:ext cx="8584498" cy="5355312"/>
          </a:xfrm>
          <a:prstGeom prst="rect">
            <a:avLst/>
          </a:prstGeom>
        </p:spPr>
        <p:txBody>
          <a:bodyPr wrap="square">
            <a:spAutoFit/>
          </a:bodyPr>
          <a:lstStyle/>
          <a:p>
            <a:r>
              <a:rPr lang="el-GR" i="1" dirty="0"/>
              <a:t>Απαραίτητη προϋπόθεση για να </a:t>
            </a:r>
            <a:r>
              <a:rPr lang="el-GR" i="1" dirty="0" smtClean="0"/>
              <a:t>συνεχίσει </a:t>
            </a:r>
            <a:r>
              <a:rPr lang="el-GR" i="1" dirty="0"/>
              <a:t>να αναπτύσσεται η κοινωνία μας </a:t>
            </a:r>
            <a:r>
              <a:rPr lang="el-GR" i="1" dirty="0" smtClean="0"/>
              <a:t>και να </a:t>
            </a:r>
            <a:r>
              <a:rPr lang="el-GR" i="1" dirty="0"/>
              <a:t>εξασφαλίζεται η επάρκεια </a:t>
            </a:r>
            <a:r>
              <a:rPr lang="el-GR" i="1" dirty="0" smtClean="0"/>
              <a:t>φυσικών πόρων</a:t>
            </a:r>
            <a:r>
              <a:rPr lang="el-GR" i="1" dirty="0"/>
              <a:t>, η σταθερότητα και η </a:t>
            </a:r>
            <a:r>
              <a:rPr lang="el-GR" i="1" dirty="0" smtClean="0"/>
              <a:t>διάρκεια, είναι </a:t>
            </a:r>
            <a:r>
              <a:rPr lang="el-GR" i="1" dirty="0"/>
              <a:t>να ακολουθηθεί ένα νέο </a:t>
            </a:r>
            <a:r>
              <a:rPr lang="el-GR" i="1" dirty="0" smtClean="0"/>
              <a:t>οικονομικό </a:t>
            </a:r>
            <a:r>
              <a:rPr lang="el-GR" i="1" dirty="0"/>
              <a:t>μοντέλο ανάπτυξης που θα </a:t>
            </a:r>
            <a:r>
              <a:rPr lang="el-GR" i="1" dirty="0" smtClean="0"/>
              <a:t>περιορίζει </a:t>
            </a:r>
            <a:r>
              <a:rPr lang="el-GR" i="1" dirty="0"/>
              <a:t>τα απόβλητα, αλλά και θα μειώνει </a:t>
            </a:r>
            <a:r>
              <a:rPr lang="el-GR" i="1" dirty="0" smtClean="0"/>
              <a:t>την ανάγκη </a:t>
            </a:r>
            <a:r>
              <a:rPr lang="el-GR" i="1" dirty="0"/>
              <a:t>για νέους πόρους που πρέπει </a:t>
            </a:r>
            <a:r>
              <a:rPr lang="el-GR" i="1" dirty="0" smtClean="0"/>
              <a:t>να αντληθούν </a:t>
            </a:r>
            <a:r>
              <a:rPr lang="el-GR" i="1" dirty="0"/>
              <a:t>με μεγάλο οικονομικό και </a:t>
            </a:r>
            <a:r>
              <a:rPr lang="el-GR" i="1" dirty="0" smtClean="0"/>
              <a:t>περιβαλλοντικό </a:t>
            </a:r>
            <a:r>
              <a:rPr lang="el-GR" i="1" dirty="0"/>
              <a:t>κόστος</a:t>
            </a:r>
            <a:r>
              <a:rPr lang="el-GR" i="1" dirty="0" smtClean="0"/>
              <a:t>. </a:t>
            </a:r>
          </a:p>
          <a:p>
            <a:endParaRPr lang="el-GR" i="1" dirty="0"/>
          </a:p>
          <a:p>
            <a:r>
              <a:rPr lang="el-GR" i="1" dirty="0"/>
              <a:t>Βιώσιμη ανάπτυξη σημαίνει ότι </a:t>
            </a:r>
            <a:r>
              <a:rPr lang="el-GR" i="1" dirty="0" smtClean="0"/>
              <a:t>αναβαθμίζουμε </a:t>
            </a:r>
            <a:r>
              <a:rPr lang="el-GR" i="1" dirty="0"/>
              <a:t>το βιοτικό επίπεδο των </a:t>
            </a:r>
            <a:r>
              <a:rPr lang="el-GR" i="1" dirty="0" smtClean="0"/>
              <a:t>ανθρώπων</a:t>
            </a:r>
            <a:r>
              <a:rPr lang="el-GR" i="1" dirty="0"/>
              <a:t>, μέσω ευφυέστερης χρήσης των </a:t>
            </a:r>
            <a:r>
              <a:rPr lang="el-GR" i="1" dirty="0" smtClean="0"/>
              <a:t>πόρων </a:t>
            </a:r>
            <a:r>
              <a:rPr lang="el-GR" i="1" dirty="0"/>
              <a:t>και μιας σύγχρονης οικονομίας </a:t>
            </a:r>
            <a:r>
              <a:rPr lang="el-GR" i="1" dirty="0" smtClean="0"/>
              <a:t>που συμβάλλει </a:t>
            </a:r>
            <a:r>
              <a:rPr lang="el-GR" i="1" dirty="0"/>
              <a:t>στην ευημερία των πολιτών</a:t>
            </a:r>
            <a:r>
              <a:rPr lang="el-GR" i="1" dirty="0" smtClean="0"/>
              <a:t>.</a:t>
            </a:r>
          </a:p>
          <a:p>
            <a:endParaRPr lang="el-GR" i="1" dirty="0"/>
          </a:p>
          <a:p>
            <a:r>
              <a:rPr lang="el-GR" i="1" dirty="0"/>
              <a:t>Η μετάβαση σε μια κυκλική </a:t>
            </a:r>
            <a:r>
              <a:rPr lang="el-GR" i="1" dirty="0" smtClean="0"/>
              <a:t>οικονομία, συμπεριλαμβανομένης </a:t>
            </a:r>
            <a:r>
              <a:rPr lang="el-GR" i="1" dirty="0"/>
              <a:t>της </a:t>
            </a:r>
            <a:r>
              <a:rPr lang="el-GR" i="1" dirty="0" smtClean="0"/>
              <a:t>κυκλικής </a:t>
            </a:r>
            <a:r>
              <a:rPr lang="el-GR" i="1" dirty="0" err="1" smtClean="0"/>
              <a:t>βιοοικονομίας</a:t>
            </a:r>
            <a:r>
              <a:rPr lang="el-GR" i="1" dirty="0"/>
              <a:t>, είναι μια τεράστια </a:t>
            </a:r>
            <a:r>
              <a:rPr lang="el-GR" i="1" dirty="0" smtClean="0"/>
              <a:t>ευκαιρία </a:t>
            </a:r>
            <a:r>
              <a:rPr lang="el-GR" i="1" dirty="0"/>
              <a:t>για να δημιουργηθούν </a:t>
            </a:r>
            <a:r>
              <a:rPr lang="el-GR" i="1" dirty="0" smtClean="0"/>
              <a:t>ανταγωνιστικά </a:t>
            </a:r>
            <a:r>
              <a:rPr lang="el-GR" i="1" dirty="0"/>
              <a:t>πλεονεκτήματα σε βιώσιμη </a:t>
            </a:r>
            <a:r>
              <a:rPr lang="el-GR" i="1" dirty="0" smtClean="0"/>
              <a:t>βάση. Η </a:t>
            </a:r>
            <a:r>
              <a:rPr lang="el-GR" i="1" dirty="0"/>
              <a:t>εφαρμογή των αρχών της </a:t>
            </a:r>
            <a:r>
              <a:rPr lang="el-GR" i="1" dirty="0" smtClean="0"/>
              <a:t>κυκλικής οικονομίας </a:t>
            </a:r>
            <a:r>
              <a:rPr lang="el-GR" i="1" dirty="0"/>
              <a:t>σε όλους τους τομείς και </a:t>
            </a:r>
            <a:r>
              <a:rPr lang="el-GR" i="1" dirty="0" smtClean="0"/>
              <a:t>τις βιομηχανίες</a:t>
            </a:r>
            <a:r>
              <a:rPr lang="el-GR" i="1" dirty="0"/>
              <a:t>, σύμφωνα με το </a:t>
            </a:r>
            <a:r>
              <a:rPr lang="el-GR" i="1" dirty="0" smtClean="0"/>
              <a:t>Έγγραφο προβληματισμού </a:t>
            </a:r>
            <a:r>
              <a:rPr lang="el-GR" i="1" dirty="0"/>
              <a:t>"Προς μια </a:t>
            </a:r>
            <a:r>
              <a:rPr lang="el-GR" i="1" dirty="0" smtClean="0"/>
              <a:t>βιώσιμη Ευρώπη </a:t>
            </a:r>
            <a:r>
              <a:rPr lang="el-GR" i="1" dirty="0"/>
              <a:t>έως το 2030" της </a:t>
            </a:r>
            <a:r>
              <a:rPr lang="el-GR" i="1" dirty="0" smtClean="0"/>
              <a:t>Ευρωπαϊκής Επιτροπής</a:t>
            </a:r>
            <a:r>
              <a:rPr lang="el-GR" i="1" dirty="0"/>
              <a:t>, έχει τη δυνατότητα να </a:t>
            </a:r>
            <a:r>
              <a:rPr lang="el-GR" i="1" dirty="0" smtClean="0"/>
              <a:t>πα άγει </a:t>
            </a:r>
            <a:r>
              <a:rPr lang="el-GR" i="1" dirty="0"/>
              <a:t>καθαρό οικονομικό όφελος </a:t>
            </a:r>
            <a:r>
              <a:rPr lang="el-GR" i="1" dirty="0" smtClean="0"/>
              <a:t>ύψους 1,8 </a:t>
            </a:r>
            <a:r>
              <a:rPr lang="el-GR" i="1" dirty="0" err="1"/>
              <a:t>τρισ</a:t>
            </a:r>
            <a:r>
              <a:rPr lang="el-GR" i="1" dirty="0"/>
              <a:t>. ευρώ έως το 2030, να </a:t>
            </a:r>
            <a:r>
              <a:rPr lang="el-GR" i="1" dirty="0" smtClean="0"/>
              <a:t>αποφέρει περισσότερες </a:t>
            </a:r>
            <a:r>
              <a:rPr lang="el-GR" i="1" dirty="0"/>
              <a:t>από 1 εκατομμύριο </a:t>
            </a:r>
            <a:r>
              <a:rPr lang="el-GR" i="1" dirty="0" smtClean="0"/>
              <a:t>νέες θέσεις </a:t>
            </a:r>
            <a:r>
              <a:rPr lang="el-GR" i="1" dirty="0"/>
              <a:t>εργασίας στην ΕΕ και να </a:t>
            </a:r>
            <a:r>
              <a:rPr lang="el-GR" i="1" dirty="0" smtClean="0"/>
              <a:t>διαδραματίσει </a:t>
            </a:r>
            <a:r>
              <a:rPr lang="el-GR" i="1" dirty="0"/>
              <a:t>κεντρικό ρόλο στη μείωση </a:t>
            </a:r>
            <a:r>
              <a:rPr lang="el-GR" i="1" dirty="0" smtClean="0"/>
              <a:t>των εκπομπών </a:t>
            </a:r>
            <a:r>
              <a:rPr lang="el-GR" i="1" dirty="0"/>
              <a:t>αερίων θερμοκηπίου.</a:t>
            </a:r>
          </a:p>
          <a:p>
            <a:endParaRPr lang="en-US" dirty="0"/>
          </a:p>
        </p:txBody>
      </p:sp>
      <p:sp>
        <p:nvSpPr>
          <p:cNvPr id="3" name="Rectangle 2"/>
          <p:cNvSpPr/>
          <p:nvPr/>
        </p:nvSpPr>
        <p:spPr>
          <a:xfrm>
            <a:off x="267690" y="332656"/>
            <a:ext cx="8576121" cy="584775"/>
          </a:xfrm>
          <a:prstGeom prst="rect">
            <a:avLst/>
          </a:prstGeom>
        </p:spPr>
        <p:txBody>
          <a:bodyPr wrap="square">
            <a:spAutoFit/>
          </a:bodyPr>
          <a:lstStyle/>
          <a:p>
            <a:r>
              <a:rPr lang="el-GR" sz="3200" dirty="0" smtClean="0"/>
              <a:t>Γιατί χρειάζεται η Κυκλική Οικονομία;</a:t>
            </a:r>
            <a:endParaRPr lang="el-GR" sz="3200" dirty="0"/>
          </a:p>
        </p:txBody>
      </p:sp>
    </p:spTree>
    <p:extLst>
      <p:ext uri="{BB962C8B-B14F-4D97-AF65-F5344CB8AC3E}">
        <p14:creationId xmlns:p14="http://schemas.microsoft.com/office/powerpoint/2010/main" val="3833926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smtClean="0">
                <a:effectLst>
                  <a:outerShdw blurRad="38100" dist="38100" dir="2700000" algn="tl">
                    <a:srgbClr val="000000">
                      <a:alpha val="43137"/>
                    </a:srgbClr>
                  </a:outerShdw>
                </a:effectLst>
              </a:rPr>
              <a:t>Εθνική στρατηγική για την κυκλική οικονομία</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33894" y="692696"/>
            <a:ext cx="8163186" cy="1200329"/>
          </a:xfrm>
          <a:prstGeom prst="rect">
            <a:avLst/>
          </a:prstGeom>
        </p:spPr>
        <p:txBody>
          <a:bodyPr wrap="square">
            <a:spAutoFit/>
          </a:bodyPr>
          <a:lstStyle/>
          <a:p>
            <a:r>
              <a:rPr lang="el-GR" dirty="0"/>
              <a:t>Η Ελλάδα βρίσκεται στις χαμηλότερες θέσεις της ευρωπαϊκής </a:t>
            </a:r>
            <a:r>
              <a:rPr lang="el-GR" dirty="0" smtClean="0"/>
              <a:t>κατάταξης</a:t>
            </a:r>
            <a:r>
              <a:rPr lang="el-GR" dirty="0"/>
              <a:t>, όσον αφορά τη χρήση δευτερογενών καυσίμων στη βιομηχανία </a:t>
            </a:r>
            <a:r>
              <a:rPr lang="el-GR" dirty="0" smtClean="0"/>
              <a:t>και υπάρχει </a:t>
            </a:r>
            <a:r>
              <a:rPr lang="el-GR" dirty="0"/>
              <a:t>μια σχετική υστέρηση γενικότερα στην υιοθέτηση μοντέλων </a:t>
            </a:r>
            <a:r>
              <a:rPr lang="el-GR" dirty="0" smtClean="0"/>
              <a:t>κυκλικής </a:t>
            </a:r>
            <a:r>
              <a:rPr lang="el-GR" dirty="0"/>
              <a:t>οικονομίας, στερώντας από την οικονομία και την κοινωνία </a:t>
            </a:r>
            <a:r>
              <a:rPr lang="el-GR" dirty="0" smtClean="0"/>
              <a:t>την προστιθέμενη </a:t>
            </a:r>
            <a:r>
              <a:rPr lang="el-GR" dirty="0"/>
              <a:t>αξία που αυτή συνεπάγεται</a:t>
            </a:r>
            <a:endParaRPr lang="en-US" dirty="0"/>
          </a:p>
        </p:txBody>
      </p:sp>
      <p:sp>
        <p:nvSpPr>
          <p:cNvPr id="7" name="Rectangle 6"/>
          <p:cNvSpPr/>
          <p:nvPr/>
        </p:nvSpPr>
        <p:spPr>
          <a:xfrm>
            <a:off x="229555" y="2060848"/>
            <a:ext cx="8836025" cy="4524315"/>
          </a:xfrm>
          <a:prstGeom prst="rect">
            <a:avLst/>
          </a:prstGeom>
        </p:spPr>
        <p:txBody>
          <a:bodyPr wrap="square">
            <a:spAutoFit/>
          </a:bodyPr>
          <a:lstStyle/>
          <a:p>
            <a:r>
              <a:rPr lang="el-GR" b="1" dirty="0" smtClean="0"/>
              <a:t>προκύπτει ανάγκη για</a:t>
            </a:r>
            <a:r>
              <a:rPr lang="el-GR" dirty="0" smtClean="0"/>
              <a:t>: νομοθετική και κανονιστική μεταρρύθμιση, σημαντική βελτίωση</a:t>
            </a:r>
          </a:p>
          <a:p>
            <a:r>
              <a:rPr lang="el-GR" dirty="0" smtClean="0"/>
              <a:t>της διαχείρισης των αποβλήτων εκσκαφών, κατασκευών και κατεδαφίσεων, σημαντική βελτίωση της διαχείρισης των απορριμμάτων τροφίμων, εφαρμογή του νομοθετικού πλαισίου σε θέματα επικίνδυνων αποβλήτων, και, τέλος, αύξηση της διείσδυσης δευτερογενών καυσίμων σε ορισμένες βιομηχανικές χρήσεις. Η Εθνική Στρατηγική αναφέρει ενδεικτικά τομείς, όπου απαιτούνται ενέργειες της δημόσιας πολιτικής:</a:t>
            </a:r>
          </a:p>
          <a:p>
            <a:endParaRPr lang="el-GR" dirty="0" smtClean="0"/>
          </a:p>
          <a:p>
            <a:r>
              <a:rPr lang="el-GR" dirty="0" smtClean="0"/>
              <a:t>✓ Σειρά παρεμβάσεων θεσμικού χαρακτήρα που θα ενισχύσουν την κυκλική</a:t>
            </a:r>
          </a:p>
          <a:p>
            <a:r>
              <a:rPr lang="el-GR" dirty="0" smtClean="0"/>
              <a:t>οικονομία, τον αρθρωτό σχεδιασμό και την ανοιχτή καινοτομία</a:t>
            </a:r>
          </a:p>
          <a:p>
            <a:r>
              <a:rPr lang="el-GR" dirty="0" smtClean="0"/>
              <a:t>✓ Δημιουργία βάσεων δεδομένων, ανάλυση πληροφορίας με στόχο την αξιοποίηση στην αξιολόγηση ενεργειών και πολιτικών, λήψη αποφάσεων και καθορισμός δεικτών αξιολόγησης του μοντέλου της κυκλικής οικονομίας</a:t>
            </a:r>
          </a:p>
          <a:p>
            <a:r>
              <a:rPr lang="el-GR" dirty="0" smtClean="0"/>
              <a:t>✓ Διευκόλυνση επιχειρηματικών πρωτοβουλιών κυκλικής οικονομίας και βιομηχανικής συμβίωσης με ενδεχόμενη μείωση διοικητικού κόστους, πριμοδότηση στις δημόσιες προμήθειες, </a:t>
            </a:r>
            <a:r>
              <a:rPr lang="el-GR" dirty="0" err="1" smtClean="0"/>
              <a:t>οικο</a:t>
            </a:r>
            <a:r>
              <a:rPr lang="el-GR" dirty="0" smtClean="0"/>
              <a:t>-βιομηχανικά πάρκα, δημιουργία κατάλληλου ρυθμιστικού πλαισίου και προσαρμογή υφιστάμενου)</a:t>
            </a:r>
          </a:p>
        </p:txBody>
      </p:sp>
    </p:spTree>
    <p:extLst>
      <p:ext uri="{BB962C8B-B14F-4D97-AF65-F5344CB8AC3E}">
        <p14:creationId xmlns:p14="http://schemas.microsoft.com/office/powerpoint/2010/main" val="309971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smtClean="0">
                <a:effectLst>
                  <a:outerShdw blurRad="38100" dist="38100" dir="2700000" algn="tl">
                    <a:srgbClr val="000000">
                      <a:alpha val="43137"/>
                    </a:srgbClr>
                  </a:outerShdw>
                </a:effectLst>
              </a:rPr>
              <a:t>Εθνική στρατηγική για την κυκλική οικονομία</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09689" y="1484784"/>
            <a:ext cx="8411596" cy="3416320"/>
          </a:xfrm>
          <a:prstGeom prst="rect">
            <a:avLst/>
          </a:prstGeom>
        </p:spPr>
        <p:txBody>
          <a:bodyPr wrap="square">
            <a:spAutoFit/>
          </a:bodyPr>
          <a:lstStyle/>
          <a:p>
            <a:r>
              <a:rPr lang="el-GR" dirty="0" smtClean="0"/>
              <a:t>✓ Έξυπνα χρηματοδοτικά εργαλεία με ενισχύσεις και </a:t>
            </a:r>
            <a:r>
              <a:rPr lang="el-GR" dirty="0" err="1" smtClean="0"/>
              <a:t>φοροελαφρύνσεις</a:t>
            </a:r>
            <a:r>
              <a:rPr lang="el-GR" dirty="0" smtClean="0"/>
              <a:t> και αξιοποίηση των δημόσιων επενδύσεων, του ΕΣΠΑ, της Επενδυτικής</a:t>
            </a:r>
          </a:p>
          <a:p>
            <a:r>
              <a:rPr lang="el-GR" dirty="0" smtClean="0"/>
              <a:t>Τράπεζας, του πακέτου </a:t>
            </a:r>
            <a:r>
              <a:rPr lang="el-GR" dirty="0" err="1" smtClean="0"/>
              <a:t>Juncker</a:t>
            </a:r>
            <a:r>
              <a:rPr lang="el-GR" dirty="0" smtClean="0"/>
              <a:t> και άλλων Ταμείων και πόρων</a:t>
            </a:r>
          </a:p>
          <a:p>
            <a:r>
              <a:rPr lang="el-GR" dirty="0" smtClean="0"/>
              <a:t>✓ Προώθηση των ανοιχτών τεχνολογιών και αξιοποίηση προϊόντων</a:t>
            </a:r>
          </a:p>
          <a:p>
            <a:r>
              <a:rPr lang="el-GR" dirty="0" smtClean="0"/>
              <a:t>ανοιχτής καινοτομίας</a:t>
            </a:r>
          </a:p>
          <a:p>
            <a:r>
              <a:rPr lang="el-GR" dirty="0" smtClean="0"/>
              <a:t>✓ Κίνητρα ανάπτυξης της κοινωνικής επιχειρηματικότητας, της </a:t>
            </a:r>
            <a:r>
              <a:rPr lang="el-GR" dirty="0" err="1" smtClean="0"/>
              <a:t>συνεργατικότητας</a:t>
            </a:r>
            <a:r>
              <a:rPr lang="el-GR" dirty="0" smtClean="0"/>
              <a:t> και της κοινωνικής οικονομίας σε τομείς επαναχρησιμοποίησης πόρων και υλικών (</a:t>
            </a:r>
            <a:r>
              <a:rPr lang="el-GR" dirty="0" err="1" smtClean="0"/>
              <a:t>eco</a:t>
            </a:r>
            <a:r>
              <a:rPr lang="el-GR" dirty="0" smtClean="0"/>
              <a:t>-</a:t>
            </a:r>
            <a:r>
              <a:rPr lang="el-GR" dirty="0" err="1" smtClean="0"/>
              <a:t>industrial</a:t>
            </a:r>
            <a:r>
              <a:rPr lang="el-GR" dirty="0" smtClean="0"/>
              <a:t> </a:t>
            </a:r>
            <a:r>
              <a:rPr lang="el-GR" dirty="0" err="1" smtClean="0"/>
              <a:t>clusters</a:t>
            </a:r>
            <a:r>
              <a:rPr lang="el-GR" dirty="0" smtClean="0"/>
              <a:t>, </a:t>
            </a:r>
            <a:r>
              <a:rPr lang="el-GR" dirty="0" err="1" smtClean="0"/>
              <a:t>patent</a:t>
            </a:r>
            <a:r>
              <a:rPr lang="el-GR" dirty="0" smtClean="0"/>
              <a:t> </a:t>
            </a:r>
            <a:r>
              <a:rPr lang="el-GR" dirty="0" err="1" smtClean="0"/>
              <a:t>pools</a:t>
            </a:r>
            <a:r>
              <a:rPr lang="el-GR" dirty="0" smtClean="0"/>
              <a:t>)</a:t>
            </a:r>
          </a:p>
          <a:p>
            <a:r>
              <a:rPr lang="el-GR" dirty="0" smtClean="0"/>
              <a:t>✓ Πολιτικές προς την κατεύθυνση του "έξυπνου εργοστασίου" (</a:t>
            </a:r>
            <a:r>
              <a:rPr lang="el-GR" dirty="0" err="1" smtClean="0"/>
              <a:t>smart</a:t>
            </a:r>
            <a:r>
              <a:rPr lang="el-GR" dirty="0" smtClean="0"/>
              <a:t> </a:t>
            </a:r>
            <a:r>
              <a:rPr lang="el-GR" dirty="0" err="1" smtClean="0"/>
              <a:t>factory</a:t>
            </a:r>
            <a:r>
              <a:rPr lang="el-GR" dirty="0" smtClean="0"/>
              <a:t>), που θα είναι καινοτόμο, υψηλής τεχνολογίας, πράσινο, σπονδυλωτό, και ενδεχομένως ψηφιοποιημένο,</a:t>
            </a:r>
          </a:p>
          <a:p>
            <a:r>
              <a:rPr lang="el-GR" dirty="0" smtClean="0"/>
              <a:t>✓ Επικοινωνιακή εκστρατεία ευαισθητοποίησης των πολιτών.</a:t>
            </a:r>
            <a:endParaRPr lang="en-US" dirty="0"/>
          </a:p>
        </p:txBody>
      </p:sp>
    </p:spTree>
    <p:extLst>
      <p:ext uri="{BB962C8B-B14F-4D97-AF65-F5344CB8AC3E}">
        <p14:creationId xmlns:p14="http://schemas.microsoft.com/office/powerpoint/2010/main" val="175008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Circular Economy: Vision, Problems and Smart City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8174696" cy="689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1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36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24936" cy="1754326"/>
          </a:xfrm>
          <a:prstGeom prst="rect">
            <a:avLst/>
          </a:prstGeom>
        </p:spPr>
        <p:txBody>
          <a:bodyPr wrap="square">
            <a:spAutoFit/>
          </a:bodyPr>
          <a:lstStyle/>
          <a:p>
            <a:r>
              <a:rPr lang="el-GR" dirty="0"/>
              <a:t>Είναι πλέον σαφές ότι το γραμμικό μοντέλο παραγωγής "προμήθειας, </a:t>
            </a:r>
            <a:r>
              <a:rPr lang="el-GR" dirty="0" smtClean="0"/>
              <a:t>παραγωγής</a:t>
            </a:r>
            <a:r>
              <a:rPr lang="el-GR" dirty="0"/>
              <a:t>, απόρριψης" στο οποίο </a:t>
            </a:r>
            <a:r>
              <a:rPr lang="el-GR" dirty="0" smtClean="0"/>
              <a:t>βασίστηκε </a:t>
            </a:r>
            <a:r>
              <a:rPr lang="el-GR" dirty="0"/>
              <a:t>μέχρι τώρα η οικονομία </a:t>
            </a:r>
            <a:r>
              <a:rPr lang="el-GR" dirty="0" smtClean="0"/>
              <a:t>μας και </a:t>
            </a:r>
            <a:r>
              <a:rPr lang="el-GR" dirty="0"/>
              <a:t>κατά το οποίο κάθε προϊόν αναπόφευκτα φτάνει στο "τέλος της </a:t>
            </a:r>
            <a:r>
              <a:rPr lang="el-GR" dirty="0" smtClean="0"/>
              <a:t>ωφέλιμης </a:t>
            </a:r>
            <a:r>
              <a:rPr lang="el-GR" dirty="0"/>
              <a:t>ζωής" του, δεν είναι πλέον βιώσιμο. Η κυκλική οικονομία έρχεται </a:t>
            </a:r>
            <a:r>
              <a:rPr lang="el-GR" dirty="0" smtClean="0"/>
              <a:t>ως απάντηση </a:t>
            </a:r>
            <a:r>
              <a:rPr lang="el-GR" dirty="0"/>
              <a:t>στη φιλοδοξία για αειφόρο ανάπτυξη, λαμβάνοντας </a:t>
            </a:r>
            <a:r>
              <a:rPr lang="el-GR" dirty="0" smtClean="0"/>
              <a:t>υπόψη την </a:t>
            </a:r>
            <a:r>
              <a:rPr lang="el-GR" dirty="0"/>
              <a:t>αυξανόμενη ανησυχία για την εξάντληση των φυσικών πόρων και </a:t>
            </a:r>
            <a:r>
              <a:rPr lang="el-GR" dirty="0" smtClean="0"/>
              <a:t>την υποβάθμιση </a:t>
            </a:r>
            <a:r>
              <a:rPr lang="el-GR" dirty="0"/>
              <a:t>του περιβάλλοντος.</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24072"/>
            <a:ext cx="31527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665" y="2433572"/>
            <a:ext cx="31623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4355976" y="4077072"/>
            <a:ext cx="1292689" cy="1152128"/>
          </a:xfrm>
          <a:prstGeom prst="rightArrow">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329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2996952"/>
            <a:ext cx="7920880"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1520" y="332656"/>
            <a:ext cx="8640960" cy="2031325"/>
          </a:xfrm>
          <a:prstGeom prst="rect">
            <a:avLst/>
          </a:prstGeom>
        </p:spPr>
        <p:txBody>
          <a:bodyPr wrap="square">
            <a:spAutoFit/>
          </a:bodyPr>
          <a:lstStyle/>
          <a:p>
            <a:r>
              <a:rPr lang="el-GR" dirty="0"/>
              <a:t>Εφαρμόζοντας ένα μοντέλο βασιζόμενο σε μια </a:t>
            </a:r>
            <a:r>
              <a:rPr lang="el-GR" dirty="0" err="1"/>
              <a:t>βιομιμητική</a:t>
            </a:r>
            <a:r>
              <a:rPr lang="el-GR" dirty="0"/>
              <a:t> </a:t>
            </a:r>
            <a:r>
              <a:rPr lang="el-GR" dirty="0" smtClean="0"/>
              <a:t>προσέγγιση, ότι </a:t>
            </a:r>
            <a:r>
              <a:rPr lang="el-GR" dirty="0"/>
              <a:t>δηλαδή τα συστήματά μας θα έπρεπε να λειτουργούν όπως οι </a:t>
            </a:r>
            <a:r>
              <a:rPr lang="el-GR" dirty="0" smtClean="0"/>
              <a:t>οργανισμοί</a:t>
            </a:r>
            <a:r>
              <a:rPr lang="el-GR" dirty="0"/>
              <a:t>, επεξεργαζόμενα τα συστατικά που μπορούν να επιστρέψουν </a:t>
            </a:r>
            <a:r>
              <a:rPr lang="el-GR" dirty="0" smtClean="0"/>
              <a:t>πίσω στον </a:t>
            </a:r>
            <a:r>
              <a:rPr lang="el-GR" dirty="0"/>
              <a:t>κύκλο, μπορούμε να μεταβούμε από το υπάρχον γραμμικό </a:t>
            </a:r>
            <a:r>
              <a:rPr lang="el-GR" dirty="0" smtClean="0"/>
              <a:t>μοντέλο </a:t>
            </a:r>
            <a:r>
              <a:rPr lang="el-GR" dirty="0"/>
              <a:t>οικονομικής ανάπτυξης στο κυκλικό, όπου η αξία των προϊόντων, </a:t>
            </a:r>
            <a:r>
              <a:rPr lang="el-GR" dirty="0" smtClean="0"/>
              <a:t>των υλικών </a:t>
            </a:r>
            <a:r>
              <a:rPr lang="el-GR" dirty="0"/>
              <a:t>και των πόρων, παραμένει στην οικονομία όσο το δυνατόν πε-</a:t>
            </a:r>
          </a:p>
          <a:p>
            <a:r>
              <a:rPr lang="el-GR" dirty="0" err="1"/>
              <a:t>ρισσότερο</a:t>
            </a:r>
            <a:r>
              <a:rPr lang="el-GR" dirty="0"/>
              <a:t> και η παραγωγή αποβλήτων περιορίζεται στο ελάχιστο. </a:t>
            </a:r>
            <a:r>
              <a:rPr lang="el-GR" dirty="0" smtClean="0"/>
              <a:t>Ότι προηγουμένως </a:t>
            </a:r>
            <a:r>
              <a:rPr lang="el-GR" dirty="0"/>
              <a:t>θεωρείτο ως "απόβλητο", τώρα δύναται να μετατραπεί </a:t>
            </a:r>
            <a:r>
              <a:rPr lang="el-GR" dirty="0" err="1" smtClean="0"/>
              <a:t>σεπρώτη</a:t>
            </a:r>
            <a:r>
              <a:rPr lang="el-GR" dirty="0" smtClean="0"/>
              <a:t> </a:t>
            </a:r>
            <a:r>
              <a:rPr lang="el-GR" dirty="0"/>
              <a:t>ύλη.</a:t>
            </a:r>
            <a:endParaRPr lang="en-US" dirty="0"/>
          </a:p>
        </p:txBody>
      </p:sp>
      <p:sp>
        <p:nvSpPr>
          <p:cNvPr id="3" name="Rectangle 2"/>
          <p:cNvSpPr/>
          <p:nvPr/>
        </p:nvSpPr>
        <p:spPr>
          <a:xfrm>
            <a:off x="779034" y="3140968"/>
            <a:ext cx="7177342" cy="3139321"/>
          </a:xfrm>
          <a:prstGeom prst="rect">
            <a:avLst/>
          </a:prstGeom>
        </p:spPr>
        <p:txBody>
          <a:bodyPr wrap="square">
            <a:spAutoFit/>
          </a:bodyPr>
          <a:lstStyle/>
          <a:p>
            <a:r>
              <a:rPr lang="el-GR" dirty="0">
                <a:solidFill>
                  <a:schemeClr val="bg1"/>
                </a:solidFill>
              </a:rPr>
              <a:t>Η κυκλική οικονομία είναι ένα οικονομικό μοντέλο που εστιάζει στη </a:t>
            </a:r>
            <a:r>
              <a:rPr lang="el-GR" dirty="0" smtClean="0">
                <a:solidFill>
                  <a:schemeClr val="bg1"/>
                </a:solidFill>
              </a:rPr>
              <a:t>μείωση </a:t>
            </a:r>
            <a:r>
              <a:rPr lang="el-GR" dirty="0">
                <a:solidFill>
                  <a:schemeClr val="bg1"/>
                </a:solidFill>
              </a:rPr>
              <a:t>της σπατάλης των πόρων που χρησιμοποιούνται στην παραγωγική</a:t>
            </a:r>
          </a:p>
          <a:p>
            <a:r>
              <a:rPr lang="el-GR" dirty="0">
                <a:solidFill>
                  <a:schemeClr val="bg1"/>
                </a:solidFill>
              </a:rPr>
              <a:t>διαδικασία, δίνοντας έμφαση στην αξιοποίηση ανανεώσιμων πόρων,</a:t>
            </a:r>
          </a:p>
          <a:p>
            <a:r>
              <a:rPr lang="el-GR" dirty="0">
                <a:solidFill>
                  <a:schemeClr val="bg1"/>
                </a:solidFill>
              </a:rPr>
              <a:t>φυτικών και ζωικών υποπροϊόντων και </a:t>
            </a:r>
            <a:r>
              <a:rPr lang="el-GR" dirty="0" err="1">
                <a:solidFill>
                  <a:schemeClr val="bg1"/>
                </a:solidFill>
              </a:rPr>
              <a:t>βιοαποικοδομήσιμων</a:t>
            </a:r>
            <a:r>
              <a:rPr lang="el-GR" dirty="0">
                <a:solidFill>
                  <a:schemeClr val="bg1"/>
                </a:solidFill>
              </a:rPr>
              <a:t> υλικών, την</a:t>
            </a:r>
          </a:p>
          <a:p>
            <a:r>
              <a:rPr lang="el-GR" dirty="0">
                <a:solidFill>
                  <a:schemeClr val="bg1"/>
                </a:solidFill>
              </a:rPr>
              <a:t>ανάκτηση και την επαναχρησιμοποίηση προϊόντων, αλλά και την </a:t>
            </a:r>
            <a:r>
              <a:rPr lang="el-GR" dirty="0" smtClean="0">
                <a:solidFill>
                  <a:schemeClr val="bg1"/>
                </a:solidFill>
              </a:rPr>
              <a:t>παραγωγή </a:t>
            </a:r>
            <a:r>
              <a:rPr lang="el-GR" dirty="0">
                <a:solidFill>
                  <a:schemeClr val="bg1"/>
                </a:solidFill>
              </a:rPr>
              <a:t>ενέργειας από τα απόβλητα παραγωγικών διαδικασιών, τη </a:t>
            </a:r>
            <a:r>
              <a:rPr lang="el-GR" dirty="0" smtClean="0">
                <a:solidFill>
                  <a:schemeClr val="bg1"/>
                </a:solidFill>
              </a:rPr>
              <a:t>διατήρηση </a:t>
            </a:r>
            <a:r>
              <a:rPr lang="el-GR" dirty="0">
                <a:solidFill>
                  <a:schemeClr val="bg1"/>
                </a:solidFill>
              </a:rPr>
              <a:t>ενός προϊόντος σε καλή λειτουργική κατάσταση για μακρύ </a:t>
            </a:r>
            <a:r>
              <a:rPr lang="el-GR" dirty="0" smtClean="0">
                <a:solidFill>
                  <a:schemeClr val="bg1"/>
                </a:solidFill>
              </a:rPr>
              <a:t>χρονικό διάστημα</a:t>
            </a:r>
            <a:r>
              <a:rPr lang="el-GR" dirty="0">
                <a:solidFill>
                  <a:schemeClr val="bg1"/>
                </a:solidFill>
              </a:rPr>
              <a:t>, τη χρησιμοποίηση προϊόντων για την παροχή υπηρεσιών </a:t>
            </a:r>
            <a:r>
              <a:rPr lang="el-GR" dirty="0" smtClean="0">
                <a:solidFill>
                  <a:schemeClr val="bg1"/>
                </a:solidFill>
              </a:rPr>
              <a:t>σε πολλαπλούς </a:t>
            </a:r>
            <a:r>
              <a:rPr lang="el-GR" dirty="0">
                <a:solidFill>
                  <a:schemeClr val="bg1"/>
                </a:solidFill>
              </a:rPr>
              <a:t>χρήστες (</a:t>
            </a:r>
            <a:r>
              <a:rPr lang="el-GR" dirty="0" err="1">
                <a:solidFill>
                  <a:schemeClr val="bg1"/>
                </a:solidFill>
              </a:rPr>
              <a:t>sharing</a:t>
            </a:r>
            <a:r>
              <a:rPr lang="el-GR" dirty="0">
                <a:solidFill>
                  <a:schemeClr val="bg1"/>
                </a:solidFill>
              </a:rPr>
              <a:t> </a:t>
            </a:r>
            <a:r>
              <a:rPr lang="el-GR" dirty="0" err="1">
                <a:solidFill>
                  <a:schemeClr val="bg1"/>
                </a:solidFill>
              </a:rPr>
              <a:t>economy</a:t>
            </a:r>
            <a:r>
              <a:rPr lang="el-GR" dirty="0">
                <a:solidFill>
                  <a:schemeClr val="bg1"/>
                </a:solidFill>
              </a:rPr>
              <a:t>), και τη χρήση της υπηρεσίας </a:t>
            </a:r>
            <a:r>
              <a:rPr lang="el-GR" dirty="0" smtClean="0">
                <a:solidFill>
                  <a:schemeClr val="bg1"/>
                </a:solidFill>
              </a:rPr>
              <a:t>που προσφέρει </a:t>
            </a:r>
            <a:r>
              <a:rPr lang="el-GR" dirty="0">
                <a:solidFill>
                  <a:schemeClr val="bg1"/>
                </a:solidFill>
              </a:rPr>
              <a:t>ένα προϊόν και όχι την κατοχή αυτού του ίδιου του προϊόντος</a:t>
            </a:r>
            <a:r>
              <a:rPr lang="el-GR"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56156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ircular Economy Action Plan - Fertilizers Europe"/>
          <p:cNvPicPr>
            <a:picLocks noChangeAspect="1" noChangeArrowheads="1"/>
          </p:cNvPicPr>
          <p:nvPr/>
        </p:nvPicPr>
        <p:blipFill rotWithShape="1">
          <a:blip r:embed="rId2">
            <a:extLst>
              <a:ext uri="{28A0092B-C50C-407E-A947-70E740481C1C}">
                <a14:useLocalDpi xmlns:a14="http://schemas.microsoft.com/office/drawing/2010/main" val="0"/>
              </a:ext>
            </a:extLst>
          </a:blip>
          <a:srcRect r="10719"/>
          <a:stretch/>
        </p:blipFill>
        <p:spPr bwMode="auto">
          <a:xfrm>
            <a:off x="4167026" y="980728"/>
            <a:ext cx="4976974" cy="43779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476672"/>
            <a:ext cx="4572000" cy="6186309"/>
          </a:xfrm>
          <a:prstGeom prst="rect">
            <a:avLst/>
          </a:prstGeom>
        </p:spPr>
        <p:txBody>
          <a:bodyPr>
            <a:spAutoFit/>
          </a:bodyPr>
          <a:lstStyle/>
          <a:p>
            <a:r>
              <a:rPr lang="el-GR" dirty="0"/>
              <a:t>Η κυκλική οικονομία είναι σε κάποιο βαθμό η μετεξέλιξη της </a:t>
            </a:r>
            <a:r>
              <a:rPr lang="el-GR" dirty="0" smtClean="0"/>
              <a:t>ανακύκλωσης</a:t>
            </a:r>
            <a:r>
              <a:rPr lang="el-GR" dirty="0"/>
              <a:t>, έχει όμως και μια σημαντική διαφορά: Στην ανακύκλωση, ένα </a:t>
            </a:r>
            <a:r>
              <a:rPr lang="el-GR" dirty="0" smtClean="0"/>
              <a:t>χρησιμοποιημένο </a:t>
            </a:r>
            <a:r>
              <a:rPr lang="el-GR" dirty="0"/>
              <a:t>προϊόν αποσυντίθεται σε πρώτες ύλες που ανακτώνται προς</a:t>
            </a:r>
          </a:p>
          <a:p>
            <a:r>
              <a:rPr lang="el-GR" dirty="0"/>
              <a:t>επαναχρησιμοποίηση στην παραγωγή νέων προϊόντων</a:t>
            </a:r>
            <a:r>
              <a:rPr lang="el-GR" dirty="0" smtClean="0"/>
              <a:t>.</a:t>
            </a:r>
          </a:p>
          <a:p>
            <a:endParaRPr lang="el-GR" dirty="0"/>
          </a:p>
          <a:p>
            <a:r>
              <a:rPr lang="el-GR" dirty="0"/>
              <a:t>Στην κυκλική οικονομία, το προϊόν σχεδιάζεται εξαρχής, έτσι ώστε να </a:t>
            </a:r>
            <a:r>
              <a:rPr lang="el-GR" dirty="0" smtClean="0"/>
              <a:t>μπορεί </a:t>
            </a:r>
            <a:r>
              <a:rPr lang="el-GR" dirty="0"/>
              <a:t>να γίνεται ανακατασκευή και </a:t>
            </a:r>
            <a:r>
              <a:rPr lang="el-GR" dirty="0" err="1"/>
              <a:t>επαναμεταποίηση</a:t>
            </a:r>
            <a:r>
              <a:rPr lang="el-GR" dirty="0"/>
              <a:t>, για να </a:t>
            </a:r>
            <a:r>
              <a:rPr lang="el-GR" dirty="0" smtClean="0"/>
              <a:t>επαναχρησιμοποιηθεί </a:t>
            </a:r>
            <a:r>
              <a:rPr lang="el-GR" dirty="0"/>
              <a:t>ως καινούργιο. Μπαίνει, έτσι, φρένο στην αλόγιστη </a:t>
            </a:r>
            <a:r>
              <a:rPr lang="el-GR" dirty="0" smtClean="0"/>
              <a:t>εξάντληση των </a:t>
            </a:r>
            <a:r>
              <a:rPr lang="el-GR" dirty="0"/>
              <a:t>πλουτοπαραγωγικών πόρων του πλανήτη και στην καταστροφή της</a:t>
            </a:r>
          </a:p>
          <a:p>
            <a:r>
              <a:rPr lang="el-GR" dirty="0"/>
              <a:t>βιόσφαιρας λόγω της ρύπανσης του περιβάλλοντος και της </a:t>
            </a:r>
            <a:r>
              <a:rPr lang="el-GR" dirty="0" smtClean="0"/>
              <a:t>συνεπαγόμε</a:t>
            </a:r>
            <a:r>
              <a:rPr lang="el-GR" dirty="0"/>
              <a:t>νης κλιματικής αλλαγής. </a:t>
            </a:r>
            <a:endParaRPr lang="el-GR" dirty="0" smtClean="0"/>
          </a:p>
          <a:p>
            <a:endParaRPr lang="el-GR" dirty="0"/>
          </a:p>
          <a:p>
            <a:r>
              <a:rPr lang="el-GR" dirty="0" smtClean="0"/>
              <a:t>Το </a:t>
            </a:r>
            <a:r>
              <a:rPr lang="el-GR" dirty="0"/>
              <a:t>μοντέλο της κυκλικής οικονομίας </a:t>
            </a:r>
            <a:r>
              <a:rPr lang="el-GR" dirty="0" smtClean="0"/>
              <a:t>προϋποθέτει νέους </a:t>
            </a:r>
            <a:r>
              <a:rPr lang="el-GR" dirty="0"/>
              <a:t>τρόπους σύλληψης και σχεδιασμού προϊόντων.</a:t>
            </a:r>
            <a:endParaRPr lang="en-US" dirty="0"/>
          </a:p>
        </p:txBody>
      </p:sp>
    </p:spTree>
    <p:extLst>
      <p:ext uri="{BB962C8B-B14F-4D97-AF65-F5344CB8AC3E}">
        <p14:creationId xmlns:p14="http://schemas.microsoft.com/office/powerpoint/2010/main" val="246098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7346"/>
            <a:ext cx="4572000" cy="6463308"/>
          </a:xfrm>
          <a:prstGeom prst="rect">
            <a:avLst/>
          </a:prstGeom>
        </p:spPr>
        <p:txBody>
          <a:bodyPr>
            <a:spAutoFit/>
          </a:bodyPr>
          <a:lstStyle/>
          <a:p>
            <a:r>
              <a:rPr lang="el-GR" dirty="0"/>
              <a:t>Διαδικασίες, αλυσίδες αξίας, ακόμα και επιχειρηματικά μοντέλα </a:t>
            </a:r>
            <a:r>
              <a:rPr lang="el-GR" dirty="0" smtClean="0"/>
              <a:t>παραγωγής </a:t>
            </a:r>
            <a:r>
              <a:rPr lang="el-GR" dirty="0"/>
              <a:t>και κατανάλωσης, σχεδιάζονται εξαρχής με γνώμονα την </a:t>
            </a:r>
            <a:r>
              <a:rPr lang="el-GR" dirty="0" smtClean="0"/>
              <a:t>ανακατασκευή</a:t>
            </a:r>
            <a:r>
              <a:rPr lang="el-GR" dirty="0"/>
              <a:t>, την </a:t>
            </a:r>
            <a:r>
              <a:rPr lang="el-GR" dirty="0" err="1"/>
              <a:t>επαναμεταποίηση</a:t>
            </a:r>
            <a:r>
              <a:rPr lang="el-GR" dirty="0"/>
              <a:t>, επισκευή και την </a:t>
            </a:r>
            <a:r>
              <a:rPr lang="el-GR" dirty="0" err="1"/>
              <a:t>επανάχρηση</a:t>
            </a:r>
            <a:r>
              <a:rPr lang="el-GR" dirty="0"/>
              <a:t> </a:t>
            </a:r>
            <a:r>
              <a:rPr lang="el-GR" dirty="0" smtClean="0"/>
              <a:t>υφιστάμενων </a:t>
            </a:r>
            <a:r>
              <a:rPr lang="el-GR" dirty="0"/>
              <a:t>υλικών και προϊόντων και κυρίως απαιτείται η ενεργός </a:t>
            </a:r>
            <a:r>
              <a:rPr lang="el-GR" dirty="0" smtClean="0"/>
              <a:t>συμμετοχή όλων </a:t>
            </a:r>
            <a:r>
              <a:rPr lang="el-GR" dirty="0"/>
              <a:t>των φορέων της οικονομικής ζωής</a:t>
            </a:r>
            <a:r>
              <a:rPr lang="el-GR" dirty="0" smtClean="0"/>
              <a:t>.</a:t>
            </a:r>
          </a:p>
          <a:p>
            <a:endParaRPr lang="el-GR" dirty="0"/>
          </a:p>
          <a:p>
            <a:r>
              <a:rPr lang="el-GR" dirty="0"/>
              <a:t>Πολλά κράτη έχουν θέσει την κυκλική οικονομία στον πυρήνα της </a:t>
            </a:r>
            <a:r>
              <a:rPr lang="el-GR" dirty="0" smtClean="0"/>
              <a:t>αναπτυξιακής </a:t>
            </a:r>
            <a:r>
              <a:rPr lang="el-GR" dirty="0"/>
              <a:t>στρατηγικής τους, καθώς συμβάλλει στην εξοικονόμηση </a:t>
            </a:r>
            <a:r>
              <a:rPr lang="el-GR" dirty="0" smtClean="0"/>
              <a:t>ενέργειας και </a:t>
            </a:r>
            <a:r>
              <a:rPr lang="el-GR" dirty="0"/>
              <a:t>την ορθολογικότερη χρήση των φυσικών πόρων, στον περιορισμό </a:t>
            </a:r>
            <a:r>
              <a:rPr lang="el-GR" dirty="0" smtClean="0"/>
              <a:t>της ρύπανσης </a:t>
            </a:r>
            <a:r>
              <a:rPr lang="el-GR" dirty="0"/>
              <a:t>της ατμόσφαιρας, του εδάφους και των υδάτων, την </a:t>
            </a:r>
            <a:r>
              <a:rPr lang="el-GR" dirty="0" smtClean="0"/>
              <a:t>αντιμετώπιση </a:t>
            </a:r>
            <a:r>
              <a:rPr lang="el-GR" dirty="0"/>
              <a:t>της κλιματικής αλλαγής. Εκτός από τα οφέλη για το περιβάλλον</a:t>
            </a:r>
            <a:r>
              <a:rPr lang="el-GR" dirty="0" smtClean="0"/>
              <a:t>,</a:t>
            </a:r>
          </a:p>
          <a:p>
            <a:r>
              <a:rPr lang="el-GR" dirty="0" smtClean="0"/>
              <a:t>μπορεί </a:t>
            </a:r>
            <a:r>
              <a:rPr lang="el-GR" dirty="0"/>
              <a:t>να συμβάλει στην κοινωνική και οικονομική ευημερία, δημιουργώντας</a:t>
            </a:r>
          </a:p>
          <a:p>
            <a:r>
              <a:rPr lang="el-GR" dirty="0"/>
              <a:t>θέσεις απασχόλησης και να αποτελέσει πηγή ανάπτυξης και καινοτομίας.</a:t>
            </a:r>
            <a:endParaRPr lang="en-US"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266" b="99494" l="2637" r="99805"/>
                    </a14:imgEffect>
                  </a14:imgLayer>
                </a14:imgProps>
              </a:ext>
              <a:ext uri="{28A0092B-C50C-407E-A947-70E740481C1C}">
                <a14:useLocalDpi xmlns:a14="http://schemas.microsoft.com/office/drawing/2010/main" val="0"/>
              </a:ext>
            </a:extLst>
          </a:blip>
          <a:srcRect/>
          <a:stretch>
            <a:fillRect/>
          </a:stretch>
        </p:blipFill>
        <p:spPr bwMode="auto">
          <a:xfrm>
            <a:off x="4441378" y="31649"/>
            <a:ext cx="4655563" cy="359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Waste Management Software - Waste Management Software | Circular Economy  Compa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751582"/>
            <a:ext cx="2576314" cy="293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7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292" y="332656"/>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Η μετάβαση στην κυκλική οικονομία: εστίαση στην επαναχρησιμοποίηση και νέες αγορές</a:t>
            </a:r>
            <a:endParaRPr lang="en-US" dirty="0">
              <a:effectLst>
                <a:outerShdw blurRad="38100" dist="38100" dir="2700000" algn="tl">
                  <a:srgbClr val="000000">
                    <a:alpha val="43137"/>
                  </a:srgbClr>
                </a:outerShdw>
              </a:effectLst>
            </a:endParaRPr>
          </a:p>
        </p:txBody>
      </p:sp>
      <p:sp>
        <p:nvSpPr>
          <p:cNvPr id="4" name="Rectangle 3"/>
          <p:cNvSpPr/>
          <p:nvPr/>
        </p:nvSpPr>
        <p:spPr>
          <a:xfrm>
            <a:off x="305292" y="1484784"/>
            <a:ext cx="8712968" cy="3693319"/>
          </a:xfrm>
          <a:prstGeom prst="rect">
            <a:avLst/>
          </a:prstGeom>
        </p:spPr>
        <p:txBody>
          <a:bodyPr wrap="square">
            <a:spAutoFit/>
          </a:bodyPr>
          <a:lstStyle/>
          <a:p>
            <a:r>
              <a:rPr lang="el-GR" dirty="0"/>
              <a:t>Σύμφωνα με το μέχρι τώρα μοντέλο της </a:t>
            </a:r>
            <a:r>
              <a:rPr lang="el-GR" dirty="0" smtClean="0"/>
              <a:t>οικονομίας</a:t>
            </a:r>
            <a:r>
              <a:rPr lang="el-GR" dirty="0"/>
              <a:t>, πολύτιμα υλικά χρησιμοποιούνται για</a:t>
            </a:r>
          </a:p>
          <a:p>
            <a:r>
              <a:rPr lang="el-GR" dirty="0"/>
              <a:t>την παραγωγή τροφίμων, την κατασκευή </a:t>
            </a:r>
            <a:r>
              <a:rPr lang="el-GR" dirty="0" smtClean="0"/>
              <a:t>υποδομών </a:t>
            </a:r>
            <a:r>
              <a:rPr lang="el-GR" dirty="0"/>
              <a:t>και κατοικιών, την παραγωγή </a:t>
            </a:r>
            <a:r>
              <a:rPr lang="el-GR" dirty="0" smtClean="0"/>
              <a:t>καταναλωτικών </a:t>
            </a:r>
            <a:r>
              <a:rPr lang="el-GR" dirty="0"/>
              <a:t>αγαθών ή την παροχή </a:t>
            </a:r>
            <a:r>
              <a:rPr lang="el-GR" dirty="0" smtClean="0"/>
              <a:t>ενέργειας. Όταν </a:t>
            </a:r>
            <a:r>
              <a:rPr lang="el-GR" dirty="0"/>
              <a:t>τα προϊόντα αυτά καταναλωθούν ή </a:t>
            </a:r>
            <a:r>
              <a:rPr lang="el-GR" dirty="0" smtClean="0"/>
              <a:t>δεν είναι </a:t>
            </a:r>
            <a:r>
              <a:rPr lang="el-GR" dirty="0"/>
              <a:t>πλέον απαραίτητα, τότε </a:t>
            </a:r>
            <a:r>
              <a:rPr lang="el-GR" dirty="0" smtClean="0"/>
              <a:t>απορρίπτονται. Κάθε </a:t>
            </a:r>
            <a:r>
              <a:rPr lang="el-GR" dirty="0"/>
              <a:t>χρόνο στην ΕΕ χρησιμοποιούνται </a:t>
            </a:r>
            <a:r>
              <a:rPr lang="el-GR" dirty="0" smtClean="0"/>
              <a:t>σχεδόν 15 </a:t>
            </a:r>
            <a:r>
              <a:rPr lang="el-GR" dirty="0"/>
              <a:t>τόνοι υλικών ανά άτομο, ενώ κάθε </a:t>
            </a:r>
            <a:r>
              <a:rPr lang="el-GR" dirty="0" smtClean="0"/>
              <a:t>πολίτης της </a:t>
            </a:r>
            <a:r>
              <a:rPr lang="el-GR" dirty="0"/>
              <a:t>ΕΕ παράγει, κατά μέσο όρο, πάνω από </a:t>
            </a:r>
            <a:r>
              <a:rPr lang="el-GR" dirty="0" smtClean="0"/>
              <a:t>4,5 τόνους </a:t>
            </a:r>
            <a:r>
              <a:rPr lang="el-GR" dirty="0"/>
              <a:t>αποβλήτων ετησίως, εκ των </a:t>
            </a:r>
            <a:r>
              <a:rPr lang="el-GR" dirty="0" smtClean="0"/>
              <a:t>οποίων πάνω </a:t>
            </a:r>
            <a:r>
              <a:rPr lang="el-GR" dirty="0"/>
              <a:t>από το μισό καταλήγει σε ΧΥΤΑ</a:t>
            </a:r>
            <a:r>
              <a:rPr lang="el-GR" dirty="0" smtClean="0"/>
              <a:t>. Ωστόσο</a:t>
            </a:r>
            <a:r>
              <a:rPr lang="el-GR" dirty="0"/>
              <a:t>, η αύξηση του πληθυσμού αλλά </a:t>
            </a:r>
            <a:r>
              <a:rPr lang="el-GR" dirty="0" smtClean="0"/>
              <a:t>και του </a:t>
            </a:r>
            <a:r>
              <a:rPr lang="el-GR" dirty="0"/>
              <a:t>πλούτου καθιστά τη ζήτηση για </a:t>
            </a:r>
            <a:r>
              <a:rPr lang="el-GR" dirty="0" smtClean="0"/>
              <a:t>σπάνιες πρώτες </a:t>
            </a:r>
            <a:r>
              <a:rPr lang="el-GR" dirty="0"/>
              <a:t>ύλες μεγαλύτερη από ποτέ, </a:t>
            </a:r>
            <a:r>
              <a:rPr lang="el-GR" dirty="0" smtClean="0"/>
              <a:t>εξαντλεί τους </a:t>
            </a:r>
            <a:r>
              <a:rPr lang="el-GR" dirty="0"/>
              <a:t>πόρους του πλανήτη με ταχύτερους </a:t>
            </a:r>
            <a:r>
              <a:rPr lang="el-GR" dirty="0" smtClean="0"/>
              <a:t>ρυθμούς </a:t>
            </a:r>
            <a:r>
              <a:rPr lang="el-GR" dirty="0"/>
              <a:t>από </a:t>
            </a:r>
            <a:r>
              <a:rPr lang="el-GR" dirty="0" err="1"/>
              <a:t>ό,τι</a:t>
            </a:r>
            <a:r>
              <a:rPr lang="el-GR" dirty="0"/>
              <a:t> αναπληρώνονται, και η </a:t>
            </a:r>
            <a:r>
              <a:rPr lang="el-GR" dirty="0" smtClean="0"/>
              <a:t>εντεινόμενη </a:t>
            </a:r>
            <a:r>
              <a:rPr lang="el-GR" dirty="0"/>
              <a:t>ανεπάρκεια οδηγεί αφενός σε </a:t>
            </a:r>
            <a:r>
              <a:rPr lang="el-GR" dirty="0" smtClean="0"/>
              <a:t>υποβάθμιση </a:t>
            </a:r>
            <a:r>
              <a:rPr lang="el-GR" dirty="0"/>
              <a:t>του περιβάλλοντος, αφετέρου στην </a:t>
            </a:r>
            <a:r>
              <a:rPr lang="el-GR" dirty="0" smtClean="0"/>
              <a:t>αύξηση των </a:t>
            </a:r>
            <a:r>
              <a:rPr lang="el-GR" dirty="0"/>
              <a:t>τιμών των πόρων </a:t>
            </a:r>
            <a:r>
              <a:rPr lang="el-GR" dirty="0" smtClean="0"/>
              <a:t>(μεταλλεύματα</a:t>
            </a:r>
            <a:r>
              <a:rPr lang="el-GR" dirty="0"/>
              <a:t>, </a:t>
            </a:r>
            <a:r>
              <a:rPr lang="el-GR" dirty="0" smtClean="0"/>
              <a:t>ορυκτά καύσιμα</a:t>
            </a:r>
            <a:r>
              <a:rPr lang="el-GR" dirty="0"/>
              <a:t>, ζωοτροφές, τρόφιμα, καθαρό </a:t>
            </a:r>
            <a:r>
              <a:rPr lang="el-GR" dirty="0" smtClean="0"/>
              <a:t>νερό, γόνιμα </a:t>
            </a:r>
            <a:r>
              <a:rPr lang="el-GR" dirty="0"/>
              <a:t>εδάφη). Η γραμμική οικονομία, η </a:t>
            </a:r>
            <a:r>
              <a:rPr lang="el-GR" dirty="0" smtClean="0"/>
              <a:t>οποία βασίζεται </a:t>
            </a:r>
            <a:r>
              <a:rPr lang="el-GR" dirty="0"/>
              <a:t>αποκλειστικά στην εξόρυξη πόρων,</a:t>
            </a:r>
          </a:p>
          <a:p>
            <a:r>
              <a:rPr lang="el-GR" dirty="0"/>
              <a:t>δεν αποτελεί πλέον βιώσιμη επιλογή</a:t>
            </a:r>
            <a:r>
              <a:rPr lang="el-GR" dirty="0" smtClean="0"/>
              <a:t>.</a:t>
            </a:r>
            <a:endParaRPr lang="el-GR" dirty="0"/>
          </a:p>
        </p:txBody>
      </p:sp>
    </p:spTree>
    <p:extLst>
      <p:ext uri="{BB962C8B-B14F-4D97-AF65-F5344CB8AC3E}">
        <p14:creationId xmlns:p14="http://schemas.microsoft.com/office/powerpoint/2010/main" val="2537105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2511</Words>
  <Application>Microsoft Office PowerPoint</Application>
  <PresentationFormat>On-screen Show (4:3)</PresentationFormat>
  <Paragraphs>142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C.Dimitriadis</dc:creator>
  <cp:lastModifiedBy>C.Dimitriadis</cp:lastModifiedBy>
  <cp:revision>7</cp:revision>
  <dcterms:created xsi:type="dcterms:W3CDTF">2021-01-05T10:41:18Z</dcterms:created>
  <dcterms:modified xsi:type="dcterms:W3CDTF">2021-01-05T11:38:09Z</dcterms:modified>
</cp:coreProperties>
</file>