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1" r:id="rId3"/>
    <p:sldId id="293" r:id="rId4"/>
    <p:sldId id="292" r:id="rId5"/>
    <p:sldId id="294" r:id="rId6"/>
    <p:sldId id="295" r:id="rId7"/>
    <p:sldId id="296" r:id="rId8"/>
    <p:sldId id="297" r:id="rId9"/>
    <p:sldId id="298" r:id="rId10"/>
    <p:sldId id="300" r:id="rId11"/>
    <p:sldId id="301" r:id="rId12"/>
    <p:sldId id="299" r:id="rId13"/>
    <p:sldId id="302" r:id="rId14"/>
    <p:sldId id="28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C68F0-2DEB-496F-8FB4-AE3C95B9D5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69D81E-1631-4F1D-966F-C5D5A82A11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54635-F65C-4639-B99F-72C48069E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248384-96C9-44FC-B3EE-611408365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B1728A-7236-49D8-A09D-036E2F8E6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849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DE444-6189-4E8F-BFD2-105EEFE7D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2F93DD-AB86-4768-9CE7-1E89FBB7A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6C1C2-C07C-441A-9C47-840094215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52634-DEAF-4C9D-8A9E-9DC15140E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4BEB7-FA80-4F8B-91BF-34A009A1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620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D05656-8534-4C24-9D08-74897272B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E1F6AF-C0A6-4F3B-A917-2E41F67B9B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DA454-2550-4354-8F96-EA4A5A54A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DA1F2-62DC-4D7E-BDFC-74E73815A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3D57E-B79B-472C-BED5-4E4C7B394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196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0F888-4628-4B42-BEBD-EF6412F25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A3A3FF-0826-40D5-BD2C-5CDFC8C001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05112-3936-4DF2-AB37-D82A027B2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39CCF-069D-48A7-B02B-8F0BF0158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9C3A6-A5ED-4EFE-A9A4-72828BB8B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190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38A2F-0D25-4C30-8675-AE2946020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A937EA-1993-4483-BCE2-7115402FA3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32AB6-F687-4933-9DFA-CD9EE387C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AD43B-53FD-418C-9631-7EFD1E1F0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45C17-5185-4BA9-B360-1113AF64B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06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E5330-961D-4C8F-B896-8D2504883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A08C5-E45D-4996-9175-D8314B2756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CC3FE1-24FA-4FCB-97AB-EC5E1DD3A7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CFA11-788C-493A-A83B-863E9F8BD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D0FDF-2A7C-4C41-9137-10903B37D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6F9833-6BFD-454B-9FBD-49131D7CA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153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483FB-BE55-4296-A9B2-C96CF5C47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EC4C5E-2135-4B16-BF4A-84680E31FC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E3ABB8-AD6E-456E-B7ED-D84349C96C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3EAC0F-1BAD-4584-9983-933BFBF8EA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EAD203-B840-4B6E-9001-CD62C6B40E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97D1C6-025C-46C7-AB5A-BF4CF0850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79D306-2543-4612-BFE9-030A9CFC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A646D3-843F-4594-84FC-6BA5EBCC8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1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906B4-A1A7-413A-BE76-A39450935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C0B57E-FED0-4D3A-9DCF-11675C165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CEEA17-B3F6-4B81-A61E-229AAB8AA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0D7548-0E88-462E-AD25-88B5B14C4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039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65A7B5-F31F-4A1F-B6CD-8AC3B118B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38F601-06CB-4F8A-B7CC-25C8FB332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ABDAF1-7737-477F-BB58-8B89CF919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404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A6A13-9FC1-4E71-8C96-82DCB3A1D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0402F-B26C-45C5-AC35-C165D6CFF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EA6FF4-EB18-4C70-A918-BAB6CED02D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69A127-FF1E-4747-BDA1-A03213C43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57BFB1-8B6D-4FF9-972E-A90BC5A5A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77C723-C9DB-43BF-94A8-41607C6B2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076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E6F74-8362-4BD5-A07E-72E60ECAD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113573-8495-4BD1-980D-AA8FA02EC9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3D62F2-3A6A-460C-986E-EE9D5E070D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79387A-9AF2-41DA-AFC7-D564FE399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F06B22-B843-4812-BDF2-EAA0DC7D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BEE454-4117-460C-8F2F-7942FE7B8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287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1FED54-02BA-40ED-A42E-DC4EF7708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B3B9D2-8DA7-4BFE-8B56-07A54C93C7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BC23A-512D-4715-88EB-DC88E58143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BC80B-8751-4D97-980A-7038A47D4CE1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63EF4-859C-41F9-B4CB-4691456948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084A3-68F9-4B66-826C-46DCFFF9C7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F371C-9C5B-4485-9593-FCF12FEC2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954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chriskaradim@ionio.g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94BA16-3340-4C16-96F0-1FAAF27445BE}"/>
              </a:ext>
            </a:extLst>
          </p:cNvPr>
          <p:cNvSpPr txBox="1"/>
          <p:nvPr/>
        </p:nvSpPr>
        <p:spPr>
          <a:xfrm>
            <a:off x="2970327" y="2284789"/>
            <a:ext cx="5798341" cy="10173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10</a:t>
            </a:r>
            <a:r>
              <a:rPr lang="el-GR" baseline="30000" dirty="0"/>
              <a:t>η</a:t>
            </a:r>
            <a:r>
              <a:rPr lang="el-GR" dirty="0"/>
              <a:t> ΕΒΔΟΜΑΔΑ 04/12/2025-05/12/2025 </a:t>
            </a:r>
          </a:p>
          <a:p>
            <a:pPr algn="ctr"/>
            <a:endParaRPr lang="el-GR" kern="0" dirty="0">
              <a:latin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Σχεδίαση εργαλείων συλλογής δεδομένων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ACE1A94-2329-4C98-AE79-70FCE3FD0AE8}"/>
              </a:ext>
            </a:extLst>
          </p:cNvPr>
          <p:cNvGrpSpPr/>
          <p:nvPr/>
        </p:nvGrpSpPr>
        <p:grpSpPr>
          <a:xfrm>
            <a:off x="353449" y="256547"/>
            <a:ext cx="11485102" cy="1523421"/>
            <a:chOff x="353449" y="256547"/>
            <a:chExt cx="11485102" cy="1523421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8C11E2C-FCC9-428B-B8F5-99D195F11E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34113" y="256547"/>
              <a:ext cx="1904438" cy="152342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9DC07F9-4E78-49FC-B368-896A1B34C5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3449" y="522957"/>
              <a:ext cx="3048000" cy="990600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03235C5-5F67-4DB1-862C-3B2EB8653444}"/>
              </a:ext>
            </a:extLst>
          </p:cNvPr>
          <p:cNvSpPr txBox="1"/>
          <p:nvPr/>
        </p:nvSpPr>
        <p:spPr>
          <a:xfrm>
            <a:off x="2762075" y="3742215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1800" b="1" dirty="0">
                <a:latin typeface="Calibri" panose="020F0502020204030204" pitchFamily="34" charset="0"/>
                <a:ea typeface="Times New Roman" panose="02020603050405020304" pitchFamily="18" charset="0"/>
              </a:rPr>
              <a:t>Διδάσκουσα: Δρ. Χριστίνα Καραδημητρίου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FDC32C-C5A6-44BA-BB9C-4E461AC4322A}"/>
              </a:ext>
            </a:extLst>
          </p:cNvPr>
          <p:cNvSpPr txBox="1"/>
          <p:nvPr/>
        </p:nvSpPr>
        <p:spPr>
          <a:xfrm>
            <a:off x="4751956" y="6329779"/>
            <a:ext cx="2114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latin typeface="Calibri" panose="020F0502020204030204" pitchFamily="34" charset="0"/>
              </a:rPr>
              <a:t>Κέρκυρα 2025-2026</a:t>
            </a:r>
            <a:endParaRPr lang="en-US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493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2D8DABC-9F7A-4D73-9FF0-0502B6585D20}"/>
              </a:ext>
            </a:extLst>
          </p:cNvPr>
          <p:cNvSpPr txBox="1"/>
          <p:nvPr/>
        </p:nvSpPr>
        <p:spPr>
          <a:xfrm>
            <a:off x="413156" y="674962"/>
            <a:ext cx="884828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/>
              <a:t>1. Καθορισμός στόχων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Τι θέλεις να κατανοήσεις; (π.χ. εμπειρίες τουριστών, αντιλήψεις για την ποιότητα υπηρεσιών, κίνητρα ταξιδιού).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Οι στόχοι καθορίζουν τις θεματικές ενότητες της συνέντευξης.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2AF2C9-D949-44C6-A31B-E7EA3C994FAE}"/>
              </a:ext>
            </a:extLst>
          </p:cNvPr>
          <p:cNvSpPr txBox="1"/>
          <p:nvPr/>
        </p:nvSpPr>
        <p:spPr>
          <a:xfrm>
            <a:off x="413156" y="2188933"/>
            <a:ext cx="103750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/>
              <a:t>2. Επιλογή τύπου συνέντευξης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 err="1"/>
              <a:t>Ημι</a:t>
            </a:r>
            <a:r>
              <a:rPr lang="el-GR" b="1" dirty="0"/>
              <a:t>-δομημένη</a:t>
            </a:r>
            <a:r>
              <a:rPr lang="el-GR" dirty="0"/>
              <a:t>: έχεις έναν οδηγό με βασικά θέματα, αλλά αφήνεις χώρο για αυθόρμητες απαντήσεις.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Σε βάθος (in-</a:t>
            </a:r>
            <a:r>
              <a:rPr lang="el-GR" b="1" dirty="0" err="1"/>
              <a:t>depth</a:t>
            </a:r>
            <a:r>
              <a:rPr lang="el-GR" b="1" dirty="0"/>
              <a:t>)</a:t>
            </a:r>
            <a:r>
              <a:rPr lang="el-GR" dirty="0"/>
              <a:t>: πιο ελεύθερη, αφήνεις τον συμμετέχοντα να μιλήσει εκτενώς.</a:t>
            </a:r>
          </a:p>
          <a:p>
            <a:r>
              <a:rPr lang="el-GR" dirty="0"/>
              <a:t>Συνήθως η ποιοτική έρευνα στηρίζεται στην </a:t>
            </a:r>
            <a:r>
              <a:rPr lang="el-GR" dirty="0" err="1"/>
              <a:t>ημι</a:t>
            </a:r>
            <a:r>
              <a:rPr lang="el-GR" dirty="0"/>
              <a:t>-δομημένη μορφή.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4BAC7A-2CA8-4494-8120-254C9BC30F56}"/>
              </a:ext>
            </a:extLst>
          </p:cNvPr>
          <p:cNvSpPr txBox="1"/>
          <p:nvPr/>
        </p:nvSpPr>
        <p:spPr>
          <a:xfrm>
            <a:off x="413155" y="3597715"/>
            <a:ext cx="1129787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/>
              <a:t>3. Σχεδιασμός οδηγού συνέντευξης</a:t>
            </a:r>
          </a:p>
          <a:p>
            <a:r>
              <a:rPr lang="el-GR" dirty="0"/>
              <a:t>Ο οδηγός είναι λίστα από </a:t>
            </a:r>
            <a:r>
              <a:rPr lang="el-GR" b="1" dirty="0"/>
              <a:t>θεματικές ενότητες και ανοιχτές ερωτήσεις</a:t>
            </a:r>
            <a:r>
              <a:rPr lang="el-GR" dirty="0"/>
              <a:t>, όχι αυστηρό ερωτηματολόγιο.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Ξεκίνα με </a:t>
            </a:r>
            <a:r>
              <a:rPr lang="el-GR" b="1" dirty="0"/>
              <a:t>ζεστές/εισαγωγικές ερωτήσεις</a:t>
            </a:r>
            <a:r>
              <a:rPr lang="el-GR" dirty="0"/>
              <a:t> (π.χ. «Πείτε μου λίγα λόγια για το ταξίδι σας»).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Προχώρησε σε </a:t>
            </a:r>
            <a:r>
              <a:rPr lang="el-GR" b="1" dirty="0"/>
              <a:t>βασικά θέματα</a:t>
            </a:r>
            <a:r>
              <a:rPr lang="el-GR" dirty="0"/>
              <a:t> (π.χ. εμπειρίες, συναισθήματα, ικανοποίηση, δυσκολίες).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Κλείσε με </a:t>
            </a:r>
            <a:r>
              <a:rPr lang="el-GR" b="1" dirty="0" err="1"/>
              <a:t>αναστοχαστικές</a:t>
            </a:r>
            <a:r>
              <a:rPr lang="el-GR" b="1" dirty="0"/>
              <a:t> ερωτήσεις</a:t>
            </a:r>
            <a:r>
              <a:rPr lang="el-GR" dirty="0"/>
              <a:t> (π.χ. «Τι θα αλλάζατε αν ερχόσασταν ξανά;»).</a:t>
            </a:r>
          </a:p>
        </p:txBody>
      </p:sp>
    </p:spTree>
    <p:extLst>
      <p:ext uri="{BB962C8B-B14F-4D97-AF65-F5344CB8AC3E}">
        <p14:creationId xmlns:p14="http://schemas.microsoft.com/office/powerpoint/2010/main" val="3152684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11C71AB-561A-42FF-B643-52E5C4460925}"/>
              </a:ext>
            </a:extLst>
          </p:cNvPr>
          <p:cNvSpPr txBox="1"/>
          <p:nvPr/>
        </p:nvSpPr>
        <p:spPr>
          <a:xfrm>
            <a:off x="564159" y="465076"/>
            <a:ext cx="1114687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/>
              <a:t>4. Διατύπωση ερωτήσεων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Χρησιμοποίησε </a:t>
            </a:r>
            <a:r>
              <a:rPr lang="el-GR" b="1" dirty="0"/>
              <a:t>ανοιχτές ερωτήσεις</a:t>
            </a:r>
            <a:r>
              <a:rPr lang="el-GR" dirty="0"/>
              <a:t> («Πώς…;», «Τι σας έκανε…;», «Ποια εμπειρία…;»).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Απόφυγε </a:t>
            </a:r>
            <a:r>
              <a:rPr lang="el-GR" b="1" dirty="0"/>
              <a:t>καθοδηγητικές/φορτισμένες ερωτήσεις</a:t>
            </a:r>
            <a:r>
              <a:rPr lang="el-G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Ενθάρρυνε παραδείγματα: «Μπορείτε να μου περιγράψετε ένα περιστατικό που σας εντυπωσίασε;».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FC093D-1BB1-42A7-859D-51204BD0C25F}"/>
              </a:ext>
            </a:extLst>
          </p:cNvPr>
          <p:cNvSpPr txBox="1"/>
          <p:nvPr/>
        </p:nvSpPr>
        <p:spPr>
          <a:xfrm>
            <a:off x="564159" y="2000423"/>
            <a:ext cx="988852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/>
              <a:t>5. Πιλοτική συνέντευξη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Κάνε 1–2 δοκιμαστικές συνεντεύξεις για να δεις αν οι ερωτήσεις είναι κατανοητές και αν βγάζουν τις πληροφορίες που χρειάζεσαι.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AE9956-4F46-45DF-B339-A942657B7F73}"/>
              </a:ext>
            </a:extLst>
          </p:cNvPr>
          <p:cNvSpPr txBox="1"/>
          <p:nvPr/>
        </p:nvSpPr>
        <p:spPr>
          <a:xfrm>
            <a:off x="446713" y="3258771"/>
            <a:ext cx="1048414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/>
              <a:t>6. Διεξαγωγή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Δημιούργησε </a:t>
            </a:r>
            <a:r>
              <a:rPr lang="el-GR" b="1" dirty="0"/>
              <a:t>άνεμο κλίμα εμπιστοσύνης</a:t>
            </a:r>
            <a:r>
              <a:rPr lang="el-GR" dirty="0"/>
              <a:t> (εισαγωγή, διαβεβαίωση ανωνυμίας).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Χρησιμοποίησε </a:t>
            </a:r>
            <a:r>
              <a:rPr lang="el-GR" b="1" dirty="0"/>
              <a:t>ενεργητική ακρόαση</a:t>
            </a:r>
            <a:r>
              <a:rPr lang="el-GR" dirty="0"/>
              <a:t> (ενθάρρυνση με «</a:t>
            </a:r>
            <a:r>
              <a:rPr lang="el-GR" dirty="0" err="1"/>
              <a:t>μμ</a:t>
            </a:r>
            <a:r>
              <a:rPr lang="el-GR" dirty="0"/>
              <a:t>», «καταλαβαίνω»).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Κράτησε σημειώσεις, αλλά κυρίως χρησιμοποίησε </a:t>
            </a:r>
            <a:r>
              <a:rPr lang="el-GR" b="1" dirty="0"/>
              <a:t>ηχογράφηση</a:t>
            </a:r>
            <a:r>
              <a:rPr lang="el-GR" dirty="0"/>
              <a:t> (με συγκατάθεση).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Άφησε σιωπές – πολλές φορές οι πιο σημαντικές απαντήσεις βγαίνουν μετά από παύση.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7D04C2-76A5-4647-AAD8-B34263F1903B}"/>
              </a:ext>
            </a:extLst>
          </p:cNvPr>
          <p:cNvSpPr txBox="1"/>
          <p:nvPr/>
        </p:nvSpPr>
        <p:spPr>
          <a:xfrm>
            <a:off x="446713" y="5071117"/>
            <a:ext cx="1036669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/>
              <a:t>7. Μετά τη συνέντευξη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Απομαγνητοφώνηση</a:t>
            </a:r>
            <a:r>
              <a:rPr lang="el-GR" dirty="0"/>
              <a:t> (λέξη-λέξη ή περιληπτικά, ανάλογα με την ανάλυση).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Ανάλυση δεδομένων</a:t>
            </a:r>
            <a:r>
              <a:rPr lang="el-GR" dirty="0"/>
              <a:t> με θεματική ανάλυση, </a:t>
            </a:r>
            <a:r>
              <a:rPr lang="el-GR" dirty="0" err="1"/>
              <a:t>coding</a:t>
            </a:r>
            <a:r>
              <a:rPr lang="el-GR" dirty="0"/>
              <a:t>, κατηγοριοποίηση.</a:t>
            </a:r>
          </a:p>
        </p:txBody>
      </p:sp>
    </p:spTree>
    <p:extLst>
      <p:ext uri="{BB962C8B-B14F-4D97-AF65-F5344CB8AC3E}">
        <p14:creationId xmlns:p14="http://schemas.microsoft.com/office/powerpoint/2010/main" val="937015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876B004-5920-462B-8176-D268A76A6E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351610"/>
              </p:ext>
            </p:extLst>
          </p:nvPr>
        </p:nvGraphicFramePr>
        <p:xfrm>
          <a:off x="838200" y="2583974"/>
          <a:ext cx="10515600" cy="2834640"/>
        </p:xfrm>
        <a:graphic>
          <a:graphicData uri="http://schemas.openxmlformats.org/drawingml/2006/table">
            <a:tbl>
              <a:tblPr/>
              <a:tblGrid>
                <a:gridCol w="2628900">
                  <a:extLst>
                    <a:ext uri="{9D8B030D-6E8A-4147-A177-3AD203B41FA5}">
                      <a16:colId xmlns:a16="http://schemas.microsoft.com/office/drawing/2014/main" val="189178845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72439234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45150931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4264927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l-GR"/>
                        <a:t>Εργαλείο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Σκοπός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Δομή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Είδος δεδομένων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525254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l-GR" b="1"/>
                        <a:t>Ερωτηματολόγιο</a:t>
                      </a:r>
                      <a:endParaRPr lang="el-G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Συλλογή μεγάλου όγκου δεδομένων, ποσοτική ανάλυση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Σταθερή, κλειστές ερωτήσεις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Αριθμητικά, στατιστικά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16667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l-GR" b="1"/>
                        <a:t>Συνέντευξη ποσοτική</a:t>
                      </a:r>
                      <a:endParaRPr lang="el-G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Συστηματική συλλογή τυποποιημένων απαντήσεων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Πολύ δομημένη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Στατιστικά συγκρίσιμα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1014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l-GR" b="1"/>
                        <a:t>Συνέντευξη ποιοτική</a:t>
                      </a:r>
                      <a:endParaRPr lang="el-G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Εξερεύνηση εμπειριών, αντιλήψεων, στάσεων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Ημι-δομημένη ή ανοιχτή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Λεκτικά δεδομένα, αφηγήσεις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2442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686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58E2C9C-437A-4E4E-A648-D411E8F17738}"/>
              </a:ext>
            </a:extLst>
          </p:cNvPr>
          <p:cNvSpPr txBox="1"/>
          <p:nvPr/>
        </p:nvSpPr>
        <p:spPr>
          <a:xfrm>
            <a:off x="396380" y="167671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/>
              <a:t>Γιατί είναι σημαντικές οι πιλοτικές έρευνες;</a:t>
            </a:r>
            <a:endParaRPr lang="en-US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560F49-3EDC-4266-956A-0FD82A99FE98}"/>
              </a:ext>
            </a:extLst>
          </p:cNvPr>
          <p:cNvSpPr txBox="1"/>
          <p:nvPr/>
        </p:nvSpPr>
        <p:spPr>
          <a:xfrm>
            <a:off x="396380" y="576152"/>
            <a:ext cx="10811312" cy="62818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400" b="1" dirty="0">
                <a:highlight>
                  <a:srgbClr val="FFFF00"/>
                </a:highlight>
              </a:rPr>
              <a:t>1.Έλεγχος εργαλείων συλλογής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400" dirty="0">
                <a:highlight>
                  <a:srgbClr val="FFFF00"/>
                </a:highlight>
              </a:rPr>
              <a:t>Δείχνουν αν το </a:t>
            </a:r>
            <a:r>
              <a:rPr lang="el-GR" sz="1400" b="1" dirty="0">
                <a:highlight>
                  <a:srgbClr val="FFFF00"/>
                </a:highlight>
              </a:rPr>
              <a:t>ερωτηματολόγιο</a:t>
            </a:r>
            <a:r>
              <a:rPr lang="el-GR" sz="1400" dirty="0">
                <a:highlight>
                  <a:srgbClr val="FFFF00"/>
                </a:highlight>
              </a:rPr>
              <a:t> ή ο </a:t>
            </a:r>
            <a:r>
              <a:rPr lang="el-GR" sz="1400" b="1" dirty="0">
                <a:highlight>
                  <a:srgbClr val="FFFF00"/>
                </a:highlight>
              </a:rPr>
              <a:t>οδηγός συνέντευξης</a:t>
            </a:r>
            <a:r>
              <a:rPr lang="el-GR" sz="1400" dirty="0">
                <a:highlight>
                  <a:srgbClr val="FFFF00"/>
                </a:highlight>
              </a:rPr>
              <a:t> είναι κατανοητός.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400" dirty="0">
                <a:highlight>
                  <a:srgbClr val="FFFF00"/>
                </a:highlight>
              </a:rPr>
              <a:t>Εντοπίζουν ασαφείς, διφορούμενες ή δύσκολες ερωτήσεις.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400" dirty="0">
                <a:highlight>
                  <a:srgbClr val="FFFF00"/>
                </a:highlight>
              </a:rPr>
              <a:t>Δείχνουν αν η σειρά/λογική των ερωτήσεων βοηθά τη ροή της συνέντευξης ή μπερδεύει.</a:t>
            </a:r>
          </a:p>
          <a:p>
            <a:pPr>
              <a:lnSpc>
                <a:spcPct val="150000"/>
              </a:lnSpc>
            </a:pPr>
            <a:r>
              <a:rPr lang="el-GR" sz="1400" b="1" dirty="0">
                <a:highlight>
                  <a:srgbClr val="FFFF00"/>
                </a:highlight>
              </a:rPr>
              <a:t>2. Χρόνος και πρακτικότητα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400" dirty="0">
                <a:highlight>
                  <a:srgbClr val="FFFF00"/>
                </a:highlight>
              </a:rPr>
              <a:t>Δοκιμάζεται πόσο χρόνο χρειάζεται η συμπλήρωση ή η συνέντευξη.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400" dirty="0">
                <a:highlight>
                  <a:srgbClr val="FFFF00"/>
                </a:highlight>
              </a:rPr>
              <a:t>Εντοπίζονται οργανωτικά θέματα (π.χ. χώρος, τεχνολογία, ηχογράφηση).</a:t>
            </a:r>
          </a:p>
          <a:p>
            <a:pPr>
              <a:lnSpc>
                <a:spcPct val="150000"/>
              </a:lnSpc>
            </a:pPr>
            <a:r>
              <a:rPr lang="el-GR" sz="1400" b="1" dirty="0">
                <a:highlight>
                  <a:srgbClr val="FFFF00"/>
                </a:highlight>
              </a:rPr>
              <a:t>3. Εκπαίδευση ερευνητών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400" dirty="0">
                <a:highlight>
                  <a:srgbClr val="FFFF00"/>
                </a:highlight>
              </a:rPr>
              <a:t>Οι </a:t>
            </a:r>
            <a:r>
              <a:rPr lang="el-GR" sz="1400" dirty="0" err="1">
                <a:highlight>
                  <a:srgbClr val="FFFF00"/>
                </a:highlight>
              </a:rPr>
              <a:t>συνεντευκτές</a:t>
            </a:r>
            <a:r>
              <a:rPr lang="el-GR" sz="1400" dirty="0">
                <a:highlight>
                  <a:srgbClr val="FFFF00"/>
                </a:highlight>
              </a:rPr>
              <a:t> ή όσοι μοιράζουν τα ερωτηματολόγια εξασκούνται στη διαδικασία.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400" dirty="0">
                <a:highlight>
                  <a:srgbClr val="FFFF00"/>
                </a:highlight>
              </a:rPr>
              <a:t>Μαθαίνουν πώς να χειρίζονται δύσκολες καταστάσεις (π.χ. διστακτικούς συμμετέχοντες).</a:t>
            </a:r>
          </a:p>
          <a:p>
            <a:pPr>
              <a:lnSpc>
                <a:spcPct val="150000"/>
              </a:lnSpc>
            </a:pPr>
            <a:r>
              <a:rPr lang="el-GR" sz="1400" b="1" dirty="0">
                <a:highlight>
                  <a:srgbClr val="FFFF00"/>
                </a:highlight>
              </a:rPr>
              <a:t>4. Έλεγχος αξιοπιστίας και εγκυρότητας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400" dirty="0">
                <a:highlight>
                  <a:srgbClr val="FFFF00"/>
                </a:highlight>
              </a:rPr>
              <a:t>Στην ποσοτική έρευνα μπορεί να γίνουν προκαταρκτικοί έλεγχοι (π.χ. αν οι κλίμακες μέτρησης είναι αξιόπιστες με </a:t>
            </a:r>
            <a:r>
              <a:rPr lang="el-GR" sz="1400" dirty="0" err="1">
                <a:highlight>
                  <a:srgbClr val="FFFF00"/>
                </a:highlight>
              </a:rPr>
              <a:t>Cronbach’s</a:t>
            </a:r>
            <a:r>
              <a:rPr lang="el-GR" sz="1400" dirty="0">
                <a:highlight>
                  <a:srgbClr val="FFFF00"/>
                </a:highlight>
              </a:rPr>
              <a:t> </a:t>
            </a:r>
            <a:r>
              <a:rPr lang="el-GR" sz="1400" dirty="0" err="1">
                <a:highlight>
                  <a:srgbClr val="FFFF00"/>
                </a:highlight>
              </a:rPr>
              <a:t>alpha</a:t>
            </a:r>
            <a:r>
              <a:rPr lang="el-GR" sz="1400" dirty="0">
                <a:highlight>
                  <a:srgbClr val="FFFF00"/>
                </a:highlight>
              </a:rPr>
              <a:t>).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400" dirty="0">
                <a:highlight>
                  <a:srgbClr val="FFFF00"/>
                </a:highlight>
              </a:rPr>
              <a:t>Στην ποιοτική έρευνα δείχνει αν οι ερωτήσεις οδηγούν σε ουσιαστικές, πλούσιες απαντήσεις.</a:t>
            </a:r>
          </a:p>
          <a:p>
            <a:pPr>
              <a:lnSpc>
                <a:spcPct val="150000"/>
              </a:lnSpc>
            </a:pPr>
            <a:r>
              <a:rPr lang="el-GR" sz="1400" b="1" dirty="0">
                <a:highlight>
                  <a:srgbClr val="FFFF00"/>
                </a:highlight>
              </a:rPr>
              <a:t>5. Εντοπισμός τεχνικών/λογιστικών προβλημάτων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400" dirty="0">
                <a:highlight>
                  <a:srgbClr val="FFFF00"/>
                </a:highlight>
              </a:rPr>
              <a:t>Αν χρησιμοποιείται online </a:t>
            </a:r>
            <a:r>
              <a:rPr lang="el-GR" sz="1400" dirty="0" err="1">
                <a:highlight>
                  <a:srgbClr val="FFFF00"/>
                </a:highlight>
              </a:rPr>
              <a:t>survey</a:t>
            </a:r>
            <a:r>
              <a:rPr lang="el-GR" sz="1400" dirty="0">
                <a:highlight>
                  <a:srgbClr val="FFFF00"/>
                </a:highlight>
              </a:rPr>
              <a:t>: ελέγχονται τα </a:t>
            </a:r>
            <a:r>
              <a:rPr lang="el-GR" sz="1400" dirty="0" err="1">
                <a:highlight>
                  <a:srgbClr val="FFFF00"/>
                </a:highlight>
              </a:rPr>
              <a:t>links</a:t>
            </a:r>
            <a:r>
              <a:rPr lang="el-GR" sz="1400" dirty="0">
                <a:highlight>
                  <a:srgbClr val="FFFF00"/>
                </a:highlight>
              </a:rPr>
              <a:t>, η λειτουργία σε διαφορετικές συσκευές.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400" dirty="0">
                <a:highlight>
                  <a:srgbClr val="FFFF00"/>
                </a:highlight>
              </a:rPr>
              <a:t>Αν είναι πρόσωπο με πρόσωπο: εντοπίζονται πρακτικά ζητήματα (π.χ. θόρυβος στον χώρο, δυσκολία στη λήψη ηχογραφήσεων).</a:t>
            </a:r>
          </a:p>
          <a:p>
            <a:pPr>
              <a:lnSpc>
                <a:spcPct val="150000"/>
              </a:lnSpc>
            </a:pPr>
            <a:r>
              <a:rPr lang="el-GR" sz="1400" b="1" dirty="0">
                <a:highlight>
                  <a:srgbClr val="FFFF00"/>
                </a:highlight>
              </a:rPr>
              <a:t>6. Μείωση κόστους λαθών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400" dirty="0">
                <a:highlight>
                  <a:srgbClr val="FFFF00"/>
                </a:highlight>
              </a:rPr>
              <a:t>Είναι πολύ πιο εύκολο και φθηνό να διορθώσεις προβλήματα στο στάδιο της πιλοτικής έρευνας, παρά αφού έχεις ήδη μαζέψει εκατοντάδες ερωτηματολόγια</a:t>
            </a:r>
            <a:r>
              <a:rPr lang="el-GR" dirty="0">
                <a:highlight>
                  <a:srgbClr val="FFFF00"/>
                </a:highlight>
              </a:rPr>
              <a:t>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E23BE6A-372D-445D-8C30-58DA9FCF309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74" b="5808"/>
          <a:stretch/>
        </p:blipFill>
        <p:spPr>
          <a:xfrm>
            <a:off x="8271546" y="1461224"/>
            <a:ext cx="2436627" cy="1156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187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CCA97DC-3AC9-4AE5-B010-281175207D71}"/>
              </a:ext>
            </a:extLst>
          </p:cNvPr>
          <p:cNvSpPr txBox="1"/>
          <p:nvPr/>
        </p:nvSpPr>
        <p:spPr>
          <a:xfrm>
            <a:off x="3070371" y="2890391"/>
            <a:ext cx="52850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dirty="0"/>
              <a:t>Ευχαριστώ για την προσοχή σας</a:t>
            </a:r>
          </a:p>
          <a:p>
            <a:pPr algn="ctr"/>
            <a:r>
              <a:rPr lang="en-US" b="0" i="0" dirty="0">
                <a:solidFill>
                  <a:srgbClr val="284B7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b="0" i="0" u="none" strike="noStrike" dirty="0">
                <a:solidFill>
                  <a:srgbClr val="F5A125"/>
                </a:solidFill>
                <a:effectLst/>
                <a:latin typeface="Roboto" panose="02000000000000000000" pitchFamily="2" charset="0"/>
                <a:hlinkClick r:id="rId2"/>
              </a:rPr>
              <a:t>chriskaradim@ionio.gr</a:t>
            </a:r>
            <a:r>
              <a:rPr lang="el-GR" b="0" i="0" u="none" strike="noStrike" dirty="0">
                <a:solidFill>
                  <a:srgbClr val="F5A125"/>
                </a:solidFill>
                <a:effectLst/>
                <a:latin typeface="Roboto" panose="02000000000000000000" pitchFamily="2" charset="0"/>
              </a:rPr>
              <a:t> </a:t>
            </a:r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8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6572541-CBFE-4234-A07E-B58BBD9BDFA1}"/>
              </a:ext>
            </a:extLst>
          </p:cNvPr>
          <p:cNvSpPr txBox="1"/>
          <p:nvPr/>
        </p:nvSpPr>
        <p:spPr>
          <a:xfrm>
            <a:off x="3567419" y="3059668"/>
            <a:ext cx="46873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b="1" dirty="0"/>
              <a:t>Σφάλματα στην κοινωνική έρευνα επισκόπησης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38219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48CEA7F-880A-4F72-9D05-2827B3065D29}"/>
              </a:ext>
            </a:extLst>
          </p:cNvPr>
          <p:cNvSpPr txBox="1"/>
          <p:nvPr/>
        </p:nvSpPr>
        <p:spPr>
          <a:xfrm>
            <a:off x="413157" y="490243"/>
            <a:ext cx="11381763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400" b="1" dirty="0">
                <a:solidFill>
                  <a:schemeClr val="accent1"/>
                </a:solidFill>
              </a:rPr>
              <a:t>1. Σφάλματα δειγματοληψίας (</a:t>
            </a:r>
            <a:r>
              <a:rPr lang="el-GR" sz="1400" b="1" dirty="0" err="1">
                <a:solidFill>
                  <a:schemeClr val="accent1"/>
                </a:solidFill>
              </a:rPr>
              <a:t>Sampling</a:t>
            </a:r>
            <a:r>
              <a:rPr lang="el-GR" sz="1400" b="1" dirty="0">
                <a:solidFill>
                  <a:schemeClr val="accent1"/>
                </a:solidFill>
              </a:rPr>
              <a:t> </a:t>
            </a:r>
            <a:r>
              <a:rPr lang="el-GR" sz="1400" b="1" dirty="0" err="1">
                <a:solidFill>
                  <a:schemeClr val="accent1"/>
                </a:solidFill>
              </a:rPr>
              <a:t>errors</a:t>
            </a:r>
            <a:r>
              <a:rPr lang="el-GR" sz="1400" b="1" dirty="0">
                <a:solidFill>
                  <a:schemeClr val="accent1"/>
                </a:solidFill>
              </a:rPr>
              <a:t>)</a:t>
            </a:r>
          </a:p>
          <a:p>
            <a:r>
              <a:rPr lang="el-GR" sz="1400" dirty="0"/>
              <a:t>Διαφορά μεταξύ των αποτελεσμάτων του δείγματος και του πραγματικού πληθυσμού.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400" dirty="0"/>
              <a:t>Επηρεάζονται από: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sz="1400" dirty="0"/>
              <a:t>μέγεθος δείγματος (μικρό → μεγαλύτερο σφάλμα)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sz="1400" dirty="0"/>
              <a:t>τρόπο επιλογής δείγματος (αντιπροσωπευτικότητα).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66477F-1873-450E-BC4B-759D0E65EF16}"/>
              </a:ext>
            </a:extLst>
          </p:cNvPr>
          <p:cNvSpPr txBox="1"/>
          <p:nvPr/>
        </p:nvSpPr>
        <p:spPr>
          <a:xfrm>
            <a:off x="471880" y="1867859"/>
            <a:ext cx="11096538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400" b="1" dirty="0">
                <a:solidFill>
                  <a:schemeClr val="accent1"/>
                </a:solidFill>
              </a:rPr>
              <a:t>2. Σφάλματα μη δειγματοληψίας (Non-</a:t>
            </a:r>
            <a:r>
              <a:rPr lang="el-GR" sz="1400" b="1" dirty="0" err="1">
                <a:solidFill>
                  <a:schemeClr val="accent1"/>
                </a:solidFill>
              </a:rPr>
              <a:t>sampling</a:t>
            </a:r>
            <a:r>
              <a:rPr lang="el-GR" sz="1400" b="1" dirty="0">
                <a:solidFill>
                  <a:schemeClr val="accent1"/>
                </a:solidFill>
              </a:rPr>
              <a:t> </a:t>
            </a:r>
            <a:r>
              <a:rPr lang="el-GR" sz="1400" b="1" dirty="0" err="1">
                <a:solidFill>
                  <a:schemeClr val="accent1"/>
                </a:solidFill>
              </a:rPr>
              <a:t>errors</a:t>
            </a:r>
            <a:r>
              <a:rPr lang="el-GR" sz="1400" b="1" dirty="0">
                <a:solidFill>
                  <a:schemeClr val="accent1"/>
                </a:solidFill>
              </a:rPr>
              <a:t>)</a:t>
            </a:r>
          </a:p>
          <a:p>
            <a:r>
              <a:rPr lang="el-GR" sz="1400" dirty="0"/>
              <a:t>Αυτά είναι συνήθως πιο επικίνδυνα γιατί δεν διορθώνονται εύκολα με μεγαλύτερο δείγμα.</a:t>
            </a:r>
          </a:p>
          <a:p>
            <a:endParaRPr lang="el-GR" sz="1400" dirty="0"/>
          </a:p>
          <a:p>
            <a:r>
              <a:rPr lang="el-GR" sz="1400" b="1" dirty="0"/>
              <a:t>α) Σφάλματα κάλυψης (</a:t>
            </a:r>
            <a:r>
              <a:rPr lang="el-GR" sz="1400" b="1" dirty="0" err="1"/>
              <a:t>Coverage</a:t>
            </a:r>
            <a:r>
              <a:rPr lang="el-GR" sz="1400" b="1" dirty="0"/>
              <a:t> </a:t>
            </a:r>
            <a:r>
              <a:rPr lang="el-GR" sz="1400" b="1" dirty="0" err="1"/>
              <a:t>errors</a:t>
            </a:r>
            <a:r>
              <a:rPr lang="el-GR" sz="1400" b="1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400" dirty="0"/>
              <a:t>Όταν το πλαίσιο δειγματοληψίας δεν περιλαμβάνει όλα τα μέλη του πληθυσμού.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400" dirty="0"/>
              <a:t>Παράδειγμα: έρευνα για τουρίστες που μένουν μόνο σε ξενοδοχεία → αγνοούνται οι επισκέπτες σε </a:t>
            </a:r>
            <a:r>
              <a:rPr lang="el-GR" sz="1400" dirty="0" err="1"/>
              <a:t>Airbnb</a:t>
            </a:r>
            <a:r>
              <a:rPr lang="el-GR" sz="1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l-GR" sz="1400" dirty="0"/>
          </a:p>
          <a:p>
            <a:r>
              <a:rPr lang="el-GR" sz="1400" b="1" dirty="0"/>
              <a:t>β) Σφάλματα μη απόκρισης (</a:t>
            </a:r>
            <a:r>
              <a:rPr lang="el-GR" sz="1400" b="1" dirty="0" err="1"/>
              <a:t>Nonresponse</a:t>
            </a:r>
            <a:r>
              <a:rPr lang="el-GR" sz="1400" b="1" dirty="0"/>
              <a:t> </a:t>
            </a:r>
            <a:r>
              <a:rPr lang="el-GR" sz="1400" b="1" dirty="0" err="1"/>
              <a:t>errors</a:t>
            </a:r>
            <a:r>
              <a:rPr lang="el-GR" sz="1400" b="1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400" dirty="0"/>
              <a:t>Όταν κάποιοι συμμετέχοντες δεν απαντούν ή αρνούνται να συμμετάσχουν.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400" dirty="0"/>
              <a:t>Μπορεί να δημιουργήσει </a:t>
            </a:r>
            <a:r>
              <a:rPr lang="el-GR" sz="1400" dirty="0" err="1"/>
              <a:t>bias</a:t>
            </a:r>
            <a:r>
              <a:rPr lang="el-GR" sz="1400" dirty="0"/>
              <a:t> αν οι μη απαντήσεις σχετίζονται με το θέμα (π.χ. οι δυσαρεστημένοι πελάτες δεν απαντούν).</a:t>
            </a:r>
          </a:p>
          <a:p>
            <a:pPr>
              <a:buFont typeface="Arial" panose="020B0604020202020204" pitchFamily="34" charset="0"/>
              <a:buChar char="•"/>
            </a:pPr>
            <a:endParaRPr lang="el-GR" sz="1400" dirty="0"/>
          </a:p>
          <a:p>
            <a:r>
              <a:rPr lang="el-GR" sz="1400" b="1" dirty="0"/>
              <a:t>γ) Σφάλματα μέτρησης (</a:t>
            </a:r>
            <a:r>
              <a:rPr lang="el-GR" sz="1400" b="1" dirty="0" err="1"/>
              <a:t>Measurement</a:t>
            </a:r>
            <a:r>
              <a:rPr lang="el-GR" sz="1400" b="1" dirty="0"/>
              <a:t> </a:t>
            </a:r>
            <a:r>
              <a:rPr lang="el-GR" sz="1400" b="1" dirty="0" err="1"/>
              <a:t>errors</a:t>
            </a:r>
            <a:r>
              <a:rPr lang="el-GR" sz="1400" b="1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400" dirty="0"/>
              <a:t>Προέρχονται από: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sz="1400" dirty="0"/>
              <a:t>Κακή διατύπωση ερωτήσεων (ασάφεια, διφορούμενα νοήματα).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sz="1400" dirty="0"/>
              <a:t>Λανθασμένη κατανόηση από τους ερωτώμενους.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sz="1400" dirty="0"/>
              <a:t>Επηρεασμός από τον ερευνητή (</a:t>
            </a:r>
            <a:r>
              <a:rPr lang="el-GR" sz="1400" dirty="0" err="1"/>
              <a:t>interviewer</a:t>
            </a:r>
            <a:r>
              <a:rPr lang="el-GR" sz="1400" dirty="0"/>
              <a:t> </a:t>
            </a:r>
            <a:r>
              <a:rPr lang="el-GR" sz="1400" dirty="0" err="1"/>
              <a:t>bias</a:t>
            </a:r>
            <a:r>
              <a:rPr lang="el-GR" sz="1400" dirty="0"/>
              <a:t>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sz="1400" dirty="0"/>
              <a:t>Κοινωνικά επιθυμητές απαντήσεις (</a:t>
            </a:r>
            <a:r>
              <a:rPr lang="el-GR" sz="1400" dirty="0" err="1"/>
              <a:t>social</a:t>
            </a:r>
            <a:r>
              <a:rPr lang="el-GR" sz="1400" dirty="0"/>
              <a:t> </a:t>
            </a:r>
            <a:r>
              <a:rPr lang="el-GR" sz="1400" dirty="0" err="1"/>
              <a:t>desirability</a:t>
            </a:r>
            <a:r>
              <a:rPr lang="el-GR" sz="1400" dirty="0"/>
              <a:t> </a:t>
            </a:r>
            <a:r>
              <a:rPr lang="el-GR" sz="1400" dirty="0" err="1"/>
              <a:t>bias</a:t>
            </a:r>
            <a:r>
              <a:rPr lang="el-GR" sz="1400" dirty="0"/>
              <a:t>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l-GR" sz="1400" dirty="0"/>
          </a:p>
          <a:p>
            <a:r>
              <a:rPr lang="el-GR" sz="1400" b="1" dirty="0"/>
              <a:t>δ) Σφάλματα καταγραφής και επεξεργασίας (</a:t>
            </a:r>
            <a:r>
              <a:rPr lang="el-GR" sz="1400" b="1" dirty="0" err="1"/>
              <a:t>Processing</a:t>
            </a:r>
            <a:r>
              <a:rPr lang="el-GR" sz="1400" b="1" dirty="0"/>
              <a:t> </a:t>
            </a:r>
            <a:r>
              <a:rPr lang="el-GR" sz="1400" b="1" dirty="0" err="1"/>
              <a:t>errors</a:t>
            </a:r>
            <a:r>
              <a:rPr lang="el-GR" sz="1400" b="1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400" dirty="0"/>
              <a:t>Λάθη στην καταχώρηση δεδομένων, κωδικοποίηση, ανάλυση ή παρουσίαση.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1400" dirty="0"/>
              <a:t>Παραδείγματα: πληκτρολόγηση λάθος τιμής, λάθος εφαρμογή στατιστικού μοντέλου.</a:t>
            </a:r>
          </a:p>
        </p:txBody>
      </p:sp>
    </p:spTree>
    <p:extLst>
      <p:ext uri="{BB962C8B-B14F-4D97-AF65-F5344CB8AC3E}">
        <p14:creationId xmlns:p14="http://schemas.microsoft.com/office/powerpoint/2010/main" val="1998582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3B7B6A2-94A3-43D1-8B4B-7DA5950CDC86}"/>
              </a:ext>
            </a:extLst>
          </p:cNvPr>
          <p:cNvSpPr txBox="1"/>
          <p:nvPr/>
        </p:nvSpPr>
        <p:spPr>
          <a:xfrm>
            <a:off x="429935" y="809024"/>
            <a:ext cx="10400251" cy="1711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b="1" dirty="0">
                <a:solidFill>
                  <a:schemeClr val="accent1"/>
                </a:solidFill>
              </a:rPr>
              <a:t>3. Σφάλματα λόγω εργαλείων συλλογής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Ανεπαρκώς δοκιμασμένο ερωτηματολόγιο.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Πολύ μεγάλες/κουραστικές ερωτήσεις → οδηγούν σε "</a:t>
            </a:r>
            <a:r>
              <a:rPr lang="el-GR" dirty="0" err="1"/>
              <a:t>satisficing</a:t>
            </a:r>
            <a:r>
              <a:rPr lang="el-GR" dirty="0"/>
              <a:t>" (γρήγορες, μη προσεκτικές απαντήσεις).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Χρήση ακατάλληλου μέσου (π.χ. online </a:t>
            </a:r>
            <a:r>
              <a:rPr lang="el-GR" dirty="0" err="1"/>
              <a:t>survey</a:t>
            </a:r>
            <a:r>
              <a:rPr lang="el-GR" dirty="0"/>
              <a:t> για ηλικιωμένους που δεν χρησιμοποιούν ίντερνετ).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CCF66A-1B79-4974-AA37-F731A8F35AF9}"/>
              </a:ext>
            </a:extLst>
          </p:cNvPr>
          <p:cNvSpPr txBox="1"/>
          <p:nvPr/>
        </p:nvSpPr>
        <p:spPr>
          <a:xfrm>
            <a:off x="429935" y="3227231"/>
            <a:ext cx="10643533" cy="1295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b="1" dirty="0">
                <a:solidFill>
                  <a:schemeClr val="accent1"/>
                </a:solidFill>
              </a:rPr>
              <a:t>4. Σφάλματα χρόνου και συγκυρίας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Οι απαντήσεις μπορεί να επηρεάζονται από γεγονότα που συμβαίνουν την περίοδο της έρευνας.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Παράδειγμα: έρευνα ικανοποίησης τουριστών αμέσως μετά από καύσωνα ή απεργία μεταφορών.</a:t>
            </a:r>
          </a:p>
        </p:txBody>
      </p:sp>
    </p:spTree>
    <p:extLst>
      <p:ext uri="{BB962C8B-B14F-4D97-AF65-F5344CB8AC3E}">
        <p14:creationId xmlns:p14="http://schemas.microsoft.com/office/powerpoint/2010/main" val="4271820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215DB1B-43B6-445E-96F7-D0C2612772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261398"/>
              </p:ext>
            </p:extLst>
          </p:nvPr>
        </p:nvGraphicFramePr>
        <p:xfrm>
          <a:off x="676368" y="437335"/>
          <a:ext cx="10346766" cy="6122854"/>
        </p:xfrm>
        <a:graphic>
          <a:graphicData uri="http://schemas.openxmlformats.org/drawingml/2006/table">
            <a:tbl>
              <a:tblPr/>
              <a:tblGrid>
                <a:gridCol w="3448922">
                  <a:extLst>
                    <a:ext uri="{9D8B030D-6E8A-4147-A177-3AD203B41FA5}">
                      <a16:colId xmlns:a16="http://schemas.microsoft.com/office/drawing/2014/main" val="2700428294"/>
                    </a:ext>
                  </a:extLst>
                </a:gridCol>
                <a:gridCol w="3448922">
                  <a:extLst>
                    <a:ext uri="{9D8B030D-6E8A-4147-A177-3AD203B41FA5}">
                      <a16:colId xmlns:a16="http://schemas.microsoft.com/office/drawing/2014/main" val="1819012432"/>
                    </a:ext>
                  </a:extLst>
                </a:gridCol>
                <a:gridCol w="3448922">
                  <a:extLst>
                    <a:ext uri="{9D8B030D-6E8A-4147-A177-3AD203B41FA5}">
                      <a16:colId xmlns:a16="http://schemas.microsoft.com/office/drawing/2014/main" val="3147462128"/>
                    </a:ext>
                  </a:extLst>
                </a:gridCol>
              </a:tblGrid>
              <a:tr h="329296">
                <a:tc>
                  <a:txBody>
                    <a:bodyPr/>
                    <a:lstStyle/>
                    <a:p>
                      <a:r>
                        <a:rPr lang="el-GR" sz="1200" b="1"/>
                        <a:t>Κατηγορία Σφάλματος</a:t>
                      </a:r>
                      <a:endParaRPr lang="el-GR" sz="1200"/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b="1"/>
                        <a:t>Περιγραφή</a:t>
                      </a:r>
                      <a:endParaRPr lang="el-GR" sz="1200"/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b="1"/>
                        <a:t>Παράδειγμα από τον Τουρισμό</a:t>
                      </a:r>
                      <a:endParaRPr lang="el-GR" sz="1200"/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1619376"/>
                  </a:ext>
                </a:extLst>
              </a:tr>
              <a:tr h="827651">
                <a:tc>
                  <a:txBody>
                    <a:bodyPr/>
                    <a:lstStyle/>
                    <a:p>
                      <a:r>
                        <a:rPr lang="el-GR" sz="1200" b="1"/>
                        <a:t>Σφάλματα Δειγματοληψίας</a:t>
                      </a:r>
                      <a:endParaRPr lang="el-GR" sz="1200"/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Η διαφορά μεταξύ του δείγματος και του πληθυσμού λόγω τυχαίας επιλογής.</a:t>
                      </a:r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Δείγμα 100 τουριστών από 1.000, που δεν αντικατοπτρίζει όλες τις εθνικότητες.</a:t>
                      </a:r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0682875"/>
                  </a:ext>
                </a:extLst>
              </a:tr>
              <a:tr h="827651">
                <a:tc>
                  <a:txBody>
                    <a:bodyPr/>
                    <a:lstStyle/>
                    <a:p>
                      <a:r>
                        <a:rPr lang="el-GR" sz="1200" b="1"/>
                        <a:t>Σφάλματα Κάλυψης</a:t>
                      </a:r>
                      <a:endParaRPr lang="el-GR" sz="1200"/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Όταν δεν περιλαμβάνονται όλα τα μέλη του πληθυσμού στο πλαίσιο δειγματοληψίας.</a:t>
                      </a:r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Έρευνα μόνο σε τουρίστες ξενοδοχείων → αποκλείονται όσοι μένουν σε Airbnb.</a:t>
                      </a:r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4362450"/>
                  </a:ext>
                </a:extLst>
              </a:tr>
              <a:tr h="1076829">
                <a:tc>
                  <a:txBody>
                    <a:bodyPr/>
                    <a:lstStyle/>
                    <a:p>
                      <a:r>
                        <a:rPr lang="el-GR" sz="1200" b="1"/>
                        <a:t>Σφάλματα Μη Απόκρισης</a:t>
                      </a:r>
                      <a:endParaRPr lang="el-GR" sz="1200"/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Όταν κάποιοι συμμετέχοντες δεν απαντούν ή αρνούνται να συμμετάσχουν.</a:t>
                      </a:r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Τουρίστες που είναι δυσαρεστημένοι αποφεύγουν να συμπληρώσουν το ερωτηματολόγιο.</a:t>
                      </a:r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1211179"/>
                  </a:ext>
                </a:extLst>
              </a:tr>
              <a:tr h="827651">
                <a:tc>
                  <a:txBody>
                    <a:bodyPr/>
                    <a:lstStyle/>
                    <a:p>
                      <a:r>
                        <a:rPr lang="el-GR" sz="1200" b="1"/>
                        <a:t>Σφάλματα Μέτρησης</a:t>
                      </a:r>
                      <a:endParaRPr lang="el-GR" sz="1200"/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Λανθασμένες απαντήσεις λόγω κακής διατύπωσης ερωτήσεων, bias ή κοινωνικής επιθυμίας.</a:t>
                      </a:r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Ερώτηση: «Ήσασταν απόλυτα ικανοποιημένοι από το φαγητό;» (πολύ απόλυτη).</a:t>
                      </a:r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3186788"/>
                  </a:ext>
                </a:extLst>
              </a:tr>
              <a:tr h="578474">
                <a:tc>
                  <a:txBody>
                    <a:bodyPr/>
                    <a:lstStyle/>
                    <a:p>
                      <a:r>
                        <a:rPr lang="el-GR" sz="1200" b="1"/>
                        <a:t>Σφάλματα Καταγραφής/Επεξεργασίας</a:t>
                      </a:r>
                      <a:endParaRPr lang="el-GR" sz="1200"/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Λάθη κατά την κωδικοποίηση, εισαγωγή ή ανάλυση δεδομένων.</a:t>
                      </a:r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Λανθασμένη εισαγωγή ηλικίας (π.χ. 220 αντί για 22).</a:t>
                      </a:r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014449"/>
                  </a:ext>
                </a:extLst>
              </a:tr>
              <a:tr h="827651">
                <a:tc>
                  <a:txBody>
                    <a:bodyPr/>
                    <a:lstStyle/>
                    <a:p>
                      <a:r>
                        <a:rPr lang="el-GR" sz="1200" b="1"/>
                        <a:t>Σφάλματα Χρόνου/Συγκυρίας</a:t>
                      </a:r>
                      <a:endParaRPr lang="el-GR" sz="1200"/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Οι απαντήσεις επηρεάζονται από τρέχοντα γεγονότα ή συνθήκες.</a:t>
                      </a:r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Έρευνα ικανοποίησης αμέσως μετά από καθυστέρηση πτήσεων ή απεργία ΜΜΜ.</a:t>
                      </a:r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7481859"/>
                  </a:ext>
                </a:extLst>
              </a:tr>
              <a:tr h="827651">
                <a:tc>
                  <a:txBody>
                    <a:bodyPr/>
                    <a:lstStyle/>
                    <a:p>
                      <a:r>
                        <a:rPr lang="el-GR" sz="1200" b="1"/>
                        <a:t>Σφάλματα από Εργαλεία Συλλογής</a:t>
                      </a:r>
                      <a:endParaRPr lang="el-GR" sz="1200"/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Κακή δομή ή μέσο συλλογής δεδομένων.</a:t>
                      </a:r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Μακροσκελές online ερωτηματολόγιο σε ηλικιωμένους τουρίστες.</a:t>
                      </a:r>
                    </a:p>
                  </a:txBody>
                  <a:tcPr marL="58802" marR="58802" marT="29401" marB="29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2747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906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916390-BC3A-4C67-A0FE-48EAEE0FFE04}"/>
              </a:ext>
            </a:extLst>
          </p:cNvPr>
          <p:cNvSpPr txBox="1"/>
          <p:nvPr/>
        </p:nvSpPr>
        <p:spPr>
          <a:xfrm>
            <a:off x="3298971" y="3128986"/>
            <a:ext cx="50145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/>
              <a:t>Σχεδιασμός Ερωτηματολογίου (ποσοτική έρευνα)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96472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A81771F-392A-410C-A861-6F52475DA40E}"/>
              </a:ext>
            </a:extLst>
          </p:cNvPr>
          <p:cNvSpPr txBox="1"/>
          <p:nvPr/>
        </p:nvSpPr>
        <p:spPr>
          <a:xfrm>
            <a:off x="343948" y="199119"/>
            <a:ext cx="9452296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/>
              <a:t>Βήματα:</a:t>
            </a:r>
          </a:p>
          <a:p>
            <a:pPr>
              <a:buFont typeface="+mj-lt"/>
              <a:buAutoNum type="arabicPeriod"/>
            </a:pPr>
            <a:r>
              <a:rPr lang="el-GR" b="1" dirty="0"/>
              <a:t>Καθορισμός στόχων έρευνας</a:t>
            </a:r>
            <a:endParaRPr lang="el-GR" dirty="0"/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Τι θέλεις να μετρήσεις; (π.χ. ικανοποίηση τουριστών, προτιμήσεις, προφίλ επισκεπτών).</a:t>
            </a:r>
          </a:p>
          <a:p>
            <a:pPr>
              <a:buFont typeface="+mj-lt"/>
              <a:buAutoNum type="arabicPeriod"/>
            </a:pPr>
            <a:r>
              <a:rPr lang="el-GR" b="1" dirty="0"/>
              <a:t>Μετάφραση στόχων σε ερωτήσεις</a:t>
            </a:r>
            <a:endParaRPr lang="el-GR" dirty="0"/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Κάθε ερευνητική υπόθεση → μία ή περισσότερες ερωτήσεις.</a:t>
            </a:r>
          </a:p>
          <a:p>
            <a:pPr>
              <a:buFont typeface="+mj-lt"/>
              <a:buAutoNum type="arabicPeriod"/>
            </a:pPr>
            <a:r>
              <a:rPr lang="el-GR" b="1" dirty="0">
                <a:highlight>
                  <a:srgbClr val="FFFF00"/>
                </a:highlight>
              </a:rPr>
              <a:t>Δομή ερωτηματολογίου</a:t>
            </a:r>
            <a:endParaRPr lang="el-GR" dirty="0">
              <a:highlight>
                <a:srgbClr val="FFFF00"/>
              </a:highlight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l-GR" dirty="0">
                <a:highlight>
                  <a:srgbClr val="FFFF00"/>
                </a:highlight>
              </a:rPr>
              <a:t>Εισαγωγή (σύντομη ενημέρωση, ανωνυμία, σκοπός).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>
                <a:highlight>
                  <a:srgbClr val="FFFF00"/>
                </a:highlight>
              </a:rPr>
              <a:t>Δημογραφικές ερωτήσεις (φύλο, ηλικία, χώρα προέλευσης).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>
                <a:highlight>
                  <a:srgbClr val="FFFF00"/>
                </a:highlight>
              </a:rPr>
              <a:t>Κύριο μέρος (ερωτήσεις για το θέμα της έρευνας).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>
                <a:highlight>
                  <a:srgbClr val="FFFF00"/>
                </a:highlight>
              </a:rPr>
              <a:t>Κλείσιμο με ευχαριστήριο μήνυμα.</a:t>
            </a:r>
          </a:p>
          <a:p>
            <a:pPr>
              <a:buFont typeface="+mj-lt"/>
              <a:buAutoNum type="arabicPeriod"/>
            </a:pPr>
            <a:r>
              <a:rPr lang="el-GR" b="1" dirty="0"/>
              <a:t>Τύποι ερωτήσεων</a:t>
            </a:r>
            <a:endParaRPr lang="el-GR" dirty="0"/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Κλειστές ερωτήσεις (Ναι/Όχι, πολλαπλής επιλογής).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Κλίμακες (</a:t>
            </a:r>
            <a:r>
              <a:rPr lang="el-GR" dirty="0" err="1"/>
              <a:t>Likert</a:t>
            </a:r>
            <a:r>
              <a:rPr lang="el-GR" dirty="0"/>
              <a:t>, </a:t>
            </a:r>
            <a:r>
              <a:rPr lang="el-GR" dirty="0" err="1"/>
              <a:t>Semantic</a:t>
            </a:r>
            <a:r>
              <a:rPr lang="el-GR" dirty="0"/>
              <a:t> </a:t>
            </a:r>
            <a:r>
              <a:rPr lang="el-GR" dirty="0" err="1"/>
              <a:t>differential</a:t>
            </a:r>
            <a:r>
              <a:rPr lang="el-GR" dirty="0"/>
              <a:t>).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Ταξινόμησης ή κατάταξης (</a:t>
            </a:r>
            <a:r>
              <a:rPr lang="el-GR" dirty="0" err="1"/>
              <a:t>ranking</a:t>
            </a:r>
            <a:r>
              <a:rPr lang="el-GR" dirty="0"/>
              <a:t>).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Ανοιχτές (σπάνια, για μικρά σχόλια).</a:t>
            </a:r>
          </a:p>
          <a:p>
            <a:pPr>
              <a:buFont typeface="+mj-lt"/>
              <a:buAutoNum type="arabicPeriod"/>
            </a:pPr>
            <a:r>
              <a:rPr lang="el-GR" b="1" dirty="0">
                <a:highlight>
                  <a:srgbClr val="FFFF00"/>
                </a:highlight>
              </a:rPr>
              <a:t>Κανόνες διατύπωσης</a:t>
            </a:r>
            <a:endParaRPr lang="el-GR" dirty="0">
              <a:highlight>
                <a:srgbClr val="FFFF00"/>
              </a:highlight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el-GR" dirty="0">
                <a:highlight>
                  <a:srgbClr val="FFFF00"/>
                </a:highlight>
              </a:rPr>
              <a:t>Σαφής, απλή γλώσσα.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>
                <a:highlight>
                  <a:srgbClr val="FFFF00"/>
                </a:highlight>
              </a:rPr>
              <a:t>Μία ερώτηση κάθε φορά (όχι «διπλές» ερωτήσεις).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>
                <a:highlight>
                  <a:srgbClr val="FFFF00"/>
                </a:highlight>
              </a:rPr>
              <a:t>Αποφυγή </a:t>
            </a:r>
            <a:r>
              <a:rPr lang="el-GR" dirty="0" err="1">
                <a:highlight>
                  <a:srgbClr val="FFFF00"/>
                </a:highlight>
              </a:rPr>
              <a:t>κατευθυντικών</a:t>
            </a:r>
            <a:r>
              <a:rPr lang="el-GR" dirty="0">
                <a:highlight>
                  <a:srgbClr val="FFFF00"/>
                </a:highlight>
              </a:rPr>
              <a:t>/φορτισμένων διατυπώσεων.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>
                <a:highlight>
                  <a:srgbClr val="FFFF00"/>
                </a:highlight>
              </a:rPr>
              <a:t>Ισορροπημένες απαντήσεις (όχι μόνο θετικές επιλογές).</a:t>
            </a:r>
          </a:p>
          <a:p>
            <a:pPr>
              <a:buFont typeface="+mj-lt"/>
              <a:buAutoNum type="arabicPeriod"/>
            </a:pPr>
            <a:r>
              <a:rPr lang="el-GR" b="1" dirty="0"/>
              <a:t>Πιλοτική δοκιμή (</a:t>
            </a:r>
            <a:r>
              <a:rPr lang="el-GR" b="1" dirty="0" err="1"/>
              <a:t>pilot</a:t>
            </a:r>
            <a:r>
              <a:rPr lang="el-GR" b="1" dirty="0"/>
              <a:t> </a:t>
            </a:r>
            <a:r>
              <a:rPr lang="el-GR" b="1" dirty="0" err="1"/>
              <a:t>test</a:t>
            </a:r>
            <a:r>
              <a:rPr lang="el-GR" b="1" dirty="0"/>
              <a:t>)</a:t>
            </a:r>
            <a:endParaRPr lang="el-GR" dirty="0"/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Δοκιμάζεται σε μικρό δείγμα για να εντοπιστούν προβλήματα.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F570A1-CDEA-4B27-BC5A-69B71748B68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74" b="5808"/>
          <a:stretch/>
        </p:blipFill>
        <p:spPr>
          <a:xfrm>
            <a:off x="7105476" y="2031675"/>
            <a:ext cx="869963" cy="41278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02D1302-0957-4FC3-A9D6-9292C357263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74" b="5808"/>
          <a:stretch/>
        </p:blipFill>
        <p:spPr>
          <a:xfrm>
            <a:off x="6586756" y="4935664"/>
            <a:ext cx="869963" cy="4127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A8BC062-E2C2-4DF2-BFBC-806EDF8228DB}"/>
              </a:ext>
            </a:extLst>
          </p:cNvPr>
          <p:cNvSpPr txBox="1"/>
          <p:nvPr/>
        </p:nvSpPr>
        <p:spPr>
          <a:xfrm>
            <a:off x="6283355" y="3292273"/>
            <a:ext cx="5452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i="1" dirty="0"/>
              <a:t>*</a:t>
            </a:r>
            <a:r>
              <a:rPr lang="el-GR" i="1" dirty="0">
                <a:highlight>
                  <a:srgbClr val="00FF00"/>
                </a:highlight>
              </a:rPr>
              <a:t>Τι συμπεριλαμβάνει η δομή του ερωτηματολογίου</a:t>
            </a:r>
            <a:r>
              <a:rPr lang="en-US" i="1" dirty="0">
                <a:highlight>
                  <a:srgbClr val="00FF00"/>
                </a:highlight>
              </a:rPr>
              <a:t>; </a:t>
            </a:r>
            <a:r>
              <a:rPr lang="el-GR" i="1" dirty="0">
                <a:highlight>
                  <a:srgbClr val="00FF00"/>
                </a:highlight>
              </a:rPr>
              <a:t>Να αναφέρετε τους βασικούς κανόνες διατύπωσης</a:t>
            </a:r>
            <a:endParaRPr lang="en-US" i="1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133720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460947E-CF18-4C32-99DB-4092F7B1FA70}"/>
              </a:ext>
            </a:extLst>
          </p:cNvPr>
          <p:cNvSpPr txBox="1"/>
          <p:nvPr/>
        </p:nvSpPr>
        <p:spPr>
          <a:xfrm>
            <a:off x="4314038" y="3244334"/>
            <a:ext cx="26236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/>
              <a:t>Σχεδιασμός Συνέντευξης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3952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82DCBFB-2B9E-462C-83DD-5D6A2DBCE069}"/>
              </a:ext>
            </a:extLst>
          </p:cNvPr>
          <p:cNvSpPr txBox="1"/>
          <p:nvPr/>
        </p:nvSpPr>
        <p:spPr>
          <a:xfrm>
            <a:off x="671118" y="1722937"/>
            <a:ext cx="1079663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/>
              <a:t>α) </a:t>
            </a:r>
            <a:r>
              <a:rPr lang="el-GR" b="1" dirty="0" err="1"/>
              <a:t>Ημι</a:t>
            </a:r>
            <a:r>
              <a:rPr lang="el-GR" b="1" dirty="0"/>
              <a:t>-δομημένη συνέντευξη</a:t>
            </a:r>
          </a:p>
          <a:p>
            <a:r>
              <a:rPr lang="el-GR" dirty="0"/>
              <a:t>Ένας οδηγός συνέντευξης με βασικά θέματα/ερωτήσεις, αλλά ο ερευνητής μπορεί να ρωτήσει διευκρινιστικά.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Δίνει ευελιξία και επιτρέπει να αναδυθούν νέα θέματα.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Παράδειγμα: «Ποιες εμπειρίες σας εντυπωσίασαν περισσότερο στο ταξίδι;»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b="1" dirty="0"/>
              <a:t>β) Ανοιχτή/σε βάθος συνέντευξη (in-</a:t>
            </a:r>
            <a:r>
              <a:rPr lang="el-GR" b="1" dirty="0" err="1"/>
              <a:t>depth</a:t>
            </a:r>
            <a:r>
              <a:rPr lang="el-GR" b="1" dirty="0"/>
              <a:t> </a:t>
            </a:r>
            <a:r>
              <a:rPr lang="el-GR" b="1" dirty="0" err="1"/>
              <a:t>interview</a:t>
            </a:r>
            <a:r>
              <a:rPr lang="el-GR" b="1" dirty="0"/>
              <a:t>)</a:t>
            </a:r>
          </a:p>
          <a:p>
            <a:r>
              <a:rPr lang="el-GR" dirty="0"/>
              <a:t>Ελάχιστα προκαθορισμένα ερωτήματα, εστιάζει στην αφήγηση του συμμετέχοντα.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Στόχος: βαθιά κατανόηση εμπειριών, αξιών, συναισθημάτων.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Παράδειγμα: «Μιλήστε μου για το πώς βιώσατε τις διακοπές σας εδώ.»</a:t>
            </a:r>
          </a:p>
        </p:txBody>
      </p:sp>
    </p:spTree>
    <p:extLst>
      <p:ext uri="{BB962C8B-B14F-4D97-AF65-F5344CB8AC3E}">
        <p14:creationId xmlns:p14="http://schemas.microsoft.com/office/powerpoint/2010/main" val="1008637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1847</TotalTime>
  <Words>1320</Words>
  <Application>Microsoft Office PowerPoint</Application>
  <PresentationFormat>Widescreen</PresentationFormat>
  <Paragraphs>160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Roboto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karadimitriou</dc:creator>
  <cp:lastModifiedBy>christina karadimitriou</cp:lastModifiedBy>
  <cp:revision>131</cp:revision>
  <dcterms:created xsi:type="dcterms:W3CDTF">2025-09-12T05:31:55Z</dcterms:created>
  <dcterms:modified xsi:type="dcterms:W3CDTF">2025-09-18T10:38:09Z</dcterms:modified>
</cp:coreProperties>
</file>